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4"/>
  </p:notesMasterIdLst>
  <p:handoutMasterIdLst>
    <p:handoutMasterId r:id="rId45"/>
  </p:handoutMasterIdLst>
  <p:sldIdLst>
    <p:sldId id="2501" r:id="rId5"/>
    <p:sldId id="2221" r:id="rId6"/>
    <p:sldId id="2660" r:id="rId7"/>
    <p:sldId id="257" r:id="rId8"/>
    <p:sldId id="2618" r:id="rId9"/>
    <p:sldId id="2642" r:id="rId10"/>
    <p:sldId id="2685" r:id="rId11"/>
    <p:sldId id="2684" r:id="rId12"/>
    <p:sldId id="2641" r:id="rId13"/>
    <p:sldId id="2689" r:id="rId14"/>
    <p:sldId id="2690" r:id="rId15"/>
    <p:sldId id="2675" r:id="rId16"/>
    <p:sldId id="2693" r:id="rId17"/>
    <p:sldId id="2692" r:id="rId18"/>
    <p:sldId id="2662" r:id="rId19"/>
    <p:sldId id="2687" r:id="rId20"/>
    <p:sldId id="2686" r:id="rId21"/>
    <p:sldId id="2682" r:id="rId22"/>
    <p:sldId id="2694" r:id="rId23"/>
    <p:sldId id="2695" r:id="rId24"/>
    <p:sldId id="2688" r:id="rId25"/>
    <p:sldId id="2492" r:id="rId26"/>
    <p:sldId id="2632" r:id="rId27"/>
    <p:sldId id="2611" r:id="rId28"/>
    <p:sldId id="2639" r:id="rId29"/>
    <p:sldId id="2643" r:id="rId30"/>
    <p:sldId id="301" r:id="rId31"/>
    <p:sldId id="303" r:id="rId32"/>
    <p:sldId id="2646" r:id="rId33"/>
    <p:sldId id="2624" r:id="rId34"/>
    <p:sldId id="2696" r:id="rId35"/>
    <p:sldId id="256" r:id="rId36"/>
    <p:sldId id="2697" r:id="rId37"/>
    <p:sldId id="259" r:id="rId38"/>
    <p:sldId id="2698" r:id="rId39"/>
    <p:sldId id="2699" r:id="rId40"/>
    <p:sldId id="289" r:id="rId41"/>
    <p:sldId id="258" r:id="rId42"/>
    <p:sldId id="2700" r:id="rId43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0" userDrawn="1">
          <p15:clr>
            <a:srgbClr val="F26B43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7D11C7-58BE-DB81-1084-AF444A58B0EF}" name="Hayleigh Borysewich" initials="HB" userId="Hayleigh Borysewich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DF1"/>
    <a:srgbClr val="FFFFFF"/>
    <a:srgbClr val="6BB6ED"/>
    <a:srgbClr val="C5CFDA"/>
    <a:srgbClr val="D4DEE9"/>
    <a:srgbClr val="E1ECF8"/>
    <a:srgbClr val="E8EAEC"/>
    <a:srgbClr val="34657F"/>
    <a:srgbClr val="FFE798"/>
    <a:srgbClr val="EFF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77" autoAdjust="0"/>
    <p:restoredTop sz="94716"/>
  </p:normalViewPr>
  <p:slideViewPr>
    <p:cSldViewPr snapToGrid="0">
      <p:cViewPr varScale="1">
        <p:scale>
          <a:sx n="105" d="100"/>
          <a:sy n="105" d="100"/>
        </p:scale>
        <p:origin x="342" y="96"/>
      </p:cViewPr>
      <p:guideLst>
        <p:guide orient="horz" pos="4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972DFE-C55E-4ABC-BB84-4E9F985121F5}" type="doc">
      <dgm:prSet loTypeId="urn:microsoft.com/office/officeart/2005/8/layout/venn1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B7AE509C-6AD8-4FA2-B951-99BF2BC23B00}">
      <dgm:prSet phldrT="[Text]" phldr="0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lang="en-US" sz="2000" b="1"/>
            <a:t>DWR</a:t>
          </a:r>
        </a:p>
        <a:p>
          <a:r>
            <a:rPr lang="en-US" sz="2000" b="1"/>
            <a:t>SGMA</a:t>
          </a:r>
        </a:p>
      </dgm:t>
    </dgm:pt>
    <dgm:pt modelId="{B03EB08E-C1E3-47A1-922E-36D25AEA2C91}" type="parTrans" cxnId="{D103442F-0614-45A7-8D41-26A5D5E3266A}">
      <dgm:prSet/>
      <dgm:spPr/>
      <dgm:t>
        <a:bodyPr/>
        <a:lstStyle/>
        <a:p>
          <a:endParaRPr lang="en-US"/>
        </a:p>
      </dgm:t>
    </dgm:pt>
    <dgm:pt modelId="{690BDFF9-8847-490C-8401-0DEC4F9791FA}" type="sibTrans" cxnId="{D103442F-0614-45A7-8D41-26A5D5E3266A}">
      <dgm:prSet/>
      <dgm:spPr/>
      <dgm:t>
        <a:bodyPr/>
        <a:lstStyle/>
        <a:p>
          <a:endParaRPr lang="en-US"/>
        </a:p>
      </dgm:t>
    </dgm:pt>
    <dgm:pt modelId="{66DBFDFD-AFB0-4DF5-B589-8B44F23838F7}">
      <dgm:prSet phldrT="[Text]" phldr="0" custT="1"/>
      <dgm:spPr/>
      <dgm:t>
        <a:bodyPr/>
        <a:lstStyle/>
        <a:p>
          <a:r>
            <a:rPr lang="en-US" sz="2000" b="1" dirty="0"/>
            <a:t>SWRCB</a:t>
          </a:r>
        </a:p>
        <a:p>
          <a:r>
            <a:rPr lang="en-US" sz="2000" b="1" dirty="0"/>
            <a:t>E-Regs/AB263</a:t>
          </a:r>
        </a:p>
      </dgm:t>
    </dgm:pt>
    <dgm:pt modelId="{2D938AA8-EF14-4BF5-ADD4-A532C990619D}" type="parTrans" cxnId="{545BC32B-A5AC-4F62-8537-DE77D8B773D9}">
      <dgm:prSet/>
      <dgm:spPr/>
      <dgm:t>
        <a:bodyPr/>
        <a:lstStyle/>
        <a:p>
          <a:endParaRPr lang="en-US"/>
        </a:p>
      </dgm:t>
    </dgm:pt>
    <dgm:pt modelId="{F32C5A05-DA22-4124-AC97-E4BCA130055A}" type="sibTrans" cxnId="{545BC32B-A5AC-4F62-8537-DE77D8B773D9}">
      <dgm:prSet/>
      <dgm:spPr/>
      <dgm:t>
        <a:bodyPr/>
        <a:lstStyle/>
        <a:p>
          <a:endParaRPr lang="en-US"/>
        </a:p>
      </dgm:t>
    </dgm:pt>
    <dgm:pt modelId="{9CC04A86-5112-4515-83A5-57BDEDEB3895}">
      <dgm:prSet phldrT="[Text]" phldr="0" custT="1"/>
      <dgm:spPr>
        <a:solidFill>
          <a:schemeClr val="accent6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en-US" sz="2000" b="1"/>
            <a:t>NCRWQCB</a:t>
          </a:r>
        </a:p>
        <a:p>
          <a:r>
            <a:rPr lang="en-US" sz="2000" b="1"/>
            <a:t>TMDL /  WDR</a:t>
          </a:r>
        </a:p>
      </dgm:t>
    </dgm:pt>
    <dgm:pt modelId="{89A6C97E-FEB4-4C5A-863E-9639238A2C17}" type="parTrans" cxnId="{034DFE5C-4E69-4E3C-A4EB-CA82A4B84320}">
      <dgm:prSet/>
      <dgm:spPr/>
      <dgm:t>
        <a:bodyPr/>
        <a:lstStyle/>
        <a:p>
          <a:endParaRPr lang="en-US"/>
        </a:p>
      </dgm:t>
    </dgm:pt>
    <dgm:pt modelId="{41761C57-A86C-4515-9561-BF676C2B6710}" type="sibTrans" cxnId="{034DFE5C-4E69-4E3C-A4EB-CA82A4B84320}">
      <dgm:prSet/>
      <dgm:spPr/>
      <dgm:t>
        <a:bodyPr/>
        <a:lstStyle/>
        <a:p>
          <a:endParaRPr lang="en-US"/>
        </a:p>
      </dgm:t>
    </dgm:pt>
    <dgm:pt modelId="{578289A2-E2A7-459A-9038-93A0AC24DA29}" type="pres">
      <dgm:prSet presAssocID="{D2972DFE-C55E-4ABC-BB84-4E9F985121F5}" presName="compositeShape" presStyleCnt="0">
        <dgm:presLayoutVars>
          <dgm:chMax val="7"/>
          <dgm:dir/>
          <dgm:resizeHandles val="exact"/>
        </dgm:presLayoutVars>
      </dgm:prSet>
      <dgm:spPr/>
    </dgm:pt>
    <dgm:pt modelId="{27FB83E0-EEAC-442F-BAA2-1C0614EC61E0}" type="pres">
      <dgm:prSet presAssocID="{B7AE509C-6AD8-4FA2-B951-99BF2BC23B00}" presName="circ1" presStyleLbl="vennNode1" presStyleIdx="0" presStyleCnt="3" custScaleX="103139" custLinFactNeighborX="-19" custLinFactNeighborY="11726"/>
      <dgm:spPr/>
    </dgm:pt>
    <dgm:pt modelId="{2B6964D9-C8C3-4395-B1A1-9665BD4BE5DC}" type="pres">
      <dgm:prSet presAssocID="{B7AE509C-6AD8-4FA2-B951-99BF2BC23B0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E471A4D-211B-4B6C-A031-A151A704D653}" type="pres">
      <dgm:prSet presAssocID="{66DBFDFD-AFB0-4DF5-B589-8B44F23838F7}" presName="circ2" presStyleLbl="vennNode1" presStyleIdx="1" presStyleCnt="3" custScaleX="104087"/>
      <dgm:spPr/>
    </dgm:pt>
    <dgm:pt modelId="{58775536-D7E7-44F2-8F47-67292729307A}" type="pres">
      <dgm:prSet presAssocID="{66DBFDFD-AFB0-4DF5-B589-8B44F23838F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46BA89F-BF54-455B-B1A8-20FA899BC1EA}" type="pres">
      <dgm:prSet presAssocID="{9CC04A86-5112-4515-83A5-57BDEDEB3895}" presName="circ3" presStyleLbl="vennNode1" presStyleIdx="2" presStyleCnt="3" custScaleX="104641"/>
      <dgm:spPr/>
    </dgm:pt>
    <dgm:pt modelId="{82CE51B5-B358-454C-8BB8-9B98AF2B37F4}" type="pres">
      <dgm:prSet presAssocID="{9CC04A86-5112-4515-83A5-57BDEDEB389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467D9D04-1709-4030-B7F2-FE6757C39158}" type="presOf" srcId="{9CC04A86-5112-4515-83A5-57BDEDEB3895}" destId="{546BA89F-BF54-455B-B1A8-20FA899BC1EA}" srcOrd="0" destOrd="0" presId="urn:microsoft.com/office/officeart/2005/8/layout/venn1"/>
    <dgm:cxn modelId="{545BC32B-A5AC-4F62-8537-DE77D8B773D9}" srcId="{D2972DFE-C55E-4ABC-BB84-4E9F985121F5}" destId="{66DBFDFD-AFB0-4DF5-B589-8B44F23838F7}" srcOrd="1" destOrd="0" parTransId="{2D938AA8-EF14-4BF5-ADD4-A532C990619D}" sibTransId="{F32C5A05-DA22-4124-AC97-E4BCA130055A}"/>
    <dgm:cxn modelId="{D103442F-0614-45A7-8D41-26A5D5E3266A}" srcId="{D2972DFE-C55E-4ABC-BB84-4E9F985121F5}" destId="{B7AE509C-6AD8-4FA2-B951-99BF2BC23B00}" srcOrd="0" destOrd="0" parTransId="{B03EB08E-C1E3-47A1-922E-36D25AEA2C91}" sibTransId="{690BDFF9-8847-490C-8401-0DEC4F9791FA}"/>
    <dgm:cxn modelId="{E7D01030-7ED4-41D4-8C3A-BF58DC97DEDF}" type="presOf" srcId="{B7AE509C-6AD8-4FA2-B951-99BF2BC23B00}" destId="{27FB83E0-EEAC-442F-BAA2-1C0614EC61E0}" srcOrd="0" destOrd="0" presId="urn:microsoft.com/office/officeart/2005/8/layout/venn1"/>
    <dgm:cxn modelId="{034DFE5C-4E69-4E3C-A4EB-CA82A4B84320}" srcId="{D2972DFE-C55E-4ABC-BB84-4E9F985121F5}" destId="{9CC04A86-5112-4515-83A5-57BDEDEB3895}" srcOrd="2" destOrd="0" parTransId="{89A6C97E-FEB4-4C5A-863E-9639238A2C17}" sibTransId="{41761C57-A86C-4515-9561-BF676C2B6710}"/>
    <dgm:cxn modelId="{56089263-7781-46C7-AB74-14B092180F15}" type="presOf" srcId="{66DBFDFD-AFB0-4DF5-B589-8B44F23838F7}" destId="{0E471A4D-211B-4B6C-A031-A151A704D653}" srcOrd="0" destOrd="0" presId="urn:microsoft.com/office/officeart/2005/8/layout/venn1"/>
    <dgm:cxn modelId="{EFAE3F6D-2C14-48B7-AEF9-534C8DCED607}" type="presOf" srcId="{D2972DFE-C55E-4ABC-BB84-4E9F985121F5}" destId="{578289A2-E2A7-459A-9038-93A0AC24DA29}" srcOrd="0" destOrd="0" presId="urn:microsoft.com/office/officeart/2005/8/layout/venn1"/>
    <dgm:cxn modelId="{BCD196C0-D326-48B5-A128-E280C25672F0}" type="presOf" srcId="{9CC04A86-5112-4515-83A5-57BDEDEB3895}" destId="{82CE51B5-B358-454C-8BB8-9B98AF2B37F4}" srcOrd="1" destOrd="0" presId="urn:microsoft.com/office/officeart/2005/8/layout/venn1"/>
    <dgm:cxn modelId="{DB4319ED-3B32-4ACC-923D-CA9AF266218A}" type="presOf" srcId="{B7AE509C-6AD8-4FA2-B951-99BF2BC23B00}" destId="{2B6964D9-C8C3-4395-B1A1-9665BD4BE5DC}" srcOrd="1" destOrd="0" presId="urn:microsoft.com/office/officeart/2005/8/layout/venn1"/>
    <dgm:cxn modelId="{B1C9A4FA-515F-4C8E-B92F-AE621D1079E1}" type="presOf" srcId="{66DBFDFD-AFB0-4DF5-B589-8B44F23838F7}" destId="{58775536-D7E7-44F2-8F47-67292729307A}" srcOrd="1" destOrd="0" presId="urn:microsoft.com/office/officeart/2005/8/layout/venn1"/>
    <dgm:cxn modelId="{A9E13229-7CF4-424C-8C02-E6222A6D053C}" type="presParOf" srcId="{578289A2-E2A7-459A-9038-93A0AC24DA29}" destId="{27FB83E0-EEAC-442F-BAA2-1C0614EC61E0}" srcOrd="0" destOrd="0" presId="urn:microsoft.com/office/officeart/2005/8/layout/venn1"/>
    <dgm:cxn modelId="{0D0DEC63-3B12-4D10-BF88-1EA73828123C}" type="presParOf" srcId="{578289A2-E2A7-459A-9038-93A0AC24DA29}" destId="{2B6964D9-C8C3-4395-B1A1-9665BD4BE5DC}" srcOrd="1" destOrd="0" presId="urn:microsoft.com/office/officeart/2005/8/layout/venn1"/>
    <dgm:cxn modelId="{058DDD85-0FAD-4627-B123-1578C186AC5A}" type="presParOf" srcId="{578289A2-E2A7-459A-9038-93A0AC24DA29}" destId="{0E471A4D-211B-4B6C-A031-A151A704D653}" srcOrd="2" destOrd="0" presId="urn:microsoft.com/office/officeart/2005/8/layout/venn1"/>
    <dgm:cxn modelId="{C863E134-D085-4EC0-B995-A8FC2B9CE1BF}" type="presParOf" srcId="{578289A2-E2A7-459A-9038-93A0AC24DA29}" destId="{58775536-D7E7-44F2-8F47-67292729307A}" srcOrd="3" destOrd="0" presId="urn:microsoft.com/office/officeart/2005/8/layout/venn1"/>
    <dgm:cxn modelId="{E6BBBC70-AD90-4842-85A9-5437C318759D}" type="presParOf" srcId="{578289A2-E2A7-459A-9038-93A0AC24DA29}" destId="{546BA89F-BF54-455B-B1A8-20FA899BC1EA}" srcOrd="4" destOrd="0" presId="urn:microsoft.com/office/officeart/2005/8/layout/venn1"/>
    <dgm:cxn modelId="{00C66563-C124-4806-BD07-D20FCAA1147A}" type="presParOf" srcId="{578289A2-E2A7-459A-9038-93A0AC24DA29}" destId="{82CE51B5-B358-454C-8BB8-9B98AF2B37F4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FB83E0-EEAC-442F-BAA2-1C0614EC61E0}">
      <dsp:nvSpPr>
        <dsp:cNvPr id="0" name=""/>
        <dsp:cNvSpPr/>
      </dsp:nvSpPr>
      <dsp:spPr>
        <a:xfrm>
          <a:off x="2675226" y="417094"/>
          <a:ext cx="3115193" cy="3020383"/>
        </a:xfrm>
        <a:prstGeom prst="ellipse">
          <a:avLst/>
        </a:prstGeom>
        <a:solidFill>
          <a:srgbClr val="FFC00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DWR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SGMA</a:t>
          </a:r>
        </a:p>
      </dsp:txBody>
      <dsp:txXfrm>
        <a:off x="3090585" y="945662"/>
        <a:ext cx="2284475" cy="1359172"/>
      </dsp:txXfrm>
    </dsp:sp>
    <dsp:sp modelId="{0E471A4D-211B-4B6C-A031-A151A704D653}">
      <dsp:nvSpPr>
        <dsp:cNvPr id="0" name=""/>
        <dsp:cNvSpPr/>
      </dsp:nvSpPr>
      <dsp:spPr>
        <a:xfrm>
          <a:off x="3751338" y="1950664"/>
          <a:ext cx="3143826" cy="302038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SWRCB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E-Regs/AB263</a:t>
          </a:r>
        </a:p>
      </dsp:txBody>
      <dsp:txXfrm>
        <a:off x="4712825" y="2730930"/>
        <a:ext cx="1886296" cy="1661211"/>
      </dsp:txXfrm>
    </dsp:sp>
    <dsp:sp modelId="{546BA89F-BF54-455B-B1A8-20FA899BC1EA}">
      <dsp:nvSpPr>
        <dsp:cNvPr id="0" name=""/>
        <dsp:cNvSpPr/>
      </dsp:nvSpPr>
      <dsp:spPr>
        <a:xfrm>
          <a:off x="1563261" y="1950664"/>
          <a:ext cx="3160559" cy="3020383"/>
        </a:xfrm>
        <a:prstGeom prst="ellipse">
          <a:avLst/>
        </a:prstGeom>
        <a:solidFill>
          <a:schemeClr val="accent6">
            <a:lumMod val="60000"/>
            <a:lumOff val="4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NCRWQCB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TMDL /  WDR</a:t>
          </a:r>
        </a:p>
      </dsp:txBody>
      <dsp:txXfrm>
        <a:off x="1860881" y="2730930"/>
        <a:ext cx="1896335" cy="1661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069AFA-6A0D-748F-394F-8DE4F69499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EE8554-903C-ED3A-7B8E-8DF1165241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9BCB1-6C74-49C6-8EE8-5BE1203BBA2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6A2CD-A483-EE56-7BB7-8B141EE675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D5491D-E6BD-FA36-7BB6-63D635215F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37D67-7BD7-4A0F-9699-858CF6AC2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25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15DFB-355D-DE43-8E71-FCB7A34E3E20}" type="datetimeFigureOut">
              <a:rPr lang="en-DE" smtClean="0"/>
              <a:t>11/03/2026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B8193C-ED1A-5342-8714-55033D3CDB92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928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B8193C-ED1A-5342-8714-55033D3CDB92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40544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29D82-9A60-4D4D-BF21-9663EFD7B4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69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73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171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870E3-C881-62B0-D326-B8548602C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1FE84D-12F5-5957-5828-A74EC3311B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03D517-515F-6AD5-4476-4D51B01EA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7A34F-3D03-DDD9-9D81-1D3C5A85D5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396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A573E-DBAB-81CD-0E5A-8D8C93A9E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435D65-2A8B-4B0D-6C09-40B6D6BFE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A52F99-B8DB-C22E-DBE1-C73ED43386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47AC2-A74E-E24E-163F-E45A1B349C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001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BC309-E2FA-AC67-C5C1-2E3A9A22B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F00C5-5B08-3976-C1E9-53EE8DE95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B7D4CA-D5F8-5364-547B-9F909BAB0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0155A-A9A6-3ED1-D95E-4097BBAD6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584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72060-42B7-FCAD-FCD2-1A3774523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01714-8436-1B00-5C92-B8427903CA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9FA613-6753-46CF-164E-DCE5485E6A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B94A7-FC3A-E77E-155D-CD5594423B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001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730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0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FE724B0B-834C-714E-653A-B5A1DCA8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1945" y="6585634"/>
            <a:ext cx="452680" cy="8530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C05BD4B-7C17-F842-8AA9-0C48FEE7E0E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4F0CC5-21CE-6929-D390-83CA543BF324}"/>
              </a:ext>
            </a:extLst>
          </p:cNvPr>
          <p:cNvSpPr/>
          <p:nvPr userDrawn="1"/>
        </p:nvSpPr>
        <p:spPr>
          <a:xfrm>
            <a:off x="-3066" y="1040721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328B187-C23B-C4DE-9E02-46EDF9D946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0075" y="2212975"/>
            <a:ext cx="10551870" cy="38560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spcBef>
                <a:spcPts val="600"/>
              </a:spcBef>
              <a:defRPr sz="1800">
                <a:solidFill>
                  <a:schemeClr val="tx2"/>
                </a:solidFill>
              </a:defRPr>
            </a:lvl2pPr>
            <a:lvl3pPr>
              <a:lnSpc>
                <a:spcPct val="120000"/>
              </a:lnSpc>
              <a:spcBef>
                <a:spcPts val="1800"/>
              </a:spcBef>
              <a:defRPr sz="1800">
                <a:solidFill>
                  <a:schemeClr val="tx2"/>
                </a:solidFill>
              </a:defRPr>
            </a:lvl3pPr>
            <a:lvl4pPr>
              <a:lnSpc>
                <a:spcPct val="120000"/>
              </a:lnSpc>
              <a:spcBef>
                <a:spcPts val="1800"/>
              </a:spcBef>
              <a:defRPr sz="1800">
                <a:solidFill>
                  <a:schemeClr val="tx2"/>
                </a:solidFill>
              </a:defRPr>
            </a:lvl4pPr>
            <a:lvl5pPr>
              <a:lnSpc>
                <a:spcPct val="120000"/>
              </a:lnSpc>
              <a:spcBef>
                <a:spcPts val="1800"/>
              </a:spcBef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ECE6B36-B76A-709B-063D-919C124CF4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408853"/>
            <a:ext cx="10841935" cy="3704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0AFCD680-1951-B30B-FD3C-F5711EB88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4" y="6365980"/>
            <a:ext cx="50109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3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r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FE724B0B-834C-714E-653A-B5A1DCA8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1945" y="6585634"/>
            <a:ext cx="452680" cy="8530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C05BD4B-7C17-F842-8AA9-0C48FEE7E0E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328B187-C23B-C4DE-9E02-46EDF9D946A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0075" y="2212975"/>
            <a:ext cx="10551870" cy="38560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>
                <a:solidFill>
                  <a:schemeClr val="tx2"/>
                </a:solidFill>
              </a:defRPr>
            </a:lvl1pPr>
            <a:lvl2pPr>
              <a:lnSpc>
                <a:spcPct val="120000"/>
              </a:lnSpc>
              <a:spcBef>
                <a:spcPts val="600"/>
              </a:spcBef>
              <a:defRPr sz="1800">
                <a:solidFill>
                  <a:schemeClr val="tx2"/>
                </a:solidFill>
              </a:defRPr>
            </a:lvl2pPr>
            <a:lvl3pPr>
              <a:lnSpc>
                <a:spcPct val="120000"/>
              </a:lnSpc>
              <a:spcBef>
                <a:spcPts val="1800"/>
              </a:spcBef>
              <a:defRPr sz="1800">
                <a:solidFill>
                  <a:schemeClr val="tx2"/>
                </a:solidFill>
              </a:defRPr>
            </a:lvl3pPr>
            <a:lvl4pPr>
              <a:lnSpc>
                <a:spcPct val="120000"/>
              </a:lnSpc>
              <a:spcBef>
                <a:spcPts val="1800"/>
              </a:spcBef>
              <a:defRPr sz="1800">
                <a:solidFill>
                  <a:schemeClr val="tx2"/>
                </a:solidFill>
              </a:defRPr>
            </a:lvl4pPr>
            <a:lvl5pPr>
              <a:lnSpc>
                <a:spcPct val="120000"/>
              </a:lnSpc>
              <a:spcBef>
                <a:spcPts val="1800"/>
              </a:spcBef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ECE6B36-B76A-709B-063D-919C124CF4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408853"/>
            <a:ext cx="10841935" cy="3704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8163A1-02B1-BA2A-BA51-5D7D13A0E3F1}"/>
              </a:ext>
            </a:extLst>
          </p:cNvPr>
          <p:cNvSpPr/>
          <p:nvPr userDrawn="1"/>
        </p:nvSpPr>
        <p:spPr>
          <a:xfrm>
            <a:off x="-3066" y="1540155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83F69E14-AC17-EA6E-F2FD-AFC2F4D260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4" y="6365980"/>
            <a:ext cx="50109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625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FE724B0B-834C-714E-653A-B5A1DCA8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1945" y="6585634"/>
            <a:ext cx="452680" cy="8530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C05BD4B-7C17-F842-8AA9-0C48FEE7E0E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B4F0CC5-21CE-6929-D390-83CA543BF324}"/>
              </a:ext>
            </a:extLst>
          </p:cNvPr>
          <p:cNvSpPr/>
          <p:nvPr userDrawn="1"/>
        </p:nvSpPr>
        <p:spPr>
          <a:xfrm>
            <a:off x="-3066" y="1040721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89004DB-41A0-CC3F-FBC8-16F670F42D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408853"/>
            <a:ext cx="10841935" cy="3704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3AD5F123-DDB8-8B91-31FD-7453850B0E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4" y="6365980"/>
            <a:ext cx="50109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6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 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58E37-CEDC-ACC7-08E0-7F3B1E7D69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993054"/>
            <a:ext cx="10841935" cy="5744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A4BA698-22C5-5CB5-0304-462EC941C6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0523" y="398462"/>
            <a:ext cx="2152837" cy="46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1200" b="1">
                <a:solidFill>
                  <a:schemeClr val="accent2"/>
                </a:solidFill>
                <a:latin typeface="+mj-lt"/>
              </a:defRPr>
            </a:lvl2pPr>
            <a:lvl3pPr marL="914400" indent="0">
              <a:buNone/>
              <a:defRPr sz="1200" b="1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 sz="1200" b="1">
                <a:solidFill>
                  <a:schemeClr val="accent2"/>
                </a:solidFill>
                <a:latin typeface="+mj-lt"/>
              </a:defRPr>
            </a:lvl4pPr>
            <a:lvl5pPr marL="1828800" indent="0">
              <a:buNone/>
              <a:defRPr sz="1200" b="1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0BC7AF71-E8B5-F8FD-10EC-674872C84E8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0075" y="2212975"/>
            <a:ext cx="10551870" cy="38560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9D7AEC6D-37C9-75EC-0F77-FCD70E011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4" y="6365980"/>
            <a:ext cx="50109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74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 eyeb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58E37-CEDC-ACC7-08E0-7F3B1E7D69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993054"/>
            <a:ext cx="5267842" cy="5744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A4BA698-22C5-5CB5-0304-462EC941C6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0523" y="398462"/>
            <a:ext cx="2182434" cy="46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1200" b="1">
                <a:solidFill>
                  <a:schemeClr val="accent2"/>
                </a:solidFill>
                <a:latin typeface="+mj-lt"/>
              </a:defRPr>
            </a:lvl2pPr>
            <a:lvl3pPr marL="914400" indent="0">
              <a:buNone/>
              <a:defRPr sz="1200" b="1">
                <a:solidFill>
                  <a:schemeClr val="accent2"/>
                </a:solidFill>
                <a:latin typeface="+mj-lt"/>
              </a:defRPr>
            </a:lvl3pPr>
            <a:lvl4pPr marL="1371600" indent="0">
              <a:buNone/>
              <a:defRPr sz="1200" b="1">
                <a:solidFill>
                  <a:schemeClr val="accent2"/>
                </a:solidFill>
                <a:latin typeface="+mj-lt"/>
              </a:defRPr>
            </a:lvl4pPr>
            <a:lvl5pPr marL="1828800" indent="0">
              <a:buNone/>
              <a:defRPr sz="1200" b="1">
                <a:solidFill>
                  <a:schemeClr val="accent2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F969DE8-0355-9256-0295-EB4F439D3EE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80175" y="0"/>
            <a:ext cx="5711825" cy="6672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CDEFA733-3A69-28FA-3358-8F9750ED98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0075" y="2212975"/>
            <a:ext cx="5268290" cy="38560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47A1A8D8-16F6-ACD6-68E5-3294EFA007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4" y="6365980"/>
            <a:ext cx="50109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0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Pri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F969DE8-0355-9256-0295-EB4F439D3EE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80176" y="-185050"/>
            <a:ext cx="5711825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AB90B90-D57D-A9C7-4338-38F155CF4E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408853"/>
            <a:ext cx="5879653" cy="9163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CF9ED7-5BA2-287F-2157-481C57CCDBBB}"/>
              </a:ext>
            </a:extLst>
          </p:cNvPr>
          <p:cNvSpPr/>
          <p:nvPr userDrawn="1"/>
        </p:nvSpPr>
        <p:spPr>
          <a:xfrm>
            <a:off x="-3066" y="1540155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FEBB6F2-E8FB-EAE2-545F-C54B2621F52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0075" y="2212975"/>
            <a:ext cx="5268290" cy="38560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pic>
        <p:nvPicPr>
          <p:cNvPr id="4" name="Picture 3" descr="A blue and black logo&#10;&#10;Description automatically generated">
            <a:extLst>
              <a:ext uri="{FF2B5EF4-FFF2-40B4-BE49-F238E27FC236}">
                <a16:creationId xmlns:a16="http://schemas.microsoft.com/office/drawing/2014/main" id="{C45779A0-2F2D-8929-46B8-C0707F49A8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4" y="6365980"/>
            <a:ext cx="50109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207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96E64B7C-CF17-18DD-2CBA-144E082CB441}"/>
              </a:ext>
            </a:extLst>
          </p:cNvPr>
          <p:cNvSpPr txBox="1"/>
          <p:nvPr userDrawn="1"/>
        </p:nvSpPr>
        <p:spPr>
          <a:xfrm>
            <a:off x="9475788" y="766445"/>
            <a:ext cx="2322828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1400" b="1" i="0" u="none" strike="noStrike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CLOCKWISE FROM TOP LEFT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GB" sz="1400" b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FD23AA59-AF56-9B77-C56F-471F21CF9B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475788" y="1237649"/>
            <a:ext cx="2128837" cy="3165475"/>
          </a:xfrm>
          <a:prstGeom prst="rect">
            <a:avLst/>
          </a:prstGeom>
        </p:spPr>
        <p:txBody>
          <a:bodyPr lIns="0" tIns="0" rIns="0" bIns="0"/>
          <a:lstStyle>
            <a:lvl1pPr marL="134938" indent="-134938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>
                <a:tab pos="130175" algn="l"/>
              </a:tabLst>
              <a:defRPr sz="14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11044013-798C-19A8-B201-6AA957140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0550" y="769938"/>
            <a:ext cx="4068763" cy="26590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FECE94A9-1965-F771-2AB3-F05BEB7EB6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89571" y="769938"/>
            <a:ext cx="4068763" cy="26590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32" name="Picture Placeholder 29">
            <a:extLst>
              <a:ext uri="{FF2B5EF4-FFF2-40B4-BE49-F238E27FC236}">
                <a16:creationId xmlns:a16="http://schemas.microsoft.com/office/drawing/2014/main" id="{7EBE4C27-EC0A-E2D0-B954-5F453EFEB7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0550" y="3573296"/>
            <a:ext cx="4068763" cy="26590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33" name="Picture Placeholder 29">
            <a:extLst>
              <a:ext uri="{FF2B5EF4-FFF2-40B4-BE49-F238E27FC236}">
                <a16:creationId xmlns:a16="http://schemas.microsoft.com/office/drawing/2014/main" id="{BD7B5D49-1B39-7ECF-BBD9-87323D12BE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89571" y="3573296"/>
            <a:ext cx="4068763" cy="26590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D5F1D7-813F-B7E3-4A53-081ED9E8295A}"/>
              </a:ext>
            </a:extLst>
          </p:cNvPr>
          <p:cNvSpPr/>
          <p:nvPr userDrawn="1"/>
        </p:nvSpPr>
        <p:spPr>
          <a:xfrm>
            <a:off x="-3066" y="1540155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AE2FA8-998C-F0CF-2937-2B3A09E1868C}"/>
              </a:ext>
            </a:extLst>
          </p:cNvPr>
          <p:cNvSpPr/>
          <p:nvPr userDrawn="1"/>
        </p:nvSpPr>
        <p:spPr>
          <a:xfrm>
            <a:off x="-24680" y="1542107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3283215E-16D7-A99D-1B34-7ED30F62EC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4" y="6365980"/>
            <a:ext cx="50109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50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09F740F5-356B-0F7B-FBFC-1C7A54C43C23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00523" y="1485900"/>
            <a:ext cx="11000927" cy="4686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DE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B2ED340-A274-43C2-B726-F5EFC7C8D2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408853"/>
            <a:ext cx="10841935" cy="3704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6FF200-D9D6-56BF-2159-530A5C2C0C7C}"/>
              </a:ext>
            </a:extLst>
          </p:cNvPr>
          <p:cNvSpPr/>
          <p:nvPr userDrawn="1"/>
        </p:nvSpPr>
        <p:spPr>
          <a:xfrm>
            <a:off x="-3066" y="1040721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2DE31067-2FA0-A833-93EF-59E50F1631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4" y="6365980"/>
            <a:ext cx="50109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793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40" userDrawn="1">
          <p15:clr>
            <a:srgbClr val="F26B43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79E74B-17AE-5F31-163A-A15C32B29D06}"/>
              </a:ext>
            </a:extLst>
          </p:cNvPr>
          <p:cNvSpPr/>
          <p:nvPr userDrawn="1"/>
        </p:nvSpPr>
        <p:spPr>
          <a:xfrm>
            <a:off x="0" y="713400"/>
            <a:ext cx="11194499" cy="5431200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B253C809-2679-B022-D8F3-15D444E699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1216370"/>
            <a:ext cx="1158241" cy="93748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DE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9B225-DD10-D43F-9858-5C4B02499F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7196" y="2727488"/>
            <a:ext cx="7629525" cy="61007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 b="1">
                <a:latin typeface="+mn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raphic 7" descr="Closed quotation mark with solid fill">
            <a:extLst>
              <a:ext uri="{FF2B5EF4-FFF2-40B4-BE49-F238E27FC236}">
                <a16:creationId xmlns:a16="http://schemas.microsoft.com/office/drawing/2014/main" id="{EC6D5611-BAB8-E9FD-2F39-07E11B6E87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6003" y="18130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76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7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AAE28760-2967-3DD9-77D4-FB1F13D4D2C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0524" y="2157053"/>
            <a:ext cx="2705834" cy="663411"/>
          </a:xfrm>
          <a:prstGeom prst="rect">
            <a:avLst/>
          </a:prstGeom>
          <a:solidFill>
            <a:schemeClr val="accent3"/>
          </a:solidFill>
        </p:spPr>
        <p:txBody>
          <a:bodyPr lIns="216000" tIns="108000" rIns="180000" bIns="10800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307C87CE-05D5-E492-8D11-8A99B871A8B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0523" y="2867356"/>
            <a:ext cx="2705833" cy="1459523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180000" tIns="180000" rIns="180000" bIns="288000"/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C89D5548-1779-FBEE-432E-32DEB5AC7FD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378893" y="2157053"/>
            <a:ext cx="2705834" cy="663411"/>
          </a:xfrm>
          <a:prstGeom prst="rect">
            <a:avLst/>
          </a:prstGeom>
          <a:solidFill>
            <a:schemeClr val="accent3"/>
          </a:solidFill>
        </p:spPr>
        <p:txBody>
          <a:bodyPr lIns="216000" tIns="108000" rIns="180000" bIns="10800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37459D57-0B75-FCFE-0B39-920C77B5588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78892" y="2867356"/>
            <a:ext cx="2705833" cy="1459523"/>
          </a:xfrm>
          <a:prstGeom prst="rect">
            <a:avLst/>
          </a:prstGeom>
          <a:solidFill>
            <a:schemeClr val="accent3">
              <a:alpha val="24761"/>
            </a:schemeClr>
          </a:solidFill>
        </p:spPr>
        <p:txBody>
          <a:bodyPr lIns="180000" tIns="180000" rIns="180000" bIns="288000"/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FE22D6AD-822A-5BB1-036A-E9F5CB9DCB2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57263" y="2157053"/>
            <a:ext cx="2705834" cy="663411"/>
          </a:xfrm>
          <a:prstGeom prst="rect">
            <a:avLst/>
          </a:prstGeom>
          <a:solidFill>
            <a:schemeClr val="accent3"/>
          </a:solidFill>
        </p:spPr>
        <p:txBody>
          <a:bodyPr lIns="216000" tIns="108000" rIns="180000" bIns="10800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88EE966C-87C0-AC1C-FE72-E317F513183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157262" y="2867356"/>
            <a:ext cx="2705833" cy="1459523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180000" tIns="180000" rIns="180000" bIns="288000"/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F09721A0-1EFB-9B92-FCA7-CB686E91967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935632" y="2157053"/>
            <a:ext cx="2705834" cy="663411"/>
          </a:xfrm>
          <a:prstGeom prst="rect">
            <a:avLst/>
          </a:prstGeom>
          <a:solidFill>
            <a:schemeClr val="accent3"/>
          </a:solidFill>
        </p:spPr>
        <p:txBody>
          <a:bodyPr lIns="216000" tIns="108000" rIns="180000" bIns="10800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E8DCA7DF-8FFE-C532-3D3A-FE9248B0FF4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935631" y="2867356"/>
            <a:ext cx="2705833" cy="1459523"/>
          </a:xfrm>
          <a:prstGeom prst="rect">
            <a:avLst/>
          </a:prstGeom>
          <a:solidFill>
            <a:schemeClr val="accent3">
              <a:alpha val="25000"/>
            </a:schemeClr>
          </a:solidFill>
        </p:spPr>
        <p:txBody>
          <a:bodyPr lIns="180000" tIns="180000" rIns="180000" bIns="288000"/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B678043C-B7E0-A6B0-3748-35DBFCE086F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408853"/>
            <a:ext cx="10841935" cy="3704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F196E78-AF89-F174-0C67-8B1C16CC5AFB}"/>
              </a:ext>
            </a:extLst>
          </p:cNvPr>
          <p:cNvSpPr/>
          <p:nvPr userDrawn="1"/>
        </p:nvSpPr>
        <p:spPr>
          <a:xfrm>
            <a:off x="-3066" y="1040721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E85A10C1-817B-57CE-3859-AC2CBC95E1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4" y="6365980"/>
            <a:ext cx="50109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13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7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AAE28760-2967-3DD9-77D4-FB1F13D4D2C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0523" y="2157053"/>
            <a:ext cx="3600000" cy="663411"/>
          </a:xfrm>
          <a:prstGeom prst="rect">
            <a:avLst/>
          </a:prstGeom>
          <a:solidFill>
            <a:schemeClr val="accent3"/>
          </a:solidFill>
        </p:spPr>
        <p:txBody>
          <a:bodyPr lIns="216000" tIns="108000" rIns="180000" bIns="10800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307C87CE-05D5-E492-8D11-8A99B871A8B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0523" y="2867356"/>
            <a:ext cx="3600000" cy="1459523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180000" tIns="180000" rIns="180000" bIns="288000"/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C89D5548-1779-FBEE-432E-32DEB5AC7FD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262800" y="2157053"/>
            <a:ext cx="3600000" cy="663411"/>
          </a:xfrm>
          <a:prstGeom prst="rect">
            <a:avLst/>
          </a:prstGeom>
          <a:solidFill>
            <a:schemeClr val="accent3"/>
          </a:solidFill>
        </p:spPr>
        <p:txBody>
          <a:bodyPr lIns="216000" tIns="108000" rIns="180000" bIns="10800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37459D57-0B75-FCFE-0B39-920C77B5588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262800" y="2867356"/>
            <a:ext cx="3600000" cy="1459523"/>
          </a:xfrm>
          <a:prstGeom prst="rect">
            <a:avLst/>
          </a:prstGeom>
          <a:solidFill>
            <a:schemeClr val="accent3">
              <a:alpha val="24761"/>
            </a:schemeClr>
          </a:solidFill>
        </p:spPr>
        <p:txBody>
          <a:bodyPr lIns="180000" tIns="180000" rIns="180000" bIns="288000"/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FE22D6AD-822A-5BB1-036A-E9F5CB9DCB2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925077" y="2157053"/>
            <a:ext cx="3600000" cy="663411"/>
          </a:xfrm>
          <a:prstGeom prst="rect">
            <a:avLst/>
          </a:prstGeom>
          <a:solidFill>
            <a:schemeClr val="accent3"/>
          </a:solidFill>
        </p:spPr>
        <p:txBody>
          <a:bodyPr lIns="216000" tIns="108000" rIns="180000" bIns="108000"/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88EE966C-87C0-AC1C-FE72-E317F513183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25077" y="2867356"/>
            <a:ext cx="3600000" cy="1459523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txBody>
          <a:bodyPr lIns="180000" tIns="180000" rIns="180000" bIns="288000"/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A4575D5-DF6E-DBF3-2C14-4F8318ECFC6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408853"/>
            <a:ext cx="10841935" cy="3704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9C5351D-B0E6-F733-D6CE-BC0C0E726E38}"/>
              </a:ext>
            </a:extLst>
          </p:cNvPr>
          <p:cNvSpPr/>
          <p:nvPr userDrawn="1"/>
        </p:nvSpPr>
        <p:spPr>
          <a:xfrm>
            <a:off x="-3066" y="1040721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</p:spTree>
    <p:extLst>
      <p:ext uri="{BB962C8B-B14F-4D97-AF65-F5344CB8AC3E}">
        <p14:creationId xmlns:p14="http://schemas.microsoft.com/office/powerpoint/2010/main" val="3157596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">
    <p:bg>
      <p:bgPr>
        <a:solidFill>
          <a:schemeClr val="accent3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9481029-51AE-4078-8AC6-2754AE3D802C}"/>
              </a:ext>
            </a:extLst>
          </p:cNvPr>
          <p:cNvSpPr/>
          <p:nvPr userDrawn="1"/>
        </p:nvSpPr>
        <p:spPr>
          <a:xfrm>
            <a:off x="3472613" y="2239822"/>
            <a:ext cx="2524176" cy="257487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25DEA74-0ECF-EDF5-C1FD-605F93C034A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408853"/>
            <a:ext cx="10841935" cy="3704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251B59-8D2B-791F-4692-175D4044E47E}"/>
              </a:ext>
            </a:extLst>
          </p:cNvPr>
          <p:cNvSpPr/>
          <p:nvPr userDrawn="1"/>
        </p:nvSpPr>
        <p:spPr>
          <a:xfrm>
            <a:off x="-3066" y="1040721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88E1E130-7067-C61E-064E-C50D44040000}"/>
              </a:ext>
            </a:extLst>
          </p:cNvPr>
          <p:cNvSpPr/>
          <p:nvPr userDrawn="1"/>
        </p:nvSpPr>
        <p:spPr>
          <a:xfrm>
            <a:off x="3418474" y="2207143"/>
            <a:ext cx="2459736" cy="24688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0FE276-087A-AFD2-EE8B-2045C1E40941}"/>
              </a:ext>
            </a:extLst>
          </p:cNvPr>
          <p:cNvSpPr/>
          <p:nvPr userDrawn="1"/>
        </p:nvSpPr>
        <p:spPr>
          <a:xfrm>
            <a:off x="6319691" y="2227239"/>
            <a:ext cx="2524176" cy="257487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C23A81-BB52-2CD7-AF86-BE50A37A6B57}"/>
              </a:ext>
            </a:extLst>
          </p:cNvPr>
          <p:cNvSpPr/>
          <p:nvPr userDrawn="1"/>
        </p:nvSpPr>
        <p:spPr>
          <a:xfrm>
            <a:off x="6265552" y="2194560"/>
            <a:ext cx="2459736" cy="24688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6CDB94-C570-048A-91F6-4443B834BBF8}"/>
              </a:ext>
            </a:extLst>
          </p:cNvPr>
          <p:cNvSpPr/>
          <p:nvPr userDrawn="1"/>
        </p:nvSpPr>
        <p:spPr>
          <a:xfrm>
            <a:off x="621418" y="2227239"/>
            <a:ext cx="2524176" cy="257487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F8ED61-D01C-BA2C-4B82-26E65FB8F65D}"/>
              </a:ext>
            </a:extLst>
          </p:cNvPr>
          <p:cNvSpPr/>
          <p:nvPr userDrawn="1"/>
        </p:nvSpPr>
        <p:spPr>
          <a:xfrm>
            <a:off x="567279" y="2194560"/>
            <a:ext cx="2459736" cy="24688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4E6693-7B44-347F-D9DD-0763839BB9FE}"/>
              </a:ext>
            </a:extLst>
          </p:cNvPr>
          <p:cNvSpPr/>
          <p:nvPr userDrawn="1"/>
        </p:nvSpPr>
        <p:spPr>
          <a:xfrm>
            <a:off x="9180929" y="2227239"/>
            <a:ext cx="2524176" cy="257487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E69F30-C827-98F1-5D2F-661B679B1150}"/>
              </a:ext>
            </a:extLst>
          </p:cNvPr>
          <p:cNvSpPr/>
          <p:nvPr userDrawn="1"/>
        </p:nvSpPr>
        <p:spPr>
          <a:xfrm>
            <a:off x="9126790" y="2194560"/>
            <a:ext cx="2459736" cy="24688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23" name="Picture 22" descr="A blue and black logo&#10;&#10;Description automatically generated">
            <a:extLst>
              <a:ext uri="{FF2B5EF4-FFF2-40B4-BE49-F238E27FC236}">
                <a16:creationId xmlns:a16="http://schemas.microsoft.com/office/drawing/2014/main" id="{244A3282-0B90-A110-E8DF-B7127DAC40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4" y="6365980"/>
            <a:ext cx="50109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715"/>
      </p:ext>
    </p:extLst>
  </p:cSld>
  <p:clrMapOvr>
    <a:masterClrMapping/>
  </p:clrMapOvr>
  <p:transition>
    <p:fade thruBlk="1"/>
  </p:transition>
  <p:extLst>
    <p:ext uri="{DCECCB84-F9BA-43D5-87BE-67443E8EF086}">
      <p15:sldGuideLst xmlns:p15="http://schemas.microsoft.com/office/powerpoint/2012/main">
        <p15:guide id="1" pos="37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95A193-5F49-788E-ADC6-98232C1CC80A}"/>
              </a:ext>
            </a:extLst>
          </p:cNvPr>
          <p:cNvSpPr/>
          <p:nvPr userDrawn="1"/>
        </p:nvSpPr>
        <p:spPr>
          <a:xfrm>
            <a:off x="587375" y="635092"/>
            <a:ext cx="6715633" cy="4937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1061D35-0592-104A-E23F-C00F2A21B2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51663" y="0"/>
            <a:ext cx="5240337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E268E6F-5F27-BA90-8E49-0F301B7A69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3177" y="1525722"/>
            <a:ext cx="2872896" cy="4308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B589933-C246-6781-9374-1C7C531FCF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3177" y="5062084"/>
            <a:ext cx="5073876" cy="2555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457200" indent="0">
              <a:buNone/>
              <a:defRPr sz="1200" b="1"/>
            </a:lvl2pPr>
            <a:lvl3pPr marL="914400" indent="0">
              <a:buNone/>
              <a:defRPr sz="1200" b="1"/>
            </a:lvl3pPr>
            <a:lvl4pPr marL="1371600" indent="0">
              <a:buNone/>
              <a:defRPr sz="1200" b="1"/>
            </a:lvl4pPr>
            <a:lvl5pPr marL="1828800" indent="0"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249C04C-9A6C-283E-17D5-28585A4B4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63177" y="2403475"/>
            <a:ext cx="5105830" cy="14430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BE3756AA-6F75-74B5-5BC8-4E85992158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1050924"/>
            <a:ext cx="2203200" cy="535109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 anchorCtr="0"/>
          <a:lstStyle>
            <a:lvl1pPr marL="0" indent="0" algn="ctr">
              <a:spcBef>
                <a:spcPts val="1600"/>
              </a:spcBef>
              <a:buNone/>
              <a:defRPr sz="1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14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14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519A30-A0A2-1B4B-C0C3-91DEFBCE3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16175" y="5929313"/>
            <a:ext cx="1839913" cy="694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9BA864AE-8C4D-3CE9-4B63-B7519CA7F33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84818" y="5929313"/>
            <a:ext cx="1839913" cy="694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EE14CD1-ABF8-89D2-6DD1-012860BD79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3177" y="4029386"/>
            <a:ext cx="5189474" cy="6244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ack and blue text on a black background&#10;&#10;Description automatically generated">
            <a:extLst>
              <a:ext uri="{FF2B5EF4-FFF2-40B4-BE49-F238E27FC236}">
                <a16:creationId xmlns:a16="http://schemas.microsoft.com/office/drawing/2014/main" id="{CBB5C930-191D-7580-1442-724163C5ED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5663" y="5929382"/>
            <a:ext cx="1142225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883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95A193-5F49-788E-ADC6-98232C1CC80A}"/>
              </a:ext>
            </a:extLst>
          </p:cNvPr>
          <p:cNvSpPr/>
          <p:nvPr userDrawn="1"/>
        </p:nvSpPr>
        <p:spPr>
          <a:xfrm>
            <a:off x="587375" y="635092"/>
            <a:ext cx="10967316" cy="3815281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6" name="Picture 15" descr="A black and blue text on a black background&#10;&#10;Description automatically generated">
            <a:extLst>
              <a:ext uri="{FF2B5EF4-FFF2-40B4-BE49-F238E27FC236}">
                <a16:creationId xmlns:a16="http://schemas.microsoft.com/office/drawing/2014/main" id="{F6F3829F-33A6-2EB7-B482-7D21D5462A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532" y="5327005"/>
            <a:ext cx="1195783" cy="765820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249C04C-9A6C-283E-17D5-28585A4B4A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7850" y="1559404"/>
            <a:ext cx="5105830" cy="14430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60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GB"/>
              <a:t>Thank You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519A30-A0A2-1B4B-C0C3-91DEFBCE3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989535" y="5315543"/>
            <a:ext cx="1839913" cy="694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9BA864AE-8C4D-3CE9-4B63-B7519CA7F33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453033" y="5323161"/>
            <a:ext cx="1839913" cy="694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9A6322-F047-738A-B9D4-9B3A927FC25E}"/>
              </a:ext>
            </a:extLst>
          </p:cNvPr>
          <p:cNvSpPr/>
          <p:nvPr userDrawn="1"/>
        </p:nvSpPr>
        <p:spPr>
          <a:xfrm>
            <a:off x="-3066" y="1040721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CF2FFD-53BB-A131-0AE4-5126F28E13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47850" y="3429000"/>
            <a:ext cx="4084638" cy="8112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513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5E731FD9-496A-E0F4-BB60-09082F9E30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3" y="6441654"/>
            <a:ext cx="452680" cy="231296"/>
          </a:xfrm>
          <a:prstGeom prst="rect">
            <a:avLst/>
          </a:prstGeom>
        </p:spPr>
      </p:pic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FE724B0B-834C-714E-653A-B5A1DCA8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1945" y="6585634"/>
            <a:ext cx="452680" cy="85303"/>
          </a:xfrm>
        </p:spPr>
        <p:txBody>
          <a:bodyPr/>
          <a:lstStyle>
            <a:lvl1pPr algn="r">
              <a:defRPr/>
            </a:lvl1pPr>
          </a:lstStyle>
          <a:p>
            <a:fld id="{7C05BD4B-7C17-F842-8AA9-0C48FEE7E0ED}" type="slidenum">
              <a:rPr lang="en-DE" smtClean="0"/>
              <a:pPr/>
              <a:t>‹#›</a:t>
            </a:fld>
            <a:endParaRPr lang="en-D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F969DE8-0355-9256-0295-EB4F439D3EE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80175" y="0"/>
            <a:ext cx="5711825" cy="6858000"/>
          </a:xfrm>
          <a:prstGeom prst="rect">
            <a:avLst/>
          </a:prstGeom>
        </p:spPr>
        <p:txBody>
          <a:bodyPr/>
          <a:lstStyle/>
          <a:p>
            <a:endParaRPr lang="en-DE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AB90B90-D57D-A9C7-4338-38F155CF4E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408853"/>
            <a:ext cx="5111303" cy="9163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8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CF9ED7-5BA2-287F-2157-481C57CCDBBB}"/>
              </a:ext>
            </a:extLst>
          </p:cNvPr>
          <p:cNvSpPr/>
          <p:nvPr userDrawn="1"/>
        </p:nvSpPr>
        <p:spPr>
          <a:xfrm>
            <a:off x="-3066" y="1540155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FEBB6F2-E8FB-EAE2-545F-C54B2621F52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0075" y="2212975"/>
            <a:ext cx="5268290" cy="38560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62C79-E0B7-8405-8B6D-3AEC7EA74EBA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>
                <a:cs typeface="Arial" panose="020B0604020202020204" pitchFamily="34" charset="0"/>
              </a:rPr>
              <a:t>Presentation Title (edit)</a:t>
            </a:r>
          </a:p>
        </p:txBody>
      </p:sp>
    </p:spTree>
    <p:extLst>
      <p:ext uri="{BB962C8B-B14F-4D97-AF65-F5344CB8AC3E}">
        <p14:creationId xmlns:p14="http://schemas.microsoft.com/office/powerpoint/2010/main" val="398106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66A6F-F140-AD00-23BD-C232732DBA48}"/>
              </a:ext>
            </a:extLst>
          </p:cNvPr>
          <p:cNvSpPr/>
          <p:nvPr userDrawn="1"/>
        </p:nvSpPr>
        <p:spPr>
          <a:xfrm>
            <a:off x="6928452" y="0"/>
            <a:ext cx="526354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95A193-5F49-788E-ADC6-98232C1CC80A}"/>
              </a:ext>
            </a:extLst>
          </p:cNvPr>
          <p:cNvSpPr/>
          <p:nvPr userDrawn="1"/>
        </p:nvSpPr>
        <p:spPr>
          <a:xfrm>
            <a:off x="587375" y="635092"/>
            <a:ext cx="7428865" cy="4937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6" name="Picture 15" descr="A black and blue text on a black background&#10;&#10;Description automatically generated">
            <a:extLst>
              <a:ext uri="{FF2B5EF4-FFF2-40B4-BE49-F238E27FC236}">
                <a16:creationId xmlns:a16="http://schemas.microsoft.com/office/drawing/2014/main" id="{F6F3829F-33A6-2EB7-B482-7D21D5462A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5663" y="5929382"/>
            <a:ext cx="1060465" cy="679158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E268E6F-5F27-BA90-8E49-0F301B7A69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63177" y="1525722"/>
            <a:ext cx="2872896" cy="4308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B589933-C246-6781-9374-1C7C531FCF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3177" y="5062084"/>
            <a:ext cx="5073876" cy="2555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457200" indent="0">
              <a:buNone/>
              <a:defRPr sz="1200" b="1"/>
            </a:lvl2pPr>
            <a:lvl3pPr marL="914400" indent="0">
              <a:buNone/>
              <a:defRPr sz="1200" b="1"/>
            </a:lvl3pPr>
            <a:lvl4pPr marL="1371600" indent="0">
              <a:buNone/>
              <a:defRPr sz="1200" b="1"/>
            </a:lvl4pPr>
            <a:lvl5pPr marL="1828800" indent="0">
              <a:buNone/>
              <a:defRPr sz="1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249C04C-9A6C-283E-17D5-28585A4B4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63177" y="2403475"/>
            <a:ext cx="5105830" cy="14430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BE3756AA-6F75-74B5-5BC8-4E85992158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1050924"/>
            <a:ext cx="2203200" cy="535109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 anchorCtr="0"/>
          <a:lstStyle>
            <a:lvl1pPr marL="0" indent="0" algn="ctr">
              <a:spcBef>
                <a:spcPts val="1600"/>
              </a:spcBef>
              <a:buNone/>
              <a:defRPr sz="1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14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14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1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519A30-A0A2-1B4B-C0C3-91DEFBCE335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16175" y="5929313"/>
            <a:ext cx="1839913" cy="694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9BA864AE-8C4D-3CE9-4B63-B7519CA7F33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484818" y="5929313"/>
            <a:ext cx="1839913" cy="694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FBA54D0A-C87A-BD37-BDCD-8BF8FF2AE1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3177" y="4029386"/>
            <a:ext cx="5189474" cy="6244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8378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 Pri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5E731FD9-496A-E0F4-BB60-09082F9E30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0363" y="6441654"/>
            <a:ext cx="452680" cy="23129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F969DE8-0355-9256-0295-EB4F439D3EE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480176" y="-185050"/>
            <a:ext cx="5711825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DE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AB90B90-D57D-A9C7-4338-38F155CF4E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0523" y="408853"/>
            <a:ext cx="5879653" cy="9163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 b="1">
                <a:latin typeface="+mj-lt"/>
              </a:defRPr>
            </a:lvl1pPr>
            <a:lvl2pPr marL="457200" indent="0">
              <a:buNone/>
              <a:defRPr sz="2800" b="1">
                <a:latin typeface="+mj-lt"/>
              </a:defRPr>
            </a:lvl2pPr>
            <a:lvl3pPr marL="914400" indent="0">
              <a:buNone/>
              <a:defRPr sz="2800" b="1">
                <a:latin typeface="+mj-lt"/>
              </a:defRPr>
            </a:lvl3pPr>
            <a:lvl4pPr marL="1371600" indent="0">
              <a:buNone/>
              <a:defRPr sz="2800" b="1">
                <a:latin typeface="+mj-lt"/>
              </a:defRPr>
            </a:lvl4pPr>
            <a:lvl5pPr marL="1828800" indent="0">
              <a:buNone/>
              <a:defRPr sz="2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CF9ED7-5BA2-287F-2157-481C57CCDBBB}"/>
              </a:ext>
            </a:extLst>
          </p:cNvPr>
          <p:cNvSpPr/>
          <p:nvPr userDrawn="1"/>
        </p:nvSpPr>
        <p:spPr>
          <a:xfrm>
            <a:off x="-3066" y="1540155"/>
            <a:ext cx="1150916" cy="86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DE" sz="1400" b="1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FEBB6F2-E8FB-EAE2-545F-C54B2621F52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0075" y="2212975"/>
            <a:ext cx="5268290" cy="38560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418452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61CA076-DE1E-C19E-AAEF-1355C9056FEC}"/>
              </a:ext>
            </a:extLst>
          </p:cNvPr>
          <p:cNvSpPr/>
          <p:nvPr userDrawn="1"/>
        </p:nvSpPr>
        <p:spPr>
          <a:xfrm>
            <a:off x="754658" y="2854959"/>
            <a:ext cx="10961497" cy="36176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13B044-F9F5-32D6-5800-8551DBBE25D7}"/>
              </a:ext>
            </a:extLst>
          </p:cNvPr>
          <p:cNvSpPr/>
          <p:nvPr userDrawn="1"/>
        </p:nvSpPr>
        <p:spPr>
          <a:xfrm>
            <a:off x="582379" y="2722438"/>
            <a:ext cx="10961497" cy="36176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>
              <a:solidFill>
                <a:schemeClr val="tx2"/>
              </a:solidFill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62584DC-6CAA-633E-3FFB-485B0C33D50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9049" y="3163824"/>
            <a:ext cx="1722631" cy="265176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DE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E6234F7F-22B4-1567-10AC-9EAC6E4B5B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4166" y="954583"/>
            <a:ext cx="6804161" cy="132521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tabLst/>
              <a:defRPr sz="3600" b="1">
                <a:latin typeface="+mj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4299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7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Slide Number"/>
          <p:cNvSpPr txBox="1"/>
          <p:nvPr userDrawn="1"/>
        </p:nvSpPr>
        <p:spPr>
          <a:xfrm>
            <a:off x="11155680" y="6446520"/>
            <a:ext cx="667512" cy="274320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 algn="r"/>
            <a:fld id="{B6F15528-21DE-4FAA-801E-634DDDAF4B2B}" type="slidenum">
              <a:rPr lang="en-US" sz="1100">
                <a:solidFill>
                  <a:srgbClr val="7F8585"/>
                </a:solidFill>
                <a:latin typeface="Arial"/>
              </a:rPr>
              <a:t>‹#›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9913040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99EA8-7315-85AD-358D-6B330F290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04B06-9DE6-8164-5755-889F50892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E9F92-0D58-ABEF-871C-C208CF435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9CC7-6894-4926-8CEE-F220B4B30C3B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C9C94-53FE-490C-F931-FE9C45303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03EF5-C16C-6820-3D1C-508EFE7BE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3979-D5D1-45FA-8786-6F2307576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545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F4A68-89A7-4F9A-56D0-1F1CE6C8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0E5C9-7AAF-DE4B-DC8E-CFEDE807E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D8650-BDC6-1AA7-8CD6-C7A3C7882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A9CC7-6894-4926-8CEE-F220B4B30C3B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AAC52-BAEB-49C1-1054-9A6195929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8F47A-78D2-9395-18A7-552340954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53979-D5D1-45FA-8786-6F2307576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380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03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3" r:id="rId2"/>
    <p:sldLayoutId id="2147483753" r:id="rId3"/>
    <p:sldLayoutId id="2147483698" r:id="rId4"/>
    <p:sldLayoutId id="2147483680" r:id="rId5"/>
    <p:sldLayoutId id="2147483696" r:id="rId6"/>
    <p:sldLayoutId id="2147483697" r:id="rId7"/>
    <p:sldLayoutId id="2147483650" r:id="rId8"/>
    <p:sldLayoutId id="2147483681" r:id="rId9"/>
    <p:sldLayoutId id="2147483675" r:id="rId10"/>
    <p:sldLayoutId id="2147483677" r:id="rId11"/>
    <p:sldLayoutId id="2147483679" r:id="rId12"/>
    <p:sldLayoutId id="2147483707" r:id="rId13"/>
    <p:sldLayoutId id="2147483750" r:id="rId14"/>
    <p:sldLayoutId id="2147483749" r:id="rId15"/>
    <p:sldLayoutId id="2147483760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01" userDrawn="1">
          <p15:clr>
            <a:srgbClr val="F26B43"/>
          </p15:clr>
        </p15:guide>
        <p15:guide id="2" pos="7310" userDrawn="1">
          <p15:clr>
            <a:srgbClr val="F26B43"/>
          </p15:clr>
        </p15:guide>
        <p15:guide id="3" pos="370" userDrawn="1">
          <p15:clr>
            <a:srgbClr val="F26B43"/>
          </p15:clr>
        </p15:guide>
        <p15:guide id="4" orient="horz" pos="240" userDrawn="1">
          <p15:clr>
            <a:srgbClr val="F26B43"/>
          </p15:clr>
        </p15:guide>
        <p15:guide id="5" orient="horz" pos="480" userDrawn="1">
          <p15:clr>
            <a:srgbClr val="F26B43"/>
          </p15:clr>
        </p15:guide>
        <p15:guide id="6" orient="horz" pos="1389" userDrawn="1">
          <p15:clr>
            <a:srgbClr val="F26B43"/>
          </p15:clr>
        </p15:guide>
        <p15:guide id="7" orient="horz" pos="38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6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7.png"/><Relationship Id="rId4" Type="http://schemas.openxmlformats.org/officeDocument/2006/relationships/diagramLayout" Target="../diagrams/layout1.xml"/><Relationship Id="rId9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4687A772-1781-BD47-C785-D4FD63B5679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2257" b="2257"/>
          <a:stretch/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E03EA83-A537-75D0-74BD-D63263FCA8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7078" y="2215771"/>
            <a:ext cx="5481929" cy="1443038"/>
          </a:xfrm>
        </p:spPr>
        <p:txBody>
          <a:bodyPr/>
          <a:lstStyle/>
          <a:p>
            <a:r>
              <a:rPr lang="en-US" sz="3600" dirty="0"/>
              <a:t>Siskiyou County Groundwater Sustainability Agency: SGMA Update</a:t>
            </a:r>
            <a:endParaRPr lang="en-DE" sz="3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0BD80B-3035-FFD4-28B1-7C6F3BB5C0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1800" dirty="0"/>
              <a:t>November 10, 2026</a:t>
            </a:r>
            <a:endParaRPr lang="en-DE" sz="1800" dirty="0"/>
          </a:p>
        </p:txBody>
      </p:sp>
    </p:spTree>
    <p:extLst>
      <p:ext uri="{BB962C8B-B14F-4D97-AF65-F5344CB8AC3E}">
        <p14:creationId xmlns:p14="http://schemas.microsoft.com/office/powerpoint/2010/main" val="543785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23F4AC-8923-6A60-7469-84A30AE1B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0049991A-064A-CE4A-B518-ADBA70FA0A2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FC60639-FD96-ADC9-472E-6F44521CB66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9818" y="1330525"/>
            <a:ext cx="10551870" cy="3856038"/>
          </a:xfrm>
        </p:spPr>
        <p:txBody>
          <a:bodyPr lIns="0" tIns="0" rIns="0" bIns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GSP Periodic Evaluations (due January 2027)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Current Conditions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Data &amp; Projects</a:t>
            </a:r>
            <a:endParaRPr lang="en-US" sz="2400" dirty="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Funding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Regulatory Processes: Scott River Adjudication, SWRCB, and Regional Board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5C8F493-D03B-A963-E484-5DB20CA57B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6350" y="379978"/>
            <a:ext cx="10841935" cy="370465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404377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AD697-C0F1-1C38-704B-F51E0A56B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">
            <a:extLst>
              <a:ext uri="{FF2B5EF4-FFF2-40B4-BE49-F238E27FC236}">
                <a16:creationId xmlns:a16="http://schemas.microsoft.com/office/drawing/2014/main" id="{99EAC842-A43E-DF0F-5C1F-AA180F292F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2257" b="2257"/>
          <a:stretch/>
        </p:blipFill>
        <p:spPr>
          <a:xfrm>
            <a:off x="6951663" y="0"/>
            <a:ext cx="5240337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5D199-B07A-64A7-353F-D5247C050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63177" y="2403475"/>
            <a:ext cx="5556800" cy="1443038"/>
          </a:xfrm>
        </p:spPr>
        <p:txBody>
          <a:bodyPr/>
          <a:lstStyle/>
          <a:p>
            <a:r>
              <a:rPr lang="en-US" dirty="0"/>
              <a:t>GSP Periodic Evaluations</a:t>
            </a:r>
          </a:p>
        </p:txBody>
      </p:sp>
    </p:spTree>
    <p:extLst>
      <p:ext uri="{BB962C8B-B14F-4D97-AF65-F5344CB8AC3E}">
        <p14:creationId xmlns:p14="http://schemas.microsoft.com/office/powerpoint/2010/main" val="112852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20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GSP PERIODIC EVALUATIONS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Periodic Evaluations Due January 2027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11091672" cy="658368"/>
          </a:xfrm>
          <a:prstGeom prst="roundRect">
            <a:avLst>
              <a:gd name="adj" fmla="val 8333"/>
            </a:avLst>
          </a:prstGeom>
          <a:solidFill>
            <a:srgbClr val="3465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7240" y="1463040"/>
            <a:ext cx="10634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GSA will submit Periodic Evaluations (PEs) for the Butte, Scott, and Shasta Valley GSPs to DWR in January 2027, covering WY2021–2025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48640" y="2286000"/>
            <a:ext cx="11091672" cy="42976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SGMA requires a PE of each GSP every 5 years (23 CCR §356.4); these are the first PEs for the three Siskiyou County basins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Each PE reports on implementation progress: new data and information, groundwater conditions relative to Sustainable Management Criteria (SMCs), status of Projects and Management Actions (PMAs), and updates to the basin setting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FontTx/>
              <a:buChar char="•"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/>
                <a:ea typeface="Arial" pitchFamily="34" charset="-122"/>
                <a:cs typeface="Arial"/>
              </a:rPr>
              <a:t>PEs document how the GSA has responded to DWR’s GSP determinations and Recommended Corrective Actions </a:t>
            </a:r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FontTx/>
              <a:buChar char="•"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/>
                <a:ea typeface="Arial" pitchFamily="34" charset="-122"/>
                <a:cs typeface="Arial"/>
              </a:rPr>
              <a:t>Schedule: draft PEs released for Advisory Committee and public review </a:t>
            </a:r>
            <a:r>
              <a:rPr lang="en-US" sz="1650" dirty="0">
                <a:solidFill>
                  <a:srgbClr val="3F4444"/>
                </a:solidFill>
                <a:latin typeface="Arial"/>
                <a:ea typeface="Arial" pitchFamily="34" charset="-122"/>
                <a:cs typeface="Arial"/>
              </a:rPr>
              <a:t>November</a:t>
            </a: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/>
                <a:ea typeface="Arial" pitchFamily="34" charset="-122"/>
                <a:cs typeface="Arial"/>
              </a:rPr>
              <a:t>→ comments incorporated → final PEs submitted through the SGMA Portal in late January 2027</a:t>
            </a:r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FontTx/>
              <a:buChar char="•"/>
              <a:defRPr/>
            </a:pPr>
            <a:endParaRPr lang="en-US" sz="1650" dirty="0">
              <a:solidFill>
                <a:srgbClr val="3F4444"/>
              </a:solidFill>
              <a:latin typeface="Arial"/>
              <a:cs typeface="Arial"/>
            </a:endParaRPr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FontTx/>
              <a:buChar char="•"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/>
                <a:cs typeface="Arial"/>
              </a:rPr>
              <a:t>Tulelake GSA: County Board of Supervisors sits as GSA for Tulelake Subbasin</a:t>
            </a:r>
          </a:p>
          <a:p>
            <a:pPr marL="685800" lvl="1" indent="-228600">
              <a:lnSpc>
                <a:spcPct val="108000"/>
              </a:lnSpc>
              <a:spcAft>
                <a:spcPts val="1000"/>
              </a:spcAft>
              <a:buSzPct val="100000"/>
              <a:buFontTx/>
              <a:buChar char="•"/>
              <a:defRPr/>
            </a:pPr>
            <a:r>
              <a:rPr lang="en-US" sz="1650" dirty="0">
                <a:solidFill>
                  <a:srgbClr val="3F4444"/>
                </a:solidFill>
                <a:latin typeface="Arial"/>
                <a:cs typeface="Arial"/>
              </a:rPr>
              <a:t>Consultants are working on a plan amendment and will have a draft to the GSA’s in early January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6575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20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GSP PERIODIC EVALUATIONS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the GSA Is “In Compliance” with SGMA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66928" y="1558434"/>
            <a:ext cx="3654552" cy="2148840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94944" y="1648886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DWR Determinations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94944" y="2270678"/>
            <a:ext cx="336194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solidFill>
                  <a:srgbClr val="3F4444"/>
                </a:solidFill>
                <a:latin typeface="Arial" pitchFamily="34" charset="0"/>
                <a:cs typeface="Arial" pitchFamily="34" charset="-120"/>
              </a:rPr>
              <a:t>All GSPs approved with some recommended corrective actions which are addressed in the Periodic Evaluation.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367784" y="1558434"/>
            <a:ext cx="3654552" cy="2148840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514088" y="1649874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Annual Reports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514088" y="2271666"/>
            <a:ext cx="336194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Annual Reports submitted to DWR by April 1 each year, WY2021 through WY2025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3883152"/>
            <a:ext cx="3654552" cy="2148840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94944" y="3974592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Monitoring Networks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94944" y="4348734"/>
            <a:ext cx="336194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Groundwater level, interconnected surface water, and water quality monitoring expanded; data reported to the SGMA Portal (some modification to networks included in the Periodic Evaluation).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44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367784" y="3883152"/>
            <a:ext cx="3654552" cy="2148840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514088" y="3974592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Projects and Management Actions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514088" y="4596384"/>
            <a:ext cx="336194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Recharge, well inventory, upland management studies and other PMAs being implemented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168640" y="1558434"/>
            <a:ext cx="3654552" cy="2148840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14944" y="1649874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Periodic Evaluations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314944" y="2271666"/>
            <a:ext cx="336194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On track for January 2027 submittal; respond to DWR corrective actions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186928" y="3883152"/>
            <a:ext cx="3654552" cy="2148840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342376" y="3974592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Public Engagement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342376" y="4596384"/>
            <a:ext cx="336194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Regular Advisory Committee meetings in each basin.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44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752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AD697-C0F1-1C38-704B-F51E0A56B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">
            <a:extLst>
              <a:ext uri="{FF2B5EF4-FFF2-40B4-BE49-F238E27FC236}">
                <a16:creationId xmlns:a16="http://schemas.microsoft.com/office/drawing/2014/main" id="{99EAC842-A43E-DF0F-5C1F-AA180F292F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3934" b="2257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5D199-B07A-64A7-353F-D5247C050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63177" y="2403475"/>
            <a:ext cx="5556800" cy="1443038"/>
          </a:xfrm>
        </p:spPr>
        <p:txBody>
          <a:bodyPr lIns="0" tIns="0" rIns="0" bIns="0" anchor="t"/>
          <a:lstStyle/>
          <a:p>
            <a:r>
              <a:rPr lang="en-US" dirty="0"/>
              <a:t>Current Conditions: Scott Valley groundwater levels</a:t>
            </a:r>
          </a:p>
        </p:txBody>
      </p:sp>
    </p:spTree>
    <p:extLst>
      <p:ext uri="{BB962C8B-B14F-4D97-AF65-F5344CB8AC3E}">
        <p14:creationId xmlns:p14="http://schemas.microsoft.com/office/powerpoint/2010/main" val="1128528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0422E5-5ED1-489B-A57C-448220032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068" y="104775"/>
            <a:ext cx="5974164" cy="35909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2EAA01-C45C-6A94-AF5C-01BDB894C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451" y="3419475"/>
            <a:ext cx="5539198" cy="34385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D924B9-89A2-A455-399A-06C730478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827" y="3419475"/>
            <a:ext cx="5430146" cy="3438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212AC2-4C55-7585-E9C2-7DBB6D467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460" y="0"/>
            <a:ext cx="543840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021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FABD55-0AA5-54D7-4D8A-C6963F108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536" y="114300"/>
            <a:ext cx="10349578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49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74DCE-C47E-4358-FB37-CFE9608A6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">
            <a:extLst>
              <a:ext uri="{FF2B5EF4-FFF2-40B4-BE49-F238E27FC236}">
                <a16:creationId xmlns:a16="http://schemas.microsoft.com/office/drawing/2014/main" id="{99EAC842-A43E-DF0F-5C1F-AA180F292F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2257" b="2257"/>
          <a:stretch/>
        </p:blipFill>
        <p:spPr>
          <a:xfrm>
            <a:off x="6951663" y="0"/>
            <a:ext cx="5240337" cy="6858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FE38C27-E05A-B337-1F38-6D89105AC1A4}"/>
              </a:ext>
            </a:extLst>
          </p:cNvPr>
          <p:cNvSpPr txBox="1">
            <a:spLocks/>
          </p:cNvSpPr>
          <p:nvPr/>
        </p:nvSpPr>
        <p:spPr>
          <a:xfrm>
            <a:off x="1163177" y="2403475"/>
            <a:ext cx="5556800" cy="1443038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Current Conditions: Shasta Valley</a:t>
            </a:r>
          </a:p>
        </p:txBody>
      </p:sp>
    </p:spTree>
    <p:extLst>
      <p:ext uri="{BB962C8B-B14F-4D97-AF65-F5344CB8AC3E}">
        <p14:creationId xmlns:p14="http://schemas.microsoft.com/office/powerpoint/2010/main" val="2076077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different colored lines&#10;&#10;AI-generated content may be incorrect.">
            <a:extLst>
              <a:ext uri="{FF2B5EF4-FFF2-40B4-BE49-F238E27FC236}">
                <a16:creationId xmlns:a16="http://schemas.microsoft.com/office/drawing/2014/main" id="{AB2DCBBC-0230-B94D-77E3-68FC2DEFC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3" y="-4762"/>
            <a:ext cx="5438775" cy="3438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B649CD-F111-671C-B0F8-50BB515EB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988" y="-4762"/>
            <a:ext cx="5429250" cy="34385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9304CF-86F9-E753-153A-247854EC7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8" y="3419475"/>
            <a:ext cx="5528190" cy="3438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A7EC0A-6C76-1174-1A11-AD19F3B522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740" y="3438525"/>
            <a:ext cx="552572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35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91C612-D938-E60C-3A77-E63556CE9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42875"/>
            <a:ext cx="10096500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81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92B82-D182-83EB-3228-D2CD673C6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E792A-0498-1744-1D64-63FF88BE4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63177" y="2403475"/>
            <a:ext cx="5556800" cy="1443038"/>
          </a:xfrm>
        </p:spPr>
        <p:txBody>
          <a:bodyPr lIns="0" tIns="0" rIns="0" bIns="0" anchor="t"/>
          <a:lstStyle/>
          <a:p>
            <a:r>
              <a:rPr lang="en-US" dirty="0"/>
              <a:t>Current Conditions: Butte Valley groundwater levels</a:t>
            </a:r>
          </a:p>
        </p:txBody>
      </p:sp>
      <p:pic>
        <p:nvPicPr>
          <p:cNvPr id="5" name="Picture Placeholder 11" descr="A snowy mountain with trees in the background&#10;&#10;AI-generated content may be incorrect.">
            <a:extLst>
              <a:ext uri="{FF2B5EF4-FFF2-40B4-BE49-F238E27FC236}">
                <a16:creationId xmlns:a16="http://schemas.microsoft.com/office/drawing/2014/main" id="{4DFA68AF-588C-8E3A-498F-1EE0538E12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2257" b="2257"/>
          <a:stretch/>
        </p:blipFill>
        <p:spPr>
          <a:xfrm>
            <a:off x="6951663" y="0"/>
            <a:ext cx="52403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69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4A6515-ADE3-9E7B-640C-18A5C8BD7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3" y="-9525"/>
            <a:ext cx="5410200" cy="3324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9C3193-4DEA-B11B-C95A-5B98DDA34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447" y="-9525"/>
            <a:ext cx="5230980" cy="33242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651D20-546F-BD87-0DB3-E69481FA8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36" y="3314700"/>
            <a:ext cx="5542828" cy="3543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91DA28-5809-8148-DBD1-5F38502B5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909" y="3429000"/>
            <a:ext cx="5560207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6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different colored lines and numbers&#10;&#10;AI-generated content may be incorrect.">
            <a:extLst>
              <a:ext uri="{FF2B5EF4-FFF2-40B4-BE49-F238E27FC236}">
                <a16:creationId xmlns:a16="http://schemas.microsoft.com/office/drawing/2014/main" id="{929E8448-0A72-9392-4AE4-1F375EF5A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088" y="323850"/>
            <a:ext cx="10096500" cy="65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98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AD697-C0F1-1C38-704B-F51E0A56B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">
            <a:extLst>
              <a:ext uri="{FF2B5EF4-FFF2-40B4-BE49-F238E27FC236}">
                <a16:creationId xmlns:a16="http://schemas.microsoft.com/office/drawing/2014/main" id="{99EAC842-A43E-DF0F-5C1F-AA180F292F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2257" b="2257"/>
          <a:stretch/>
        </p:blipFill>
        <p:spPr>
          <a:xfrm>
            <a:off x="6951663" y="0"/>
            <a:ext cx="5240337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5D199-B07A-64A7-353F-D5247C050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63177" y="2403475"/>
            <a:ext cx="5556800" cy="1443038"/>
          </a:xfrm>
        </p:spPr>
        <p:txBody>
          <a:bodyPr lIns="0" tIns="0" rIns="0" bIns="0" anchor="t"/>
          <a:lstStyle/>
          <a:p>
            <a:r>
              <a:rPr lang="en-US" dirty="0"/>
              <a:t>Data and Projects: Scott, Shasta and Butte Valley</a:t>
            </a:r>
          </a:p>
          <a:p>
            <a:r>
              <a:rPr lang="en-US" sz="2400" b="0" dirty="0">
                <a:cs typeface="Arial"/>
              </a:rPr>
              <a:t>New Data &amp; Developments Since GSP Submittal</a:t>
            </a:r>
            <a:endParaRPr lang="en-US" sz="2400" b="0">
              <a:solidFill>
                <a:srgbClr val="3F4444"/>
              </a:solidFill>
              <a:cs typeface="Arial"/>
            </a:endParaRPr>
          </a:p>
          <a:p>
            <a:r>
              <a:rPr lang="en-US" sz="2400" b="0" dirty="0">
                <a:cs typeface="Arial"/>
              </a:rPr>
              <a:t>Status of Existing &amp; Ongoing Projects and Management Actions</a:t>
            </a:r>
            <a:endParaRPr lang="en-US" sz="2400" b="0">
              <a:solidFill>
                <a:srgbClr val="000000"/>
              </a:solidFill>
              <a:cs typeface="Arial"/>
            </a:endParaRPr>
          </a:p>
          <a:p>
            <a:endParaRPr lang="en-US" sz="2700" dirty="0">
              <a:cs typeface="Arial"/>
            </a:endParaRPr>
          </a:p>
          <a:p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8528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defRPr/>
            </a:pPr>
            <a:r>
              <a:rPr lang="en-US" sz="1400" b="1" kern="0" spc="200" dirty="0">
                <a:solidFill>
                  <a:srgbClr val="34657F"/>
                </a:solidFill>
                <a:latin typeface="Arial"/>
                <a:cs typeface="Arial"/>
              </a:rPr>
              <a:t>SCOTT VALLEY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Projects &amp; Progress Since the 2022 Groundwater Plan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Card 1"/>
          <p:cNvSpPr/>
          <p:nvPr/>
        </p:nvSpPr>
        <p:spPr>
          <a:xfrm>
            <a:off x="548640" y="1490000"/>
            <a:ext cx="3515360" cy="36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2" name="Icon circle 1"/>
          <p:cNvSpPr/>
          <p:nvPr/>
        </p:nvSpPr>
        <p:spPr>
          <a:xfrm>
            <a:off x="708640" y="165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03" name="Icon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640" y="1775000"/>
            <a:ext cx="250000" cy="250000"/>
          </a:xfrm>
          <a:prstGeom prst="rect">
            <a:avLst/>
          </a:prstGeom>
        </p:spPr>
      </p:pic>
      <p:sp>
        <p:nvSpPr>
          <p:cNvPr id="104" name="Card 1 heading"/>
          <p:cNvSpPr txBox="1"/>
          <p:nvPr/>
        </p:nvSpPr>
        <p:spPr>
          <a:xfrm>
            <a:off x="1328640" y="1650000"/>
            <a:ext cx="2575360" cy="5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4657F"/>
                </a:solidFill>
                <a:latin typeface="Arial"/>
                <a:cs typeface="Arial"/>
              </a:rPr>
              <a:t>Storing water underground</a:t>
            </a:r>
          </a:p>
        </p:txBody>
      </p:sp>
      <p:sp>
        <p:nvSpPr>
          <p:cNvPr id="105" name="Card 1 body"/>
          <p:cNvSpPr txBox="1"/>
          <p:nvPr/>
        </p:nvSpPr>
        <p:spPr>
          <a:xfrm>
            <a:off x="708640" y="2320000"/>
            <a:ext cx="3195360" cy="261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Groundwater recharge project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Winter river water is spread on fields and through irrigation ditches to refill groundwater. A 5-year permit was secured in 2025.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Upland management study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Testing whether thinning juniper and brush could leave more water for streams.</a:t>
            </a:r>
          </a:p>
        </p:txBody>
      </p:sp>
      <p:sp>
        <p:nvSpPr>
          <p:cNvPr id="106" name="Card 2"/>
          <p:cNvSpPr/>
          <p:nvPr/>
        </p:nvSpPr>
        <p:spPr>
          <a:xfrm>
            <a:off x="4338320" y="1490000"/>
            <a:ext cx="3515360" cy="36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7" name="Icon circle 2"/>
          <p:cNvSpPr/>
          <p:nvPr/>
        </p:nvSpPr>
        <p:spPr>
          <a:xfrm>
            <a:off x="4498320" y="165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08" name="Icon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3320" y="1775000"/>
            <a:ext cx="250000" cy="250000"/>
          </a:xfrm>
          <a:prstGeom prst="rect">
            <a:avLst/>
          </a:prstGeom>
        </p:spPr>
      </p:pic>
      <p:sp>
        <p:nvSpPr>
          <p:cNvPr id="109" name="Card 2 heading"/>
          <p:cNvSpPr txBox="1"/>
          <p:nvPr/>
        </p:nvSpPr>
        <p:spPr>
          <a:xfrm>
            <a:off x="5118320" y="1650000"/>
            <a:ext cx="2575360" cy="5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4657F"/>
                </a:solidFill>
                <a:latin typeface="Arial"/>
                <a:cs typeface="Arial"/>
              </a:rPr>
              <a:t>Working with landowners</a:t>
            </a:r>
          </a:p>
        </p:txBody>
      </p:sp>
      <p:sp>
        <p:nvSpPr>
          <p:cNvPr id="110" name="Card 2 body"/>
          <p:cNvSpPr txBox="1"/>
          <p:nvPr/>
        </p:nvSpPr>
        <p:spPr>
          <a:xfrm>
            <a:off x="4498320" y="2320000"/>
            <a:ext cx="3195360" cy="261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Voluntary land repurposing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Farmers paid to rest fields: 781 acres in 2024 and 3,309 acres in 2025. Grant-funded, led by the Farm Bureau.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Irrigation efficiency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Field stations measure how much water crops actually use. First results in 2026.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Community input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Advisory Committee meets quarterly.</a:t>
            </a:r>
          </a:p>
        </p:txBody>
      </p:sp>
      <p:sp>
        <p:nvSpPr>
          <p:cNvPr id="111" name="Card 3"/>
          <p:cNvSpPr/>
          <p:nvPr/>
        </p:nvSpPr>
        <p:spPr>
          <a:xfrm>
            <a:off x="8128000" y="1490000"/>
            <a:ext cx="3515360" cy="36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2" name="Icon circle 3"/>
          <p:cNvSpPr/>
          <p:nvPr/>
        </p:nvSpPr>
        <p:spPr>
          <a:xfrm>
            <a:off x="8288000" y="165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3" name="Icon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3000" y="1775000"/>
            <a:ext cx="250000" cy="250000"/>
          </a:xfrm>
          <a:prstGeom prst="rect">
            <a:avLst/>
          </a:prstGeom>
        </p:spPr>
      </p:pic>
      <p:sp>
        <p:nvSpPr>
          <p:cNvPr id="114" name="Card 3 heading"/>
          <p:cNvSpPr txBox="1"/>
          <p:nvPr/>
        </p:nvSpPr>
        <p:spPr>
          <a:xfrm>
            <a:off x="8908000" y="1650000"/>
            <a:ext cx="2575360" cy="5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4657F"/>
                </a:solidFill>
                <a:latin typeface="Arial"/>
                <a:cs typeface="Arial"/>
              </a:rPr>
              <a:t>Protecting wells</a:t>
            </a:r>
          </a:p>
        </p:txBody>
      </p:sp>
      <p:sp>
        <p:nvSpPr>
          <p:cNvPr id="115" name="Card 3 body"/>
          <p:cNvSpPr txBox="1"/>
          <p:nvPr/>
        </p:nvSpPr>
        <p:spPr>
          <a:xfrm>
            <a:off x="8288000" y="2320000"/>
            <a:ext cx="3195360" cy="261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Well inventory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Mapping where wells are, how they were built and which are active. Complete fall 2026.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Well risk assessment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Identifies which wells could go dry in a drought.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New well permits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Reviewed with the County for effects on streams.</a:t>
            </a:r>
          </a:p>
        </p:txBody>
      </p:sp>
      <p:sp>
        <p:nvSpPr>
          <p:cNvPr id="116" name="Data card"/>
          <p:cNvSpPr/>
          <p:nvPr/>
        </p:nvSpPr>
        <p:spPr>
          <a:xfrm>
            <a:off x="548640" y="5320000"/>
            <a:ext cx="11094720" cy="10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7" name="Data icon circle"/>
          <p:cNvSpPr/>
          <p:nvPr/>
        </p:nvSpPr>
        <p:spPr>
          <a:xfrm>
            <a:off x="708640" y="557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8" name="Data ic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640" y="5695000"/>
            <a:ext cx="250000" cy="250000"/>
          </a:xfrm>
          <a:prstGeom prst="rect">
            <a:avLst/>
          </a:prstGeom>
        </p:spPr>
      </p:pic>
      <p:sp>
        <p:nvSpPr>
          <p:cNvPr id="119" name="Data heading"/>
          <p:cNvSpPr txBox="1"/>
          <p:nvPr/>
        </p:nvSpPr>
        <p:spPr>
          <a:xfrm>
            <a:off x="1328640" y="5480000"/>
            <a:ext cx="200000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34657F"/>
                </a:solidFill>
                <a:latin typeface="Arial"/>
                <a:cs typeface="Arial"/>
              </a:rPr>
              <a:t>Better information behind decisions</a:t>
            </a:r>
          </a:p>
        </p:txBody>
      </p:sp>
      <p:sp>
        <p:nvSpPr>
          <p:cNvPr id="120" name="Data item 1"/>
          <p:cNvSpPr txBox="1"/>
          <p:nvPr/>
        </p:nvSpPr>
        <p:spPr>
          <a:xfrm>
            <a:off x="3478640" y="5480000"/>
            <a:ext cx="256824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3F4444"/>
                </a:solidFill>
                <a:latin typeface="Arial"/>
                <a:cs typeface="Arial"/>
              </a:rPr>
              <a:t>Groundwater model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dirty="0">
                <a:solidFill>
                  <a:srgbClr val="3F4444"/>
                </a:solidFill>
                <a:latin typeface="Arial"/>
                <a:cs typeface="Arial"/>
              </a:rPr>
              <a:t>Updated every year to test “what if” scenarios.</a:t>
            </a:r>
          </a:p>
        </p:txBody>
      </p:sp>
      <p:sp>
        <p:nvSpPr>
          <p:cNvPr id="121" name="Data item 2"/>
          <p:cNvSpPr txBox="1"/>
          <p:nvPr/>
        </p:nvSpPr>
        <p:spPr>
          <a:xfrm>
            <a:off x="6196880" y="5480000"/>
            <a:ext cx="256824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3F4444"/>
                </a:solidFill>
                <a:latin typeface="Arial"/>
                <a:cs typeface="Arial"/>
              </a:rPr>
              <a:t>More monitoring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dirty="0">
                <a:solidFill>
                  <a:srgbClr val="3F4444"/>
                </a:solidFill>
                <a:latin typeface="Arial"/>
                <a:cs typeface="Arial"/>
              </a:rPr>
              <a:t>Well levels, stream and ditch flows, and rain gauges.</a:t>
            </a:r>
          </a:p>
        </p:txBody>
      </p:sp>
      <p:sp>
        <p:nvSpPr>
          <p:cNvPr id="122" name="Data item 3"/>
          <p:cNvSpPr txBox="1"/>
          <p:nvPr/>
        </p:nvSpPr>
        <p:spPr>
          <a:xfrm>
            <a:off x="8915120" y="5480000"/>
            <a:ext cx="256824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3F4444"/>
                </a:solidFill>
                <a:latin typeface="Arial"/>
                <a:cs typeface="Arial"/>
              </a:rPr>
              <a:t>Underground mapping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dirty="0">
                <a:solidFill>
                  <a:srgbClr val="3F4444"/>
                </a:solidFill>
                <a:latin typeface="Arial"/>
                <a:cs typeface="Arial"/>
              </a:rPr>
              <a:t>New airborne survey of the geology beneath the valley.</a:t>
            </a:r>
          </a:p>
        </p:txBody>
      </p:sp>
    </p:spTree>
    <p:extLst>
      <p:ext uri="{BB962C8B-B14F-4D97-AF65-F5344CB8AC3E}">
        <p14:creationId xmlns:p14="http://schemas.microsoft.com/office/powerpoint/2010/main" val="3193033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Eyebrow"/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– SCOTT VALLEY</a:t>
            </a:r>
          </a:p>
        </p:txBody>
      </p:sp>
      <p:sp>
        <p:nvSpPr>
          <p:cNvPr id="102" name="Title"/>
          <p:cNvSpPr txBox="1"/>
          <p:nvPr/>
        </p:nvSpPr>
        <p:spPr>
          <a:xfrm>
            <a:off x="462915" y="658368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SVID Groundwater Recharge Project</a:t>
            </a:r>
          </a:p>
        </p:txBody>
      </p:sp>
      <p:sp>
        <p:nvSpPr>
          <p:cNvPr id="103" name="Title Bar"/>
          <p:cNvSpPr/>
          <p:nvPr/>
        </p:nvSpPr>
        <p:spPr>
          <a:xfrm>
            <a:off x="566928" y="1206627"/>
            <a:ext cx="1175385" cy="59817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n-US" dirty="0"/>
          </a:p>
        </p:txBody>
      </p:sp>
      <p:sp>
        <p:nvSpPr>
          <p:cNvPr id="104" name="Numbers Panel"/>
          <p:cNvSpPr/>
          <p:nvPr/>
        </p:nvSpPr>
        <p:spPr>
          <a:xfrm>
            <a:off x="148590" y="1548003"/>
            <a:ext cx="3284220" cy="4761357"/>
          </a:xfrm>
          <a:prstGeom prst="roundRect">
            <a:avLst>
              <a:gd name="adj" fmla="val 6000"/>
            </a:avLst>
          </a:prstGeom>
          <a:solidFill>
            <a:srgbClr val="34657F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n-US" dirty="0"/>
          </a:p>
        </p:txBody>
      </p:sp>
      <p:sp>
        <p:nvSpPr>
          <p:cNvPr id="105" name="Numbers Text"/>
          <p:cNvSpPr txBox="1"/>
          <p:nvPr/>
        </p:nvSpPr>
        <p:spPr>
          <a:xfrm>
            <a:off x="250655" y="1650161"/>
            <a:ext cx="3065145" cy="1619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300" b="1" i="0" spc="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NUMBERS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Amount of water diverted from Scott River into SVID irrigation ditch. </a:t>
            </a:r>
            <a:endParaRPr lang="en-US" sz="1300" b="1" i="0" spc="0" dirty="0">
              <a:solidFill>
                <a:schemeClr val="bg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6" name="Season Label"/>
          <p:cNvSpPr txBox="1"/>
          <p:nvPr/>
        </p:nvSpPr>
        <p:spPr>
          <a:xfrm>
            <a:off x="250655" y="2660854"/>
            <a:ext cx="3065145" cy="1504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spc="100" dirty="0">
                <a:solidFill>
                  <a:srgbClr val="D5E6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DIVERTED BY SEASON (AF)</a:t>
            </a:r>
          </a:p>
        </p:txBody>
      </p:sp>
      <p:sp>
        <p:nvSpPr>
          <p:cNvPr id="107" name="Year 2023"/>
          <p:cNvSpPr txBox="1"/>
          <p:nvPr/>
        </p:nvSpPr>
        <p:spPr>
          <a:xfrm>
            <a:off x="250655" y="3054427"/>
            <a:ext cx="61531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</a:p>
        </p:txBody>
      </p:sp>
      <p:sp>
        <p:nvSpPr>
          <p:cNvPr id="108" name="Bar 2023"/>
          <p:cNvSpPr/>
          <p:nvPr/>
        </p:nvSpPr>
        <p:spPr>
          <a:xfrm>
            <a:off x="817583" y="3054427"/>
            <a:ext cx="610345" cy="237744"/>
          </a:xfrm>
          <a:prstGeom prst="rect">
            <a:avLst/>
          </a:prstGeom>
          <a:solidFill>
            <a:srgbClr val="D5E6EE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n-US" dirty="0"/>
          </a:p>
        </p:txBody>
      </p:sp>
      <p:sp>
        <p:nvSpPr>
          <p:cNvPr id="109" name="Value 2023"/>
          <p:cNvSpPr txBox="1"/>
          <p:nvPr/>
        </p:nvSpPr>
        <p:spPr>
          <a:xfrm>
            <a:off x="1434405" y="3054427"/>
            <a:ext cx="91821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816</a:t>
            </a:r>
          </a:p>
        </p:txBody>
      </p:sp>
      <p:sp>
        <p:nvSpPr>
          <p:cNvPr id="110" name="Year 2024"/>
          <p:cNvSpPr txBox="1"/>
          <p:nvPr/>
        </p:nvSpPr>
        <p:spPr>
          <a:xfrm>
            <a:off x="250655" y="3475051"/>
            <a:ext cx="61531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</a:t>
            </a:r>
          </a:p>
        </p:txBody>
      </p:sp>
      <p:sp>
        <p:nvSpPr>
          <p:cNvPr id="111" name="Bar 2024"/>
          <p:cNvSpPr/>
          <p:nvPr/>
        </p:nvSpPr>
        <p:spPr>
          <a:xfrm>
            <a:off x="817583" y="3475051"/>
            <a:ext cx="1882140" cy="237744"/>
          </a:xfrm>
          <a:prstGeom prst="rect">
            <a:avLst/>
          </a:prstGeom>
          <a:solidFill>
            <a:srgbClr val="D5E6EE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n-US" dirty="0"/>
          </a:p>
        </p:txBody>
      </p:sp>
      <p:sp>
        <p:nvSpPr>
          <p:cNvPr id="112" name="Value 2024"/>
          <p:cNvSpPr txBox="1"/>
          <p:nvPr/>
        </p:nvSpPr>
        <p:spPr>
          <a:xfrm>
            <a:off x="2763350" y="3475051"/>
            <a:ext cx="74676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2,539</a:t>
            </a:r>
          </a:p>
        </p:txBody>
      </p:sp>
      <p:sp>
        <p:nvSpPr>
          <p:cNvPr id="113" name="Year 2025"/>
          <p:cNvSpPr txBox="1"/>
          <p:nvPr/>
        </p:nvSpPr>
        <p:spPr>
          <a:xfrm>
            <a:off x="250655" y="3895675"/>
            <a:ext cx="61531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</a:p>
        </p:txBody>
      </p:sp>
      <p:sp>
        <p:nvSpPr>
          <p:cNvPr id="114" name="Bar 2025"/>
          <p:cNvSpPr/>
          <p:nvPr/>
        </p:nvSpPr>
        <p:spPr>
          <a:xfrm>
            <a:off x="817583" y="3895675"/>
            <a:ext cx="644990" cy="237744"/>
          </a:xfrm>
          <a:prstGeom prst="rect">
            <a:avLst/>
          </a:prstGeom>
          <a:solidFill>
            <a:srgbClr val="D5E6EE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n-US" dirty="0"/>
          </a:p>
        </p:txBody>
      </p:sp>
      <p:sp>
        <p:nvSpPr>
          <p:cNvPr id="115" name="Value 2025"/>
          <p:cNvSpPr txBox="1"/>
          <p:nvPr/>
        </p:nvSpPr>
        <p:spPr>
          <a:xfrm>
            <a:off x="1469050" y="3895675"/>
            <a:ext cx="91821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868</a:t>
            </a:r>
          </a:p>
        </p:txBody>
      </p:sp>
      <p:sp>
        <p:nvSpPr>
          <p:cNvPr id="116" name="Year 2026"/>
          <p:cNvSpPr txBox="1"/>
          <p:nvPr/>
        </p:nvSpPr>
        <p:spPr>
          <a:xfrm>
            <a:off x="250655" y="4316299"/>
            <a:ext cx="61531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</a:p>
        </p:txBody>
      </p:sp>
      <p:sp>
        <p:nvSpPr>
          <p:cNvPr id="117" name="Bar 2026"/>
          <p:cNvSpPr/>
          <p:nvPr/>
        </p:nvSpPr>
        <p:spPr>
          <a:xfrm>
            <a:off x="817583" y="4316299"/>
            <a:ext cx="1520236" cy="237744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n-US" dirty="0"/>
          </a:p>
        </p:txBody>
      </p:sp>
      <p:sp>
        <p:nvSpPr>
          <p:cNvPr id="118" name="Value 2026"/>
          <p:cNvSpPr txBox="1"/>
          <p:nvPr/>
        </p:nvSpPr>
        <p:spPr>
          <a:xfrm>
            <a:off x="2258571" y="4316299"/>
            <a:ext cx="91821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2,053</a:t>
            </a:r>
          </a:p>
        </p:txBody>
      </p:sp>
      <p:sp>
        <p:nvSpPr>
          <p:cNvPr id="119" name="Panel Note"/>
          <p:cNvSpPr txBox="1"/>
          <p:nvPr/>
        </p:nvSpPr>
        <p:spPr>
          <a:xfrm>
            <a:off x="250655" y="4938141"/>
            <a:ext cx="2798445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spc="0" dirty="0">
                <a:solidFill>
                  <a:srgbClr val="D5E6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 = first season under the 5-year permit. </a:t>
            </a:r>
          </a:p>
        </p:txBody>
      </p:sp>
      <p:sp>
        <p:nvSpPr>
          <p:cNvPr id="120" name="Accomplishments Heading"/>
          <p:cNvSpPr txBox="1"/>
          <p:nvPr/>
        </p:nvSpPr>
        <p:spPr>
          <a:xfrm>
            <a:off x="3707130" y="1090803"/>
            <a:ext cx="4379595" cy="5695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 Accomplishments</a:t>
            </a:r>
          </a:p>
        </p:txBody>
      </p:sp>
      <p:sp>
        <p:nvSpPr>
          <p:cNvPr id="121" name="Accomplishment Card 1"/>
          <p:cNvSpPr txBox="1"/>
          <p:nvPr/>
        </p:nvSpPr>
        <p:spPr>
          <a:xfrm>
            <a:off x="3707130" y="1534668"/>
            <a:ext cx="3672840" cy="1224915"/>
          </a:xfrm>
          <a:prstGeom prst="roundRect">
            <a:avLst>
              <a:gd name="adj" fmla="val 6000"/>
            </a:avLst>
          </a:prstGeom>
          <a:solidFill>
            <a:srgbClr val="FBEFE7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5-year temporary permit secured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TP21482 issued by the State Water Board in December 2025, replacing the one-season permits SVID renewed annually from 2023 through 2025</a:t>
            </a:r>
          </a:p>
        </p:txBody>
      </p:sp>
      <p:sp>
        <p:nvSpPr>
          <p:cNvPr id="122" name="Accomplishment Card 2"/>
          <p:cNvSpPr txBox="1"/>
          <p:nvPr/>
        </p:nvSpPr>
        <p:spPr>
          <a:xfrm>
            <a:off x="3709035" y="2715768"/>
            <a:ext cx="4377690" cy="10820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Recharge footprint expanded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3 fields (~15 acres) in 2023 to 10 sites (261 acres) in 2024, using on-farm recharge and infiltration along the unlined SVID ditch</a:t>
            </a:r>
          </a:p>
        </p:txBody>
      </p:sp>
      <p:sp>
        <p:nvSpPr>
          <p:cNvPr id="123" name="Accomplishment Card 3"/>
          <p:cNvSpPr txBox="1"/>
          <p:nvPr/>
        </p:nvSpPr>
        <p:spPr>
          <a:xfrm>
            <a:off x="3707130" y="3803523"/>
            <a:ext cx="4549140" cy="958215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Groundwater response documented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 SCT_786 next to Field B rose 17 ft during the 2024 season. </a:t>
            </a:r>
          </a:p>
        </p:txBody>
      </p:sp>
      <p:sp>
        <p:nvSpPr>
          <p:cNvPr id="124" name="Accomplishment Card 4"/>
          <p:cNvSpPr txBox="1"/>
          <p:nvPr/>
        </p:nvSpPr>
        <p:spPr>
          <a:xfrm>
            <a:off x="3709035" y="4756023"/>
            <a:ext cx="4549140" cy="1072515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Permit conditions and water quality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Diversions met Fort Jones (440 cfs) and 10%-of-flow bypass terms with no downstream injury claims; water quality sampled under a Regional Board low-threat waiver (2025)</a:t>
            </a:r>
          </a:p>
        </p:txBody>
      </p:sp>
      <p:sp>
        <p:nvSpPr>
          <p:cNvPr id="125" name="Future Plans Heading"/>
          <p:cNvSpPr txBox="1"/>
          <p:nvPr/>
        </p:nvSpPr>
        <p:spPr>
          <a:xfrm>
            <a:off x="3726180" y="5947410"/>
            <a:ext cx="69037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Plans</a:t>
            </a:r>
          </a:p>
        </p:txBody>
      </p:sp>
      <p:sp>
        <p:nvSpPr>
          <p:cNvPr id="126" name="Future Plans Card"/>
          <p:cNvSpPr txBox="1"/>
          <p:nvPr/>
        </p:nvSpPr>
        <p:spPr>
          <a:xfrm>
            <a:off x="3688080" y="6219825"/>
            <a:ext cx="6941820" cy="641985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Expansion into upland gulches based on model scenarios to optimize timing of recharge benefits to coincide with late summer and fall. </a:t>
            </a:r>
          </a:p>
        </p:txBody>
      </p:sp>
      <p:pic>
        <p:nvPicPr>
          <p:cNvPr id="4" name="Picture 3" descr="A map of a mountain range&#10;&#10;AI-generated content may be incorrect.">
            <a:extLst>
              <a:ext uri="{FF2B5EF4-FFF2-40B4-BE49-F238E27FC236}">
                <a16:creationId xmlns:a16="http://schemas.microsoft.com/office/drawing/2014/main" id="{51F28C67-A4B5-11B7-E602-AED4FB335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1488" y="280988"/>
            <a:ext cx="4010025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91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34ACBB-349B-3AF7-8C98-5F226C905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5BD4B-7C17-F842-8AA9-0C48FEE7E0ED}" type="slidenum">
              <a:rPr lang="en-DE" smtClean="0"/>
              <a:pPr/>
              <a:t>18</a:t>
            </a:fld>
            <a:endParaRPr lang="en-DE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D97861D0-3296-D094-8A41-A722BEEAEC67}"/>
              </a:ext>
            </a:extLst>
          </p:cNvPr>
          <p:cNvSpPr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Projects &amp; Progress Since the 2022 Groundwater Plan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Text 0">
            <a:extLst>
              <a:ext uri="{FF2B5EF4-FFF2-40B4-BE49-F238E27FC236}">
                <a16:creationId xmlns:a16="http://schemas.microsoft.com/office/drawing/2014/main" id="{6D8A1978-5120-EE93-37FD-9E370FDE4FA6}"/>
              </a:ext>
            </a:extLst>
          </p:cNvPr>
          <p:cNvSpPr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defRPr/>
            </a:pPr>
            <a:r>
              <a:rPr lang="en-US" sz="1400" b="1" kern="0" spc="200" dirty="0">
                <a:solidFill>
                  <a:srgbClr val="34657F"/>
                </a:solidFill>
                <a:latin typeface="Arial"/>
                <a:cs typeface="Arial"/>
              </a:rPr>
              <a:t>SHASTA VALLEY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Card 1"/>
          <p:cNvSpPr/>
          <p:nvPr/>
        </p:nvSpPr>
        <p:spPr>
          <a:xfrm>
            <a:off x="548640" y="1490000"/>
            <a:ext cx="3515360" cy="36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2" name="Icon circle 1"/>
          <p:cNvSpPr/>
          <p:nvPr/>
        </p:nvSpPr>
        <p:spPr>
          <a:xfrm>
            <a:off x="708640" y="165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03" name="Icon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40" y="1775000"/>
            <a:ext cx="250000" cy="250000"/>
          </a:xfrm>
          <a:prstGeom prst="rect">
            <a:avLst/>
          </a:prstGeom>
        </p:spPr>
      </p:pic>
      <p:sp>
        <p:nvSpPr>
          <p:cNvPr id="104" name="Card 1 heading"/>
          <p:cNvSpPr txBox="1"/>
          <p:nvPr/>
        </p:nvSpPr>
        <p:spPr>
          <a:xfrm>
            <a:off x="1328640" y="1650000"/>
            <a:ext cx="2575360" cy="5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4657F"/>
                </a:solidFill>
                <a:latin typeface="Arial"/>
                <a:cs typeface="Arial"/>
              </a:rPr>
              <a:t>Storing water underground</a:t>
            </a:r>
          </a:p>
        </p:txBody>
      </p:sp>
      <p:sp>
        <p:nvSpPr>
          <p:cNvPr id="105" name="Card 1 body"/>
          <p:cNvSpPr txBox="1"/>
          <p:nvPr/>
        </p:nvSpPr>
        <p:spPr>
          <a:xfrm>
            <a:off x="708640" y="2320000"/>
            <a:ext cx="3195360" cy="261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Groundwater recharge pilot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Flooding pastures in the Grenada Irrigation District to raise groundwater and help keep household wells from going dry.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Upland management study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Testing whether thinning juniper and brush could leave more water for streams.</a:t>
            </a:r>
          </a:p>
        </p:txBody>
      </p:sp>
      <p:sp>
        <p:nvSpPr>
          <p:cNvPr id="106" name="Card 2"/>
          <p:cNvSpPr/>
          <p:nvPr/>
        </p:nvSpPr>
        <p:spPr>
          <a:xfrm>
            <a:off x="4338320" y="1490000"/>
            <a:ext cx="3515360" cy="36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7" name="Icon circle 2"/>
          <p:cNvSpPr/>
          <p:nvPr/>
        </p:nvSpPr>
        <p:spPr>
          <a:xfrm>
            <a:off x="4498320" y="165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08" name="Icon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320" y="1775000"/>
            <a:ext cx="250000" cy="250000"/>
          </a:xfrm>
          <a:prstGeom prst="rect">
            <a:avLst/>
          </a:prstGeom>
        </p:spPr>
      </p:pic>
      <p:sp>
        <p:nvSpPr>
          <p:cNvPr id="109" name="Card 2 heading"/>
          <p:cNvSpPr txBox="1"/>
          <p:nvPr/>
        </p:nvSpPr>
        <p:spPr>
          <a:xfrm>
            <a:off x="5118320" y="1650000"/>
            <a:ext cx="2575360" cy="5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4657F"/>
                </a:solidFill>
                <a:latin typeface="Arial"/>
                <a:cs typeface="Arial"/>
              </a:rPr>
              <a:t>Working with landowners</a:t>
            </a:r>
          </a:p>
        </p:txBody>
      </p:sp>
      <p:sp>
        <p:nvSpPr>
          <p:cNvPr id="110" name="Card 2 body"/>
          <p:cNvSpPr txBox="1"/>
          <p:nvPr/>
        </p:nvSpPr>
        <p:spPr>
          <a:xfrm>
            <a:off x="4498320" y="2320000"/>
            <a:ext cx="3195360" cy="261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Voluntary land repurposing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Farmers paid to rest fields: 502 acres in 2024 and 1,660 acres in 2025. Grant-funded, led by the Farm Bureau.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Irrigation efficiency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Field stations measure how much water crops actually use. First results in 2026.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Community input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Advisory Committee meets quarterly.</a:t>
            </a:r>
          </a:p>
        </p:txBody>
      </p:sp>
      <p:sp>
        <p:nvSpPr>
          <p:cNvPr id="111" name="Card 3"/>
          <p:cNvSpPr/>
          <p:nvPr/>
        </p:nvSpPr>
        <p:spPr>
          <a:xfrm>
            <a:off x="8128000" y="1490000"/>
            <a:ext cx="3515360" cy="36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2" name="Icon circle 3"/>
          <p:cNvSpPr/>
          <p:nvPr/>
        </p:nvSpPr>
        <p:spPr>
          <a:xfrm>
            <a:off x="8288000" y="165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3" name="Icon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00" y="1775000"/>
            <a:ext cx="250000" cy="250000"/>
          </a:xfrm>
          <a:prstGeom prst="rect">
            <a:avLst/>
          </a:prstGeom>
        </p:spPr>
      </p:pic>
      <p:sp>
        <p:nvSpPr>
          <p:cNvPr id="114" name="Card 3 heading"/>
          <p:cNvSpPr txBox="1"/>
          <p:nvPr/>
        </p:nvSpPr>
        <p:spPr>
          <a:xfrm>
            <a:off x="8908000" y="1650000"/>
            <a:ext cx="2575360" cy="5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4657F"/>
                </a:solidFill>
                <a:latin typeface="Arial"/>
                <a:cs typeface="Arial"/>
              </a:rPr>
              <a:t>Protecting wells</a:t>
            </a:r>
          </a:p>
        </p:txBody>
      </p:sp>
      <p:sp>
        <p:nvSpPr>
          <p:cNvPr id="115" name="Card 3 body"/>
          <p:cNvSpPr txBox="1"/>
          <p:nvPr/>
        </p:nvSpPr>
        <p:spPr>
          <a:xfrm>
            <a:off x="8288000" y="2320000"/>
            <a:ext cx="3195360" cy="261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Well inventory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Mapping where wells are, how they were built and which are active.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Well risk assessment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Identifies which wells could go dry in a drought.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New well permits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Reviewed with the County for effects on streams.</a:t>
            </a:r>
          </a:p>
        </p:txBody>
      </p:sp>
      <p:sp>
        <p:nvSpPr>
          <p:cNvPr id="116" name="Data card"/>
          <p:cNvSpPr/>
          <p:nvPr/>
        </p:nvSpPr>
        <p:spPr>
          <a:xfrm>
            <a:off x="548640" y="5320000"/>
            <a:ext cx="11094720" cy="10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7" name="Data icon circle"/>
          <p:cNvSpPr/>
          <p:nvPr/>
        </p:nvSpPr>
        <p:spPr>
          <a:xfrm>
            <a:off x="708640" y="557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8" name="Data ic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40" y="5695000"/>
            <a:ext cx="250000" cy="250000"/>
          </a:xfrm>
          <a:prstGeom prst="rect">
            <a:avLst/>
          </a:prstGeom>
        </p:spPr>
      </p:pic>
      <p:sp>
        <p:nvSpPr>
          <p:cNvPr id="119" name="Data heading"/>
          <p:cNvSpPr txBox="1"/>
          <p:nvPr/>
        </p:nvSpPr>
        <p:spPr>
          <a:xfrm>
            <a:off x="1328640" y="5480000"/>
            <a:ext cx="200000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34657F"/>
                </a:solidFill>
                <a:latin typeface="Arial"/>
                <a:cs typeface="Arial"/>
              </a:rPr>
              <a:t>Better information behind decisions</a:t>
            </a:r>
          </a:p>
        </p:txBody>
      </p:sp>
      <p:sp>
        <p:nvSpPr>
          <p:cNvPr id="120" name="Data item 1"/>
          <p:cNvSpPr txBox="1"/>
          <p:nvPr/>
        </p:nvSpPr>
        <p:spPr>
          <a:xfrm>
            <a:off x="3326240" y="5480000"/>
            <a:ext cx="256824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0070C0"/>
                </a:solidFill>
                <a:latin typeface="Arial"/>
                <a:cs typeface="Arial"/>
              </a:rPr>
              <a:t>Groundwater model</a:t>
            </a:r>
          </a:p>
          <a:p>
            <a:r>
              <a:rPr lang="en-US" sz="1200" b="1" dirty="0">
                <a:solidFill>
                  <a:srgbClr val="0070C0"/>
                </a:solidFill>
                <a:latin typeface="Arial"/>
                <a:cs typeface="Arial"/>
              </a:rPr>
              <a:t>Updated every year; USED FOR SIMULATION OF MANAGEMENT SCENARIOS.</a:t>
            </a:r>
          </a:p>
        </p:txBody>
      </p:sp>
      <p:sp>
        <p:nvSpPr>
          <p:cNvPr id="121" name="Data item 2"/>
          <p:cNvSpPr txBox="1"/>
          <p:nvPr/>
        </p:nvSpPr>
        <p:spPr>
          <a:xfrm>
            <a:off x="6196880" y="5480000"/>
            <a:ext cx="256824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3F4444"/>
                </a:solidFill>
                <a:latin typeface="Arial"/>
                <a:cs typeface="Arial"/>
              </a:rPr>
              <a:t>More monitoring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dirty="0">
                <a:solidFill>
                  <a:srgbClr val="3F4444"/>
                </a:solidFill>
                <a:latin typeface="Arial"/>
                <a:cs typeface="Arial"/>
              </a:rPr>
              <a:t>Well levels, water quality, streams and spring-fed habitats.</a:t>
            </a:r>
          </a:p>
        </p:txBody>
      </p:sp>
      <p:sp>
        <p:nvSpPr>
          <p:cNvPr id="122" name="Data item 3"/>
          <p:cNvSpPr txBox="1"/>
          <p:nvPr/>
        </p:nvSpPr>
        <p:spPr>
          <a:xfrm>
            <a:off x="8915120" y="5480000"/>
            <a:ext cx="256824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3F4444"/>
                </a:solidFill>
                <a:latin typeface="Arial"/>
                <a:cs typeface="Arial"/>
              </a:rPr>
              <a:t>Underground mapping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dirty="0">
                <a:solidFill>
                  <a:srgbClr val="3F4444"/>
                </a:solidFill>
                <a:latin typeface="Arial"/>
                <a:cs typeface="Arial"/>
              </a:rPr>
              <a:t>Airborne survey refined the geology map (done 2025).</a:t>
            </a:r>
          </a:p>
        </p:txBody>
      </p:sp>
    </p:spTree>
    <p:extLst>
      <p:ext uri="{BB962C8B-B14F-4D97-AF65-F5344CB8AC3E}">
        <p14:creationId xmlns:p14="http://schemas.microsoft.com/office/powerpoint/2010/main" val="1390724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Eyebrow"/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– S</a:t>
            </a:r>
            <a:r>
              <a:rPr lang="en-US" sz="1400" b="1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HASTA</a:t>
            </a: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VALLEY</a:t>
            </a:r>
          </a:p>
        </p:txBody>
      </p:sp>
      <p:sp>
        <p:nvSpPr>
          <p:cNvPr id="102" name="Title"/>
          <p:cNvSpPr txBox="1"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Shasta Valley</a:t>
            </a: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Groundwater Recharge Project</a:t>
            </a:r>
          </a:p>
        </p:txBody>
      </p:sp>
      <p:sp>
        <p:nvSpPr>
          <p:cNvPr id="103" name="Title Bar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n-US" dirty="0"/>
          </a:p>
        </p:txBody>
      </p:sp>
      <p:sp>
        <p:nvSpPr>
          <p:cNvPr id="104" name="Numbers Panel"/>
          <p:cNvSpPr/>
          <p:nvPr/>
        </p:nvSpPr>
        <p:spPr>
          <a:xfrm>
            <a:off x="548640" y="1481328"/>
            <a:ext cx="3931920" cy="4828032"/>
          </a:xfrm>
          <a:prstGeom prst="roundRect">
            <a:avLst>
              <a:gd name="adj" fmla="val 6000"/>
            </a:avLst>
          </a:prstGeom>
          <a:solidFill>
            <a:srgbClr val="34657F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n-US" dirty="0"/>
          </a:p>
        </p:txBody>
      </p:sp>
      <p:sp>
        <p:nvSpPr>
          <p:cNvPr id="105" name="Numbers Text"/>
          <p:cNvSpPr txBox="1"/>
          <p:nvPr/>
        </p:nvSpPr>
        <p:spPr>
          <a:xfrm>
            <a:off x="669755" y="1650161"/>
            <a:ext cx="3474720" cy="160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300" b="1" i="0" spc="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NUMBERS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Neither permit was utilized to divert water from Shasta River to designated underground storage areas</a:t>
            </a:r>
            <a:endParaRPr lang="en-US" sz="1300" b="1" i="0" spc="0" dirty="0">
              <a:solidFill>
                <a:schemeClr val="bg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6" name="Season Label"/>
          <p:cNvSpPr txBox="1"/>
          <p:nvPr/>
        </p:nvSpPr>
        <p:spPr>
          <a:xfrm>
            <a:off x="669755" y="2670379"/>
            <a:ext cx="34747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spc="100" dirty="0">
                <a:solidFill>
                  <a:srgbClr val="D5E6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DIVERTED BY </a:t>
            </a:r>
            <a:r>
              <a:rPr lang="en-US" sz="1100" b="1" spc="100" dirty="0">
                <a:solidFill>
                  <a:srgbClr val="D5E6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YEAR</a:t>
            </a:r>
            <a:r>
              <a:rPr lang="en-US" sz="1100" b="1" i="0" spc="100" dirty="0">
                <a:solidFill>
                  <a:srgbClr val="D5E6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(AF)</a:t>
            </a:r>
          </a:p>
        </p:txBody>
      </p:sp>
      <p:sp>
        <p:nvSpPr>
          <p:cNvPr id="107" name="Year 2023"/>
          <p:cNvSpPr txBox="1"/>
          <p:nvPr/>
        </p:nvSpPr>
        <p:spPr>
          <a:xfrm>
            <a:off x="669755" y="3054427"/>
            <a:ext cx="54864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</a:p>
        </p:txBody>
      </p:sp>
      <p:sp>
        <p:nvSpPr>
          <p:cNvPr id="109" name="Value 2023"/>
          <p:cNvSpPr txBox="1"/>
          <p:nvPr/>
        </p:nvSpPr>
        <p:spPr>
          <a:xfrm>
            <a:off x="3339803" y="3054427"/>
            <a:ext cx="82296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/ 5,000</a:t>
            </a:r>
          </a:p>
        </p:txBody>
      </p:sp>
      <p:sp>
        <p:nvSpPr>
          <p:cNvPr id="110" name="Year 2024"/>
          <p:cNvSpPr txBox="1"/>
          <p:nvPr/>
        </p:nvSpPr>
        <p:spPr>
          <a:xfrm>
            <a:off x="669755" y="3475051"/>
            <a:ext cx="54864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</a:p>
        </p:txBody>
      </p:sp>
      <p:sp>
        <p:nvSpPr>
          <p:cNvPr id="111" name="Bar 2024"/>
          <p:cNvSpPr/>
          <p:nvPr/>
        </p:nvSpPr>
        <p:spPr>
          <a:xfrm>
            <a:off x="1236684" y="3475051"/>
            <a:ext cx="1367836" cy="227938"/>
          </a:xfrm>
          <a:prstGeom prst="rect">
            <a:avLst/>
          </a:prstGeom>
          <a:pattFill prst="wdUpDiag">
            <a:fgClr>
              <a:srgbClr val="D5E6EE"/>
            </a:fgClr>
            <a:bgClr>
              <a:schemeClr val="bg1"/>
            </a:bgClr>
          </a:patt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n-US" dirty="0"/>
          </a:p>
        </p:txBody>
      </p:sp>
      <p:sp>
        <p:nvSpPr>
          <p:cNvPr id="112" name="Value 2024"/>
          <p:cNvSpPr txBox="1"/>
          <p:nvPr/>
        </p:nvSpPr>
        <p:spPr>
          <a:xfrm>
            <a:off x="3339803" y="3465245"/>
            <a:ext cx="82296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/ 3,426</a:t>
            </a:r>
          </a:p>
        </p:txBody>
      </p:sp>
      <p:sp>
        <p:nvSpPr>
          <p:cNvPr id="120" name="Accomplishments Heading"/>
          <p:cNvSpPr txBox="1"/>
          <p:nvPr/>
        </p:nvSpPr>
        <p:spPr>
          <a:xfrm>
            <a:off x="4754880" y="1481328"/>
            <a:ext cx="69037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of Activities</a:t>
            </a:r>
          </a:p>
        </p:txBody>
      </p:sp>
      <p:sp>
        <p:nvSpPr>
          <p:cNvPr id="121" name="Accomplishment Card 1"/>
          <p:cNvSpPr txBox="1"/>
          <p:nvPr/>
        </p:nvSpPr>
        <p:spPr>
          <a:xfrm>
            <a:off x="4754880" y="1801368"/>
            <a:ext cx="3406140" cy="1463040"/>
          </a:xfrm>
          <a:prstGeom prst="roundRect">
            <a:avLst>
              <a:gd name="adj" fmla="val 6000"/>
            </a:avLst>
          </a:prstGeom>
          <a:solidFill>
            <a:srgbClr val="FBEFE7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180-day temporary permits secured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TP21469 (WY25) and TP21484 (WY26) issued by the State Water Board to divert 5,000 and 3,426 </a:t>
            </a:r>
            <a:r>
              <a:rPr lang="en-US" sz="1200" b="0" i="0" spc="0" dirty="0" err="1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</a:t>
            </a: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to underground storage, respectively</a:t>
            </a:r>
          </a:p>
        </p:txBody>
      </p:sp>
      <p:sp>
        <p:nvSpPr>
          <p:cNvPr id="122" name="Accomplishment Card 2"/>
          <p:cNvSpPr txBox="1"/>
          <p:nvPr/>
        </p:nvSpPr>
        <p:spPr>
          <a:xfrm>
            <a:off x="8252460" y="1801368"/>
            <a:ext cx="3406140" cy="14630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Exemption for CEQA</a:t>
            </a:r>
            <a:endParaRPr lang="en-US" sz="1400" b="1" i="0" spc="0" dirty="0">
              <a:solidFill>
                <a:srgbClr val="3465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emergency declaration exempted groundwater recharge projects from traditional CEQA pathways. This exemption was rescinded in 2026. Submission of application requires CEQA be completed</a:t>
            </a:r>
          </a:p>
        </p:txBody>
      </p:sp>
      <p:sp>
        <p:nvSpPr>
          <p:cNvPr id="123" name="Accomplishment Card 3"/>
          <p:cNvSpPr txBox="1"/>
          <p:nvPr/>
        </p:nvSpPr>
        <p:spPr>
          <a:xfrm>
            <a:off x="4754880" y="3355848"/>
            <a:ext cx="3406140" cy="14630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Additional Monitorin</a:t>
            </a:r>
            <a:r>
              <a:rPr lang="en-US" sz="1400" b="1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Equipment Installed</a:t>
            </a:r>
            <a:endParaRPr lang="en-US" sz="1400" b="1" i="0" spc="0" dirty="0">
              <a:solidFill>
                <a:srgbClr val="3465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Installed a</a:t>
            </a: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contactless stage sensor and flow measurements within GID’s lower ditch on the west side of I-5 to better </a:t>
            </a:r>
            <a:r>
              <a:rPr lang="en-US" sz="120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 recharge volumes</a:t>
            </a:r>
            <a:endParaRPr lang="en-US" sz="1200" b="0" i="0" spc="0" dirty="0">
              <a:solidFill>
                <a:srgbClr val="3F444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4" name="Accomplishment Card 4"/>
          <p:cNvSpPr txBox="1"/>
          <p:nvPr/>
        </p:nvSpPr>
        <p:spPr>
          <a:xfrm>
            <a:off x="8252460" y="3355848"/>
            <a:ext cx="3406140" cy="14630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Challenges</a:t>
            </a:r>
          </a:p>
          <a:p>
            <a:pPr marL="171450" indent="-17145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Limited</a:t>
            </a:r>
            <a:r>
              <a:rPr lang="en-US" sz="120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water availability</a:t>
            </a:r>
          </a:p>
          <a:p>
            <a:pPr marL="171450" indent="-17145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Terms of permits require 4 90</a:t>
            </a:r>
            <a:r>
              <a:rPr lang="en-US" sz="1200" b="0" i="0" spc="0" baseline="3000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</a:t>
            </a: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percentile events to pass before diversion can occur</a:t>
            </a:r>
          </a:p>
          <a:p>
            <a:pPr marL="171450" indent="-17145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Expensive permits with no guarantee of approval or ability to divert</a:t>
            </a:r>
            <a:endParaRPr lang="en-US" sz="1200" b="0" i="0" spc="0" dirty="0">
              <a:solidFill>
                <a:srgbClr val="3F444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5" name="Future Plans Heading"/>
          <p:cNvSpPr txBox="1"/>
          <p:nvPr/>
        </p:nvSpPr>
        <p:spPr>
          <a:xfrm>
            <a:off x="4754880" y="4937760"/>
            <a:ext cx="69037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Plans</a:t>
            </a:r>
          </a:p>
        </p:txBody>
      </p:sp>
      <p:sp>
        <p:nvSpPr>
          <p:cNvPr id="126" name="Future Plans Card"/>
          <p:cNvSpPr txBox="1"/>
          <p:nvPr/>
        </p:nvSpPr>
        <p:spPr>
          <a:xfrm>
            <a:off x="4754880" y="5257800"/>
            <a:ext cx="6903720" cy="105156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Pursue additional funding to cover cost of supporting hydrologic analysis, environmental compliance, and permit fees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Explore alternatives to expensive 180-day temporary diversion permits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+mj-lt"/>
              </a:rPr>
              <a:t>Improve understanding of hydrologic, biologic, and fluvial geomorphologic needs within the Shasta River</a:t>
            </a:r>
          </a:p>
        </p:txBody>
      </p:sp>
      <p:sp>
        <p:nvSpPr>
          <p:cNvPr id="3" name="Bar 2024">
            <a:extLst>
              <a:ext uri="{FF2B5EF4-FFF2-40B4-BE49-F238E27FC236}">
                <a16:creationId xmlns:a16="http://schemas.microsoft.com/office/drawing/2014/main" id="{B79F2A74-8C71-19D4-4988-5409F80E1D27}"/>
              </a:ext>
            </a:extLst>
          </p:cNvPr>
          <p:cNvSpPr/>
          <p:nvPr/>
        </p:nvSpPr>
        <p:spPr>
          <a:xfrm>
            <a:off x="1236683" y="3050355"/>
            <a:ext cx="2011680" cy="237744"/>
          </a:xfrm>
          <a:prstGeom prst="rect">
            <a:avLst/>
          </a:prstGeom>
          <a:pattFill prst="wdUpDiag">
            <a:fgClr>
              <a:srgbClr val="D5E6EE"/>
            </a:fgClr>
            <a:bgClr>
              <a:schemeClr val="bg1"/>
            </a:bgClr>
          </a:patt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30C56E-5E70-D994-35C4-92C3696BAD29}"/>
              </a:ext>
            </a:extLst>
          </p:cNvPr>
          <p:cNvGraphicFramePr>
            <a:graphicFrameLocks noGrp="1"/>
          </p:cNvGraphicFramePr>
          <p:nvPr/>
        </p:nvGraphicFramePr>
        <p:xfrm>
          <a:off x="746610" y="3875111"/>
          <a:ext cx="3535980" cy="22719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598">
                  <a:extLst>
                    <a:ext uri="{9D8B030D-6E8A-4147-A177-3AD203B41FA5}">
                      <a16:colId xmlns:a16="http://schemas.microsoft.com/office/drawing/2014/main" val="3679273987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575280436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2343136771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2250465282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3228048404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1849342175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139832636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2619329648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4294872873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731575387"/>
                    </a:ext>
                  </a:extLst>
                </a:gridCol>
              </a:tblGrid>
              <a:tr h="196461">
                <a:tc gridSpan="10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2025-2026 Permit #T033516</a:t>
                      </a:r>
                      <a:endParaRPr lang="en-US" sz="7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2407" marR="82407" marT="41204" marB="41204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13390"/>
                  </a:ext>
                </a:extLst>
              </a:tr>
              <a:tr h="200660">
                <a:tc gridSpan="10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90th percentile daily flows (</a:t>
                      </a:r>
                      <a:r>
                        <a:rPr lang="en-US" sz="7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cfs</a:t>
                      </a:r>
                      <a:r>
                        <a:rPr lang="en-US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) Shasta R at USGS Yreka Gage. 12/1-3/31</a:t>
                      </a:r>
                      <a:endParaRPr lang="en-US" sz="7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2407" marR="82407" marT="41204" marB="41204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601034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Day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Dec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Jan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Feb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Mar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Day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Dec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Jan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Feb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Mar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2094291652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1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300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17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706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650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496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3292685514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2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371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630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18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774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660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485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2363673240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3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19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3380602642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4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369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640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540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20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409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772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602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3063178587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>
                          <a:effectLst/>
                        </a:rPr>
                        <a:t>5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403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446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>
                          <a:effectLst/>
                        </a:rPr>
                        <a:t>21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473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692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637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432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625897046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6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331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545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22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3447586261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>
                          <a:effectLst/>
                        </a:rPr>
                        <a:t>7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655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514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23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491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2531525596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8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448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24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523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599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539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4266937523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9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451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25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379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522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571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1697606485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10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510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26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382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586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508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3477195765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11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657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27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427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560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558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496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2368015202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12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424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28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462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543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481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2308960142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13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435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>
                          <a:effectLst/>
                        </a:rPr>
                        <a:t>29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547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570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484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2553850652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14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614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471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30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3719134420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15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383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568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553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459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31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474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547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 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506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extLst>
                  <a:ext uri="{0D108BD9-81ED-4DB2-BD59-A6C34878D82A}">
                    <a16:rowId xmlns:a16="http://schemas.microsoft.com/office/drawing/2014/main" val="3211147113"/>
                  </a:ext>
                </a:extLst>
              </a:tr>
              <a:tr h="1102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b="1" u="none" strike="noStrike" dirty="0">
                          <a:effectLst/>
                        </a:rPr>
                        <a:t>16</a:t>
                      </a:r>
                      <a:endParaRPr lang="en-US" sz="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432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694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588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456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633" marR="2633" marT="2633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33" marR="2633" marT="263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33" marR="2633" marT="263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33" marR="2633" marT="263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 </a:t>
                      </a:r>
                      <a:endParaRPr lang="en-US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33" marR="2633" marT="263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600" u="none" strike="noStrike" dirty="0">
                          <a:effectLst/>
                        </a:rPr>
                        <a:t> </a:t>
                      </a:r>
                      <a:endParaRPr lang="en-US" sz="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633" marR="2633" marT="2633" marB="0" anchor="b"/>
                </a:tc>
                <a:extLst>
                  <a:ext uri="{0D108BD9-81ED-4DB2-BD59-A6C34878D82A}">
                    <a16:rowId xmlns:a16="http://schemas.microsoft.com/office/drawing/2014/main" val="163356224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11FA72-A2C2-1C15-1FB4-5AAF8DF008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" t="1994" r="1609" b="35797"/>
          <a:stretch>
            <a:fillRect/>
          </a:stretch>
        </p:blipFill>
        <p:spPr>
          <a:xfrm>
            <a:off x="4652895" y="-9458"/>
            <a:ext cx="7539105" cy="6867458"/>
          </a:xfrm>
          <a:prstGeom prst="rect">
            <a:avLst/>
          </a:prstGeom>
        </p:spPr>
      </p:pic>
      <p:sp>
        <p:nvSpPr>
          <p:cNvPr id="4" name="Eyebrow">
            <a:extLst>
              <a:ext uri="{FF2B5EF4-FFF2-40B4-BE49-F238E27FC236}">
                <a16:creationId xmlns:a16="http://schemas.microsoft.com/office/drawing/2014/main" id="{76BD1930-6B4A-3BCA-32F8-37D9293DAE1B}"/>
              </a:ext>
            </a:extLst>
          </p:cNvPr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– S</a:t>
            </a:r>
            <a:r>
              <a:rPr lang="en-US" sz="1400" b="1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HASTA</a:t>
            </a: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VALLEY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8121871E-5CC2-9BFA-EFFC-C186CD6CD125}"/>
              </a:ext>
            </a:extLst>
          </p:cNvPr>
          <p:cNvSpPr txBox="1"/>
          <p:nvPr/>
        </p:nvSpPr>
        <p:spPr>
          <a:xfrm>
            <a:off x="548640" y="658368"/>
            <a:ext cx="40233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Shasta Valley</a:t>
            </a: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Groundwater Recharge Project – Potential Recharge Regions</a:t>
            </a:r>
          </a:p>
        </p:txBody>
      </p:sp>
    </p:spTree>
    <p:extLst>
      <p:ext uri="{BB962C8B-B14F-4D97-AF65-F5344CB8AC3E}">
        <p14:creationId xmlns:p14="http://schemas.microsoft.com/office/powerpoint/2010/main" val="3076436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defRPr/>
            </a:pPr>
            <a:r>
              <a:rPr lang="en-US" sz="1400" b="1" kern="0" spc="200" dirty="0">
                <a:solidFill>
                  <a:srgbClr val="34657F"/>
                </a:solidFill>
                <a:latin typeface="Arial"/>
                <a:cs typeface="Arial"/>
              </a:rPr>
              <a:t>BUTTE VALLEY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Projects &amp; Progress Since the 2022 Groundwater Plan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Card 1"/>
          <p:cNvSpPr/>
          <p:nvPr/>
        </p:nvSpPr>
        <p:spPr>
          <a:xfrm>
            <a:off x="548640" y="1490000"/>
            <a:ext cx="3515360" cy="36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2" name="Icon circle 1"/>
          <p:cNvSpPr/>
          <p:nvPr/>
        </p:nvSpPr>
        <p:spPr>
          <a:xfrm>
            <a:off x="708640" y="165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03" name="Icon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40" y="1775000"/>
            <a:ext cx="250000" cy="250000"/>
          </a:xfrm>
          <a:prstGeom prst="rect">
            <a:avLst/>
          </a:prstGeom>
        </p:spPr>
      </p:pic>
      <p:sp>
        <p:nvSpPr>
          <p:cNvPr id="104" name="Card 1 heading"/>
          <p:cNvSpPr txBox="1"/>
          <p:nvPr/>
        </p:nvSpPr>
        <p:spPr>
          <a:xfrm>
            <a:off x="1328640" y="1650000"/>
            <a:ext cx="2575360" cy="5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4657F"/>
                </a:solidFill>
                <a:latin typeface="Arial"/>
                <a:cs typeface="Arial"/>
              </a:rPr>
              <a:t>Planning for water use</a:t>
            </a:r>
          </a:p>
        </p:txBody>
      </p:sp>
      <p:sp>
        <p:nvSpPr>
          <p:cNvPr id="105" name="Card 1 body"/>
          <p:cNvSpPr txBox="1"/>
          <p:nvPr/>
        </p:nvSpPr>
        <p:spPr>
          <a:xfrm>
            <a:off x="708640" y="2320000"/>
            <a:ext cx="3195360" cy="261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Groundwater allocation options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Modeling “what if” options such as resting fields or reducing demand. Discussed with the Advisory Committee; no program adopted yet.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Meiss Lake investigation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New monitoring wells and a lake level gauge (started 2026) to learn how the lake and groundwater are connected.</a:t>
            </a:r>
          </a:p>
        </p:txBody>
      </p:sp>
      <p:sp>
        <p:nvSpPr>
          <p:cNvPr id="106" name="Card 2"/>
          <p:cNvSpPr/>
          <p:nvPr/>
        </p:nvSpPr>
        <p:spPr>
          <a:xfrm>
            <a:off x="4338320" y="1490000"/>
            <a:ext cx="3515360" cy="36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7" name="Icon circle 2"/>
          <p:cNvSpPr/>
          <p:nvPr/>
        </p:nvSpPr>
        <p:spPr>
          <a:xfrm>
            <a:off x="4498320" y="165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08" name="Icon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320" y="1775000"/>
            <a:ext cx="250000" cy="250000"/>
          </a:xfrm>
          <a:prstGeom prst="rect">
            <a:avLst/>
          </a:prstGeom>
        </p:spPr>
      </p:pic>
      <p:sp>
        <p:nvSpPr>
          <p:cNvPr id="109" name="Card 2 heading"/>
          <p:cNvSpPr txBox="1"/>
          <p:nvPr/>
        </p:nvSpPr>
        <p:spPr>
          <a:xfrm>
            <a:off x="5118320" y="1650000"/>
            <a:ext cx="2575360" cy="5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4657F"/>
                </a:solidFill>
                <a:latin typeface="Arial"/>
                <a:cs typeface="Arial"/>
              </a:rPr>
              <a:t>Working with landowners</a:t>
            </a:r>
          </a:p>
        </p:txBody>
      </p:sp>
      <p:sp>
        <p:nvSpPr>
          <p:cNvPr id="110" name="Card 2 body"/>
          <p:cNvSpPr txBox="1"/>
          <p:nvPr/>
        </p:nvSpPr>
        <p:spPr>
          <a:xfrm>
            <a:off x="4498320" y="2320000"/>
            <a:ext cx="3195360" cy="261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Irrigation efficiency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6 alfalfa farms (about 720 acres) are switching to lower, more efficient sprinklers plus soil moisture sensors.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Community input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Advisory Committee meets quarterly, with targeted outreach on monitoring, fees, irrigation and wells.</a:t>
            </a:r>
          </a:p>
        </p:txBody>
      </p:sp>
      <p:sp>
        <p:nvSpPr>
          <p:cNvPr id="111" name="Card 3"/>
          <p:cNvSpPr/>
          <p:nvPr/>
        </p:nvSpPr>
        <p:spPr>
          <a:xfrm>
            <a:off x="8128000" y="1490000"/>
            <a:ext cx="3515360" cy="36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2" name="Icon circle 3"/>
          <p:cNvSpPr/>
          <p:nvPr/>
        </p:nvSpPr>
        <p:spPr>
          <a:xfrm>
            <a:off x="8288000" y="165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3" name="Icon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000" y="1775000"/>
            <a:ext cx="250000" cy="250000"/>
          </a:xfrm>
          <a:prstGeom prst="rect">
            <a:avLst/>
          </a:prstGeom>
        </p:spPr>
      </p:pic>
      <p:sp>
        <p:nvSpPr>
          <p:cNvPr id="114" name="Card 3 heading"/>
          <p:cNvSpPr txBox="1"/>
          <p:nvPr/>
        </p:nvSpPr>
        <p:spPr>
          <a:xfrm>
            <a:off x="8908000" y="1650000"/>
            <a:ext cx="2575360" cy="50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4657F"/>
                </a:solidFill>
                <a:latin typeface="Arial"/>
                <a:cs typeface="Arial"/>
              </a:rPr>
              <a:t>Protecting wells</a:t>
            </a:r>
          </a:p>
        </p:txBody>
      </p:sp>
      <p:sp>
        <p:nvSpPr>
          <p:cNvPr id="115" name="Card 3 body"/>
          <p:cNvSpPr txBox="1"/>
          <p:nvPr/>
        </p:nvSpPr>
        <p:spPr>
          <a:xfrm>
            <a:off x="8288000" y="2320000"/>
            <a:ext cx="3195360" cy="261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Well inventory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Mapping where wells are, including household wells located through 911 addresses.</a:t>
            </a:r>
          </a:p>
          <a:p>
            <a:pPr marL="0" indent="0">
              <a:lnSpc>
                <a:spcPct val="100000"/>
              </a:lnSpc>
              <a:spcBef>
                <a:spcPts val="900"/>
              </a:spcBef>
              <a:spcAft>
                <a:spcPts val="100"/>
              </a:spcAft>
              <a:buNone/>
            </a:pPr>
            <a:r>
              <a:rPr lang="en-US" sz="1450" b="1" dirty="0">
                <a:solidFill>
                  <a:srgbClr val="3F4444"/>
                </a:solidFill>
                <a:latin typeface="Arial"/>
                <a:cs typeface="Arial"/>
              </a:rPr>
              <a:t>Well risk assessment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dirty="0">
                <a:solidFill>
                  <a:srgbClr val="3F4444"/>
                </a:solidFill>
                <a:latin typeface="Arial"/>
                <a:cs typeface="Arial"/>
              </a:rPr>
              <a:t>Identifies which wells could go dry in a drought.</a:t>
            </a:r>
          </a:p>
        </p:txBody>
      </p:sp>
      <p:sp>
        <p:nvSpPr>
          <p:cNvPr id="116" name="Data card"/>
          <p:cNvSpPr/>
          <p:nvPr/>
        </p:nvSpPr>
        <p:spPr>
          <a:xfrm>
            <a:off x="548640" y="5320000"/>
            <a:ext cx="11094720" cy="1000000"/>
          </a:xfrm>
          <a:prstGeom prst="roundRect">
            <a:avLst>
              <a:gd name="adj" fmla="val 4000"/>
            </a:avLst>
          </a:prstGeom>
          <a:solidFill>
            <a:srgbClr val="E7EDF1"/>
          </a:solidFill>
          <a:ln w="12700">
            <a:solidFill>
              <a:srgbClr val="DCE7ED"/>
            </a:solidFill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7" name="Data icon circle"/>
          <p:cNvSpPr/>
          <p:nvPr/>
        </p:nvSpPr>
        <p:spPr>
          <a:xfrm>
            <a:off x="708640" y="5570000"/>
            <a:ext cx="500000" cy="50000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18" name="Data ic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640" y="5695000"/>
            <a:ext cx="250000" cy="250000"/>
          </a:xfrm>
          <a:prstGeom prst="rect">
            <a:avLst/>
          </a:prstGeom>
        </p:spPr>
      </p:pic>
      <p:sp>
        <p:nvSpPr>
          <p:cNvPr id="119" name="Data heading"/>
          <p:cNvSpPr txBox="1"/>
          <p:nvPr/>
        </p:nvSpPr>
        <p:spPr>
          <a:xfrm>
            <a:off x="1328640" y="5480000"/>
            <a:ext cx="200000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34657F"/>
                </a:solidFill>
                <a:latin typeface="Arial"/>
                <a:cs typeface="Arial"/>
              </a:rPr>
              <a:t>Better information behind decisions</a:t>
            </a:r>
          </a:p>
        </p:txBody>
      </p:sp>
      <p:sp>
        <p:nvSpPr>
          <p:cNvPr id="120" name="Data item 1"/>
          <p:cNvSpPr txBox="1"/>
          <p:nvPr/>
        </p:nvSpPr>
        <p:spPr>
          <a:xfrm>
            <a:off x="3478640" y="5480000"/>
            <a:ext cx="256824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3F4444"/>
                </a:solidFill>
                <a:latin typeface="Arial"/>
                <a:cs typeface="Arial"/>
              </a:rPr>
              <a:t>Groundwater model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dirty="0">
                <a:solidFill>
                  <a:srgbClr val="3F4444"/>
                </a:solidFill>
                <a:latin typeface="Arial"/>
                <a:cs typeface="Arial"/>
              </a:rPr>
              <a:t>Rebuilt with more detailed geology and better farm water-use estimates.</a:t>
            </a:r>
          </a:p>
        </p:txBody>
      </p:sp>
      <p:sp>
        <p:nvSpPr>
          <p:cNvPr id="121" name="Data item 2"/>
          <p:cNvSpPr txBox="1"/>
          <p:nvPr/>
        </p:nvSpPr>
        <p:spPr>
          <a:xfrm>
            <a:off x="6196880" y="5480000"/>
            <a:ext cx="256824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3F4444"/>
                </a:solidFill>
                <a:latin typeface="Arial"/>
                <a:cs typeface="Arial"/>
              </a:rPr>
              <a:t>More monitoring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dirty="0">
                <a:solidFill>
                  <a:srgbClr val="3F4444"/>
                </a:solidFill>
                <a:latin typeface="Arial"/>
                <a:cs typeface="Arial"/>
              </a:rPr>
              <a:t>29 real-time wells, 7 stream gauges and water quality sampling.</a:t>
            </a:r>
          </a:p>
        </p:txBody>
      </p:sp>
      <p:sp>
        <p:nvSpPr>
          <p:cNvPr id="122" name="Data item 3"/>
          <p:cNvSpPr txBox="1"/>
          <p:nvPr/>
        </p:nvSpPr>
        <p:spPr>
          <a:xfrm>
            <a:off x="8915120" y="5480000"/>
            <a:ext cx="2568240" cy="680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3F4444"/>
                </a:solidFill>
                <a:latin typeface="Arial"/>
                <a:cs typeface="Arial"/>
              </a:rPr>
              <a:t>Underground mapping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dirty="0">
                <a:solidFill>
                  <a:srgbClr val="3F4444"/>
                </a:solidFill>
                <a:latin typeface="Arial"/>
                <a:cs typeface="Arial"/>
              </a:rPr>
              <a:t>Airborne survey completed; the basin is still managed as one aquifer.</a:t>
            </a:r>
          </a:p>
        </p:txBody>
      </p:sp>
    </p:spTree>
    <p:extLst>
      <p:ext uri="{BB962C8B-B14F-4D97-AF65-F5344CB8AC3E}">
        <p14:creationId xmlns:p14="http://schemas.microsoft.com/office/powerpoint/2010/main" val="68762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FE1710-F128-2469-FA86-7D290DDD9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0C13C-8271-D10A-0806-0EC7D64CBA4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0523" y="1500981"/>
            <a:ext cx="10551870" cy="3856038"/>
          </a:xfrm>
        </p:spPr>
        <p:txBody>
          <a:bodyPr lIns="0" tIns="0" rIns="0" bIns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12 Operations were scouted for participation, 6 operations will participate (all alfalfa)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Participants will receive new LESA emitter package, lower elevation of emitters (48” above ground), and soil moisture sensors (CropX multi-depth).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720 acres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Previous irrigation methods were Center Pivot MESA, or Mid Elevation Sprinkled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Subcontracted through InterMountain 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Improvements completed in Spring 2026</a:t>
            </a:r>
            <a:endParaRPr lang="en-US" sz="2200" dirty="0">
              <a:cs typeface="Arial"/>
            </a:endParaRPr>
          </a:p>
          <a:p>
            <a:endParaRPr lang="en-US" sz="2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9C38D8A-BF73-1623-0904-E5462D153A2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lIns="0" tIns="0" rIns="0" bIns="0" anchor="t"/>
          <a:lstStyle/>
          <a:p>
            <a:r>
              <a:rPr lang="en-US" dirty="0"/>
              <a:t>Butte Valley:  </a:t>
            </a:r>
            <a:r>
              <a:rPr lang="en-US" dirty="0">
                <a:solidFill>
                  <a:srgbClr val="074976"/>
                </a:solidFill>
              </a:rPr>
              <a:t>Irrigation Efficiency 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410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Eyebrow"/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</a:t>
            </a:r>
          </a:p>
        </p:txBody>
      </p:sp>
      <p:sp>
        <p:nvSpPr>
          <p:cNvPr id="102" name="Title"/>
          <p:cNvSpPr txBox="1"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DWR SGM Implementation Grant Timeline</a:t>
            </a:r>
          </a:p>
        </p:txBody>
      </p:sp>
      <p:sp>
        <p:nvSpPr>
          <p:cNvPr id="103" name="Title Bar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07" name="Milestone 1 Card"/>
          <p:cNvSpPr txBox="1"/>
          <p:nvPr/>
        </p:nvSpPr>
        <p:spPr>
          <a:xfrm>
            <a:off x="8915400" y="3732785"/>
            <a:ext cx="2606040" cy="224028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64592" tIns="164592" rIns="164592" bIns="164592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3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grant???</a:t>
            </a:r>
            <a:endParaRPr lang="en-US" sz="1400" b="0" i="0" spc="0" dirty="0">
              <a:solidFill>
                <a:srgbClr val="3F4444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0" name="Milestone 2 Card"/>
          <p:cNvSpPr txBox="1"/>
          <p:nvPr/>
        </p:nvSpPr>
        <p:spPr>
          <a:xfrm>
            <a:off x="541020" y="3646424"/>
            <a:ext cx="2606040" cy="2240280"/>
          </a:xfrm>
          <a:prstGeom prst="roundRect">
            <a:avLst>
              <a:gd name="adj" fmla="val 6000"/>
            </a:avLst>
          </a:prstGeom>
          <a:solidFill>
            <a:srgbClr val="FBEFE7"/>
          </a:solidFill>
          <a:ln>
            <a:noFill/>
          </a:ln>
        </p:spPr>
        <p:txBody>
          <a:bodyPr wrap="square" lIns="164592" tIns="164592" rIns="164592" bIns="164592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300" b="1" i="0" spc="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– 2026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Monitoring, modeling, well inventory, fee and economic studies, and PE preparation</a:t>
            </a:r>
          </a:p>
        </p:txBody>
      </p:sp>
      <p:sp>
        <p:nvSpPr>
          <p:cNvPr id="113" name="Milestone 3 Card"/>
          <p:cNvSpPr txBox="1"/>
          <p:nvPr/>
        </p:nvSpPr>
        <p:spPr>
          <a:xfrm>
            <a:off x="3425952" y="3646424"/>
            <a:ext cx="2606040" cy="224028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64592" tIns="164592" rIns="164592" bIns="164592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13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December 2026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Grant work complete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Remaining grant-funded tasks completed for Butte (May 2026), Shasta and Scott Valleys (December 2026)</a:t>
            </a:r>
          </a:p>
        </p:txBody>
      </p:sp>
      <p:sp>
        <p:nvSpPr>
          <p:cNvPr id="116" name="Milestone 4 Card"/>
          <p:cNvSpPr txBox="1"/>
          <p:nvPr/>
        </p:nvSpPr>
        <p:spPr>
          <a:xfrm>
            <a:off x="6154420" y="3685540"/>
            <a:ext cx="2606040" cy="224028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64592" tIns="164592" rIns="164592" bIns="164592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en-US" sz="1300" b="1" dirty="0">
                <a:solidFill>
                  <a:srgbClr val="34657F"/>
                </a:solidFill>
                <a:latin typeface="Arial" pitchFamily="34" charset="0"/>
                <a:cs typeface="Arial" pitchFamily="34" charset="-120"/>
              </a:rPr>
              <a:t>January 2027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Closeout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invoicing and grant completion report to DWR</a:t>
            </a:r>
          </a:p>
        </p:txBody>
      </p:sp>
      <p:sp>
        <p:nvSpPr>
          <p:cNvPr id="117" name="Comment Callout"/>
          <p:cNvSpPr txBox="1"/>
          <p:nvPr/>
        </p:nvSpPr>
        <p:spPr>
          <a:xfrm>
            <a:off x="477012" y="5893308"/>
            <a:ext cx="11109960" cy="548640"/>
          </a:xfrm>
          <a:prstGeom prst="roundRect">
            <a:avLst>
              <a:gd name="adj" fmla="val 6000"/>
            </a:avLst>
          </a:prstGeom>
          <a:solidFill>
            <a:srgbClr val="34657F"/>
          </a:solidFill>
          <a:ln>
            <a:noFill/>
          </a:ln>
        </p:spPr>
        <p:txBody>
          <a:bodyPr wrap="square" lIns="182880" tIns="182880" rIns="182880" bIns="18288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spc="0" dirty="0">
                <a:solidFill>
                  <a:srgbClr val="FFFFFF"/>
                </a:solidFill>
                <a:latin typeface="Arial"/>
                <a:ea typeface="Arial" pitchFamily="34" charset="-122"/>
                <a:cs typeface="Arial"/>
              </a:rPr>
              <a:t> ·  Grant-funded tasks wrap up as the PEs are submitted</a:t>
            </a: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1054AF92-1A5F-D760-A8B8-E3173EF1F08F}"/>
              </a:ext>
            </a:extLst>
          </p:cNvPr>
          <p:cNvSpPr/>
          <p:nvPr/>
        </p:nvSpPr>
        <p:spPr>
          <a:xfrm>
            <a:off x="230498" y="1371600"/>
            <a:ext cx="11420482" cy="1463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DWR Sustainable Groundwater Management (SGM) Implementation Grant funds annual reporting,  PE preparation, model updates, monitoring expansion, fee studies</a:t>
            </a:r>
            <a:r>
              <a:rPr lang="en-US" sz="165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economic evaluation, recharge projects and upland management studies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Implementation progress tracked by grant component; work wraps up for Scott and Shasta in December 2026.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Timeline Line"/>
          <p:cNvSpPr/>
          <p:nvPr/>
        </p:nvSpPr>
        <p:spPr>
          <a:xfrm>
            <a:off x="833628" y="3300984"/>
            <a:ext cx="8604504" cy="36576"/>
          </a:xfrm>
          <a:prstGeom prst="rect">
            <a:avLst/>
          </a:prstGeom>
          <a:solidFill>
            <a:srgbClr val="DCE7ED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05" name="Milestone 1 Circle"/>
          <p:cNvSpPr/>
          <p:nvPr/>
        </p:nvSpPr>
        <p:spPr>
          <a:xfrm>
            <a:off x="513588" y="2999232"/>
            <a:ext cx="640080" cy="64008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06" name="Milestone 1 Number"/>
          <p:cNvSpPr txBox="1"/>
          <p:nvPr/>
        </p:nvSpPr>
        <p:spPr>
          <a:xfrm>
            <a:off x="513588" y="2999232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</a:p>
        </p:txBody>
      </p:sp>
      <p:sp>
        <p:nvSpPr>
          <p:cNvPr id="108" name="Milestone 2 Circle"/>
          <p:cNvSpPr/>
          <p:nvPr/>
        </p:nvSpPr>
        <p:spPr>
          <a:xfrm>
            <a:off x="3366516" y="2999232"/>
            <a:ext cx="640080" cy="640080"/>
          </a:xfrm>
          <a:prstGeom prst="ellipse">
            <a:avLst/>
          </a:prstGeom>
          <a:solidFill>
            <a:srgbClr val="CB601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09" name="Milestone 2 Number"/>
          <p:cNvSpPr txBox="1"/>
          <p:nvPr/>
        </p:nvSpPr>
        <p:spPr>
          <a:xfrm>
            <a:off x="3366516" y="2999232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</a:p>
        </p:txBody>
      </p:sp>
      <p:sp>
        <p:nvSpPr>
          <p:cNvPr id="111" name="Milestone 3 Circle"/>
          <p:cNvSpPr/>
          <p:nvPr/>
        </p:nvSpPr>
        <p:spPr>
          <a:xfrm>
            <a:off x="6219444" y="2999232"/>
            <a:ext cx="640080" cy="64008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2" name="Milestone 3 Number"/>
          <p:cNvSpPr txBox="1"/>
          <p:nvPr/>
        </p:nvSpPr>
        <p:spPr>
          <a:xfrm>
            <a:off x="6219444" y="2999232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</a:p>
        </p:txBody>
      </p:sp>
      <p:sp>
        <p:nvSpPr>
          <p:cNvPr id="114" name="Milestone 4 Circle"/>
          <p:cNvSpPr/>
          <p:nvPr/>
        </p:nvSpPr>
        <p:spPr>
          <a:xfrm>
            <a:off x="9072372" y="2999232"/>
            <a:ext cx="640080" cy="640080"/>
          </a:xfrm>
          <a:prstGeom prst="ellipse">
            <a:avLst/>
          </a:prstGeom>
          <a:solidFill>
            <a:srgbClr val="34657F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15" name="Milestone 4 Number"/>
          <p:cNvSpPr txBox="1"/>
          <p:nvPr/>
        </p:nvSpPr>
        <p:spPr>
          <a:xfrm>
            <a:off x="9072372" y="2999232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04088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3F2E1-324C-9C06-8812-EDB660C6A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11C2E8E-31D1-A070-B9DB-4CDBFAFDE32C}"/>
              </a:ext>
            </a:extLst>
          </p:cNvPr>
          <p:cNvSpPr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20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FUNDING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B69B567-7E13-332D-3A4F-7BDD701E0BE7}"/>
              </a:ext>
            </a:extLst>
          </p:cNvPr>
          <p:cNvSpPr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2800">
                <a:cs typeface="Arial" panose="020B0604020202020204"/>
              </a:rPr>
              <a:t>Future Grant Funding</a:t>
            </a:r>
            <a:endParaRPr lang="en-US" sz="2800">
              <a:solidFill>
                <a:srgbClr val="000000"/>
              </a:solidFill>
              <a:cs typeface="Arial" panose="020B0604020202020204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A939754-92FE-0517-A1A4-8ECA0798A58F}"/>
              </a:ext>
            </a:extLst>
          </p:cNvPr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768CDFE-827C-E2DD-0E18-229678C6B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821559"/>
              </p:ext>
            </p:extLst>
          </p:nvPr>
        </p:nvGraphicFramePr>
        <p:xfrm>
          <a:off x="548640" y="1354455"/>
          <a:ext cx="11091672" cy="5291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1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</a:rPr>
                        <a:t>Program</a:t>
                      </a:r>
                    </a:p>
                  </a:txBody>
                  <a:tcPr marL="109728" marR="109728" anchor="ctr">
                    <a:solidFill>
                      <a:srgbClr val="3465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</a:rPr>
                        <a:t>Project / Scope</a:t>
                      </a:r>
                    </a:p>
                  </a:txBody>
                  <a:tcPr marL="109728" marR="109728" anchor="ctr">
                    <a:solidFill>
                      <a:srgbClr val="34657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 marL="109728" marR="109728" anchor="ctr">
                    <a:solidFill>
                      <a:srgbClr val="346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3F4444"/>
                          </a:solidFill>
                          <a:latin typeface="Arial"/>
                        </a:rPr>
                        <a:t>WaterSMART Drought Response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dirty="0">
                          <a:solidFill>
                            <a:srgbClr val="3F4444"/>
                          </a:solidFill>
                          <a:latin typeface="Arial"/>
                        </a:rPr>
                        <a:t>Expand SVID managed aquifer recharge to upland gulch sites (Scott)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34657F"/>
                          </a:solidFill>
                          <a:latin typeface="Arial"/>
                        </a:rPr>
                        <a:t>Submitted – pending</a:t>
                      </a:r>
                    </a:p>
                  </a:txBody>
                  <a:tcPr marL="109728" marR="109728" anchor="ctr">
                    <a:solidFill>
                      <a:srgbClr val="DCE7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3F4444"/>
                          </a:solidFill>
                          <a:latin typeface="Arial"/>
                        </a:rPr>
                        <a:t>WCB Streamflow Enhancement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dirty="0">
                          <a:solidFill>
                            <a:srgbClr val="3F4444"/>
                          </a:solidFill>
                          <a:latin typeface="Arial"/>
                        </a:rPr>
                        <a:t>Scott Valley In-Lieu Recharge project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6B7070"/>
                          </a:solidFill>
                          <a:latin typeface="Arial"/>
                        </a:rPr>
                        <a:t>Not selected</a:t>
                      </a:r>
                    </a:p>
                  </a:txBody>
                  <a:tcPr marL="109728" marR="109728" anchor="ctr">
                    <a:solidFill>
                      <a:srgbClr val="E9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3F4444"/>
                          </a:solidFill>
                          <a:latin typeface="Arial"/>
                        </a:rPr>
                        <a:t>WaterSMART Applied Science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dirty="0">
                          <a:solidFill>
                            <a:srgbClr val="3F4444"/>
                          </a:solidFill>
                          <a:latin typeface="Arial"/>
                        </a:rPr>
                        <a:t>Shasta Valley data collection, spring tracer study, and Big Springs submodel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300" b="0" i="0" u="none" strike="noStrike" noProof="0" dirty="0">
                        <a:solidFill>
                          <a:schemeClr val="tx1"/>
                        </a:solidFill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i="0" u="none" strike="noStrike" noProof="0" dirty="0">
                          <a:solidFill>
                            <a:schemeClr val="tx1"/>
                          </a:solidFill>
                        </a:rPr>
                        <a:t>Building a Better Butte: Applied Science for Groundwater Sustainability</a:t>
                      </a:r>
                      <a:endParaRPr lang="en-US" i="0" dirty="0">
                        <a:solidFill>
                          <a:schemeClr val="tx1"/>
                        </a:solidFill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0" i="0" u="none" strike="noStrike" noProof="0" dirty="0">
                          <a:solidFill>
                            <a:schemeClr val="tx1"/>
                          </a:solidFill>
                        </a:rPr>
                        <a:t>Siskiyou Flood Control and Water Conservation District</a:t>
                      </a:r>
                      <a:endParaRPr lang="en-US" i="0">
                        <a:solidFill>
                          <a:schemeClr val="tx1"/>
                        </a:solidFill>
                      </a:endParaRP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34657F"/>
                          </a:solidFill>
                          <a:latin typeface="Arial"/>
                        </a:rPr>
                        <a:t>Submitted – pending</a:t>
                      </a:r>
                    </a:p>
                  </a:txBody>
                  <a:tcPr marL="109728" marR="109728" anchor="ctr">
                    <a:solidFill>
                      <a:srgbClr val="DCE7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3F4444"/>
                          </a:solidFill>
                          <a:latin typeface="Arial"/>
                        </a:rPr>
                        <a:t>Prop 4 SGM Implementation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dirty="0">
                          <a:solidFill>
                            <a:srgbClr val="3F4444"/>
                          </a:solidFill>
                          <a:latin typeface="Arial"/>
                        </a:rPr>
                        <a:t>Concept proposals expected early 2027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CB6015"/>
                          </a:solidFill>
                          <a:latin typeface="Arial"/>
                        </a:rPr>
                        <a:t>Upcoming</a:t>
                      </a:r>
                    </a:p>
                  </a:txBody>
                  <a:tcPr marL="109728" marR="109728" anchor="ctr">
                    <a:solidFill>
                      <a:srgbClr val="FBE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3F4444"/>
                          </a:solidFill>
                          <a:latin typeface="Arial"/>
                        </a:rPr>
                        <a:t>Prop 4 Watershed Resilience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dirty="0">
                          <a:solidFill>
                            <a:srgbClr val="3F4444"/>
                          </a:solidFill>
                          <a:latin typeface="Arial"/>
                        </a:rPr>
                        <a:t>Watershed Resilience Program grants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CB6015"/>
                          </a:solidFill>
                          <a:latin typeface="Arial"/>
                        </a:rPr>
                        <a:t>Upcoming</a:t>
                      </a:r>
                    </a:p>
                  </a:txBody>
                  <a:tcPr marL="109728" marR="109728" anchor="ctr">
                    <a:solidFill>
                      <a:srgbClr val="FBE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3F4444"/>
                          </a:solidFill>
                          <a:latin typeface="Arial"/>
                        </a:rPr>
                        <a:t>DWR / NFWF / USFWS</a:t>
                      </a: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dirty="0">
                          <a:solidFill>
                            <a:srgbClr val="3F4444"/>
                          </a:solidFill>
                          <a:latin typeface="Arial"/>
                        </a:rPr>
                        <a:t>DWR: 5-year recharge permit; NFWF and USFWS: Montague / Big Springs area </a:t>
                      </a:r>
                      <a:endParaRPr sz="1300" dirty="0">
                        <a:solidFill>
                          <a:srgbClr val="3F4444"/>
                        </a:solidFill>
                        <a:highlight>
                          <a:srgbClr val="FFFF00"/>
                        </a:highlight>
                        <a:latin typeface="Arial"/>
                      </a:endParaRP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CB6015"/>
                          </a:solidFill>
                          <a:latin typeface="Arial"/>
                        </a:rPr>
                        <a:t>Upcoming</a:t>
                      </a:r>
                    </a:p>
                  </a:txBody>
                  <a:tcPr marL="109728" marR="109728" anchor="ctr">
                    <a:solidFill>
                      <a:srgbClr val="FBE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F4444"/>
                          </a:solidFill>
                          <a:latin typeface="Arial"/>
                        </a:rPr>
                        <a:t>National Fisha and Wildlife Foundation</a:t>
                      </a:r>
                      <a:endParaRPr sz="1300" b="1" dirty="0">
                        <a:solidFill>
                          <a:srgbClr val="3F4444"/>
                        </a:solidFill>
                        <a:latin typeface="Arial"/>
                      </a:endParaRP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3F4444"/>
                          </a:solidFill>
                          <a:latin typeface="Arial"/>
                        </a:rPr>
                        <a:t>Funding awarded for SVID Recharge Project, through Farm Bureau</a:t>
                      </a:r>
                      <a:endParaRPr sz="1300" dirty="0">
                        <a:solidFill>
                          <a:srgbClr val="3F4444"/>
                        </a:solidFill>
                        <a:latin typeface="Arial"/>
                      </a:endParaRPr>
                    </a:p>
                  </a:txBody>
                  <a:tcPr marL="109728" marR="10972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Arial"/>
                        </a:rPr>
                        <a:t>Active</a:t>
                      </a:r>
                      <a:endParaRPr sz="1300" b="1" dirty="0">
                        <a:solidFill>
                          <a:srgbClr val="00B050"/>
                        </a:solidFill>
                        <a:latin typeface="Arial"/>
                      </a:endParaRPr>
                    </a:p>
                  </a:txBody>
                  <a:tcPr marL="109728" marR="109728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928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918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63FD2-72C5-997F-62D4-1ED2304E4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Eyebrow">
            <a:extLst>
              <a:ext uri="{FF2B5EF4-FFF2-40B4-BE49-F238E27FC236}">
                <a16:creationId xmlns:a16="http://schemas.microsoft.com/office/drawing/2014/main" id="{D94238EA-024A-F7DB-EABB-7AA67EBF90D2}"/>
              </a:ext>
            </a:extLst>
          </p:cNvPr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</a:t>
            </a:r>
          </a:p>
        </p:txBody>
      </p:sp>
      <p:sp>
        <p:nvSpPr>
          <p:cNvPr id="159" name="Title">
            <a:extLst>
              <a:ext uri="{FF2B5EF4-FFF2-40B4-BE49-F238E27FC236}">
                <a16:creationId xmlns:a16="http://schemas.microsoft.com/office/drawing/2014/main" id="{19314A9E-24DC-3255-F80C-08BF195CC4D1}"/>
              </a:ext>
            </a:extLst>
          </p:cNvPr>
          <p:cNvSpPr txBox="1"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 Studies and Economic Analysis</a:t>
            </a:r>
          </a:p>
        </p:txBody>
      </p:sp>
      <p:sp>
        <p:nvSpPr>
          <p:cNvPr id="160" name="Title Bar">
            <a:extLst>
              <a:ext uri="{FF2B5EF4-FFF2-40B4-BE49-F238E27FC236}">
                <a16:creationId xmlns:a16="http://schemas.microsoft.com/office/drawing/2014/main" id="{C4F9D78C-39BC-0AC3-B83E-2FD7E83F37E0}"/>
              </a:ext>
            </a:extLst>
          </p:cNvPr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61" name="What It Is Box">
            <a:extLst>
              <a:ext uri="{FF2B5EF4-FFF2-40B4-BE49-F238E27FC236}">
                <a16:creationId xmlns:a16="http://schemas.microsoft.com/office/drawing/2014/main" id="{A6E94071-5976-3961-EEA6-4DC92D25A6A1}"/>
              </a:ext>
            </a:extLst>
          </p:cNvPr>
          <p:cNvSpPr txBox="1"/>
          <p:nvPr/>
        </p:nvSpPr>
        <p:spPr>
          <a:xfrm>
            <a:off x="548640" y="1481328"/>
            <a:ext cx="3931920" cy="3703320"/>
          </a:xfrm>
          <a:prstGeom prst="roundRect">
            <a:avLst>
              <a:gd name="adj" fmla="val 6000"/>
            </a:avLst>
          </a:prstGeom>
          <a:solidFill>
            <a:srgbClr val="34657F"/>
          </a:solidFill>
          <a:ln>
            <a:noFill/>
          </a:ln>
        </p:spPr>
        <p:txBody>
          <a:bodyPr wrap="square" lIns="228600" tIns="228600" rIns="228600" bIns="22860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300" b="1" i="0" spc="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 funding for SGMA compliance after grant funding ends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300" b="0" i="0" spc="0" dirty="0">
                <a:solidFill>
                  <a:srgbClr val="D5E6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Evaluates fee and rate options to pay for monitoring, reporting, PEs, and GSP implementation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300" b="0" i="0" spc="0" dirty="0">
                <a:solidFill>
                  <a:srgbClr val="D5E6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 parcel-scale groundwater use estimates to allocate costs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D5E6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Funded by the DWR SGM Implementation Grant</a:t>
            </a:r>
          </a:p>
        </p:txBody>
      </p:sp>
      <p:sp>
        <p:nvSpPr>
          <p:cNvPr id="162" name="Contents Heading">
            <a:extLst>
              <a:ext uri="{FF2B5EF4-FFF2-40B4-BE49-F238E27FC236}">
                <a16:creationId xmlns:a16="http://schemas.microsoft.com/office/drawing/2014/main" id="{75B2DABE-46E8-17E0-7E91-08AEABE1F99B}"/>
              </a:ext>
            </a:extLst>
          </p:cNvPr>
          <p:cNvSpPr txBox="1"/>
          <p:nvPr/>
        </p:nvSpPr>
        <p:spPr>
          <a:xfrm>
            <a:off x="4754880" y="1481328"/>
            <a:ext cx="69037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and Next Steps</a:t>
            </a:r>
          </a:p>
        </p:txBody>
      </p:sp>
      <p:sp>
        <p:nvSpPr>
          <p:cNvPr id="163" name="Content Card 1">
            <a:extLst>
              <a:ext uri="{FF2B5EF4-FFF2-40B4-BE49-F238E27FC236}">
                <a16:creationId xmlns:a16="http://schemas.microsoft.com/office/drawing/2014/main" id="{FCDCF9AA-289B-E948-D46E-3237E651EB28}"/>
              </a:ext>
            </a:extLst>
          </p:cNvPr>
          <p:cNvSpPr txBox="1"/>
          <p:nvPr/>
        </p:nvSpPr>
        <p:spPr>
          <a:xfrm>
            <a:off x="4754880" y="1801368"/>
            <a:ext cx="2176272" cy="160020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Fee/rate options</a:t>
            </a:r>
          </a:p>
          <a:p>
            <a:pPr>
              <a:lnSpc>
                <a:spcPct val="105000"/>
              </a:lnSpc>
            </a:pPr>
            <a:r>
              <a:rPr lang="en-US" sz="1200" b="0" i="0" spc="0" dirty="0">
                <a:solidFill>
                  <a:srgbClr val="3F4444"/>
                </a:solidFill>
                <a:latin typeface="Arial"/>
                <a:ea typeface="Arial" pitchFamily="34" charset="-122"/>
                <a:cs typeface="Arial"/>
              </a:rPr>
              <a:t>Evaluation of fee and rate options </a:t>
            </a:r>
            <a:endParaRPr lang="en-US" sz="1200" dirty="0">
              <a:solidFill>
                <a:srgbClr val="3F4444"/>
              </a:solidFill>
              <a:latin typeface="Arial"/>
              <a:ea typeface="Arial" pitchFamily="34" charset="-122"/>
              <a:cs typeface="Arial"/>
            </a:endParaRPr>
          </a:p>
        </p:txBody>
      </p:sp>
      <p:sp>
        <p:nvSpPr>
          <p:cNvPr id="164" name="Content Card 2">
            <a:extLst>
              <a:ext uri="{FF2B5EF4-FFF2-40B4-BE49-F238E27FC236}">
                <a16:creationId xmlns:a16="http://schemas.microsoft.com/office/drawing/2014/main" id="{28F606A6-3896-70EF-752A-AC9D98EFE57C}"/>
              </a:ext>
            </a:extLst>
          </p:cNvPr>
          <p:cNvSpPr txBox="1"/>
          <p:nvPr/>
        </p:nvSpPr>
        <p:spPr>
          <a:xfrm>
            <a:off x="7118604" y="1801368"/>
            <a:ext cx="2176272" cy="160020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Groundwater use estimates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Parcel-scale groundwater use estimates complete</a:t>
            </a:r>
          </a:p>
        </p:txBody>
      </p:sp>
      <p:sp>
        <p:nvSpPr>
          <p:cNvPr id="165" name="Content Card 3">
            <a:extLst>
              <a:ext uri="{FF2B5EF4-FFF2-40B4-BE49-F238E27FC236}">
                <a16:creationId xmlns:a16="http://schemas.microsoft.com/office/drawing/2014/main" id="{269D3A77-8094-F538-F430-72BB1DAE2C63}"/>
              </a:ext>
            </a:extLst>
          </p:cNvPr>
          <p:cNvSpPr txBox="1"/>
          <p:nvPr/>
        </p:nvSpPr>
        <p:spPr>
          <a:xfrm>
            <a:off x="9482328" y="1801368"/>
            <a:ext cx="2176272" cy="160020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/>
                <a:ea typeface="Arial" pitchFamily="34" charset="-122"/>
                <a:cs typeface="Arial"/>
              </a:rPr>
              <a:t>Economic analysis</a:t>
            </a:r>
          </a:p>
          <a:p>
            <a:pPr>
              <a:lnSpc>
                <a:spcPct val="105000"/>
              </a:lnSpc>
            </a:pPr>
            <a:r>
              <a:rPr lang="en-US" sz="1200" b="0" i="0" spc="0" dirty="0">
                <a:solidFill>
                  <a:srgbClr val="3F4444"/>
                </a:solidFill>
                <a:latin typeface="Arial"/>
                <a:ea typeface="Arial" pitchFamily="34" charset="-122"/>
                <a:cs typeface="Arial"/>
              </a:rPr>
              <a:t>Scott and Shasta Valley hydro-economic analysis expected December 2026</a:t>
            </a:r>
            <a:endParaRPr lang="en-US" b="0" i="0" spc="0">
              <a:solidFill>
                <a:srgbClr val="3F4444"/>
              </a:solidFill>
              <a:latin typeface="Arial"/>
              <a:ea typeface="Arial" pitchFamily="34" charset="-122"/>
              <a:cs typeface="Arial"/>
            </a:endParaRPr>
          </a:p>
          <a:p>
            <a:pPr>
              <a:lnSpc>
                <a:spcPct val="105000"/>
              </a:lnSpc>
            </a:pPr>
            <a:r>
              <a:rPr lang="en-US" sz="1200" dirty="0">
                <a:cs typeface="Arial"/>
              </a:rPr>
              <a:t>Butte Valley: hydro-economic analysis completed in March 2026</a:t>
            </a:r>
          </a:p>
        </p:txBody>
      </p:sp>
      <p:sp>
        <p:nvSpPr>
          <p:cNvPr id="166" name="Content Card 4">
            <a:extLst>
              <a:ext uri="{FF2B5EF4-FFF2-40B4-BE49-F238E27FC236}">
                <a16:creationId xmlns:a16="http://schemas.microsoft.com/office/drawing/2014/main" id="{958079C3-ED63-7F5A-93F3-90E7D9757C1F}"/>
              </a:ext>
            </a:extLst>
          </p:cNvPr>
          <p:cNvSpPr txBox="1"/>
          <p:nvPr/>
        </p:nvSpPr>
        <p:spPr>
          <a:xfrm>
            <a:off x="4754880" y="3584448"/>
            <a:ext cx="2176272" cy="160020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Basin cost estimates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spc="0" dirty="0">
                <a:solidFill>
                  <a:srgbClr val="3F4444"/>
                </a:solidFill>
                <a:latin typeface="Arial"/>
                <a:ea typeface="Arial" pitchFamily="34" charset="-122"/>
                <a:cs typeface="Arial"/>
              </a:rPr>
              <a:t>Annual cost of GSP implementation by basin </a:t>
            </a:r>
          </a:p>
        </p:txBody>
      </p:sp>
      <p:sp>
        <p:nvSpPr>
          <p:cNvPr id="167" name="Content Card 5">
            <a:extLst>
              <a:ext uri="{FF2B5EF4-FFF2-40B4-BE49-F238E27FC236}">
                <a16:creationId xmlns:a16="http://schemas.microsoft.com/office/drawing/2014/main" id="{644962B5-D658-CA54-1610-7D86E11774FA}"/>
              </a:ext>
            </a:extLst>
          </p:cNvPr>
          <p:cNvSpPr txBox="1"/>
          <p:nvPr/>
        </p:nvSpPr>
        <p:spPr>
          <a:xfrm>
            <a:off x="7118604" y="3584448"/>
            <a:ext cx="2176272" cy="160020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process</a:t>
            </a:r>
          </a:p>
          <a:p>
            <a:pPr>
              <a:lnSpc>
                <a:spcPct val="105000"/>
              </a:lnSpc>
            </a:pPr>
            <a:r>
              <a:rPr lang="en-US" sz="1200" b="0" i="0" spc="0" dirty="0">
                <a:solidFill>
                  <a:srgbClr val="3F4444"/>
                </a:solidFill>
                <a:latin typeface="Arial"/>
                <a:ea typeface="Arial" pitchFamily="34" charset="-122"/>
                <a:cs typeface="Arial"/>
              </a:rPr>
              <a:t>Outreach</a:t>
            </a:r>
            <a:r>
              <a:rPr lang="en-US" sz="1200" dirty="0">
                <a:solidFill>
                  <a:srgbClr val="3F4444"/>
                </a:solidFill>
                <a:latin typeface="Arial"/>
                <a:ea typeface="Arial" pitchFamily="34" charset="-122"/>
                <a:cs typeface="Arial"/>
              </a:rPr>
              <a:t>, Prop</a:t>
            </a:r>
            <a:r>
              <a:rPr lang="en-US" sz="1200" b="0" i="0" spc="0" dirty="0">
                <a:solidFill>
                  <a:srgbClr val="3F4444"/>
                </a:solidFill>
                <a:latin typeface="Arial"/>
                <a:ea typeface="Arial" pitchFamily="34" charset="-122"/>
                <a:cs typeface="Arial"/>
              </a:rPr>
              <a:t> </a:t>
            </a:r>
            <a:r>
              <a:rPr lang="en-US" sz="1200" dirty="0">
                <a:solidFill>
                  <a:srgbClr val="3F4444"/>
                </a:solidFill>
                <a:latin typeface="Arial"/>
                <a:ea typeface="Arial" pitchFamily="34" charset="-122"/>
                <a:cs typeface="Arial"/>
              </a:rPr>
              <a:t>26 and </a:t>
            </a:r>
            <a:r>
              <a:rPr lang="en-US" sz="1200" b="0" i="0" spc="0" dirty="0">
                <a:solidFill>
                  <a:srgbClr val="3F4444"/>
                </a:solidFill>
                <a:latin typeface="Arial"/>
                <a:ea typeface="Arial" pitchFamily="34" charset="-122"/>
                <a:cs typeface="Arial"/>
              </a:rPr>
              <a:t>Prop 218 considerations </a:t>
            </a:r>
          </a:p>
        </p:txBody>
      </p:sp>
      <p:sp>
        <p:nvSpPr>
          <p:cNvPr id="168" name="Content Card 6">
            <a:extLst>
              <a:ext uri="{FF2B5EF4-FFF2-40B4-BE49-F238E27FC236}">
                <a16:creationId xmlns:a16="http://schemas.microsoft.com/office/drawing/2014/main" id="{A52FE2EB-D25A-F3DF-14A9-5C98159F9B2B}"/>
              </a:ext>
            </a:extLst>
          </p:cNvPr>
          <p:cNvSpPr txBox="1"/>
          <p:nvPr/>
        </p:nvSpPr>
        <p:spPr>
          <a:xfrm>
            <a:off x="9482328" y="3584448"/>
            <a:ext cx="2176272" cy="160020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/>
                <a:ea typeface="Arial" pitchFamily="34" charset="-122"/>
                <a:cs typeface="Arial"/>
              </a:rPr>
              <a:t>Adjudication Discussion</a:t>
            </a:r>
            <a:endParaRPr lang="en-US" sz="1200" b="0" i="0" spc="0">
              <a:solidFill>
                <a:srgbClr val="3F4444"/>
              </a:solidFill>
              <a:latin typeface="Arial"/>
              <a:ea typeface="Arial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633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74DCE-C47E-4358-FB37-CFE9608A6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1">
            <a:extLst>
              <a:ext uri="{FF2B5EF4-FFF2-40B4-BE49-F238E27FC236}">
                <a16:creationId xmlns:a16="http://schemas.microsoft.com/office/drawing/2014/main" id="{99EAC842-A43E-DF0F-5C1F-AA180F292F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2257" b="2257"/>
          <a:stretch/>
        </p:blipFill>
        <p:spPr>
          <a:xfrm>
            <a:off x="6951663" y="0"/>
            <a:ext cx="5240337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47938-10A6-B181-0AF6-42AAB5B78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63177" y="2403475"/>
            <a:ext cx="5556800" cy="1443038"/>
          </a:xfrm>
        </p:spPr>
        <p:txBody>
          <a:bodyPr/>
          <a:lstStyle/>
          <a:p>
            <a:r>
              <a:rPr lang="en-US" dirty="0"/>
              <a:t>State and Regional Regulatory Processes</a:t>
            </a:r>
          </a:p>
        </p:txBody>
      </p:sp>
    </p:spTree>
    <p:extLst>
      <p:ext uri="{BB962C8B-B14F-4D97-AF65-F5344CB8AC3E}">
        <p14:creationId xmlns:p14="http://schemas.microsoft.com/office/powerpoint/2010/main" val="20760771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85378-FCDD-55B0-869E-3AD83480E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C5DFC45-A409-5082-A27F-281D909E2F26}"/>
              </a:ext>
            </a:extLst>
          </p:cNvPr>
          <p:cNvSpPr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EEA4F31-A27D-0866-6EB5-6AE1B5D7A518}"/>
              </a:ext>
            </a:extLst>
          </p:cNvPr>
          <p:cNvSpPr/>
          <p:nvPr/>
        </p:nvSpPr>
        <p:spPr>
          <a:xfrm>
            <a:off x="548640" y="676656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Current Regulatory Environment in Scott and Shasta Valleys </a:t>
            </a: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7B4A5F8-8E9F-A3C3-690A-84D866A0CB27}"/>
              </a:ext>
            </a:extLst>
          </p:cNvPr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2361C70-DAA2-2327-E73C-39F15FDEA754}"/>
              </a:ext>
            </a:extLst>
          </p:cNvPr>
          <p:cNvSpPr/>
          <p:nvPr/>
        </p:nvSpPr>
        <p:spPr>
          <a:xfrm>
            <a:off x="7955280" y="1700784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GSA’s Longer-Term Path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CF7327F-C44B-B8F8-647C-BB1FBFE09227}"/>
              </a:ext>
            </a:extLst>
          </p:cNvPr>
          <p:cNvSpPr txBox="1">
            <a:spLocks/>
          </p:cNvSpPr>
          <p:nvPr/>
        </p:nvSpPr>
        <p:spPr>
          <a:xfrm>
            <a:off x="342899" y="1690688"/>
            <a:ext cx="8124822" cy="4291012"/>
          </a:xfr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State Water Resources Control Board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31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SB88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31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Emergency Drought Minimum Instream Flow Regulation / AB-263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31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Local Cooperative Solutions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North Coast Regional Water Quality Control Board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31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TMDL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31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Waste Discharge Requirement Permit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Department of Water Resources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31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Sustainable Groundwater Management Act – Groundwater Sustainability Plans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3F44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3F44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4" descr="State Water Resources Control Board logo homepage">
            <a:extLst>
              <a:ext uri="{FF2B5EF4-FFF2-40B4-BE49-F238E27FC236}">
                <a16:creationId xmlns:a16="http://schemas.microsoft.com/office/drawing/2014/main" id="{B9360CE3-F459-8319-7367-BCC5715A0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1" y="1642900"/>
            <a:ext cx="2886075" cy="71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State Water Resources Control Board logo homepage">
            <a:extLst>
              <a:ext uri="{FF2B5EF4-FFF2-40B4-BE49-F238E27FC236}">
                <a16:creationId xmlns:a16="http://schemas.microsoft.com/office/drawing/2014/main" id="{8A1F319B-1585-B37B-4C0F-634B603FF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1" y="3385276"/>
            <a:ext cx="2886079" cy="7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Department of Water Resources">
            <a:extLst>
              <a:ext uri="{FF2B5EF4-FFF2-40B4-BE49-F238E27FC236}">
                <a16:creationId xmlns:a16="http://schemas.microsoft.com/office/drawing/2014/main" id="{F64DED5E-74C8-57FC-62A3-06B35E01A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697" y="4934325"/>
            <a:ext cx="2886075" cy="48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040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3F6C2-CC5B-42E5-0E9F-61EF5457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856960A-B293-44FB-85F8-EE8326412E41}"/>
              </a:ext>
            </a:extLst>
          </p:cNvPr>
          <p:cNvSpPr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20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STATE AND REGIONAL REGULATORY PROCESSES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26731A9-4CD7-BECF-895A-B7FD554DD1BE}"/>
              </a:ext>
            </a:extLst>
          </p:cNvPr>
          <p:cNvSpPr/>
          <p:nvPr/>
        </p:nvSpPr>
        <p:spPr>
          <a:xfrm>
            <a:off x="548640" y="676656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Current Regulatory Environment in Scott and Shasta Valleys </a:t>
            </a:r>
            <a:endParaRPr kumimoji="0" lang="en-US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68B1812-9253-842D-6627-3DE6732C46F3}"/>
              </a:ext>
            </a:extLst>
          </p:cNvPr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1200C9B-7BDA-F152-592E-6CBD1AC48D5A}"/>
              </a:ext>
            </a:extLst>
          </p:cNvPr>
          <p:cNvSpPr txBox="1">
            <a:spLocks/>
          </p:cNvSpPr>
          <p:nvPr/>
        </p:nvSpPr>
        <p:spPr>
          <a:xfrm>
            <a:off x="342898" y="1690688"/>
            <a:ext cx="5753101" cy="4291012"/>
          </a:xfr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three regulatory programs: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Have the same goal to protect and expand spatial and temporal distribution of quality habitat for aquatic species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Require expensive monitoring and reporting to meet minimum regulatory compliance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Require project and management actions to satisfy regulatory requirements and achieve goals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3F444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3F44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A378E5-69A7-FF0C-D62B-203A0B5D7985}"/>
              </a:ext>
            </a:extLst>
          </p:cNvPr>
          <p:cNvGrpSpPr/>
          <p:nvPr/>
        </p:nvGrpSpPr>
        <p:grpSpPr>
          <a:xfrm>
            <a:off x="4733828" y="920151"/>
            <a:ext cx="8458427" cy="5033973"/>
            <a:chOff x="5010554" y="885116"/>
            <a:chExt cx="8458427" cy="5033973"/>
          </a:xfrm>
        </p:grpSpPr>
        <p:graphicFrame>
          <p:nvGraphicFramePr>
            <p:cNvPr id="6" name="Content Placeholder 3">
              <a:extLst>
                <a:ext uri="{FF2B5EF4-FFF2-40B4-BE49-F238E27FC236}">
                  <a16:creationId xmlns:a16="http://schemas.microsoft.com/office/drawing/2014/main" id="{6B90B82D-9523-CDFF-F722-F2442F2A2AE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45329769"/>
                </p:ext>
              </p:extLst>
            </p:nvPr>
          </p:nvGraphicFramePr>
          <p:xfrm>
            <a:off x="5010554" y="885116"/>
            <a:ext cx="8458427" cy="503397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3E09D5-2484-F52E-1995-9B8B8038CFFC}"/>
                </a:ext>
              </a:extLst>
            </p:cNvPr>
            <p:cNvSpPr txBox="1"/>
            <p:nvPr/>
          </p:nvSpPr>
          <p:spPr>
            <a:xfrm>
              <a:off x="7924965" y="2963082"/>
              <a:ext cx="10361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GW Use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Surface Flow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Water Quality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69B2114-7811-C1E8-8A19-F88AAABADAE3}"/>
                </a:ext>
              </a:extLst>
            </p:cNvPr>
            <p:cNvSpPr txBox="1"/>
            <p:nvPr/>
          </p:nvSpPr>
          <p:spPr>
            <a:xfrm>
              <a:off x="8721677" y="3667709"/>
              <a:ext cx="1224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Water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Users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A7D1C9-B405-B440-65C2-290D895E32E6}"/>
                </a:ext>
              </a:extLst>
            </p:cNvPr>
            <p:cNvSpPr txBox="1"/>
            <p:nvPr/>
          </p:nvSpPr>
          <p:spPr>
            <a:xfrm>
              <a:off x="9490204" y="3147747"/>
              <a:ext cx="1224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Surface Flow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Water Use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ADE6447-7FC6-D649-1FC6-567719335489}"/>
                </a:ext>
              </a:extLst>
            </p:cNvPr>
            <p:cNvSpPr txBox="1"/>
            <p:nvPr/>
          </p:nvSpPr>
          <p:spPr>
            <a:xfrm>
              <a:off x="8627401" y="4404658"/>
              <a:ext cx="12247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Surface Flow</a:t>
              </a:r>
            </a:p>
          </p:txBody>
        </p:sp>
        <p:pic>
          <p:nvPicPr>
            <p:cNvPr id="16" name="Picture 8" descr="Department of Water Resources">
              <a:extLst>
                <a:ext uri="{FF2B5EF4-FFF2-40B4-BE49-F238E27FC236}">
                  <a16:creationId xmlns:a16="http://schemas.microsoft.com/office/drawing/2014/main" id="{6A8C5674-675D-01D0-7F7E-0A1879F6F9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3942" y="1677056"/>
              <a:ext cx="1900201" cy="3164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State Water Resources Control Board logo homepage">
              <a:extLst>
                <a:ext uri="{FF2B5EF4-FFF2-40B4-BE49-F238E27FC236}">
                  <a16:creationId xmlns:a16="http://schemas.microsoft.com/office/drawing/2014/main" id="{60B3C911-05D7-1E86-E755-FCC7ED4138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9456" y="4834001"/>
              <a:ext cx="1604347" cy="399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State Water Resources Control Board logo homepage">
              <a:extLst>
                <a:ext uri="{FF2B5EF4-FFF2-40B4-BE49-F238E27FC236}">
                  <a16:creationId xmlns:a16="http://schemas.microsoft.com/office/drawing/2014/main" id="{6122F0D0-5D14-166B-CCC8-6037E8AB73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4058" y="4834001"/>
              <a:ext cx="1604348" cy="399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8264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20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STATE AND REGIONAL REGULATORY PROCESSES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SWRCB Flow Setting and Regional Board WDR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1536192"/>
            <a:ext cx="3654552" cy="1313688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94944" y="1627632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Scott River Flow Setting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694944" y="1975104"/>
            <a:ext cx="3361944" cy="783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Status of the SWRCB instream flow process for the Scott River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67784" y="1536192"/>
            <a:ext cx="3654552" cy="1313688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4514088" y="1627632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Shasta River Flow Setting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14088" y="1975104"/>
            <a:ext cx="3361944" cy="783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Status of the SWRCB instream flow process for the Shasta River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86928" y="1536192"/>
            <a:ext cx="3654552" cy="1313688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333232" y="1627632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Accounting in GSP Implementation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333232" y="1975104"/>
            <a:ext cx="3361944" cy="783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flow requirements are reflected in ISW SMCs, PMAs, and the PEs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3014472"/>
            <a:ext cx="3654552" cy="1313688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94944" y="3105912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Regional Board WDR Comments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94944" y="3453384"/>
            <a:ext cx="3361944" cy="783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Summary of GSA / County comments on the North Coast Regional Board WDR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44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367784" y="3014472"/>
            <a:ext cx="3654552" cy="1313688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514088" y="3105912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Upcoming Water Board Meeting December 2nd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526788" y="3580384"/>
            <a:ext cx="3361944" cy="783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Key points for comments at the upcoming Water Board meeting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186928" y="3014472"/>
            <a:ext cx="3654552" cy="1313688"/>
          </a:xfrm>
          <a:prstGeom prst="roundRect">
            <a:avLst>
              <a:gd name="adj" fmla="val 3480"/>
            </a:avLst>
          </a:prstGeom>
          <a:solidFill>
            <a:srgbClr val="E7EDF1"/>
          </a:solidFill>
          <a:ln w="12700">
            <a:solidFill>
              <a:srgbClr val="DCE7ED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33232" y="3105912"/>
            <a:ext cx="3361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4657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Coordination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333232" y="3453384"/>
            <a:ext cx="3361944" cy="783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Aligning SGMA, flow requirements, and WDR monitoring to limit duplicate costs for water users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7524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1E0B85-6225-11ED-5B9F-FA33094E5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DE" sz="8000"/>
              <a:t>Thank You</a:t>
            </a:r>
          </a:p>
          <a:p>
            <a:r>
              <a:rPr lang="en-DE" sz="2400" b="0"/>
              <a:t>Questions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4745644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511246-BD63-FB9F-9301-D66FED861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5BD4B-7C17-F842-8AA9-0C48FEE7E0ED}" type="slidenum">
              <a:rPr lang="en-DE" smtClean="0"/>
              <a:pPr/>
              <a:t>31</a:t>
            </a:fld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B2E67-7FEB-1D13-A23D-DCABB6ADFC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EXTRA SLIDES</a:t>
            </a:r>
          </a:p>
        </p:txBody>
      </p:sp>
    </p:spTree>
    <p:extLst>
      <p:ext uri="{BB962C8B-B14F-4D97-AF65-F5344CB8AC3E}">
        <p14:creationId xmlns:p14="http://schemas.microsoft.com/office/powerpoint/2010/main" val="8708446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1" name="Eyebrow"/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EVALUATION RESULTS  ·  SCOTT VALLEY</a:t>
            </a:r>
          </a:p>
        </p:txBody>
      </p:sp>
      <p:sp>
        <p:nvSpPr>
          <p:cNvPr id="2002" name="Title"/>
          <p:cNvSpPr txBox="1"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 Valley: Conditions Over WY2021–2025</a:t>
            </a:r>
          </a:p>
        </p:txBody>
      </p:sp>
      <p:sp>
        <p:nvSpPr>
          <p:cNvPr id="2003" name="Title Bar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04" name="Context"/>
          <p:cNvSpPr txBox="1"/>
          <p:nvPr/>
        </p:nvSpPr>
        <p:spPr>
          <a:xfrm>
            <a:off x="548640" y="1344168"/>
            <a:ext cx="11091672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evaluation period included two critical (WY2021–22), two below normal (WY2023–24), and one wet year (WY2025). </a:t>
            </a:r>
            <a:r>
              <a:rPr lang="en-US" sz="13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 implementation is on track and the Basin is not in overdraft.</a:t>
            </a:r>
          </a:p>
        </p:txBody>
      </p:sp>
      <p:sp>
        <p:nvSpPr>
          <p:cNvPr id="2005" name="KPI 1"/>
          <p:cNvSpPr txBox="1"/>
          <p:nvPr/>
        </p:nvSpPr>
        <p:spPr>
          <a:xfrm>
            <a:off x="548640" y="2011680"/>
            <a:ext cx="3291840" cy="10058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ctr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2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27.2 TAF/yr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simulated agricultural pumping, below the 42 TAF/yr sustainable yield in every year</a:t>
            </a:r>
          </a:p>
        </p:txBody>
      </p:sp>
      <p:sp>
        <p:nvSpPr>
          <p:cNvPr id="2006" name="KPI 2"/>
          <p:cNvSpPr txBox="1"/>
          <p:nvPr/>
        </p:nvSpPr>
        <p:spPr>
          <a:xfrm>
            <a:off x="548640" y="3108960"/>
            <a:ext cx="3291840" cy="10058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ctr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2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−25 TAF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storage change over WY2021–2025 (SVIHM); year-to-year fluctuation with no long-term decline</a:t>
            </a:r>
          </a:p>
        </p:txBody>
      </p:sp>
      <p:sp>
        <p:nvSpPr>
          <p:cNvPr id="2007" name="KPI 3"/>
          <p:cNvSpPr txBox="1"/>
          <p:nvPr/>
        </p:nvSpPr>
        <p:spPr>
          <a:xfrm>
            <a:off x="548640" y="4206240"/>
            <a:ext cx="3291840" cy="10058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ctr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2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16–18%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ISW depletion reversal at Fort Jones (6.15 cfs), above the 5% 2027 interim milestone</a:t>
            </a:r>
          </a:p>
        </p:txBody>
      </p:sp>
      <p:sp>
        <p:nvSpPr>
          <p:cNvPr id="2008" name="KPI 4"/>
          <p:cNvSpPr txBox="1"/>
          <p:nvPr/>
        </p:nvSpPr>
        <p:spPr>
          <a:xfrm>
            <a:off x="548640" y="5303520"/>
            <a:ext cx="3291840" cy="10058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ctr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2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dry wells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reported in 2022, a critical year; none reported since conditions improved</a:t>
            </a:r>
          </a:p>
        </p:txBody>
      </p:sp>
      <p:graphicFrame>
        <p:nvGraphicFramePr>
          <p:cNvPr id="2009" name="Conditions Table"/>
          <p:cNvGraphicFramePr>
            <a:graphicFrameLocks noGrp="1"/>
          </p:cNvGraphicFramePr>
          <p:nvPr/>
        </p:nvGraphicFramePr>
        <p:xfrm>
          <a:off x="4069080" y="2011680"/>
          <a:ext cx="7571232" cy="4005072"/>
        </p:xfrm>
        <a:graphic>
          <a:graphicData uri="http://schemas.openxmlformats.org/drawingml/2006/table">
            <a:tbl>
              <a:tblPr firstRow="1"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7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751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i="0" spc="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Sustainability Indicator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3465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i="0" spc="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Undesirable Result?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3465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i="0" spc="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WY2021–2025 Summary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346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Groundwater levels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One RMP fell below its MT in fall 2021 only and recovered every year after; 14 of 15 measured RMPs met their MO in WY2025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Groundwater storage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Evaluated using groundwater levels as a proxy, so it follows the groundwater level results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Degraded water quality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nitrate MT exceedances; specific conductance not reported by public water systems (data gap)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 subsidence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displacement above the ±0.1-ft InSAR noise threshold in any year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Interconnected surface water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Modeled depletion reversal averaged 16–18%, from ~1% (WY2021) to 37–40% (WY2023); ISW SMCs unchanged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10" name="Source Note"/>
          <p:cNvSpPr txBox="1"/>
          <p:nvPr/>
        </p:nvSpPr>
        <p:spPr>
          <a:xfrm>
            <a:off x="548640" y="6400800"/>
            <a:ext cx="1109167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1" spc="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 = undesirable result; MT = minimum threshold; MO = measurable objective; RMP = representative monitoring point; SVIHM = Scott Valley Integrated Hydrologic Model.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Eyebrow"/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EVALUATION RESULTS  ·  SCOTT VALLEY</a:t>
            </a:r>
          </a:p>
        </p:txBody>
      </p:sp>
      <p:sp>
        <p:nvSpPr>
          <p:cNvPr id="2012" name="Title"/>
          <p:cNvSpPr txBox="1"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 Valley: PE Revisions and Implementation Progress</a:t>
            </a:r>
          </a:p>
        </p:txBody>
      </p:sp>
      <p:sp>
        <p:nvSpPr>
          <p:cNvPr id="2013" name="Title Bar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14" name="Revisions Card"/>
          <p:cNvSpPr txBox="1"/>
          <p:nvPr/>
        </p:nvSpPr>
        <p:spPr>
          <a:xfrm>
            <a:off x="128016" y="1216152"/>
            <a:ext cx="6455664" cy="4700016"/>
          </a:xfrm>
          <a:prstGeom prst="roundRect">
            <a:avLst>
              <a:gd name="adj" fmla="val 6000"/>
            </a:avLst>
          </a:prstGeom>
          <a:solidFill>
            <a:srgbClr val="34657F"/>
          </a:solidFill>
          <a:ln>
            <a:noFill/>
          </a:ln>
        </p:spPr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600" b="1" spc="100" dirty="0">
                <a:solidFill>
                  <a:srgbClr val="F4B1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 Revisions - </a:t>
            </a: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Plan Amendment warranted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Groundwater levels and storage: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UR now requires MT exceedances at more than 25% of RMPs for two consecutive water years (previously any single RMP)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quality: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removes the 2022 GSP concentration-trend criterion (RCAs 3a–3d)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subsidence: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UR requires more than 0.1 ft in one year and at least 0.5 ft over five years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Interconnected surface water: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MT, MO, and interim milestones unchanged; UR stated against the existing MT (RCA 4a)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budget: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SVIHM extended through WY2025 for a current water budget (RCA 1)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networks: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RMPs replaced with telemetered wells; 2 removed</a:t>
            </a:r>
          </a:p>
        </p:txBody>
      </p:sp>
      <p:sp>
        <p:nvSpPr>
          <p:cNvPr id="2015" name="Implementation Card"/>
          <p:cNvSpPr txBox="1"/>
          <p:nvPr/>
        </p:nvSpPr>
        <p:spPr>
          <a:xfrm>
            <a:off x="6583680" y="1207008"/>
            <a:ext cx="5056632" cy="4416552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100" b="1" i="0" spc="10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HIGHLIGHTS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wells with new continuous telemetry; 4 shallow transects across the Scott River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AEM survey and updated geologic model; SVIHM updated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Fallowing: 781 acres (2024) and 3,039 acres (2025) (CDFW grant, led by Farm Bureau)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SVID recharge: 2,539 AF (WY2024) and 868 AF (WY2025) diverted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 inventory and updated well risk assessment complete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 Permitting Guidelines adopted (May 2024)</a:t>
            </a:r>
          </a:p>
        </p:txBody>
      </p:sp>
      <p:sp>
        <p:nvSpPr>
          <p:cNvPr id="2016" name="Schedule Strip"/>
          <p:cNvSpPr txBox="1"/>
          <p:nvPr/>
        </p:nvSpPr>
        <p:spPr>
          <a:xfrm>
            <a:off x="550164" y="6153912"/>
            <a:ext cx="11091672" cy="548640"/>
          </a:xfrm>
          <a:prstGeom prst="roundRect">
            <a:avLst>
              <a:gd name="adj" fmla="val 6000"/>
            </a:avLst>
          </a:prstGeom>
          <a:solidFill>
            <a:srgbClr val="34657F"/>
          </a:solidFill>
          <a:ln>
            <a:noFill/>
          </a:ln>
        </p:spPr>
        <p:txBody>
          <a:bodyPr wrap="square" lIns="182880" tIns="182880" rIns="182880" bIns="18288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PE comments due December 7, 2026</a:t>
            </a:r>
            <a:r>
              <a:rPr lang="en-US" sz="1400" b="0" i="0" spc="0" dirty="0">
                <a:solidFill>
                  <a:srgbClr val="D5E6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Final PE submitted to DWR in late January 2027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2" name="Eyebrow"/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EVALUATION RESULTS  ·  SCOTT VALLEY</a:t>
            </a:r>
          </a:p>
        </p:txBody>
      </p:sp>
      <p:sp>
        <p:nvSpPr>
          <p:cNvPr id="2033" name="Title"/>
          <p:cNvSpPr txBox="1"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Scott Valley: Projects, ISW Analysis, and DWR Corrective Actions</a:t>
            </a:r>
          </a:p>
        </p:txBody>
      </p:sp>
      <p:sp>
        <p:nvSpPr>
          <p:cNvPr id="2034" name="Title Bar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35" name="PMA Heading"/>
          <p:cNvSpPr txBox="1"/>
          <p:nvPr/>
        </p:nvSpPr>
        <p:spPr>
          <a:xfrm>
            <a:off x="548640" y="1417320"/>
            <a:ext cx="6400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and Management Actions</a:t>
            </a:r>
          </a:p>
        </p:txBody>
      </p:sp>
      <p:sp>
        <p:nvSpPr>
          <p:cNvPr id="2036" name="PMA Card 1"/>
          <p:cNvSpPr txBox="1"/>
          <p:nvPr/>
        </p:nvSpPr>
        <p:spPr>
          <a:xfrm>
            <a:off x="548640" y="1783080"/>
            <a:ext cx="3154680" cy="201168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82880" tIns="182880" rIns="18288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Irrigation efficiency study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soil moisture/ET stations and 1 eddy covariance station installed in 2025 for a three-season study (Farm Bureau, SVRCD, GSA); Mobile Irrigation Lab evaluations begin WY2026</a:t>
            </a:r>
          </a:p>
        </p:txBody>
      </p:sp>
      <p:sp>
        <p:nvSpPr>
          <p:cNvPr id="2037" name="PMA Card 2"/>
          <p:cNvSpPr txBox="1"/>
          <p:nvPr/>
        </p:nvSpPr>
        <p:spPr>
          <a:xfrm>
            <a:off x="3886200" y="1783080"/>
            <a:ext cx="3154680" cy="201168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82880" tIns="182880" rIns="18288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Upland management study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scenarios using large wildfires as a proxy for vegetation removal indicate upland management can increase water yield; study completes in WY2026</a:t>
            </a:r>
          </a:p>
        </p:txBody>
      </p:sp>
      <p:sp>
        <p:nvSpPr>
          <p:cNvPr id="2039" name="PMA Card 4"/>
          <p:cNvSpPr txBox="1"/>
          <p:nvPr/>
        </p:nvSpPr>
        <p:spPr>
          <a:xfrm>
            <a:off x="2171700" y="3977640"/>
            <a:ext cx="3154680" cy="201168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82880" tIns="182880" rIns="18288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ISW depletion analysis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 depletion functions with telemetry and LiDAR: pumping depletions of ~20 cfs (Oct–Mar) to ~100 cfs (Apr–Sep), concentrated on two mainstem reaches (preliminary)</a:t>
            </a:r>
          </a:p>
        </p:txBody>
      </p:sp>
      <p:sp>
        <p:nvSpPr>
          <p:cNvPr id="2040" name="SMC Card"/>
          <p:cNvSpPr txBox="1"/>
          <p:nvPr/>
        </p:nvSpPr>
        <p:spPr>
          <a:xfrm>
            <a:off x="7223760" y="1417320"/>
            <a:ext cx="4416552" cy="1417320"/>
          </a:xfrm>
          <a:prstGeom prst="roundRect">
            <a:avLst>
              <a:gd name="adj" fmla="val 6000"/>
            </a:avLst>
          </a:prstGeom>
          <a:solidFill>
            <a:srgbClr val="FBEFE7"/>
          </a:solidFill>
          <a:ln>
            <a:noFill/>
          </a:ln>
        </p:spPr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100" b="1" i="0" spc="10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WATER BOARD CONTEXT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</a:pPr>
            <a:r>
              <a:rPr lang="en-US" sz="125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Regulations: </a:t>
            </a:r>
            <a:r>
              <a:rPr lang="en-US" sz="125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curtailments in WY2021–22; kept in effect by AB 263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</a:pPr>
            <a:r>
              <a:rPr lang="en-US" sz="125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Cooperative Solutions: </a:t>
            </a:r>
            <a:r>
              <a:rPr lang="en-US" sz="125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~30% pumping reduction by participating growers</a:t>
            </a:r>
          </a:p>
        </p:txBody>
      </p:sp>
      <p:sp>
        <p:nvSpPr>
          <p:cNvPr id="2041" name="RCA Card"/>
          <p:cNvSpPr txBox="1"/>
          <p:nvPr/>
        </p:nvSpPr>
        <p:spPr>
          <a:xfrm>
            <a:off x="7223760" y="3017520"/>
            <a:ext cx="4416552" cy="2971800"/>
          </a:xfrm>
          <a:prstGeom prst="roundRect">
            <a:avLst>
              <a:gd name="adj" fmla="val 6000"/>
            </a:avLst>
          </a:prstGeom>
          <a:solidFill>
            <a:srgbClr val="34657F"/>
          </a:solidFill>
          <a:ln>
            <a:noFill/>
          </a:ln>
        </p:spPr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100" b="1" i="0" spc="100" dirty="0">
                <a:solidFill>
                  <a:srgbClr val="F4B1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DWR CORRECTIVE ACTIONS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35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April 2023 approval; the PE responds to all five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Char char="•"/>
            </a:pPr>
            <a:r>
              <a:rPr lang="en-US" sz="125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water budget (1)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Char char="•"/>
            </a:pPr>
            <a:r>
              <a:rPr lang="en-US" sz="125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Groundwater level MTs and other indicators (2)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Char char="•"/>
            </a:pPr>
            <a:r>
              <a:rPr lang="en-US" sz="125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quality SMCs and coordination (3a–3d)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Char char="•"/>
            </a:pPr>
            <a:r>
              <a:rPr lang="en-US" sz="125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ISW SMCs, data gaps, and coordination (4a–4e)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Char char="•"/>
            </a:pPr>
            <a:r>
              <a:rPr lang="en-US" sz="125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monitoring supporting SVIHM (5)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1" name="Eyebrow"/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EVALUATION RESULTS  ·  SHASTA VALLEY</a:t>
            </a:r>
          </a:p>
        </p:txBody>
      </p:sp>
      <p:sp>
        <p:nvSpPr>
          <p:cNvPr id="2002" name="Title"/>
          <p:cNvSpPr txBox="1"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Shasta Valley: Conditions Over WY2021–2025</a:t>
            </a:r>
          </a:p>
        </p:txBody>
      </p:sp>
      <p:sp>
        <p:nvSpPr>
          <p:cNvPr id="2003" name="Title Bar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04" name="Context"/>
          <p:cNvSpPr txBox="1"/>
          <p:nvPr/>
        </p:nvSpPr>
        <p:spPr>
          <a:xfrm>
            <a:off x="548640" y="1344168"/>
            <a:ext cx="11091672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evaluation period included two critical (WY2021–22), two below normal (WY2023–24), and one wet year (WY2025). </a:t>
            </a:r>
            <a:r>
              <a:rPr lang="en-US" sz="13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 implementation is on track and the Basin is not in overdraft.</a:t>
            </a:r>
          </a:p>
        </p:txBody>
      </p:sp>
      <p:sp>
        <p:nvSpPr>
          <p:cNvPr id="2005" name="KPI 1"/>
          <p:cNvSpPr txBox="1"/>
          <p:nvPr/>
        </p:nvSpPr>
        <p:spPr>
          <a:xfrm>
            <a:off x="548640" y="2011680"/>
            <a:ext cx="3291840" cy="10058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ctr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2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+190 TAF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Gain in groundwater storage since WY2000 (SWGM)</a:t>
            </a:r>
          </a:p>
        </p:txBody>
      </p:sp>
      <p:sp>
        <p:nvSpPr>
          <p:cNvPr id="2006" name="KPI 2"/>
          <p:cNvSpPr txBox="1"/>
          <p:nvPr/>
        </p:nvSpPr>
        <p:spPr>
          <a:xfrm>
            <a:off x="548640" y="3108960"/>
            <a:ext cx="3291840" cy="10058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ctr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2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+8.5 TAF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storage change over WY2021–2025: −93 TAF in WY2021–22, +101 TAF in WY2023–25</a:t>
            </a:r>
          </a:p>
        </p:txBody>
      </p:sp>
      <p:sp>
        <p:nvSpPr>
          <p:cNvPr id="2007" name="KPI 3"/>
          <p:cNvSpPr txBox="1"/>
          <p:nvPr/>
        </p:nvSpPr>
        <p:spPr>
          <a:xfrm>
            <a:off x="548640" y="4206240"/>
            <a:ext cx="3291840" cy="10058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ctr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2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24.4 TAF/yr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Updated s</a:t>
            </a:r>
            <a:r>
              <a:rPr lang="en-US" sz="11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ustainable yield estimated by the model. </a:t>
            </a:r>
          </a:p>
        </p:txBody>
      </p:sp>
      <p:sp>
        <p:nvSpPr>
          <p:cNvPr id="2008" name="KPI 4"/>
          <p:cNvSpPr txBox="1"/>
          <p:nvPr/>
        </p:nvSpPr>
        <p:spPr>
          <a:xfrm>
            <a:off x="548640" y="5303520"/>
            <a:ext cx="3291840" cy="100584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46304" tIns="146304" rIns="146304" bIns="146304" rtlCol="0" anchor="ctr">
            <a:noAutofit/>
          </a:bodyPr>
          <a:lstStyle/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2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dry wells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in WY2021–2023, all in critical or below normal years; none with onset in WY2024–25</a:t>
            </a:r>
          </a:p>
        </p:txBody>
      </p:sp>
      <p:graphicFrame>
        <p:nvGraphicFramePr>
          <p:cNvPr id="2009" name="Conditions Table"/>
          <p:cNvGraphicFramePr>
            <a:graphicFrameLocks noGrp="1"/>
          </p:cNvGraphicFramePr>
          <p:nvPr/>
        </p:nvGraphicFramePr>
        <p:xfrm>
          <a:off x="4069080" y="2011680"/>
          <a:ext cx="7571232" cy="4005072"/>
        </p:xfrm>
        <a:graphic>
          <a:graphicData uri="http://schemas.openxmlformats.org/drawingml/2006/table">
            <a:tbl>
              <a:tblPr firstRow="1"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7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751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i="0" spc="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Sustainability Indicator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3465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i="0" spc="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Undesirable Result?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3465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i="0" spc="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WY2021–2025 Summary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3465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Groundwater levels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Yes: WY2022, WY2023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Drought-year URs at two RMPs (near Gazelle and Grenada). All affected RMPs have recovered; 8 of 10 measured RMPs met their MO in WY2025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Groundwater storage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Yes: WY2022, WY2023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Evaluated using groundwater levels as a proxy, so it follows the groundwater level results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Degraded water quality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Three nitrate MT exceedances at two public supply wells (WY2024–25), none meeting the UR definition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 subsidence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displacement above the ±0.1-ft InSAR noise threshold in any year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  <a:solidFill>
                      <a:srgbClr val="EEF3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Interconnected surface water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(interim SMCs)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0" i="0" spc="0" dirty="0">
                          <a:solidFill>
                            <a:srgbClr val="3F444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2022 GSP baseflow SMCs not evaluated (diversion data unavailable; SWGM method pending calibration). No MT exceedances at the four interim ISW RMPs</a:t>
                      </a:r>
                    </a:p>
                  </a:txBody>
                  <a:tcPr marL="64008" marR="64008" marT="27432" marB="27432" anchor="ctr">
                    <a:lnL w="9525" cap="flat" cmpd="sng" algn="ctr">
                      <a:solidFill>
                        <a:srgbClr val="DCE7ED"/>
                      </a:solidFill>
                      <a:prstDash val="solid"/>
                    </a:lnL>
                    <a:lnR w="9525" cap="flat" cmpd="sng" algn="ctr">
                      <a:solidFill>
                        <a:srgbClr val="DCE7ED"/>
                      </a:solidFill>
                      <a:prstDash val="solid"/>
                    </a:lnR>
                    <a:lnT w="9525" cap="flat" cmpd="sng" algn="ctr">
                      <a:solidFill>
                        <a:srgbClr val="DCE7ED"/>
                      </a:solidFill>
                      <a:prstDash val="solid"/>
                    </a:lnT>
                    <a:lnB w="9525" cap="flat" cmpd="sng" algn="ctr">
                      <a:solidFill>
                        <a:srgbClr val="DCE7E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10" name="Source Note"/>
          <p:cNvSpPr txBox="1"/>
          <p:nvPr/>
        </p:nvSpPr>
        <p:spPr>
          <a:xfrm>
            <a:off x="548640" y="6400800"/>
            <a:ext cx="1109167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1" spc="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 = undesirable result; MT = minimum threshold; MO = measurable objective; RMP = representative monitoring point.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Eyebrow"/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EVALUATION RESULTS  ·  SHASTA VALLEY</a:t>
            </a:r>
          </a:p>
        </p:txBody>
      </p:sp>
      <p:sp>
        <p:nvSpPr>
          <p:cNvPr id="2012" name="Title"/>
          <p:cNvSpPr txBox="1"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Shasta Valley: PE Revisions and Implementation Progress</a:t>
            </a:r>
          </a:p>
        </p:txBody>
      </p:sp>
      <p:sp>
        <p:nvSpPr>
          <p:cNvPr id="2013" name="Title Bar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14" name="Revisions Card"/>
          <p:cNvSpPr txBox="1"/>
          <p:nvPr/>
        </p:nvSpPr>
        <p:spPr>
          <a:xfrm>
            <a:off x="128016" y="1216152"/>
            <a:ext cx="6455664" cy="4700016"/>
          </a:xfrm>
          <a:prstGeom prst="roundRect">
            <a:avLst>
              <a:gd name="adj" fmla="val 6000"/>
            </a:avLst>
          </a:prstGeom>
          <a:solidFill>
            <a:srgbClr val="34657F"/>
          </a:solidFill>
          <a:ln>
            <a:noFill/>
          </a:ln>
        </p:spPr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600" b="1" spc="100" dirty="0">
                <a:solidFill>
                  <a:srgbClr val="F4B1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 Revisions - </a:t>
            </a: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Plan Amendment warranted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Groundwater levels and storage: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UR now requires MT exceedances at more than 25% of RMPs for two consecutive water years; MTs and MOs at existing RMPs are unchanged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quality: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removes the 2022 GSP concentration-trend criterion 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subsidence: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UR requires more than 0.1 ft in one year and at least 0.5 ft over five years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Interconnected surface water: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interim SMCs based on groundwater levels at four ISW RMPs replace the 2022 GSP baseflow SMCs, pending State Board permanent flows and DWR ISW guidance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budget: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 yield updated to 24.4 TAF/yr with the updated SWGM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</a:pPr>
            <a:r>
              <a:rPr lang="en-US" sz="16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networks: </a:t>
            </a:r>
            <a:r>
              <a:rPr lang="en-US" sz="160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groundwater level RMPs replaced after loss of site access; three wells added to the ISW network</a:t>
            </a:r>
          </a:p>
        </p:txBody>
      </p:sp>
      <p:sp>
        <p:nvSpPr>
          <p:cNvPr id="2015" name="Implementation Card"/>
          <p:cNvSpPr txBox="1"/>
          <p:nvPr/>
        </p:nvSpPr>
        <p:spPr>
          <a:xfrm>
            <a:off x="6583680" y="1207008"/>
            <a:ext cx="5056632" cy="4416552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100" b="1" i="0" spc="10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HIGHLIGHTS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wells with new continuous telemetry and 5 new stream gages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AEM survey and updated geologic model; SWGM updated with a new soil water budget component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Fallowing: 502 acres (2024) and 1,660 acres (2025) voluntarily fallowed (CDFW grant, led by Farm Bureau)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Recharge pilot permitted (Jan 2025, Jan 2026); no water diverted in WY2025 because flow conditions were not met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 inventory and updated well risk assessment complete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6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 Permitting Guidelines</a:t>
            </a:r>
          </a:p>
        </p:txBody>
      </p:sp>
      <p:sp>
        <p:nvSpPr>
          <p:cNvPr id="2016" name="Schedule Strip"/>
          <p:cNvSpPr txBox="1"/>
          <p:nvPr/>
        </p:nvSpPr>
        <p:spPr>
          <a:xfrm>
            <a:off x="550164" y="6153912"/>
            <a:ext cx="11091672" cy="548640"/>
          </a:xfrm>
          <a:prstGeom prst="roundRect">
            <a:avLst>
              <a:gd name="adj" fmla="val 6000"/>
            </a:avLst>
          </a:prstGeom>
          <a:solidFill>
            <a:srgbClr val="34657F"/>
          </a:solidFill>
          <a:ln>
            <a:noFill/>
          </a:ln>
        </p:spPr>
        <p:txBody>
          <a:bodyPr wrap="square" lIns="182880" tIns="182880" rIns="182880" bIns="18288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PE comments due December 7, 2026</a:t>
            </a:r>
            <a:r>
              <a:rPr lang="en-US" sz="1400" b="0" i="0" spc="0" dirty="0">
                <a:solidFill>
                  <a:srgbClr val="D5E6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Final PE submitted to DWR in late January 2027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EC229-DC33-ABEE-4FBD-BB969B423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14DA062E-9CD2-12DE-FC7B-F5318E91D5BB}"/>
              </a:ext>
            </a:extLst>
          </p:cNvPr>
          <p:cNvSpPr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Shasta Watershed Landuse and Model Updates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40E1A38-D1A5-EEFC-F025-CF6CE6AADE2F}"/>
              </a:ext>
            </a:extLst>
          </p:cNvPr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18B5E6-BC28-F9B3-1F08-62B8C1EE5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431678"/>
            <a:ext cx="6640187" cy="30514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E8F5E5-BAFF-D728-9DED-11D8A9DAC8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6" b="3848"/>
          <a:stretch>
            <a:fillRect/>
          </a:stretch>
        </p:blipFill>
        <p:spPr bwMode="auto">
          <a:xfrm>
            <a:off x="6298539" y="3683000"/>
            <a:ext cx="5862981" cy="3175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CC8273-AED3-F244-71BB-DF493F2678B4}"/>
              </a:ext>
            </a:extLst>
          </p:cNvPr>
          <p:cNvSpPr txBox="1"/>
          <p:nvPr/>
        </p:nvSpPr>
        <p:spPr>
          <a:xfrm>
            <a:off x="6663761" y="2180476"/>
            <a:ext cx="5497759" cy="529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F4444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No significant changes in overall land use or cropping patterns occurred during the evaluation cycle.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B031D90A-989F-4D8A-DEE3-875D7691CACD}"/>
              </a:ext>
            </a:extLst>
          </p:cNvPr>
          <p:cNvSpPr/>
          <p:nvPr/>
        </p:nvSpPr>
        <p:spPr>
          <a:xfrm>
            <a:off x="1092708" y="5251037"/>
            <a:ext cx="5329607" cy="694944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Flows into and out of groundwater modeled in SWGM along with the cumulative change in groundwater storage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4444"/>
              </a:solidFill>
              <a:effectLst/>
              <a:uLnTx/>
              <a:uFillTx/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093668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Eyebrow"/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EVALUATION RESULTS  ·  BUTTE VALLEY</a:t>
            </a:r>
          </a:p>
        </p:txBody>
      </p:sp>
      <p:sp>
        <p:nvSpPr>
          <p:cNvPr id="2019" name="Title"/>
          <p:cNvSpPr txBox="1"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Butte Valley: Key Periodic Evaluation Results (WY 2021-2025)</a:t>
            </a:r>
          </a:p>
        </p:txBody>
      </p:sp>
      <p:sp>
        <p:nvSpPr>
          <p:cNvPr id="2020" name="Title Bar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27" name="SY Card"/>
          <p:cNvSpPr txBox="1"/>
          <p:nvPr/>
        </p:nvSpPr>
        <p:spPr>
          <a:xfrm>
            <a:off x="429768" y="1901952"/>
            <a:ext cx="3520440" cy="3246120"/>
          </a:xfrm>
          <a:prstGeom prst="roundRect">
            <a:avLst>
              <a:gd name="adj" fmla="val 6000"/>
            </a:avLst>
          </a:prstGeom>
          <a:solidFill>
            <a:srgbClr val="34657F"/>
          </a:solidFill>
          <a:ln>
            <a:noFill/>
          </a:ln>
        </p:spPr>
        <p:txBody>
          <a:bodyPr wrap="square" lIns="228600" tIns="228600" rIns="228600" bIns="22860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100" b="1" i="0" spc="100" dirty="0">
                <a:solidFill>
                  <a:srgbClr val="F4B1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 YIELD</a:t>
            </a:r>
          </a:p>
          <a:p>
            <a: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58,477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50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acre-feet per year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250" b="0" i="0" spc="0" dirty="0">
                <a:solidFill>
                  <a:srgbClr val="D5E6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Recalibrated with the updated model, based on crop water use and irrigated acreage</a:t>
            </a:r>
          </a:p>
        </p:txBody>
      </p:sp>
      <p:sp>
        <p:nvSpPr>
          <p:cNvPr id="2028" name="Science Card 1"/>
          <p:cNvSpPr txBox="1"/>
          <p:nvPr/>
        </p:nvSpPr>
        <p:spPr>
          <a:xfrm>
            <a:off x="4178808" y="1901952"/>
            <a:ext cx="2325624" cy="324612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100" b="1" i="0" spc="10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UPDATED GEOLOGY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AEM survey completed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hydrogeologic conceptual model memo synthesizes well construction, AEM, geochemical, and isotope data (1952–2025)</a:t>
            </a:r>
          </a:p>
        </p:txBody>
      </p:sp>
      <p:sp>
        <p:nvSpPr>
          <p:cNvPr id="2029" name="Science Card 2"/>
          <p:cNvSpPr txBox="1"/>
          <p:nvPr/>
        </p:nvSpPr>
        <p:spPr>
          <a:xfrm>
            <a:off x="6687312" y="1901952"/>
            <a:ext cx="2325624" cy="324612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100" b="1" i="0" spc="10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UPDATE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recalibrated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expanded from 8 to 11 aquifer layers and recalibrated with AEM data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Watershed (PRMS) and soil water budget components updated</a:t>
            </a:r>
          </a:p>
        </p:txBody>
      </p:sp>
      <p:sp>
        <p:nvSpPr>
          <p:cNvPr id="2030" name="Science Card 3"/>
          <p:cNvSpPr txBox="1"/>
          <p:nvPr/>
        </p:nvSpPr>
        <p:spPr>
          <a:xfrm>
            <a:off x="9195816" y="1901952"/>
            <a:ext cx="2325624" cy="324612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100" b="1" i="0" spc="10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data coverage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wells instrumented for continuous data (Apr–Jul 2025)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flow stations and 1 stage-only station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Pct val="100000"/>
              <a:buFontTx/>
              <a:buChar char="•"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Meiss Lake: 8 shallow wells (spring 2026) and a dedicated lake stage gauge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2" name="Eyebrow"/>
          <p:cNvSpPr txBox="1"/>
          <p:nvPr/>
        </p:nvSpPr>
        <p:spPr>
          <a:xfrm>
            <a:off x="548640" y="402336"/>
            <a:ext cx="10972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spc="20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EVALUATION RESULTS  ·  BUTTE VALLEY</a:t>
            </a:r>
          </a:p>
        </p:txBody>
      </p:sp>
      <p:sp>
        <p:nvSpPr>
          <p:cNvPr id="2033" name="Title"/>
          <p:cNvSpPr txBox="1"/>
          <p:nvPr/>
        </p:nvSpPr>
        <p:spPr>
          <a:xfrm>
            <a:off x="548640" y="658368"/>
            <a:ext cx="1115568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Butte Valley: Projects, SMC Refinements, and DWR Corrective Actions</a:t>
            </a:r>
          </a:p>
        </p:txBody>
      </p:sp>
      <p:sp>
        <p:nvSpPr>
          <p:cNvPr id="2034" name="Title Bar"/>
          <p:cNvSpPr/>
          <p:nvPr/>
        </p:nvSpPr>
        <p:spPr>
          <a:xfrm>
            <a:off x="566928" y="1216152"/>
            <a:ext cx="1051560" cy="50292"/>
          </a:xfrm>
          <a:prstGeom prst="rect">
            <a:avLst/>
          </a:prstGeom>
          <a:solidFill>
            <a:srgbClr val="CB6015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035" name="PMA Heading"/>
          <p:cNvSpPr txBox="1"/>
          <p:nvPr/>
        </p:nvSpPr>
        <p:spPr>
          <a:xfrm>
            <a:off x="548640" y="1417320"/>
            <a:ext cx="6400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spc="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and Management Actions</a:t>
            </a:r>
          </a:p>
        </p:txBody>
      </p:sp>
      <p:sp>
        <p:nvSpPr>
          <p:cNvPr id="2036" name="PMA Card 1"/>
          <p:cNvSpPr txBox="1"/>
          <p:nvPr/>
        </p:nvSpPr>
        <p:spPr>
          <a:xfrm>
            <a:off x="548640" y="1783080"/>
            <a:ext cx="3154680" cy="201168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82880" tIns="182880" rIns="18288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Irrigation efficiency pilot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alfalfa operations (720 acres) received low-elevation spray (LESA) emitter packages and multi-depth soil moisture sensors; completed spring 2026 (SGMA grant)</a:t>
            </a:r>
          </a:p>
        </p:txBody>
      </p:sp>
      <p:sp>
        <p:nvSpPr>
          <p:cNvPr id="2037" name="PMA Card 2"/>
          <p:cNvSpPr txBox="1"/>
          <p:nvPr/>
        </p:nvSpPr>
        <p:spPr>
          <a:xfrm>
            <a:off x="3886200" y="1783080"/>
            <a:ext cx="3154680" cy="201168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82880" tIns="182880" rIns="18288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 inventory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 spring 2026: well locations, construction details, and number of active wells; supports an updated well risk assessment</a:t>
            </a:r>
          </a:p>
        </p:txBody>
      </p:sp>
      <p:sp>
        <p:nvSpPr>
          <p:cNvPr id="2039" name="PMA Card 4"/>
          <p:cNvSpPr txBox="1"/>
          <p:nvPr/>
        </p:nvSpPr>
        <p:spPr>
          <a:xfrm>
            <a:off x="2171700" y="3977640"/>
            <a:ext cx="3154680" cy="2011680"/>
          </a:xfrm>
          <a:prstGeom prst="roundRect">
            <a:avLst>
              <a:gd name="adj" fmla="val 6000"/>
            </a:avLst>
          </a:prstGeom>
          <a:solidFill>
            <a:srgbClr val="EEF3F6"/>
          </a:solidFill>
          <a:ln>
            <a:noFill/>
          </a:ln>
        </p:spPr>
        <p:txBody>
          <a:bodyPr wrap="square" lIns="182880" tIns="182880" rIns="18288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400" b="1" i="0" spc="0" dirty="0">
                <a:solidFill>
                  <a:srgbClr val="346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Meiss Lake ISW/GDE investigation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Evaluates whether potential ISW and GDEs near Meiss Lake (CDFW Butte Valley Wildlife Area) are connected to groundwater; continuous monitoring through 2026</a:t>
            </a:r>
          </a:p>
        </p:txBody>
      </p:sp>
      <p:sp>
        <p:nvSpPr>
          <p:cNvPr id="2040" name="SMC Card"/>
          <p:cNvSpPr txBox="1"/>
          <p:nvPr/>
        </p:nvSpPr>
        <p:spPr>
          <a:xfrm>
            <a:off x="7223760" y="1417320"/>
            <a:ext cx="4416552" cy="1417320"/>
          </a:xfrm>
          <a:prstGeom prst="roundRect">
            <a:avLst>
              <a:gd name="adj" fmla="val 6000"/>
            </a:avLst>
          </a:prstGeom>
          <a:solidFill>
            <a:srgbClr val="FBEFE7"/>
          </a:solidFill>
          <a:ln>
            <a:noFill/>
          </a:ln>
        </p:spPr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100" b="1" i="0" spc="100" dirty="0">
                <a:solidFill>
                  <a:srgbClr val="CB60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SMC REFINEMENTS IN THE PE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</a:pPr>
            <a:r>
              <a:rPr lang="en-US" sz="125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quality UR: </a:t>
            </a:r>
            <a:r>
              <a:rPr lang="en-US" sz="125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 analysis removed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</a:pPr>
            <a:r>
              <a:rPr lang="en-US" sz="1250" b="1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subsidence UR: </a:t>
            </a:r>
            <a:r>
              <a:rPr lang="en-US" sz="1250" b="0" i="0" spc="0" dirty="0">
                <a:solidFill>
                  <a:srgbClr val="3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updated for consistency with DWR BMP guidance</a:t>
            </a:r>
          </a:p>
        </p:txBody>
      </p:sp>
      <p:sp>
        <p:nvSpPr>
          <p:cNvPr id="2041" name="RCA Card"/>
          <p:cNvSpPr txBox="1"/>
          <p:nvPr/>
        </p:nvSpPr>
        <p:spPr>
          <a:xfrm>
            <a:off x="7223760" y="3017520"/>
            <a:ext cx="4416552" cy="2971800"/>
          </a:xfrm>
          <a:prstGeom prst="roundRect">
            <a:avLst>
              <a:gd name="adj" fmla="val 6000"/>
            </a:avLst>
          </a:prstGeom>
          <a:solidFill>
            <a:srgbClr val="34657F"/>
          </a:solidFill>
          <a:ln>
            <a:noFill/>
          </a:ln>
        </p:spPr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1100" b="1" i="0" spc="100" dirty="0">
                <a:solidFill>
                  <a:srgbClr val="F4B1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DWR CORRECTIVE ACTIONS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350" b="1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Feb 2025 approval; the PE responds to each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Char char="•"/>
            </a:pPr>
            <a:r>
              <a:rPr lang="en-US" sz="125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Allocation and demand management (1a–1b)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Char char="•"/>
            </a:pPr>
            <a:r>
              <a:rPr lang="en-US" sz="125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Aquifer characterization and data gaps (2a–2b)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Char char="•"/>
            </a:pPr>
            <a:r>
              <a:rPr lang="en-US" sz="125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Groundwater contour maps (3); GDEs (4)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Char char="•"/>
            </a:pPr>
            <a:r>
              <a:rPr lang="en-US" sz="125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quality SMCs and coordination (5a–5c)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Char char="•"/>
            </a:pPr>
            <a:r>
              <a:rPr lang="en-US" sz="125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Subsidence SMCs (6); ISW (7a–7e)</a:t>
            </a:r>
          </a:p>
          <a:p>
            <a:pPr marL="228600" indent="-22860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Tx/>
              <a:buChar char="•"/>
            </a:pPr>
            <a:r>
              <a:rPr lang="en-US" sz="1250" b="0" i="0" spc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quality monitoring frequency (8)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WA 2025 FINAL">
      <a:dk1>
        <a:srgbClr val="3F4444"/>
      </a:dk1>
      <a:lt1>
        <a:srgbClr val="FFFFFF"/>
      </a:lt1>
      <a:dk2>
        <a:srgbClr val="555555"/>
      </a:dk2>
      <a:lt2>
        <a:srgbClr val="DCE6EC"/>
      </a:lt2>
      <a:accent1>
        <a:srgbClr val="34657F"/>
      </a:accent1>
      <a:accent2>
        <a:srgbClr val="CB6015"/>
      </a:accent2>
      <a:accent3>
        <a:srgbClr val="EDF0F3"/>
      </a:accent3>
      <a:accent4>
        <a:srgbClr val="9BAA4B"/>
      </a:accent4>
      <a:accent5>
        <a:srgbClr val="4B7164"/>
      </a:accent5>
      <a:accent6>
        <a:srgbClr val="A2495E"/>
      </a:accent6>
      <a:hlink>
        <a:srgbClr val="0563C1"/>
      </a:hlink>
      <a:folHlink>
        <a:srgbClr val="D0D3D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WA_PPT Template Large Room_Dec 2025" id="{EEF6D635-5F4F-4974-A643-ADA49FCC6C32}" vid="{08866668-A5F8-4507-864E-D58E3198D6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048FCDF88C8E4C925B3F01A45FAAB6" ma:contentTypeVersion="18" ma:contentTypeDescription="Create a new document." ma:contentTypeScope="" ma:versionID="7154f98442b1da7c3564595ba6d00537">
  <xsd:schema xmlns:xsd="http://www.w3.org/2001/XMLSchema" xmlns:xs="http://www.w3.org/2001/XMLSchema" xmlns:p="http://schemas.microsoft.com/office/2006/metadata/properties" xmlns:ns3="809eee4a-128c-4909-b4e8-fe36e39ce71d" xmlns:ns4="cebd9a62-37a6-4a1b-90b7-6d6299dda9eb" targetNamespace="http://schemas.microsoft.com/office/2006/metadata/properties" ma:root="true" ma:fieldsID="6353b39b6698e7fcc85d046542dbc96a" ns3:_="" ns4:_="">
    <xsd:import namespace="809eee4a-128c-4909-b4e8-fe36e39ce71d"/>
    <xsd:import namespace="cebd9a62-37a6-4a1b-90b7-6d6299dda9e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9eee4a-128c-4909-b4e8-fe36e39ce7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bd9a62-37a6-4a1b-90b7-6d6299dda9e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09eee4a-128c-4909-b4e8-fe36e39ce71d" xsi:nil="true"/>
  </documentManagement>
</p:properties>
</file>

<file path=customXml/itemProps1.xml><?xml version="1.0" encoding="utf-8"?>
<ds:datastoreItem xmlns:ds="http://schemas.openxmlformats.org/officeDocument/2006/customXml" ds:itemID="{AE9D1E57-5A81-431D-AB3E-3919B94F6A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D2C0BB-32B3-4813-B97B-EA7BC69BD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9eee4a-128c-4909-b4e8-fe36e39ce71d"/>
    <ds:schemaRef ds:uri="cebd9a62-37a6-4a1b-90b7-6d6299dda9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3C5B50-6374-4DAE-A217-8D827B5C6BCC}">
  <ds:schemaRefs>
    <ds:schemaRef ds:uri="http://purl.org/dc/dcmitype/"/>
    <ds:schemaRef ds:uri="http://purl.org/dc/elements/1.1/"/>
    <ds:schemaRef ds:uri="http://purl.org/dc/terms/"/>
    <ds:schemaRef ds:uri="809eee4a-128c-4909-b4e8-fe36e39ce71d"/>
    <ds:schemaRef ds:uri="http://schemas.microsoft.com/office/2006/documentManagement/types"/>
    <ds:schemaRef ds:uri="http://schemas.openxmlformats.org/package/2006/metadata/core-properties"/>
    <ds:schemaRef ds:uri="cebd9a62-37a6-4a1b-90b7-6d6299dda9eb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390</TotalTime>
  <Words>3858</Words>
  <Application>Microsoft Office PowerPoint</Application>
  <PresentationFormat>Widescreen</PresentationFormat>
  <Paragraphs>632</Paragraphs>
  <Slides>39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Aptos</vt:lpstr>
      <vt:lpstr>Aptos Narrow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Kelsey McNeill</dc:creator>
  <cp:lastModifiedBy>Joanne Johnson</cp:lastModifiedBy>
  <cp:revision>371</cp:revision>
  <dcterms:created xsi:type="dcterms:W3CDTF">2026-02-20T19:36:51Z</dcterms:created>
  <dcterms:modified xsi:type="dcterms:W3CDTF">2026-11-03T19:38:51Z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0x010100E7048FCDF88C8E4C925B3F01A45FAAB6</vt:lpwstr>
  </property>
</Properties>
</file>