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78" r:id="rId6"/>
    <p:sldId id="281" r:id="rId7"/>
    <p:sldId id="279" r:id="rId8"/>
    <p:sldId id="280" r:id="rId9"/>
    <p:sldId id="261" r:id="rId10"/>
    <p:sldId id="264" r:id="rId11"/>
    <p:sldId id="275" r:id="rId12"/>
    <p:sldId id="263" r:id="rId13"/>
    <p:sldId id="273" r:id="rId14"/>
    <p:sldId id="269" r:id="rId15"/>
    <p:sldId id="272" r:id="rId16"/>
    <p:sldId id="266" r:id="rId17"/>
    <p:sldId id="262" r:id="rId18"/>
    <p:sldId id="267" r:id="rId19"/>
    <p:sldId id="268" r:id="rId20"/>
    <p:sldId id="274" r:id="rId21"/>
    <p:sldId id="270" r:id="rId22"/>
    <p:sldId id="271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9F4595-7F6E-4B31-9B6B-8763564013E1}" v="3" dt="2026-09-28T21:02:57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EB4724-8175-459B-BAB9-583E9708B4FA}" type="doc">
      <dgm:prSet loTypeId="urn:microsoft.com/office/officeart/2008/layout/LinedList" loCatId="list" qsTypeId="urn:microsoft.com/office/officeart/2005/8/quickstyle/simple4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EFE02F4F-3409-4A96-A18D-C5F8DBA4E74A}">
      <dgm:prSet/>
      <dgm:spPr/>
      <dgm:t>
        <a:bodyPr/>
        <a:lstStyle/>
        <a:p>
          <a:r>
            <a:rPr lang="en-US" dirty="0"/>
            <a:t>On May 13, 2025, a search warrant was served at a property in Siskiyou County.</a:t>
          </a:r>
        </a:p>
      </dgm:t>
    </dgm:pt>
    <dgm:pt modelId="{FD3B721C-C694-453D-BC9E-AF92A5E751C9}" type="parTrans" cxnId="{129325BE-5184-4705-A74A-279A4E7BE744}">
      <dgm:prSet/>
      <dgm:spPr/>
      <dgm:t>
        <a:bodyPr/>
        <a:lstStyle/>
        <a:p>
          <a:endParaRPr lang="en-US"/>
        </a:p>
      </dgm:t>
    </dgm:pt>
    <dgm:pt modelId="{D5F0AFFF-B1FD-4281-A553-B60417EB6F21}" type="sibTrans" cxnId="{129325BE-5184-4705-A74A-279A4E7BE744}">
      <dgm:prSet/>
      <dgm:spPr/>
      <dgm:t>
        <a:bodyPr/>
        <a:lstStyle/>
        <a:p>
          <a:endParaRPr lang="en-US"/>
        </a:p>
      </dgm:t>
    </dgm:pt>
    <dgm:pt modelId="{B192E674-5441-4026-8053-67FC392A2028}">
      <dgm:prSet/>
      <dgm:spPr/>
      <dgm:t>
        <a:bodyPr/>
        <a:lstStyle/>
        <a:p>
          <a:r>
            <a:rPr lang="en-US"/>
            <a:t>During the service of the search warrant, members of law enforcement entered a room, that actively had combustible pesticides burning, exposing all members of the team.</a:t>
          </a:r>
        </a:p>
      </dgm:t>
    </dgm:pt>
    <dgm:pt modelId="{255A660E-91CD-4FDC-9E08-4048BBE90721}" type="parTrans" cxnId="{D6B3D7C9-F7AF-4CEC-9983-BE330CE9E079}">
      <dgm:prSet/>
      <dgm:spPr/>
      <dgm:t>
        <a:bodyPr/>
        <a:lstStyle/>
        <a:p>
          <a:endParaRPr lang="en-US"/>
        </a:p>
      </dgm:t>
    </dgm:pt>
    <dgm:pt modelId="{BE707A71-D8D9-4998-AB36-14FC2EB489CF}" type="sibTrans" cxnId="{D6B3D7C9-F7AF-4CEC-9983-BE330CE9E079}">
      <dgm:prSet/>
      <dgm:spPr/>
      <dgm:t>
        <a:bodyPr/>
        <a:lstStyle/>
        <a:p>
          <a:endParaRPr lang="en-US"/>
        </a:p>
      </dgm:t>
    </dgm:pt>
    <dgm:pt modelId="{210B9131-1E9E-428B-BB41-2587D4BB0026}">
      <dgm:prSet/>
      <dgm:spPr/>
      <dgm:t>
        <a:bodyPr/>
        <a:lstStyle/>
        <a:p>
          <a:r>
            <a:rPr lang="en-US"/>
            <a:t>Exposed members had to go to the hospital. They were treated for extreme headaches, nose bleeds, nausea and fatigue. These symptoms lasted for days after the exposure. </a:t>
          </a:r>
        </a:p>
      </dgm:t>
    </dgm:pt>
    <dgm:pt modelId="{B4ED1D4F-6983-4A1D-8639-467968A650C2}" type="parTrans" cxnId="{A52C8A09-AE12-41DC-A638-A20AE8A1DE7A}">
      <dgm:prSet/>
      <dgm:spPr/>
      <dgm:t>
        <a:bodyPr/>
        <a:lstStyle/>
        <a:p>
          <a:endParaRPr lang="en-US"/>
        </a:p>
      </dgm:t>
    </dgm:pt>
    <dgm:pt modelId="{9CBDB15A-4ED0-46CD-A78A-D2D1E3F5C6C9}" type="sibTrans" cxnId="{A52C8A09-AE12-41DC-A638-A20AE8A1DE7A}">
      <dgm:prSet/>
      <dgm:spPr/>
      <dgm:t>
        <a:bodyPr/>
        <a:lstStyle/>
        <a:p>
          <a:endParaRPr lang="en-US"/>
        </a:p>
      </dgm:t>
    </dgm:pt>
    <dgm:pt modelId="{003A6749-BE35-4EB9-9C70-57ACFB231E79}" type="pres">
      <dgm:prSet presAssocID="{7CEB4724-8175-459B-BAB9-583E9708B4FA}" presName="vert0" presStyleCnt="0">
        <dgm:presLayoutVars>
          <dgm:dir/>
          <dgm:animOne val="branch"/>
          <dgm:animLvl val="lvl"/>
        </dgm:presLayoutVars>
      </dgm:prSet>
      <dgm:spPr/>
    </dgm:pt>
    <dgm:pt modelId="{7B0C2827-7CE8-4E1C-9DD0-CDDE1F2A7F90}" type="pres">
      <dgm:prSet presAssocID="{EFE02F4F-3409-4A96-A18D-C5F8DBA4E74A}" presName="thickLine" presStyleLbl="alignNode1" presStyleIdx="0" presStyleCnt="3"/>
      <dgm:spPr/>
    </dgm:pt>
    <dgm:pt modelId="{487D2B74-A18A-4AFD-9856-6FC61BE2DB64}" type="pres">
      <dgm:prSet presAssocID="{EFE02F4F-3409-4A96-A18D-C5F8DBA4E74A}" presName="horz1" presStyleCnt="0"/>
      <dgm:spPr/>
    </dgm:pt>
    <dgm:pt modelId="{07E08EB8-2062-47F7-9692-ED00E01F137B}" type="pres">
      <dgm:prSet presAssocID="{EFE02F4F-3409-4A96-A18D-C5F8DBA4E74A}" presName="tx1" presStyleLbl="revTx" presStyleIdx="0" presStyleCnt="3"/>
      <dgm:spPr/>
    </dgm:pt>
    <dgm:pt modelId="{486EEAB1-5EB1-4F75-B6B1-30E3042EEFAB}" type="pres">
      <dgm:prSet presAssocID="{EFE02F4F-3409-4A96-A18D-C5F8DBA4E74A}" presName="vert1" presStyleCnt="0"/>
      <dgm:spPr/>
    </dgm:pt>
    <dgm:pt modelId="{6FEAAA20-4DD1-425B-8310-94F7531054F1}" type="pres">
      <dgm:prSet presAssocID="{B192E674-5441-4026-8053-67FC392A2028}" presName="thickLine" presStyleLbl="alignNode1" presStyleIdx="1" presStyleCnt="3"/>
      <dgm:spPr/>
    </dgm:pt>
    <dgm:pt modelId="{287B43FE-4D72-4A27-A794-8304D0DE9D40}" type="pres">
      <dgm:prSet presAssocID="{B192E674-5441-4026-8053-67FC392A2028}" presName="horz1" presStyleCnt="0"/>
      <dgm:spPr/>
    </dgm:pt>
    <dgm:pt modelId="{B24B410D-4F2E-4D7A-B25F-5D8C57F5A1A5}" type="pres">
      <dgm:prSet presAssocID="{B192E674-5441-4026-8053-67FC392A2028}" presName="tx1" presStyleLbl="revTx" presStyleIdx="1" presStyleCnt="3"/>
      <dgm:spPr/>
    </dgm:pt>
    <dgm:pt modelId="{4AD1ABC4-7C6C-402E-BA29-B96C94F05356}" type="pres">
      <dgm:prSet presAssocID="{B192E674-5441-4026-8053-67FC392A2028}" presName="vert1" presStyleCnt="0"/>
      <dgm:spPr/>
    </dgm:pt>
    <dgm:pt modelId="{84538822-F5BE-417A-850A-5F232A119157}" type="pres">
      <dgm:prSet presAssocID="{210B9131-1E9E-428B-BB41-2587D4BB0026}" presName="thickLine" presStyleLbl="alignNode1" presStyleIdx="2" presStyleCnt="3"/>
      <dgm:spPr/>
    </dgm:pt>
    <dgm:pt modelId="{32EF49DE-8719-4C88-AB8A-712BB80D804C}" type="pres">
      <dgm:prSet presAssocID="{210B9131-1E9E-428B-BB41-2587D4BB0026}" presName="horz1" presStyleCnt="0"/>
      <dgm:spPr/>
    </dgm:pt>
    <dgm:pt modelId="{D676AA82-50BF-4EB0-A42C-90F109EED5AE}" type="pres">
      <dgm:prSet presAssocID="{210B9131-1E9E-428B-BB41-2587D4BB0026}" presName="tx1" presStyleLbl="revTx" presStyleIdx="2" presStyleCnt="3"/>
      <dgm:spPr/>
    </dgm:pt>
    <dgm:pt modelId="{A58FDB3F-ADA8-4246-83D0-EE9384CBCCAF}" type="pres">
      <dgm:prSet presAssocID="{210B9131-1E9E-428B-BB41-2587D4BB0026}" presName="vert1" presStyleCnt="0"/>
      <dgm:spPr/>
    </dgm:pt>
  </dgm:ptLst>
  <dgm:cxnLst>
    <dgm:cxn modelId="{A52C8A09-AE12-41DC-A638-A20AE8A1DE7A}" srcId="{7CEB4724-8175-459B-BAB9-583E9708B4FA}" destId="{210B9131-1E9E-428B-BB41-2587D4BB0026}" srcOrd="2" destOrd="0" parTransId="{B4ED1D4F-6983-4A1D-8639-467968A650C2}" sibTransId="{9CBDB15A-4ED0-46CD-A78A-D2D1E3F5C6C9}"/>
    <dgm:cxn modelId="{773B1B11-A1A4-4F25-A128-FF17F754288D}" type="presOf" srcId="{7CEB4724-8175-459B-BAB9-583E9708B4FA}" destId="{003A6749-BE35-4EB9-9C70-57ACFB231E79}" srcOrd="0" destOrd="0" presId="urn:microsoft.com/office/officeart/2008/layout/LinedList"/>
    <dgm:cxn modelId="{B1C94368-6E37-49CD-ADBA-8F3CDB5B8640}" type="presOf" srcId="{EFE02F4F-3409-4A96-A18D-C5F8DBA4E74A}" destId="{07E08EB8-2062-47F7-9692-ED00E01F137B}" srcOrd="0" destOrd="0" presId="urn:microsoft.com/office/officeart/2008/layout/LinedList"/>
    <dgm:cxn modelId="{6E36C96D-0051-45EA-A16B-A642377CCC70}" type="presOf" srcId="{210B9131-1E9E-428B-BB41-2587D4BB0026}" destId="{D676AA82-50BF-4EB0-A42C-90F109EED5AE}" srcOrd="0" destOrd="0" presId="urn:microsoft.com/office/officeart/2008/layout/LinedList"/>
    <dgm:cxn modelId="{174A49AE-5D4A-4145-B58C-FF1F44D9C434}" type="presOf" srcId="{B192E674-5441-4026-8053-67FC392A2028}" destId="{B24B410D-4F2E-4D7A-B25F-5D8C57F5A1A5}" srcOrd="0" destOrd="0" presId="urn:microsoft.com/office/officeart/2008/layout/LinedList"/>
    <dgm:cxn modelId="{129325BE-5184-4705-A74A-279A4E7BE744}" srcId="{7CEB4724-8175-459B-BAB9-583E9708B4FA}" destId="{EFE02F4F-3409-4A96-A18D-C5F8DBA4E74A}" srcOrd="0" destOrd="0" parTransId="{FD3B721C-C694-453D-BC9E-AF92A5E751C9}" sibTransId="{D5F0AFFF-B1FD-4281-A553-B60417EB6F21}"/>
    <dgm:cxn modelId="{D6B3D7C9-F7AF-4CEC-9983-BE330CE9E079}" srcId="{7CEB4724-8175-459B-BAB9-583E9708B4FA}" destId="{B192E674-5441-4026-8053-67FC392A2028}" srcOrd="1" destOrd="0" parTransId="{255A660E-91CD-4FDC-9E08-4048BBE90721}" sibTransId="{BE707A71-D8D9-4998-AB36-14FC2EB489CF}"/>
    <dgm:cxn modelId="{77F08C53-E361-4740-971C-8E9E06256706}" type="presParOf" srcId="{003A6749-BE35-4EB9-9C70-57ACFB231E79}" destId="{7B0C2827-7CE8-4E1C-9DD0-CDDE1F2A7F90}" srcOrd="0" destOrd="0" presId="urn:microsoft.com/office/officeart/2008/layout/LinedList"/>
    <dgm:cxn modelId="{B8BA7CFC-DF95-4FB6-A06B-73F34476DA80}" type="presParOf" srcId="{003A6749-BE35-4EB9-9C70-57ACFB231E79}" destId="{487D2B74-A18A-4AFD-9856-6FC61BE2DB64}" srcOrd="1" destOrd="0" presId="urn:microsoft.com/office/officeart/2008/layout/LinedList"/>
    <dgm:cxn modelId="{8B9F3727-8A95-4552-9875-26737E0426CD}" type="presParOf" srcId="{487D2B74-A18A-4AFD-9856-6FC61BE2DB64}" destId="{07E08EB8-2062-47F7-9692-ED00E01F137B}" srcOrd="0" destOrd="0" presId="urn:microsoft.com/office/officeart/2008/layout/LinedList"/>
    <dgm:cxn modelId="{2CA569DB-CD16-4EEF-9D3A-362D84057F41}" type="presParOf" srcId="{487D2B74-A18A-4AFD-9856-6FC61BE2DB64}" destId="{486EEAB1-5EB1-4F75-B6B1-30E3042EEFAB}" srcOrd="1" destOrd="0" presId="urn:microsoft.com/office/officeart/2008/layout/LinedList"/>
    <dgm:cxn modelId="{5AF95ECA-6F6E-45BF-A6D3-99B606AFAA0C}" type="presParOf" srcId="{003A6749-BE35-4EB9-9C70-57ACFB231E79}" destId="{6FEAAA20-4DD1-425B-8310-94F7531054F1}" srcOrd="2" destOrd="0" presId="urn:microsoft.com/office/officeart/2008/layout/LinedList"/>
    <dgm:cxn modelId="{100DDF97-F733-4A6D-B5CD-72AF9D672BC2}" type="presParOf" srcId="{003A6749-BE35-4EB9-9C70-57ACFB231E79}" destId="{287B43FE-4D72-4A27-A794-8304D0DE9D40}" srcOrd="3" destOrd="0" presId="urn:microsoft.com/office/officeart/2008/layout/LinedList"/>
    <dgm:cxn modelId="{CC63E0C1-9078-40C4-8511-922287D1A290}" type="presParOf" srcId="{287B43FE-4D72-4A27-A794-8304D0DE9D40}" destId="{B24B410D-4F2E-4D7A-B25F-5D8C57F5A1A5}" srcOrd="0" destOrd="0" presId="urn:microsoft.com/office/officeart/2008/layout/LinedList"/>
    <dgm:cxn modelId="{9FAC7D09-CD06-4C33-806B-4CB91A088874}" type="presParOf" srcId="{287B43FE-4D72-4A27-A794-8304D0DE9D40}" destId="{4AD1ABC4-7C6C-402E-BA29-B96C94F05356}" srcOrd="1" destOrd="0" presId="urn:microsoft.com/office/officeart/2008/layout/LinedList"/>
    <dgm:cxn modelId="{5DDEFE27-CCC3-41B8-B3EA-2004D5388EDD}" type="presParOf" srcId="{003A6749-BE35-4EB9-9C70-57ACFB231E79}" destId="{84538822-F5BE-417A-850A-5F232A119157}" srcOrd="4" destOrd="0" presId="urn:microsoft.com/office/officeart/2008/layout/LinedList"/>
    <dgm:cxn modelId="{61EAEC5B-601E-486C-86FE-72A4DDAC5FF2}" type="presParOf" srcId="{003A6749-BE35-4EB9-9C70-57ACFB231E79}" destId="{32EF49DE-8719-4C88-AB8A-712BB80D804C}" srcOrd="5" destOrd="0" presId="urn:microsoft.com/office/officeart/2008/layout/LinedList"/>
    <dgm:cxn modelId="{5216C124-21A3-4E5B-A177-1ED8D65C78B4}" type="presParOf" srcId="{32EF49DE-8719-4C88-AB8A-712BB80D804C}" destId="{D676AA82-50BF-4EB0-A42C-90F109EED5AE}" srcOrd="0" destOrd="0" presId="urn:microsoft.com/office/officeart/2008/layout/LinedList"/>
    <dgm:cxn modelId="{D9AF4AC8-0BBE-4543-83C6-DC09D813B394}" type="presParOf" srcId="{32EF49DE-8719-4C88-AB8A-712BB80D804C}" destId="{A58FDB3F-ADA8-4246-83D0-EE9384CBCC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C2827-7CE8-4E1C-9DD0-CDDE1F2A7F90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E08EB8-2062-47F7-9692-ED00E01F137B}">
      <dsp:nvSpPr>
        <dsp:cNvPr id="0" name=""/>
        <dsp:cNvSpPr/>
      </dsp:nvSpPr>
      <dsp:spPr>
        <a:xfrm>
          <a:off x="0" y="2663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On May 13, 2025, a search warrant was served at a property in Siskiyou County.</a:t>
          </a:r>
        </a:p>
      </dsp:txBody>
      <dsp:txXfrm>
        <a:off x="0" y="2663"/>
        <a:ext cx="6666833" cy="1816197"/>
      </dsp:txXfrm>
    </dsp:sp>
    <dsp:sp modelId="{6FEAAA20-4DD1-425B-8310-94F7531054F1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4B410D-4F2E-4D7A-B25F-5D8C57F5A1A5}">
      <dsp:nvSpPr>
        <dsp:cNvPr id="0" name=""/>
        <dsp:cNvSpPr/>
      </dsp:nvSpPr>
      <dsp:spPr>
        <a:xfrm>
          <a:off x="0" y="1818861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During the service of the search warrant, members of law enforcement entered a room, that actively had combustible pesticides burning, exposing all members of the team.</a:t>
          </a:r>
        </a:p>
      </dsp:txBody>
      <dsp:txXfrm>
        <a:off x="0" y="1818861"/>
        <a:ext cx="6666833" cy="1816197"/>
      </dsp:txXfrm>
    </dsp:sp>
    <dsp:sp modelId="{84538822-F5BE-417A-850A-5F232A119157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76AA82-50BF-4EB0-A42C-90F109EED5AE}">
      <dsp:nvSpPr>
        <dsp:cNvPr id="0" name=""/>
        <dsp:cNvSpPr/>
      </dsp:nvSpPr>
      <dsp:spPr>
        <a:xfrm>
          <a:off x="0" y="3635058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Exposed members had to go to the hospital. They were treated for extreme headaches, nose bleeds, nausea and fatigue. These symptoms lasted for days after the exposure. </a:t>
          </a:r>
        </a:p>
      </dsp:txBody>
      <dsp:txXfrm>
        <a:off x="0" y="3635058"/>
        <a:ext cx="6666833" cy="1816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F8DEA-7A16-4B06-9D5D-CF264ECB989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A9D71-36D4-4371-8E22-CBCC34BE8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90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A9D71-36D4-4371-8E22-CBCC34BE8F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6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A9D71-36D4-4371-8E22-CBCC34BE8F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79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A9D71-36D4-4371-8E22-CBCC34BE8F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91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A9D71-36D4-4371-8E22-CBCC34BE8F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63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AF8E-D04F-A159-33BF-08C12BF9F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5455B0-17AC-A83C-C1F6-E2E113AF2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335C4-6064-E25F-8411-6281866B9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27C60-CFBA-07C5-E1B7-8A8684722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C9D8E-5884-9DB9-F7C2-C7BD410C1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1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288E-7417-C5D4-A82B-BE39D4561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7F33C-D4D2-4564-F19C-1EAD37EB5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17AC6-DE26-A99E-8C0F-E706812E3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B13AF-C4DA-58B2-00CB-40C408BEF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FC804-B7D4-E52E-233E-70484F00D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B7710-6B7F-972E-F2F1-042C6EBF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6E23D-BFB9-0249-3DF0-5045467F2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9AB76-0A24-36D3-C0AF-E12C77AB5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32E74-65C9-62A9-1596-77A6A99A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D5F87-B209-37E6-D963-380FEFCC2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6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142A-6EDE-080B-254E-9FFDCC1C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153AC-1993-0D3B-5E28-878E60663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EB74E-8194-F5A3-C4B6-1A95BA34F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A021F-5C25-E7C6-6DAE-E06FC8FFB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BE41E-9A9A-FB33-A690-AC312022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77DE4-B2A1-E6E2-418A-8D23B7F35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66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F5200-0A0B-80BB-7FF1-8B984C46F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6D01B-78AE-A9ED-6B85-0ABC5D5E8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A3F1A-5286-1A98-97A6-CC8D3C4E1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CB642E-038F-E327-036A-569761035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337130-1D90-F5F5-46EF-8CEBD5E5E3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A98770-8A0D-2A96-D19F-6850ADF1F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452F1E-A14C-A7E5-0495-1B1D0F55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054B80-E691-B2F3-3619-947F474E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3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48494-9909-D40E-CBFD-18A87A0A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BAFB76-3C0D-E5BC-AFC1-B2748EE7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57A7CC-90A2-7FBA-A7C6-BFE696EE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003A2-80D9-A3A4-1ABA-6395552B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1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91818E-16FA-7BA1-681F-22589AB8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C24FCD-81DC-524C-B5B0-2FA50C15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F94BA-8CDF-0C5F-9C68-0BD8ADB27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0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39206-8B57-EF9E-D5E1-8982C8170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0ECEB-7274-5122-BB56-FCC4CA463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7195-53CE-6178-B951-FD533AEF2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8B668-C13A-C6F4-B505-482F0159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96E96-C885-6EFA-A7A6-5C223C64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12315-F018-C1BB-069E-72B3865A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19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FEF83-969A-60D3-E915-BF4D4C806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BD570-23E4-EB88-D663-1EC229BE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6D91F-D432-C1DE-122C-F952E96AE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4788F-CF8F-0399-A0DF-5695211C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92FEF-343E-4416-C3D1-C4511E9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B7F83-CC15-9E9C-237E-92447D0BF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88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0B5F7-126D-FE2B-0855-837A9A27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680F9-AAA7-53C0-AAEC-1F77C9A4D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37A60-4DCF-BDDE-9C29-19FBC90E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EE870-5540-64A2-32C8-8178B9CA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E6C4D-1043-C7A0-3481-6D970B09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9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5F092A-7051-C88C-229D-0EEFA2208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723B4F-4153-2451-B443-85CBACE1C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AE4CA-8144-EA39-FD89-51A3D618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281CC-A739-72D3-4DCF-53B784D7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A0D5A-79EE-F536-5E82-58198284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9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CDF4DA-AF71-1594-467E-41A563A2C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6D1CF-ACB1-38F6-F763-201CAECCF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43E59-62BF-7410-D287-E5BCAEF817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67C3B-775D-4AE4-965D-FCC549E7DA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6BFE6-5434-E8BA-036A-923391CB6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C4FC9-A612-E7B4-5EBE-9C20088F0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9A2AE4-97EB-43C6-824C-9192D479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3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01EBAE-39D5-2A72-A42B-CA549F1BD0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8" r="-1" b="14597"/>
          <a:stretch>
            <a:fillRect/>
          </a:stretch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C2B8A-D205-A87A-4C62-BF6738C01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7975"/>
          <a:stretch>
            <a:fillRect/>
          </a:stretch>
        </p:blipFill>
        <p:spPr>
          <a:xfrm>
            <a:off x="4547938" y="3681409"/>
            <a:ext cx="7644062" cy="317659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D3A709-F085-C525-5D95-12983FAE2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15219"/>
            <a:ext cx="5395912" cy="2387600"/>
          </a:xfrm>
        </p:spPr>
        <p:txBody>
          <a:bodyPr>
            <a:normAutofit/>
          </a:bodyPr>
          <a:lstStyle/>
          <a:p>
            <a:pPr algn="l"/>
            <a:r>
              <a:rPr lang="en-US" sz="5000" b="1">
                <a:solidFill>
                  <a:schemeClr val="bg1"/>
                </a:solidFill>
              </a:rPr>
              <a:t>MT. SHASTA VISTA SUBDIVISION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283E8-C679-AFAB-78AD-EC60C46F7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902075"/>
            <a:ext cx="5395912" cy="1655762"/>
          </a:xfrm>
        </p:spPr>
        <p:txBody>
          <a:bodyPr>
            <a:normAutofit/>
          </a:bodyPr>
          <a:lstStyle/>
          <a:p>
            <a:pPr algn="l"/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383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7A0725-57E5-66A7-FE88-9816B2669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/>
          <a:stretch>
            <a:fillRect/>
          </a:stretch>
        </p:blipFill>
        <p:spPr>
          <a:xfrm>
            <a:off x="396240" y="243840"/>
            <a:ext cx="11480800" cy="627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03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B68B0F-2498-968E-4DEB-9DA78EC84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1" b="1887"/>
          <a:stretch>
            <a:fillRect/>
          </a:stretch>
        </p:blipFill>
        <p:spPr>
          <a:xfrm>
            <a:off x="280219" y="324465"/>
            <a:ext cx="11621729" cy="607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8BE7B7-46D3-A1D2-5067-689EEF24A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3"/>
          <a:stretch>
            <a:fillRect/>
          </a:stretch>
        </p:blipFill>
        <p:spPr>
          <a:xfrm>
            <a:off x="2804160" y="-1"/>
            <a:ext cx="9387840" cy="6857999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1D8B6B-C1D7-DBE5-6236-7EC30426A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272289"/>
            <a:ext cx="3885946" cy="723392"/>
          </a:xfrm>
        </p:spPr>
        <p:txBody>
          <a:bodyPr anchor="ctr">
            <a:normAutofit/>
          </a:bodyPr>
          <a:lstStyle/>
          <a:p>
            <a:r>
              <a:rPr lang="en-US" sz="4000" b="1"/>
              <a:t>BRIEF HISTORY</a:t>
            </a:r>
            <a:endParaRPr lang="en-US" sz="40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3729355-3FD4-35E9-CC74-9BEB28A55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995681"/>
            <a:ext cx="3794506" cy="5486399"/>
          </a:xfrm>
        </p:spPr>
        <p:txBody>
          <a:bodyPr anchor="t">
            <a:normAutofit/>
          </a:bodyPr>
          <a:lstStyle/>
          <a:p>
            <a:r>
              <a:rPr lang="en-US" sz="1700" b="1" u="sng"/>
              <a:t>2014:</a:t>
            </a:r>
            <a:r>
              <a:rPr lang="en-US" sz="1600" b="1"/>
              <a:t> </a:t>
            </a:r>
            <a:r>
              <a:rPr lang="en-US" sz="2000" b="1" u="none" strike="noStrike">
                <a:effectLst/>
                <a:latin typeface="Google Sans"/>
              </a:rPr>
              <a:t>Satellite imagery of the largely vacant subdivision showed only a couple of small, isolated marijuana patches.</a:t>
            </a:r>
            <a:endParaRPr lang="en-US" sz="2000" b="1"/>
          </a:p>
          <a:p>
            <a:r>
              <a:rPr lang="en-US" sz="1700" b="1" u="sng"/>
              <a:t>2015:</a:t>
            </a:r>
            <a:r>
              <a:rPr lang="en-US" sz="1700" b="1"/>
              <a:t> </a:t>
            </a:r>
            <a:r>
              <a:rPr lang="en-US" sz="1800" b="1"/>
              <a:t>A rapid influx of Hmong buyers began purchasing parcels in large numbers for low cash prices, setting up primitive infrastructure and hundreds of garden plots.</a:t>
            </a:r>
          </a:p>
          <a:p>
            <a:r>
              <a:rPr lang="en-US" sz="1800" b="1" u="sng" strike="noStrike">
                <a:effectLst/>
                <a:latin typeface="Google Sans"/>
              </a:rPr>
              <a:t>Late 2015–2016</a:t>
            </a:r>
            <a:r>
              <a:rPr lang="en-US" sz="1400" b="1" u="sng" strike="noStrike">
                <a:effectLst/>
                <a:latin typeface="Google Sans"/>
              </a:rPr>
              <a:t>:</a:t>
            </a:r>
            <a:r>
              <a:rPr lang="en-US" sz="1400" u="sng"/>
              <a:t>  </a:t>
            </a:r>
            <a:r>
              <a:rPr lang="en-US" sz="1800" b="1"/>
              <a:t>By the end of 2016, roughly a third of the properties in the subdivision had ties to the migration, and over 500 distinct grow sites were documented.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205971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A020FD-FFBB-A275-59B6-56F8680F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5633805"/>
            <a:ext cx="7726857" cy="1082596"/>
          </a:xfrm>
          <a:noFill/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ILLEGAL PESTICIDES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8CBDD6-083B-0873-246A-9EB46E2862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57" y="273437"/>
            <a:ext cx="11621086" cy="55254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318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8B1A6-E52C-478E-0968-BC2372B6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400">
                <a:solidFill>
                  <a:srgbClr val="FFFFFF"/>
                </a:solidFill>
              </a:rPr>
              <a:t>LAW ENFORCEMENT EXPOSURE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DBF664-D4A8-4858-F5C5-B1720D276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82702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4935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649140D-CD04-6DDC-0D91-35DAAC7D1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7" r="20030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tx1"/>
              </a:gs>
              <a:gs pos="35000">
                <a:schemeClr val="tx1">
                  <a:alpha val="77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598BB8-950C-A328-94EE-09587BEE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6"/>
            <a:ext cx="3445765" cy="5498327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Combustible pesticides are placed in half-cut aluminum cans, with the wick located in the center. Cans are placed throughout an enclosed structure and lit.</a:t>
            </a:r>
          </a:p>
        </p:txBody>
      </p:sp>
    </p:spTree>
    <p:extLst>
      <p:ext uri="{BB962C8B-B14F-4D97-AF65-F5344CB8AC3E}">
        <p14:creationId xmlns:p14="http://schemas.microsoft.com/office/powerpoint/2010/main" val="1919388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359B57-37F7-BC5B-D9D6-A8E6DD58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>
            <a:normAutofit/>
          </a:bodyPr>
          <a:lstStyle/>
          <a:p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A121B15-3C28-D44D-6F84-17553FA3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B0D8F1-E1E4-EA67-A88F-2DE4E0BD2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3582"/>
            <a:ext cx="10518775" cy="591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5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080248-BC6F-A6CF-42A6-3FC21B68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0"/>
            <a:ext cx="4605340" cy="433927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ENVIROMENTAL IMPACTS:  Over 80% of the targeted illegal cultivation sites involved dangerous, foreign-labeled toxic pesticides and human carcinogens.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50D02-9241-54B9-4FB9-E29F30EB4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"/>
          <a:stretch>
            <a:fillRect/>
          </a:stretch>
        </p:blipFill>
        <p:spPr>
          <a:xfrm rot="5400000">
            <a:off x="5654020" y="331031"/>
            <a:ext cx="6627614" cy="61959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21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0B683E-4873-9F46-8ECC-AF02BDC23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1" r="3" b="10835"/>
          <a:stretch>
            <a:fillRect/>
          </a:stretch>
        </p:blipFill>
        <p:spPr>
          <a:xfrm rot="5400000">
            <a:off x="1905060" y="1200210"/>
            <a:ext cx="6875812" cy="4475408"/>
          </a:xfrm>
          <a:prstGeom prst="rect">
            <a:avLst/>
          </a:pr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2FD26B0-16CE-4AD4-9CE4-A63EBF3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62418B-D204-AEED-B7C4-C2F65213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3103123" cy="24837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TYPICAL WATER SET UP WITH LEAKING PVC CONNECTIONS. THE GROUND </a:t>
            </a:r>
            <a:r>
              <a:rPr lang="en-US" sz="2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IS LOOSE </a:t>
            </a:r>
            <a:r>
              <a:rPr lang="en-US" sz="2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 SANDY, LEADING TO EASY ABSORPTION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393BDB-23DF-5B29-BC84-C3BB1D629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0" r="-2" b="6021"/>
          <a:stretch>
            <a:fillRect/>
          </a:stretch>
        </p:blipFill>
        <p:spPr>
          <a:xfrm rot="5400000">
            <a:off x="6448259" y="1132405"/>
            <a:ext cx="6876146" cy="461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5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Slide Background">
            <a:extLst>
              <a:ext uri="{FF2B5EF4-FFF2-40B4-BE49-F238E27FC236}">
                <a16:creationId xmlns:a16="http://schemas.microsoft.com/office/drawing/2014/main" id="{AC1DE9E0-67EC-4D54-808F-5601F5D5A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BBC9B49-BD2F-9734-23B4-8E3309065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278233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2834E-2F89-F41A-1A45-36239A3F3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429491"/>
            <a:ext cx="10320469" cy="1475508"/>
          </a:xfrm>
        </p:spPr>
        <p:txBody>
          <a:bodyPr>
            <a:normAutofit/>
          </a:bodyPr>
          <a:lstStyle/>
          <a:p>
            <a:endParaRPr lang="en-US" sz="40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7FCDC85-7D1F-4319-4328-852670EA3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29345"/>
            <a:ext cx="3207899" cy="3685309"/>
          </a:xfrm>
        </p:spPr>
        <p:txBody>
          <a:bodyPr anchor="ctr">
            <a:normAutofit/>
          </a:bodyPr>
          <a:lstStyle/>
          <a:p>
            <a:endParaRPr lang="en-US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8B53B-0FC9-3282-D47A-D7A9FB39B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42" b="-1"/>
          <a:stretch>
            <a:fillRect/>
          </a:stretch>
        </p:blipFill>
        <p:spPr>
          <a:xfrm rot="5400000">
            <a:off x="-208725" y="208721"/>
            <a:ext cx="6858001" cy="644055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93DF5F-A508-DDE2-3E65-7BEC0F9D3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" r="373"/>
          <a:stretch>
            <a:fillRect/>
          </a:stretch>
        </p:blipFill>
        <p:spPr>
          <a:xfrm>
            <a:off x="6440555" y="0"/>
            <a:ext cx="575144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00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38968-7BDF-D8E9-F9D7-33738B301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4" y="707132"/>
            <a:ext cx="3885358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VARIOUS WATER LINES GOING TO </a:t>
            </a:r>
            <a:r>
              <a:rPr lang="en-US" sz="3500" dirty="0">
                <a:solidFill>
                  <a:schemeClr val="bg1"/>
                </a:solidFill>
              </a:rPr>
              <a:t>THE </a:t>
            </a:r>
            <a:r>
              <a:rPr lang="en-US" sz="3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GROW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3209925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33AE02-A3B2-2506-C597-15BEF2560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28" b="-3"/>
          <a:stretch>
            <a:fillRect/>
          </a:stretch>
        </p:blipFill>
        <p:spPr>
          <a:xfrm rot="5400000">
            <a:off x="4437275" y="-885708"/>
            <a:ext cx="6627614" cy="862941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7442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EDC07B27-4E3C-4BCF-ABDB-6AA72857C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19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3D11BE6-2A04-4DBB-842D-88602B5E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12437"/>
            <a:ext cx="11713464" cy="6844063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A05E02A-9AA9-45EC-B87B-B46F043F3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" y="2724072"/>
            <a:ext cx="12192008" cy="4114801"/>
          </a:xfrm>
          <a:prstGeom prst="rect">
            <a:avLst/>
          </a:prstGeom>
          <a:gradFill>
            <a:gsLst>
              <a:gs pos="30000">
                <a:schemeClr val="accent1">
                  <a:lumMod val="75000"/>
                  <a:alpha val="19000"/>
                </a:schemeClr>
              </a:gs>
              <a:gs pos="100000">
                <a:schemeClr val="accent1">
                  <a:alpha val="2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91EDBA-E8E0-4575-8147-B70034521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09672" y="1716338"/>
            <a:ext cx="6858003" cy="3422328"/>
          </a:xfrm>
          <a:prstGeom prst="rect">
            <a:avLst/>
          </a:prstGeom>
          <a:gradFill>
            <a:gsLst>
              <a:gs pos="0">
                <a:schemeClr val="accent1">
                  <a:alpha val="52000"/>
                </a:schemeClr>
              </a:gs>
              <a:gs pos="76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EAE7D-DD2D-9EDD-1179-F59606AB1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236" y="559703"/>
            <a:ext cx="9867331" cy="11674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FEE4473-A122-4E96-8C31-B4C5AAA27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123" y="2706446"/>
            <a:ext cx="12191997" cy="3711900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92000">
                <a:schemeClr val="accent1">
                  <a:lumMod val="75000"/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81DB27-96CF-D110-2C1E-E6C27CE85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r="19445"/>
          <a:stretch>
            <a:fillRect/>
          </a:stretch>
        </p:blipFill>
        <p:spPr>
          <a:xfrm>
            <a:off x="475410" y="235974"/>
            <a:ext cx="3497012" cy="6182372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E8EA8D0-C270-77A8-257D-F4E857FDB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422" y="235974"/>
            <a:ext cx="3718090" cy="618237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108A0E-0E58-85E2-D98B-9F805A862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>
            <a:fillRect/>
          </a:stretch>
        </p:blipFill>
        <p:spPr>
          <a:xfrm rot="5400000">
            <a:off x="6610800" y="1315683"/>
            <a:ext cx="6182371" cy="402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15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EF982D-7BAC-854D-93FA-45F08A952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r="-2" b="-2"/>
          <a:stretch>
            <a:fillRect/>
          </a:stretch>
        </p:blipFill>
        <p:spPr>
          <a:xfrm>
            <a:off x="3586766" y="10"/>
            <a:ext cx="8611859" cy="6875809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566C6-D7C6-8F17-ED1F-96D105F3B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700" b="1">
                <a:solidFill>
                  <a:srgbClr val="FFFFFF"/>
                </a:solidFill>
              </a:rPr>
              <a:t>DISCOLORED SOIL IS EVIDENCE OF FUEL SPILLAGE</a:t>
            </a:r>
          </a:p>
        </p:txBody>
      </p:sp>
    </p:spTree>
    <p:extLst>
      <p:ext uri="{BB962C8B-B14F-4D97-AF65-F5344CB8AC3E}">
        <p14:creationId xmlns:p14="http://schemas.microsoft.com/office/powerpoint/2010/main" val="2665298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A7DFF-E54D-75D7-9ED4-FA0481E6A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" r="47041" b="-1"/>
          <a:stretch>
            <a:fillRect/>
          </a:stretch>
        </p:blipFill>
        <p:spPr>
          <a:xfrm rot="5400000">
            <a:off x="402402" y="-402213"/>
            <a:ext cx="5291194" cy="60960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C72-5544-5CC8-CE41-99180F0D9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6446050"/>
            <a:ext cx="7091299" cy="8789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7B69B6-2F52-5435-583C-EF8EED5B9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0" b="1"/>
          <a:stretch>
            <a:fillRect/>
          </a:stretch>
        </p:blipFill>
        <p:spPr>
          <a:xfrm rot="5400000">
            <a:off x="6498306" y="-402308"/>
            <a:ext cx="5291384" cy="60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8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ABB11C-E402-5119-9BFD-91B801316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"/>
          <a:stretch>
            <a:fillRect/>
          </a:stretch>
        </p:blipFill>
        <p:spPr>
          <a:xfrm rot="5400000">
            <a:off x="-616659" y="616661"/>
            <a:ext cx="5271924" cy="40386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395750-A7D2-8632-05E7-2DCA633CE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1"/>
          <a:stretch>
            <a:fillRect/>
          </a:stretch>
        </p:blipFill>
        <p:spPr>
          <a:xfrm rot="5400000">
            <a:off x="3440988" y="597613"/>
            <a:ext cx="5271924" cy="40767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CCA38C-FAD9-F63F-24B7-2C2EE6C0A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1"/>
          <a:stretch>
            <a:fillRect/>
          </a:stretch>
        </p:blipFill>
        <p:spPr>
          <a:xfrm rot="5400000">
            <a:off x="7517680" y="597613"/>
            <a:ext cx="5271924" cy="407670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1E014CA-4279-4E70-AC56-0BBEBF92C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8B3DCF8-9D1E-4907-B1EC-98D11BC16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717D090-7948-433A-AED2-EA1A98E6F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91050" y="-40689"/>
            <a:ext cx="1594274" cy="12192000"/>
          </a:xfrm>
          <a:prstGeom prst="rect">
            <a:avLst/>
          </a:prstGeom>
          <a:gradFill>
            <a:gsLst>
              <a:gs pos="16000">
                <a:schemeClr val="accent1">
                  <a:alpha val="0"/>
                </a:schemeClr>
              </a:gs>
              <a:gs pos="99000">
                <a:srgbClr val="000000">
                  <a:alpha val="70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618C3E8-8260-4E23-8BA1-C2C3E80BE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EF72D3-D01C-EA9E-63F8-0E71EEB1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5588000"/>
            <a:ext cx="6867277" cy="9205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PREVIOUS GROW SITE TRASH</a:t>
            </a:r>
          </a:p>
        </p:txBody>
      </p:sp>
    </p:spTree>
    <p:extLst>
      <p:ext uri="{BB962C8B-B14F-4D97-AF65-F5344CB8AC3E}">
        <p14:creationId xmlns:p14="http://schemas.microsoft.com/office/powerpoint/2010/main" val="116661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ADEADA-DF63-6C4F-CF1B-35B07A1609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1" r="42172"/>
          <a:stretch>
            <a:fillRect/>
          </a:stretch>
        </p:blipFill>
        <p:spPr>
          <a:xfrm rot="5400000">
            <a:off x="2949675" y="-2433482"/>
            <a:ext cx="6297563" cy="1166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51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1EE83F-6060-3B61-290C-A71E77F8B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9" b="2268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93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AD98E5-FE85-7D87-785E-B5D7FB0CB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4" r="48658"/>
          <a:stretch>
            <a:fillRect/>
          </a:stretch>
        </p:blipFill>
        <p:spPr>
          <a:xfrm rot="5400000">
            <a:off x="2943938" y="-2183512"/>
            <a:ext cx="6318804" cy="1123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9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9C3981-4288-28DC-6D55-810E663B8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r="16596" b="1"/>
          <a:stretch>
            <a:fillRect/>
          </a:stretch>
        </p:blipFill>
        <p:spPr>
          <a:xfrm rot="5400000">
            <a:off x="-112439" y="475259"/>
            <a:ext cx="6499784" cy="5915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E402C9-1E9B-1552-A38B-A625DCB50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" r="11162" b="2"/>
          <a:stretch>
            <a:fillRect/>
          </a:stretch>
        </p:blipFill>
        <p:spPr>
          <a:xfrm>
            <a:off x="6096844" y="182880"/>
            <a:ext cx="5915025" cy="649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5A4F03-4874-2430-2E4E-5AC79290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1122363"/>
            <a:ext cx="9795637" cy="2220775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52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1859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6256BE-381A-F59A-08EB-8322F218F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r="42915"/>
          <a:stretch>
            <a:fillRect/>
          </a:stretch>
        </p:blipFill>
        <p:spPr>
          <a:xfrm rot="5400000">
            <a:off x="1005327" y="-1004669"/>
            <a:ext cx="4463888" cy="647454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FC3BCF-18D1-9FAA-1ABE-D0E4A54EC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6" r="9265" b="-2"/>
          <a:stretch>
            <a:fillRect/>
          </a:stretch>
        </p:blipFill>
        <p:spPr>
          <a:xfrm>
            <a:off x="6474543" y="-6"/>
            <a:ext cx="5717458" cy="446887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466372"/>
            <a:ext cx="12191998" cy="2390128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4464543"/>
            <a:ext cx="8115300" cy="23919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69" y="4466372"/>
            <a:ext cx="12201266" cy="2390128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8" y="4466372"/>
            <a:ext cx="4081336" cy="2390128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635" y="4486258"/>
            <a:ext cx="12194550" cy="196815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25ED14-F0D2-4FCA-87F3-4E3D2A03D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6748954" y="2254165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31000">
                <a:schemeClr val="accent1">
                  <a:alpha val="0"/>
                </a:schemeClr>
              </a:gs>
              <a:gs pos="85000">
                <a:schemeClr val="accent1">
                  <a:alpha val="17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09344-0CF7-A6F9-2731-598805BD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73" y="4905953"/>
            <a:ext cx="9932691" cy="858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DESTRUCTION OF NATURE AND DISTURBED EARTH </a:t>
            </a:r>
          </a:p>
        </p:txBody>
      </p:sp>
    </p:spTree>
    <p:extLst>
      <p:ext uri="{BB962C8B-B14F-4D97-AF65-F5344CB8AC3E}">
        <p14:creationId xmlns:p14="http://schemas.microsoft.com/office/powerpoint/2010/main" val="3046844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84AB64-9FFF-7AC9-D196-AFF59447D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9" r="-1" b="17781"/>
          <a:stretch>
            <a:fillRect/>
          </a:stretch>
        </p:blipFill>
        <p:spPr>
          <a:xfrm>
            <a:off x="20" y="655"/>
            <a:ext cx="5928832" cy="446865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39D369-270F-933D-E7D0-B598709F7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85"/>
          <a:stretch>
            <a:fillRect/>
          </a:stretch>
        </p:blipFill>
        <p:spPr>
          <a:xfrm rot="5400000">
            <a:off x="6825988" y="-897142"/>
            <a:ext cx="4468876" cy="62631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466372"/>
            <a:ext cx="12191998" cy="2390128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4464543"/>
            <a:ext cx="8115300" cy="23919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69" y="4466372"/>
            <a:ext cx="12201266" cy="2390128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8" y="4466372"/>
            <a:ext cx="4081336" cy="2390128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635" y="4486258"/>
            <a:ext cx="12194550" cy="196815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625ED14-F0D2-4FCA-87F3-4E3D2A03D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6748954" y="2254165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31000">
                <a:schemeClr val="accent1">
                  <a:alpha val="0"/>
                </a:schemeClr>
              </a:gs>
              <a:gs pos="85000">
                <a:schemeClr val="accent1">
                  <a:alpha val="17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28771-0246-7D02-6F30-F1FD6C874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73" y="5250425"/>
            <a:ext cx="9932691" cy="94389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8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WATER AND SEWAGE FLOW OPENLY ONTO THE GROUND</a:t>
            </a:r>
          </a:p>
        </p:txBody>
      </p:sp>
    </p:spTree>
    <p:extLst>
      <p:ext uri="{BB962C8B-B14F-4D97-AF65-F5344CB8AC3E}">
        <p14:creationId xmlns:p14="http://schemas.microsoft.com/office/powerpoint/2010/main" val="1033009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ED87F2-3C9B-415D-3873-DB1B17DB55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" r="16771" b="1"/>
          <a:stretch>
            <a:fillRect/>
          </a:stretch>
        </p:blipFill>
        <p:spPr>
          <a:xfrm rot="5400000">
            <a:off x="-110480" y="475259"/>
            <a:ext cx="6499784" cy="591502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E5E5CA-8B0F-5E21-93B0-F63B8B81C5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7" b="1"/>
          <a:stretch>
            <a:fillRect/>
          </a:stretch>
        </p:blipFill>
        <p:spPr>
          <a:xfrm rot="5400000">
            <a:off x="5802776" y="475259"/>
            <a:ext cx="6499784" cy="5915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453072-8D34-FD88-EC8D-F1329229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614" y="557189"/>
            <a:ext cx="10509179" cy="2795808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40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7EF64BA-4184-1FC3-1269-F8C2B7A63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14" y="3526300"/>
            <a:ext cx="10509179" cy="2588458"/>
          </a:xfrm>
        </p:spPr>
        <p:txBody>
          <a:bodyPr>
            <a:normAutofit/>
          </a:bodyPr>
          <a:lstStyle/>
          <a:p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7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4D59D5-FCCB-4787-CFC1-231BC8459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1" r="3" b="10835"/>
          <a:stretch>
            <a:fillRect/>
          </a:stretch>
        </p:blipFill>
        <p:spPr>
          <a:xfrm rot="5400000">
            <a:off x="1904832" y="1164686"/>
            <a:ext cx="6875812" cy="4509962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2FD26B0-16CE-4AD4-9CE4-A63EBF3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4BD7E-8C26-B3D2-96D0-26172A135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42" y="0"/>
            <a:ext cx="2973315" cy="20540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4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SEWER LINES RUNNING THROUGHOUT PROPERTY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CECA35-341B-E45A-AA58-CDF76F1A0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3" r="-2" b="-2"/>
          <a:stretch>
            <a:fillRect/>
          </a:stretch>
        </p:blipFill>
        <p:spPr>
          <a:xfrm rot="5400000">
            <a:off x="6456783" y="1140929"/>
            <a:ext cx="6876146" cy="45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01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284</Words>
  <Application>Microsoft Office PowerPoint</Application>
  <PresentationFormat>Widescreen</PresentationFormat>
  <Paragraphs>23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Google Sans</vt:lpstr>
      <vt:lpstr>Office Theme</vt:lpstr>
      <vt:lpstr>MT. SHASTA VISTA SUBDIVISION</vt:lpstr>
      <vt:lpstr>PowerPoint Presentation</vt:lpstr>
      <vt:lpstr>PowerPoint Presentation</vt:lpstr>
      <vt:lpstr>BRIEF HISTORY</vt:lpstr>
      <vt:lpstr>ILLEGAL PESTICIDES</vt:lpstr>
      <vt:lpstr>LAW ENFORCEMENT EXPOSURE</vt:lpstr>
      <vt:lpstr>Combustible pesticides are placed in half-cut aluminum cans, with the wick located in the center. Cans are placed throughout an enclosed structure and lit.</vt:lpstr>
      <vt:lpstr>PowerPoint Presentation</vt:lpstr>
      <vt:lpstr>ENVIROMENTAL IMPACTS:  Over 80% of the targeted illegal cultivation sites involved dangerous, foreign-labeled toxic pesticides and human carcinogens.</vt:lpstr>
      <vt:lpstr>TYPICAL WATER SET UP WITH LEAKING PVC CONNECTIONS. THE GROUND IS LOOSE AND SANDY, LEADING TO EASY ABSORPTION </vt:lpstr>
      <vt:lpstr>PowerPoint Presentation</vt:lpstr>
      <vt:lpstr>VARIOUS WATER LINES GOING TO THE GROW</vt:lpstr>
      <vt:lpstr>PowerPoint Presentation</vt:lpstr>
      <vt:lpstr>DISCOLORED SOIL IS EVIDENCE OF FUEL SPILLAGE</vt:lpstr>
      <vt:lpstr>PowerPoint Presentation</vt:lpstr>
      <vt:lpstr>PREVIOUS GROW SITE TRASH</vt:lpstr>
      <vt:lpstr>PowerPoint Presentation</vt:lpstr>
      <vt:lpstr>PowerPoint Presentation</vt:lpstr>
      <vt:lpstr>PowerPoint Presentation</vt:lpstr>
      <vt:lpstr>PowerPoint Presentation</vt:lpstr>
      <vt:lpstr>DESTRUCTION OF NATURE AND DISTURBED EARTH </vt:lpstr>
      <vt:lpstr>WATER AND SEWAGE FLOW OPENLY ONTO THE GROUND</vt:lpstr>
      <vt:lpstr>PowerPoint Presentation</vt:lpstr>
      <vt:lpstr>SEWER LINES RUNNING THROUGHOUT PROPERTY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Clair</dc:creator>
  <cp:lastModifiedBy>Wendy Winningham</cp:lastModifiedBy>
  <cp:revision>4</cp:revision>
  <dcterms:created xsi:type="dcterms:W3CDTF">2026-08-11T20:21:04Z</dcterms:created>
  <dcterms:modified xsi:type="dcterms:W3CDTF">2026-09-30T16:24:40Z</dcterms:modified>
</cp:coreProperties>
</file>