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6" r:id="rId5"/>
    <p:sldId id="278" r:id="rId6"/>
    <p:sldId id="280" r:id="rId7"/>
    <p:sldId id="281" r:id="rId8"/>
    <p:sldId id="282" r:id="rId9"/>
    <p:sldId id="258" r:id="rId10"/>
    <p:sldId id="265" r:id="rId11"/>
    <p:sldId id="259" r:id="rId12"/>
    <p:sldId id="310" r:id="rId13"/>
    <p:sldId id="293" r:id="rId14"/>
    <p:sldId id="266" r:id="rId15"/>
    <p:sldId id="314" r:id="rId16"/>
    <p:sldId id="313" r:id="rId17"/>
    <p:sldId id="315" r:id="rId18"/>
    <p:sldId id="316" r:id="rId19"/>
    <p:sldId id="317" r:id="rId20"/>
    <p:sldId id="318" r:id="rId21"/>
    <p:sldId id="30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B50A99-CF33-414C-9FC0-CAC7685BF084}" v="5" dt="2026-06-02T00:39:22.200"/>
    <p1510:client id="{F2412AE8-B5E3-4E2E-AD6B-6124DECFC6F5}" v="1" dt="2026-06-02T00:47:18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C9E07-C30A-95E4-4464-A8979522E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679488-6142-C359-7F77-ABE664A79C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8FC2F-4FE2-9478-EBEC-A72103387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E5F6F-9D7E-08B9-9F0C-C13C59D8E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9B692-A7CE-723B-27ED-F2F1CB2F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4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9D191-149A-0C41-A520-4A82991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2D357-0C42-54BF-D876-FA34DEF7D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25769-E621-9281-CD09-5E2F741E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F9B3F-F55D-F7E1-E246-AB76E3CD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FBC69-2806-C3FD-66FF-2A304BB0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5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94C6E8-1A76-D0E3-EF3E-05920A030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3AD4A-9509-C7D9-3ADA-6F1320D59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9113F-D633-17E4-40AE-05AC1A872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2D12F-A115-5CDC-AAD4-F135065F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9D20F-6134-3006-9FD8-00017166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1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B3169-192C-6441-9444-24E93C6B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E6570-376E-20A0-6AFD-7277F1EAF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2049A-7C41-75E6-ED3A-50733644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52782-474D-7FFC-41CD-FFE6E1AFF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8B19B-4E58-78B4-26A5-53C072DB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0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7990-9718-819A-EDBC-6E7A6004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073EB-ADAB-AC0A-E254-B3CB9EEEC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9CD69-25E9-9601-D768-424454420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D3906-35ED-C3C8-912D-792068BC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D6D8-2DE1-ABDB-CA60-EF6F6BB23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57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4AF26-D44B-1021-4829-69D01CCA5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AA49-9320-33A3-A482-75C09FAE97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B9A6AD-9117-9F0D-16A6-5132C9CE04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C1F39-F129-97AF-5EDF-DDFB9F228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16DD8-D701-428E-B6D1-8689D8A8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AF9092-0828-21A1-8331-5CA5CA164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5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8EC34-D215-CF70-88F2-EE856C5A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161EB-A5AB-A258-C76E-C9B0B8A2D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305F9-9571-5866-6BB7-A57637828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404BF4-DA76-1FE4-B6EE-AE6F54FFD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361175-E108-92B3-3F55-6562F77EA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CF80D-5008-8E4F-E937-DB5A4EAEB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0413EF-8FC4-9DB0-7911-967FFD0E5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71C1F9-3415-D7A7-7466-F6B7F1E2B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EFC85-6A28-61D5-70EE-CB382F81E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3436E-A75C-DE03-ED3F-48F141E9E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83A7D6-5194-D826-5AB6-C6EBF39F4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02F2B-D81A-E27C-98A2-B8026F1D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31A385-54A3-2E60-258D-0B37D815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590143-FEC2-F170-5F13-B392CC5C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7C391-1DDF-FDB4-3F7A-4880F141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C93D6-4932-998A-8735-9126594F8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B1251-A464-A38D-716B-8C22B56A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637C3F-F388-2091-9E62-57669E6F6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85902-D465-3656-D412-DD2115EC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BEE19-9621-EAD4-6C35-7C1AEF24C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6F36A-F9D0-F24D-3A9A-FC9D3853A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3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6CA88-8187-0785-7E24-1B1BDA87C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9FC87-2EE2-AC0F-AC1A-0867D68E1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FA6E65-5634-C954-4389-7DF8944E8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5A69-AB93-3CB5-3B19-D3C4C6CE1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B1562-22C4-E384-DFEA-C09D0793C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8A2AD-0446-32FE-32D3-2AE53228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8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9D05DC-E761-F6CF-8C92-AA533849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44323-91BE-7F5A-864F-16FC92128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3888E-9CCF-C00E-CB66-8F8C09F6E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6CC84-6089-4EAE-8893-6E3F83B4679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A5CFA-A1F0-E1AF-B4D3-DC6E25FE97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0FD32-2C11-D665-1B96-AE8AC2131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D5AB-9134-4507-B51B-9C75C9E64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5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7E57-6766-25E3-D9D7-A66BA842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6" y="376699"/>
            <a:ext cx="11782063" cy="1325563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Interstate-5 Siskiyou Wildlife Crossing Planning Project</a:t>
            </a:r>
            <a:endParaRPr lang="en-US" sz="4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74E349-B3E2-28F6-37AF-14D60A5C9B3A}"/>
              </a:ext>
            </a:extLst>
          </p:cNvPr>
          <p:cNvSpPr txBox="1"/>
          <p:nvPr/>
        </p:nvSpPr>
        <p:spPr>
          <a:xfrm>
            <a:off x="5930900" y="4303455"/>
            <a:ext cx="6375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Fraser Shilling, Brock Ortega, Clara Woodie, Dudek</a:t>
            </a:r>
          </a:p>
          <a:p>
            <a:r>
              <a:rPr lang="en-US" sz="4000" dirty="0"/>
              <a:t>George Jennings, Ore-Cal RC&amp;DC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18EAACA1-1999-80A9-03A6-269F595E3487}"/>
              </a:ext>
            </a:extLst>
          </p:cNvPr>
          <p:cNvSpPr txBox="1">
            <a:spLocks/>
          </p:cNvSpPr>
          <p:nvPr/>
        </p:nvSpPr>
        <p:spPr>
          <a:xfrm>
            <a:off x="5930900" y="4848503"/>
            <a:ext cx="5212466" cy="7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8" descr="A animal on the side of the road&#10;&#10;Description automatically generated">
            <a:extLst>
              <a:ext uri="{FF2B5EF4-FFF2-40B4-BE49-F238E27FC236}">
                <a16:creationId xmlns:a16="http://schemas.microsoft.com/office/drawing/2014/main" id="{90451A85-22B3-C04E-D35F-DB178542F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06662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320785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875D7-479F-11AA-A7D6-CEDB3275C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Suitable Habitat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331F-811C-5F2E-7317-22024F876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5757C2-E562-53AE-51BD-CA3D76294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008" y="267335"/>
            <a:ext cx="3829685" cy="632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7367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FDC1-6E0F-F6CA-705E-1A07FF288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5200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Location Prioritization Model</a:t>
            </a:r>
          </a:p>
        </p:txBody>
      </p:sp>
      <p:pic>
        <p:nvPicPr>
          <p:cNvPr id="8" name="Content Placeholder 7" descr="A diagram of a deer and a bear&#10;&#10;Description automatically generated with medium confidence">
            <a:extLst>
              <a:ext uri="{FF2B5EF4-FFF2-40B4-BE49-F238E27FC236}">
                <a16:creationId xmlns:a16="http://schemas.microsoft.com/office/drawing/2014/main" id="{15CB3B65-51F2-40D1-FB5B-9DC86D591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7364" y="-737755"/>
            <a:ext cx="5869446" cy="7595755"/>
          </a:xfrm>
        </p:spPr>
      </p:pic>
    </p:spTree>
    <p:extLst>
      <p:ext uri="{BB962C8B-B14F-4D97-AF65-F5344CB8AC3E}">
        <p14:creationId xmlns:p14="http://schemas.microsoft.com/office/powerpoint/2010/main" val="3342453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86CD5-30D5-1848-F19F-1D67A8D9B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F95AE-E6DD-995D-030C-1451397DD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6665AA-1F4E-B36C-845F-F056AD24A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753" y="0"/>
            <a:ext cx="5314013" cy="687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12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2E895-F7AB-DFF5-66D3-1B2A57C6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Gap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A2FDA-FF7D-A53A-E851-D062753BE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the existing structures</a:t>
            </a:r>
          </a:p>
          <a:p>
            <a:pPr marL="0" indent="0">
              <a:buNone/>
            </a:pPr>
            <a:r>
              <a:rPr lang="en-US" dirty="0"/>
              <a:t>Measure or calculate what species will use each one</a:t>
            </a:r>
          </a:p>
          <a:p>
            <a:pPr marL="0" indent="0">
              <a:buNone/>
            </a:pPr>
            <a:r>
              <a:rPr lang="en-US" dirty="0"/>
              <a:t>For each species, identify the gaps along the highway where there is no existing structure</a:t>
            </a:r>
          </a:p>
          <a:p>
            <a:pPr marL="0" indent="0">
              <a:buNone/>
            </a:pPr>
            <a:r>
              <a:rPr lang="en-US" dirty="0"/>
              <a:t>For each stretch (1 mile) of highway, determine how many species have a gap</a:t>
            </a:r>
          </a:p>
        </p:txBody>
      </p:sp>
    </p:spTree>
    <p:extLst>
      <p:ext uri="{BB962C8B-B14F-4D97-AF65-F5344CB8AC3E}">
        <p14:creationId xmlns:p14="http://schemas.microsoft.com/office/powerpoint/2010/main" val="2229738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B8A22-0AB4-2C9E-607E-2B2D882A9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Gaps?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26C9E-E05B-6D71-4E0A-49FDE2A75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D8D819-7820-23AD-9D02-45B49EF0A3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8129" y="6073"/>
            <a:ext cx="5294671" cy="685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88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2375B-928E-0B10-E124-1FEC9EB1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A1005-3AD0-68AE-9302-472E131BF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63918A-C188-4F1B-D1C5-E4B27FE81EF7}"/>
              </a:ext>
            </a:extLst>
          </p:cNvPr>
          <p:cNvGrpSpPr>
            <a:grpSpLocks noChangeAspect="1"/>
          </p:cNvGrpSpPr>
          <p:nvPr/>
        </p:nvGrpSpPr>
        <p:grpSpPr>
          <a:xfrm>
            <a:off x="6389649" y="49743"/>
            <a:ext cx="5222488" cy="6758514"/>
            <a:chOff x="6892636" y="0"/>
            <a:chExt cx="5299364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AAFB93B-8706-A3FC-AC4A-A4E27A7A1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2636" y="0"/>
              <a:ext cx="5299364" cy="6858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84695B3-9219-311A-6282-96E8C82BE623}"/>
                </a:ext>
              </a:extLst>
            </p:cNvPr>
            <p:cNvSpPr txBox="1"/>
            <p:nvPr/>
          </p:nvSpPr>
          <p:spPr>
            <a:xfrm>
              <a:off x="8808966" y="5276941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CE7332-D1FC-63FD-AAED-413BA0870476}"/>
                </a:ext>
              </a:extLst>
            </p:cNvPr>
            <p:cNvSpPr txBox="1"/>
            <p:nvPr/>
          </p:nvSpPr>
          <p:spPr>
            <a:xfrm>
              <a:off x="9015302" y="4632326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B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D064F1-3F01-63CB-29D1-13323C22C8C2}"/>
                </a:ext>
              </a:extLst>
            </p:cNvPr>
            <p:cNvSpPr txBox="1"/>
            <p:nvPr/>
          </p:nvSpPr>
          <p:spPr>
            <a:xfrm>
              <a:off x="8281303" y="4463049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AC6DDF-1996-9EAB-1415-5DBD07762484}"/>
                </a:ext>
              </a:extLst>
            </p:cNvPr>
            <p:cNvSpPr txBox="1"/>
            <p:nvPr/>
          </p:nvSpPr>
          <p:spPr>
            <a:xfrm>
              <a:off x="8427847" y="3901867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054EE1-53A6-8923-EACE-A42BE2C7368A}"/>
                </a:ext>
              </a:extLst>
            </p:cNvPr>
            <p:cNvSpPr txBox="1"/>
            <p:nvPr/>
          </p:nvSpPr>
          <p:spPr>
            <a:xfrm>
              <a:off x="9222967" y="2771559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E29614-1288-738A-1C3D-670F373B9E8C}"/>
                </a:ext>
              </a:extLst>
            </p:cNvPr>
            <p:cNvSpPr txBox="1"/>
            <p:nvPr/>
          </p:nvSpPr>
          <p:spPr>
            <a:xfrm>
              <a:off x="8136279" y="2094451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F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781E23-811A-3580-D613-69CC2F003824}"/>
                </a:ext>
              </a:extLst>
            </p:cNvPr>
            <p:cNvSpPr txBox="1"/>
            <p:nvPr/>
          </p:nvSpPr>
          <p:spPr>
            <a:xfrm>
              <a:off x="8297824" y="899735"/>
              <a:ext cx="290048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4994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9A537-6CAE-77C4-F071-8FE3B2470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94B0-A2B6-5AD8-D6DD-E31C92D80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3CADDC-96EA-6076-897C-29ED2144FE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2458" y="-37354"/>
            <a:ext cx="529936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246467-65A7-8527-F74E-9C5F643B3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8250" y="3996439"/>
            <a:ext cx="3985550" cy="286156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FF127F-1051-16C6-816B-F64317EF483B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5161085" y="4088423"/>
            <a:ext cx="2207165" cy="13387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83C3090-216E-6FF2-C569-0ED47F7B8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751" y="1175505"/>
            <a:ext cx="3741028" cy="268599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DB167E-A35B-6F86-EAE8-A30306BB308D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565531" y="2518504"/>
            <a:ext cx="2403220" cy="60276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0799A54-CFD4-8931-D7D9-8517E221B3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08" y="2522839"/>
            <a:ext cx="3741028" cy="268599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2982DC7-0C9C-AEA6-B65A-FC8BA138809F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3900736" y="2990204"/>
            <a:ext cx="1222279" cy="8756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BECBCC9-1D6D-23D3-90E7-D666BBE305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125" y="0"/>
            <a:ext cx="3155403" cy="226552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3F4D0AA-2573-7A0B-4750-0F3B232D3847}"/>
              </a:ext>
            </a:extLst>
          </p:cNvPr>
          <p:cNvCxnSpPr>
            <a:cxnSpLocks/>
          </p:cNvCxnSpPr>
          <p:nvPr/>
        </p:nvCxnSpPr>
        <p:spPr>
          <a:xfrm>
            <a:off x="4475528" y="1154126"/>
            <a:ext cx="755895" cy="1910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9E3C1F15-3AD5-7F84-449D-521ED88D2942}"/>
              </a:ext>
            </a:extLst>
          </p:cNvPr>
          <p:cNvSpPr txBox="1">
            <a:spLocks/>
          </p:cNvSpPr>
          <p:nvPr/>
        </p:nvSpPr>
        <p:spPr>
          <a:xfrm>
            <a:off x="192690" y="5743867"/>
            <a:ext cx="3039743" cy="9171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Approx locations of OC with high priority values (S Section)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D23775-515E-39E6-20F9-3718171DEDCC}"/>
              </a:ext>
            </a:extLst>
          </p:cNvPr>
          <p:cNvSpPr txBox="1"/>
          <p:nvPr/>
        </p:nvSpPr>
        <p:spPr>
          <a:xfrm>
            <a:off x="9030885" y="3996439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875E94-D502-4540-57AF-C1875FFE92CF}"/>
              </a:ext>
            </a:extLst>
          </p:cNvPr>
          <p:cNvSpPr txBox="1"/>
          <p:nvPr/>
        </p:nvSpPr>
        <p:spPr>
          <a:xfrm>
            <a:off x="9627716" y="1168892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BC0969-41E8-BF57-99DC-2CE2169158DF}"/>
              </a:ext>
            </a:extLst>
          </p:cNvPr>
          <p:cNvSpPr txBox="1"/>
          <p:nvPr/>
        </p:nvSpPr>
        <p:spPr>
          <a:xfrm>
            <a:off x="1661073" y="2518503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074DB3-2A3C-5226-0AEA-DFD18359B2C1}"/>
              </a:ext>
            </a:extLst>
          </p:cNvPr>
          <p:cNvSpPr txBox="1"/>
          <p:nvPr/>
        </p:nvSpPr>
        <p:spPr>
          <a:xfrm>
            <a:off x="2786966" y="-8689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85318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D510C-313F-D2B2-CDD0-391BB6E5E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AD376-5BD1-E1AE-9766-EB2AF9BC4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12">
            <a:extLst>
              <a:ext uri="{FF2B5EF4-FFF2-40B4-BE49-F238E27FC236}">
                <a16:creationId xmlns:a16="http://schemas.microsoft.com/office/drawing/2014/main" id="{210643DC-5DA0-E9AD-378C-4E76850A06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7294" y="-104028"/>
            <a:ext cx="5379748" cy="696202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296F8F5-AB2F-7F20-DABA-18E1CAE3CE30}"/>
              </a:ext>
            </a:extLst>
          </p:cNvPr>
          <p:cNvCxnSpPr>
            <a:cxnSpLocks/>
          </p:cNvCxnSpPr>
          <p:nvPr/>
        </p:nvCxnSpPr>
        <p:spPr>
          <a:xfrm flipV="1">
            <a:off x="3540252" y="1194692"/>
            <a:ext cx="1654084" cy="9338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357EBB-1DBC-C1C3-A8B7-6017258380F1}"/>
              </a:ext>
            </a:extLst>
          </p:cNvPr>
          <p:cNvCxnSpPr>
            <a:cxnSpLocks/>
          </p:cNvCxnSpPr>
          <p:nvPr/>
        </p:nvCxnSpPr>
        <p:spPr>
          <a:xfrm flipV="1">
            <a:off x="4457583" y="3231703"/>
            <a:ext cx="1629095" cy="8692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13E7206-A50C-EBC7-8605-3B67545B701D}"/>
              </a:ext>
            </a:extLst>
          </p:cNvPr>
          <p:cNvCxnSpPr>
            <a:cxnSpLocks/>
          </p:cNvCxnSpPr>
          <p:nvPr/>
        </p:nvCxnSpPr>
        <p:spPr>
          <a:xfrm flipH="1">
            <a:off x="7222733" y="4818185"/>
            <a:ext cx="936529" cy="26752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19E96C0-0D23-A18F-F4C3-E736661E1E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72731" y="2488223"/>
            <a:ext cx="4219269" cy="2329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19BB30-3C77-AAFE-F274-611DBB5C61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9082" y="3231703"/>
            <a:ext cx="4476665" cy="20428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117934-A6BC-3CE9-A629-C1CD001F8C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88161"/>
            <a:ext cx="4089527" cy="20428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48511B-EF79-9318-417F-6322CC1CA0E7}"/>
              </a:ext>
            </a:extLst>
          </p:cNvPr>
          <p:cNvSpPr txBox="1"/>
          <p:nvPr/>
        </p:nvSpPr>
        <p:spPr>
          <a:xfrm>
            <a:off x="9800066" y="2488223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9564AC-31DB-91E2-8416-B30EEA4A146B}"/>
              </a:ext>
            </a:extLst>
          </p:cNvPr>
          <p:cNvSpPr txBox="1"/>
          <p:nvPr/>
        </p:nvSpPr>
        <p:spPr>
          <a:xfrm>
            <a:off x="1610013" y="3231703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AF2728-FA46-7502-F473-58561409F7A9}"/>
              </a:ext>
            </a:extLst>
          </p:cNvPr>
          <p:cNvSpPr txBox="1"/>
          <p:nvPr/>
        </p:nvSpPr>
        <p:spPr>
          <a:xfrm>
            <a:off x="1644696" y="871527"/>
            <a:ext cx="5445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055200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95B4-AD73-8A85-D17E-22803C274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7" name="Content Placeholder 6" descr="A landscape with trees and hills&#10;&#10;Description automatically generated">
            <a:extLst>
              <a:ext uri="{FF2B5EF4-FFF2-40B4-BE49-F238E27FC236}">
                <a16:creationId xmlns:a16="http://schemas.microsoft.com/office/drawing/2014/main" id="{A305889A-13CF-A9A4-D5CE-077C44B23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5966" y="1134167"/>
            <a:ext cx="7631777" cy="5723833"/>
          </a:xfrm>
        </p:spPr>
      </p:pic>
    </p:spTree>
    <p:extLst>
      <p:ext uri="{BB962C8B-B14F-4D97-AF65-F5344CB8AC3E}">
        <p14:creationId xmlns:p14="http://schemas.microsoft.com/office/powerpoint/2010/main" val="115108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F29C-EDF6-C67A-C766-FC04D530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Wildlife Crossings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47081-6E61-1C61-1C04-63568003D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0717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Existing crossings</a:t>
            </a:r>
          </a:p>
          <a:p>
            <a:pPr marL="0" indent="0">
              <a:buNone/>
            </a:pPr>
            <a:r>
              <a:rPr lang="en-US" dirty="0"/>
              <a:t>Pipe culvert</a:t>
            </a:r>
          </a:p>
          <a:p>
            <a:pPr marL="0" indent="0">
              <a:buNone/>
            </a:pPr>
            <a:r>
              <a:rPr lang="en-US" dirty="0"/>
              <a:t>Box culvert</a:t>
            </a:r>
          </a:p>
          <a:p>
            <a:pPr marL="0" indent="0">
              <a:buNone/>
            </a:pPr>
            <a:r>
              <a:rPr lang="en-US" dirty="0"/>
              <a:t>Arch culvert</a:t>
            </a:r>
          </a:p>
          <a:p>
            <a:pPr marL="0" indent="0">
              <a:buNone/>
            </a:pPr>
            <a:r>
              <a:rPr lang="en-US" dirty="0"/>
              <a:t>Bridge</a:t>
            </a:r>
          </a:p>
          <a:p>
            <a:pPr marL="0" indent="0">
              <a:buNone/>
            </a:pPr>
            <a:r>
              <a:rPr lang="en-US" dirty="0"/>
              <a:t>Over-crossing</a:t>
            </a:r>
          </a:p>
          <a:p>
            <a:pPr marL="0" indent="0">
              <a:buNone/>
            </a:pPr>
            <a:r>
              <a:rPr lang="en-US" dirty="0"/>
              <a:t>Associated structures (fencing, jump-outs)</a:t>
            </a:r>
          </a:p>
        </p:txBody>
      </p:sp>
      <p:pic>
        <p:nvPicPr>
          <p:cNvPr id="3074" name="Picture 2" descr="Observation Image">
            <a:extLst>
              <a:ext uri="{FF2B5EF4-FFF2-40B4-BE49-F238E27FC236}">
                <a16:creationId xmlns:a16="http://schemas.microsoft.com/office/drawing/2014/main" id="{9E79ED6B-EFD4-4BBD-F5E3-07FFA6B1F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098" y="1690688"/>
            <a:ext cx="7444902" cy="418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56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AE3A-CEA1-419C-E328-E4F74427C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Culverts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BA9995F-C71C-83BA-3510-536BAAD6D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Arch</a:t>
            </a:r>
          </a:p>
          <a:p>
            <a:pPr marL="0" indent="0">
              <a:buNone/>
            </a:pPr>
            <a:r>
              <a:rPr lang="en-US" dirty="0"/>
              <a:t>Pipe</a:t>
            </a:r>
          </a:p>
          <a:p>
            <a:pPr marL="0" indent="0">
              <a:buNone/>
            </a:pPr>
            <a:r>
              <a:rPr lang="en-US" dirty="0"/>
              <a:t>Box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B9CDF4-5F73-E539-0982-4F16C1B25C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974" y="3954361"/>
            <a:ext cx="5162026" cy="2903639"/>
          </a:xfrm>
          <a:prstGeom prst="rect">
            <a:avLst/>
          </a:prstGeom>
        </p:spPr>
      </p:pic>
      <p:pic>
        <p:nvPicPr>
          <p:cNvPr id="14" name="Picture 2" descr="https://cei.sonoma.edu/sites/cei/files/bobcat_pm244_962017-4x3.jpg">
            <a:extLst>
              <a:ext uri="{FF2B5EF4-FFF2-40B4-BE49-F238E27FC236}">
                <a16:creationId xmlns:a16="http://schemas.microsoft.com/office/drawing/2014/main" id="{FBA4ADD4-C1EE-42E8-5326-2FEEBC8AA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3765" y="6439"/>
            <a:ext cx="3937233" cy="294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389A3D-3064-3584-1BC3-E7041AD66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236" y="-11536"/>
            <a:ext cx="4015529" cy="3011647"/>
          </a:xfrm>
          <a:prstGeom prst="rect">
            <a:avLst/>
          </a:prstGeom>
        </p:spPr>
      </p:pic>
      <p:pic>
        <p:nvPicPr>
          <p:cNvPr id="17" name="Content Placeholder 5" descr="A construction of a bridge&#10;&#10;Description automatically generated">
            <a:extLst>
              <a:ext uri="{FF2B5EF4-FFF2-40B4-BE49-F238E27FC236}">
                <a16:creationId xmlns:a16="http://schemas.microsoft.com/office/drawing/2014/main" id="{C3F837A3-050D-A12F-F884-346F43E6FD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242" y="3954361"/>
            <a:ext cx="3861732" cy="2896299"/>
          </a:xfrm>
          <a:prstGeom prst="rect">
            <a:avLst/>
          </a:prstGeom>
        </p:spPr>
      </p:pic>
      <p:pic>
        <p:nvPicPr>
          <p:cNvPr id="19" name="Picture 18" descr="A long shot of a desert&#10;&#10;Description automatically generated">
            <a:extLst>
              <a:ext uri="{FF2B5EF4-FFF2-40B4-BE49-F238E27FC236}">
                <a16:creationId xmlns:a16="http://schemas.microsoft.com/office/drawing/2014/main" id="{034E73B1-CB15-030F-73ED-9A05B165B6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1820" y="3950619"/>
            <a:ext cx="4350061" cy="290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9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AC71-B542-387B-0DF7-C6A7E1397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Bridges/under-crossings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03EB561-9502-ABFF-8AD5-97805DA907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7363" y="2958091"/>
            <a:ext cx="5432016" cy="3899909"/>
          </a:xfrm>
          <a:prstGeom prst="rect">
            <a:avLst/>
          </a:prstGeom>
        </p:spPr>
      </p:pic>
      <p:pic>
        <p:nvPicPr>
          <p:cNvPr id="4" name="WSDOT_video coyote n 170119">
            <a:hlinkClick r:id="" action="ppaction://media"/>
            <a:extLst>
              <a:ext uri="{FF2B5EF4-FFF2-40B4-BE49-F238E27FC236}">
                <a16:creationId xmlns:a16="http://schemas.microsoft.com/office/drawing/2014/main" id="{F8FD11FB-F739-A0EE-EA35-2626FB5A9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9379" y="40212"/>
            <a:ext cx="5202621" cy="390196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3ACD80-47BF-7829-0CD1-52C53DDBA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2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59C47-C23C-CB3A-CECC-5B7EAA672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Bridges/over-crossings</a:t>
            </a:r>
          </a:p>
        </p:txBody>
      </p:sp>
      <p:pic>
        <p:nvPicPr>
          <p:cNvPr id="5" name="Content Placeholder 4" descr="A highway with cars driving through a forest&#10;&#10;Description automatically generated with medium confidence">
            <a:extLst>
              <a:ext uri="{FF2B5EF4-FFF2-40B4-BE49-F238E27FC236}">
                <a16:creationId xmlns:a16="http://schemas.microsoft.com/office/drawing/2014/main" id="{282889ED-DD4F-C50F-9AFA-29C323659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0956" y="131048"/>
            <a:ext cx="4901043" cy="3920835"/>
          </a:xfrm>
        </p:spPr>
      </p:pic>
      <p:pic>
        <p:nvPicPr>
          <p:cNvPr id="7" name="Picture 6" descr="A road with a tunnel&#10;&#10;Description automatically generated">
            <a:extLst>
              <a:ext uri="{FF2B5EF4-FFF2-40B4-BE49-F238E27FC236}">
                <a16:creationId xmlns:a16="http://schemas.microsoft.com/office/drawing/2014/main" id="{35D9D1F4-CC90-D657-662A-4C8167C758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3244"/>
            <a:ext cx="5377343" cy="3024756"/>
          </a:xfrm>
          <a:prstGeom prst="rect">
            <a:avLst/>
          </a:prstGeom>
        </p:spPr>
      </p:pic>
      <p:pic>
        <p:nvPicPr>
          <p:cNvPr id="8" name="Picture 7" descr="A tunnel with a car driving through it&#10;&#10;Description automatically generated">
            <a:extLst>
              <a:ext uri="{FF2B5EF4-FFF2-40B4-BE49-F238E27FC236}">
                <a16:creationId xmlns:a16="http://schemas.microsoft.com/office/drawing/2014/main" id="{FE9D4E32-559C-AA87-6756-AD005654B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983" y="3804129"/>
            <a:ext cx="4558018" cy="3053872"/>
          </a:xfrm>
          <a:prstGeom prst="rect">
            <a:avLst/>
          </a:prstGeom>
        </p:spPr>
      </p:pic>
      <p:pic>
        <p:nvPicPr>
          <p:cNvPr id="10" name="Picture 9" descr="A tunnel with a road and mountains in the background&#10;&#10;Description automatically generated">
            <a:extLst>
              <a:ext uri="{FF2B5EF4-FFF2-40B4-BE49-F238E27FC236}">
                <a16:creationId xmlns:a16="http://schemas.microsoft.com/office/drawing/2014/main" id="{3B8248D5-DFBA-A86B-9D3F-B43B2F671A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482" y="1781612"/>
            <a:ext cx="4393035" cy="329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2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3ED33-ED1A-0E7B-195B-5545F0D9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23FE6-D43A-A7B4-8451-E746D59F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65" y="1435892"/>
            <a:ext cx="6209394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3200" dirty="0"/>
              <a:t>High cost of wildlife-vehicle collisions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Prioritize locations to maximize wildlife connectivity AND reduce wildlife-vehicle collisions </a:t>
            </a:r>
          </a:p>
        </p:txBody>
      </p:sp>
      <p:pic>
        <p:nvPicPr>
          <p:cNvPr id="5" name="Picture 4" descr="A map of a mountain range&#10;&#10;Description automatically generated with medium confidence">
            <a:extLst>
              <a:ext uri="{FF2B5EF4-FFF2-40B4-BE49-F238E27FC236}">
                <a16:creationId xmlns:a16="http://schemas.microsoft.com/office/drawing/2014/main" id="{46C19EDF-4BCF-3E25-FDAE-802E27F47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616" y="365124"/>
            <a:ext cx="4766138" cy="649287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719852E-E134-6633-75B4-1E04EB766FC5}"/>
              </a:ext>
            </a:extLst>
          </p:cNvPr>
          <p:cNvSpPr/>
          <p:nvPr/>
        </p:nvSpPr>
        <p:spPr>
          <a:xfrm rot="20166612">
            <a:off x="6943560" y="1092475"/>
            <a:ext cx="2332564" cy="9144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C625E-966B-3B69-12B7-48ABEC78E0B3}"/>
              </a:ext>
            </a:extLst>
          </p:cNvPr>
          <p:cNvSpPr txBox="1"/>
          <p:nvPr/>
        </p:nvSpPr>
        <p:spPr>
          <a:xfrm>
            <a:off x="9747324" y="2255358"/>
            <a:ext cx="282103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4" name="Picture 3" descr="A road with a tunnel&#10;&#10;Description automatically generated">
            <a:extLst>
              <a:ext uri="{FF2B5EF4-FFF2-40B4-BE49-F238E27FC236}">
                <a16:creationId xmlns:a16="http://schemas.microsoft.com/office/drawing/2014/main" id="{1A3195C1-EA28-81EA-AE73-D4B2A929BF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419" y="4562893"/>
            <a:ext cx="4080186" cy="22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78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6A57F-F4D2-86D5-6EBA-71657DE56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637E4-70DC-0B84-19B7-2B317B874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1435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Start with ecology – where are the wildlife and where do they need to move</a:t>
            </a:r>
          </a:p>
          <a:p>
            <a:pPr marL="0" indent="0">
              <a:buNone/>
            </a:pPr>
            <a:r>
              <a:rPr lang="en-US" dirty="0"/>
              <a:t>Engineering feasibility</a:t>
            </a:r>
          </a:p>
          <a:p>
            <a:pPr marL="0" indent="0">
              <a:buNone/>
            </a:pPr>
            <a:r>
              <a:rPr lang="en-US" dirty="0"/>
              <a:t>Caltrans documentation (PID) and environmental clearance</a:t>
            </a:r>
          </a:p>
          <a:p>
            <a:pPr marL="0" indent="0">
              <a:buNone/>
            </a:pPr>
            <a:r>
              <a:rPr lang="en-US" dirty="0"/>
              <a:t>Ends with 65% design</a:t>
            </a:r>
          </a:p>
        </p:txBody>
      </p:sp>
      <p:pic>
        <p:nvPicPr>
          <p:cNvPr id="5" name="Picture 4" descr="A map of a person with a map of a person&#10;&#10;Description automatically generated with medium confidence">
            <a:extLst>
              <a:ext uri="{FF2B5EF4-FFF2-40B4-BE49-F238E27FC236}">
                <a16:creationId xmlns:a16="http://schemas.microsoft.com/office/drawing/2014/main" id="{777D60FE-1752-6ACD-209F-92432D7C5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2556" y="16537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97091-C71A-1819-F2B0-3A1725785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7186E-826E-F2A7-5C11-891CFC6FA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19062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a) Wildlife vehicle collision/roadkill (carcass and crash) </a:t>
            </a:r>
          </a:p>
          <a:p>
            <a:pPr marL="0" indent="0">
              <a:buNone/>
            </a:pPr>
            <a:r>
              <a:rPr lang="en-US" dirty="0"/>
              <a:t>b) Wildlife occurrences</a:t>
            </a:r>
          </a:p>
          <a:p>
            <a:pPr marL="0" indent="0">
              <a:buNone/>
            </a:pPr>
            <a:r>
              <a:rPr lang="en-US" dirty="0"/>
              <a:t>c) Wildlife use of existing highway crossings (cameras, animal sign, DNA)</a:t>
            </a:r>
          </a:p>
          <a:p>
            <a:pPr marL="0" indent="0">
              <a:buNone/>
            </a:pPr>
            <a:r>
              <a:rPr lang="en-US" dirty="0"/>
              <a:t>d) Wildlife habitat</a:t>
            </a:r>
          </a:p>
          <a:p>
            <a:pPr marL="0" indent="0">
              <a:buNone/>
            </a:pPr>
            <a:r>
              <a:rPr lang="en-US" dirty="0"/>
              <a:t>e) Traffic disturbance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f) Slope</a:t>
            </a:r>
          </a:p>
          <a:p>
            <a:pPr marL="0" indent="0">
              <a:buNone/>
            </a:pPr>
            <a:r>
              <a:rPr lang="en-US" dirty="0"/>
              <a:t>g) Ownership/conservation status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h) Nearby roads/development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Observation Image">
            <a:extLst>
              <a:ext uri="{FF2B5EF4-FFF2-40B4-BE49-F238E27FC236}">
                <a16:creationId xmlns:a16="http://schemas.microsoft.com/office/drawing/2014/main" id="{B31BDBB9-212D-80EA-CB51-EE6BB10D9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7726" y="4121845"/>
            <a:ext cx="4864274" cy="273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01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FE82E-73FB-C59F-8A7E-83867FD6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Roadkill/WVC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F8B4A-7753-1413-A908-43ED6BA8F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map of a trail&#10;&#10;Description automatically generated">
            <a:extLst>
              <a:ext uri="{FF2B5EF4-FFF2-40B4-BE49-F238E27FC236}">
                <a16:creationId xmlns:a16="http://schemas.microsoft.com/office/drawing/2014/main" id="{29C2E455-139D-2203-8C55-CD4705CFB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1378" y="0"/>
            <a:ext cx="5260621" cy="680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3DB6D7773A8748975D43D46C4EA1A6" ma:contentTypeVersion="13" ma:contentTypeDescription="Create a new document." ma:contentTypeScope="" ma:versionID="13658774d3498694503d42b7d4d11886">
  <xsd:schema xmlns:xsd="http://www.w3.org/2001/XMLSchema" xmlns:xs="http://www.w3.org/2001/XMLSchema" xmlns:p="http://schemas.microsoft.com/office/2006/metadata/properties" xmlns:ns2="89c6a14a-9afa-4641-87cf-24645bee9bc5" xmlns:ns3="009fb4f2-8ea9-46ed-8571-92a6872172b4" targetNamespace="http://schemas.microsoft.com/office/2006/metadata/properties" ma:root="true" ma:fieldsID="9411fe1e25e4c8091922beb7decfdd99" ns2:_="" ns3:_="">
    <xsd:import namespace="89c6a14a-9afa-4641-87cf-24645bee9bc5"/>
    <xsd:import namespace="009fb4f2-8ea9-46ed-8571-92a6872172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c6a14a-9afa-4641-87cf-24645bee9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61dcedd-31b3-4250-9b10-223a1a1aac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fb4f2-8ea9-46ed-8571-92a6872172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f68c04b-e9f9-4b66-bc3b-c678a2d59064}" ma:internalName="TaxCatchAll" ma:showField="CatchAllData" ma:web="009fb4f2-8ea9-46ed-8571-92a6872172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c6a14a-9afa-4641-87cf-24645bee9bc5">
      <Terms xmlns="http://schemas.microsoft.com/office/infopath/2007/PartnerControls"/>
    </lcf76f155ced4ddcb4097134ff3c332f>
    <TaxCatchAll xmlns="009fb4f2-8ea9-46ed-8571-92a6872172b4" xsi:nil="true"/>
  </documentManagement>
</p:properties>
</file>

<file path=customXml/itemProps1.xml><?xml version="1.0" encoding="utf-8"?>
<ds:datastoreItem xmlns:ds="http://schemas.openxmlformats.org/officeDocument/2006/customXml" ds:itemID="{89F1C926-A2AA-4480-85F7-BD6060E8F6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c6a14a-9afa-4641-87cf-24645bee9bc5"/>
    <ds:schemaRef ds:uri="009fb4f2-8ea9-46ed-8571-92a6872172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10F925-A11B-4E24-B96C-5166504569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4EFD09-455E-4E78-8C75-0977D109BDA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009fb4f2-8ea9-46ed-8571-92a6872172b4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89c6a14a-9afa-4641-87cf-24645bee9bc5"/>
  </ds:schemaRefs>
</ds:datastoreItem>
</file>

<file path=docMetadata/LabelInfo.xml><?xml version="1.0" encoding="utf-8"?>
<clbl:labelList xmlns:clbl="http://schemas.microsoft.com/office/2020/mipLabelMetadata">
  <clbl:label id="{82b8a27d-5b4c-4dbe-ba36-0ee75edffcac}" enabled="0" method="" siteId="{82b8a27d-5b4c-4dbe-ba36-0ee75edffc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11372</TotalTime>
  <Words>251</Words>
  <Application>Microsoft Office PowerPoint</Application>
  <PresentationFormat>Widescreen</PresentationFormat>
  <Paragraphs>63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Interstate-5 Siskiyou Wildlife Crossing Planning Project</vt:lpstr>
      <vt:lpstr>Wildlife Crossings</vt:lpstr>
      <vt:lpstr>Culverts</vt:lpstr>
      <vt:lpstr>Bridges/under-crossings</vt:lpstr>
      <vt:lpstr>Bridges/over-crossings</vt:lpstr>
      <vt:lpstr>Primary Objectives</vt:lpstr>
      <vt:lpstr>Overall Process</vt:lpstr>
      <vt:lpstr>Collect Data</vt:lpstr>
      <vt:lpstr>Roadkill/WVC</vt:lpstr>
      <vt:lpstr>Suitable Habitat</vt:lpstr>
      <vt:lpstr>Location Prioritization Model</vt:lpstr>
      <vt:lpstr>Priority Locations</vt:lpstr>
      <vt:lpstr>Gap Analysis</vt:lpstr>
      <vt:lpstr>Where are Gaps?</vt:lpstr>
      <vt:lpstr>Combined Approach</vt:lpstr>
      <vt:lpstr>PowerPoint Presentation</vt:lpstr>
      <vt:lpstr>PowerPoint Presentation</vt:lpstr>
      <vt:lpstr>Questions?</vt:lpstr>
    </vt:vector>
  </TitlesOfParts>
  <Company>Dudek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 Bay Wildlife Crossing Planning: Alternative Analysis Methods</dc:title>
  <dc:creator>Fraser Shilling</dc:creator>
  <cp:lastModifiedBy>George Jennings</cp:lastModifiedBy>
  <cp:revision>19</cp:revision>
  <dcterms:created xsi:type="dcterms:W3CDTF">2024-03-04T22:24:14Z</dcterms:created>
  <dcterms:modified xsi:type="dcterms:W3CDTF">2026-06-02T20:19:35Z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0x0101003E3DB6D7773A8748975D43D46C4EA1A6</vt:lpwstr>
  </property>
  <property fmtid="{D5CDD505-2E9C-101B-9397-08002B2CF9AE}" pid="3" name="MediaServiceImageTags">
    <vt:lpwstr/>
  </property>
</Properties>
</file>