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314" r:id="rId2"/>
    <p:sldId id="256" r:id="rId3"/>
    <p:sldId id="315" r:id="rId4"/>
    <p:sldId id="316" r:id="rId5"/>
    <p:sldId id="317" r:id="rId6"/>
    <p:sldId id="318" r:id="rId7"/>
    <p:sldId id="319" r:id="rId8"/>
    <p:sldId id="320" r:id="rId9"/>
    <p:sldId id="321" r:id="rId10"/>
    <p:sldId id="323" r:id="rId11"/>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61C4DE-1ED5-42CA-BBAE-1B37080622CA}" v="10" dt="2026-04-09T19:51:57.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4/9/2026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4/9/2026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Header 3">
    <p:bg>
      <p:bgPr>
        <a:solidFill>
          <a:schemeClr val="bg1">
            <a:lumMod val="95000"/>
          </a:schemeClr>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177A207-9B85-52B8-8ED0-3616C76742AD}"/>
              </a:ext>
            </a:extLst>
          </p:cNvPr>
          <p:cNvSpPr>
            <a:spLocks noGrp="1"/>
          </p:cNvSpPr>
          <p:nvPr>
            <p:ph type="pic" sz="quarter" idx="16"/>
          </p:nvPr>
        </p:nvSpPr>
        <p:spPr>
          <a:xfrm>
            <a:off x="0" y="0"/>
            <a:ext cx="12192000" cy="6858000"/>
          </a:xfrm>
          <a:custGeom>
            <a:avLst/>
            <a:gdLst>
              <a:gd name="connsiteX0" fmla="*/ 0 w 12192000"/>
              <a:gd name="connsiteY0" fmla="*/ 3086100 h 6858000"/>
              <a:gd name="connsiteX1" fmla="*/ 4375405 w 12192000"/>
              <a:gd name="connsiteY1" fmla="*/ 6858000 h 6858000"/>
              <a:gd name="connsiteX2" fmla="*/ 0 w 12192000"/>
              <a:gd name="connsiteY2" fmla="*/ 6858000 h 6858000"/>
              <a:gd name="connsiteX3" fmla="*/ 7816598 w 12192000"/>
              <a:gd name="connsiteY3" fmla="*/ 0 h 6858000"/>
              <a:gd name="connsiteX4" fmla="*/ 12192000 w 12192000"/>
              <a:gd name="connsiteY4" fmla="*/ 0 h 6858000"/>
              <a:gd name="connsiteX5" fmla="*/ 12192000 w 12192000"/>
              <a:gd name="connsiteY5" fmla="*/ 377189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0" y="3086100"/>
                </a:moveTo>
                <a:lnTo>
                  <a:pt x="4375405" y="6858000"/>
                </a:lnTo>
                <a:lnTo>
                  <a:pt x="0" y="6858000"/>
                </a:lnTo>
                <a:close/>
                <a:moveTo>
                  <a:pt x="7816598" y="0"/>
                </a:moveTo>
                <a:lnTo>
                  <a:pt x="12192000" y="0"/>
                </a:lnTo>
                <a:lnTo>
                  <a:pt x="12192000" y="3771898"/>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D17EEDCF-A8F9-709D-CE34-6E183D26C2C2}"/>
              </a:ext>
            </a:extLst>
          </p:cNvPr>
          <p:cNvSpPr>
            <a:spLocks noGrp="1"/>
          </p:cNvSpPr>
          <p:nvPr>
            <p:ph type="title" hasCustomPrompt="1"/>
          </p:nvPr>
        </p:nvSpPr>
        <p:spPr>
          <a:xfrm>
            <a:off x="2527301" y="1786421"/>
            <a:ext cx="7156415" cy="2258568"/>
          </a:xfrm>
        </p:spPr>
        <p:txBody>
          <a:bodyPr tIns="0" bIns="0" anchor="b">
            <a:noAutofit/>
          </a:bodyPr>
          <a:lstStyle>
            <a:lvl1pPr algn="ctr">
              <a:defRPr sz="4400">
                <a:solidFill>
                  <a:schemeClr val="tx2"/>
                </a:solidFill>
              </a:defRPr>
            </a:lvl1pPr>
          </a:lstStyle>
          <a:p>
            <a:r>
              <a:rPr lang="en-US" dirty="0"/>
              <a:t>Click to Add title</a:t>
            </a:r>
          </a:p>
        </p:txBody>
      </p:sp>
      <p:sp>
        <p:nvSpPr>
          <p:cNvPr id="4" name="Text Placeholder 3">
            <a:extLst>
              <a:ext uri="{FF2B5EF4-FFF2-40B4-BE49-F238E27FC236}">
                <a16:creationId xmlns:a16="http://schemas.microsoft.com/office/drawing/2014/main" id="{F7745489-5B17-0977-F512-70D9A108715B}"/>
              </a:ext>
            </a:extLst>
          </p:cNvPr>
          <p:cNvSpPr>
            <a:spLocks noGrp="1"/>
          </p:cNvSpPr>
          <p:nvPr>
            <p:ph type="body" sz="quarter" idx="15" hasCustomPrompt="1"/>
          </p:nvPr>
        </p:nvSpPr>
        <p:spPr>
          <a:xfrm>
            <a:off x="2527299" y="4142232"/>
            <a:ext cx="7156415" cy="735012"/>
          </a:xfrm>
        </p:spPr>
        <p:txBody>
          <a:bodyPr anchor="ctr">
            <a:normAutofit/>
          </a:bodyPr>
          <a:lstStyle>
            <a:lvl1pPr marL="0" indent="0" algn="ctr">
              <a:buNone/>
              <a:defRPr sz="2400">
                <a:solidFill>
                  <a:schemeClr val="tx2"/>
                </a:solidFill>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dirty="0"/>
              <a:t>Click to add subtitle</a:t>
            </a:r>
          </a:p>
        </p:txBody>
      </p:sp>
    </p:spTree>
    <p:extLst>
      <p:ext uri="{BB962C8B-B14F-4D97-AF65-F5344CB8AC3E}">
        <p14:creationId xmlns:p14="http://schemas.microsoft.com/office/powerpoint/2010/main" val="833772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4/9/2026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4/9/2026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4/9/2026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4/9/2026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4/9/2026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4/9/2026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4/9/2026</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4/9/2026</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4/9/2026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F1662-CD42-1F98-DA0B-A200B7BB15AD}"/>
            </a:ext>
          </a:extLst>
        </p:cNvPr>
        <p:cNvGrpSpPr/>
        <p:nvPr/>
      </p:nvGrpSpPr>
      <p:grpSpPr>
        <a:xfrm>
          <a:off x="0" y="0"/>
          <a:ext cx="0" cy="0"/>
          <a:chOff x="0" y="0"/>
          <a:chExt cx="0" cy="0"/>
        </a:xfrm>
      </p:grpSpPr>
      <p:pic>
        <p:nvPicPr>
          <p:cNvPr id="1026" name="Picture 2" descr="Things To Do in Mount Shasta - Discover Siskiyou">
            <a:extLst>
              <a:ext uri="{FF2B5EF4-FFF2-40B4-BE49-F238E27FC236}">
                <a16:creationId xmlns:a16="http://schemas.microsoft.com/office/drawing/2014/main" id="{D2BDFB44-025E-3248-6E18-17287F9189E4}"/>
              </a:ext>
            </a:extLst>
          </p:cNvPr>
          <p:cNvPicPr>
            <a:picLocks noGrp="1" noChangeAspect="1" noChangeArrowheads="1"/>
          </p:cNvPicPr>
          <p:nvPr>
            <p:ph type="pic" sz="quarter" idx="16"/>
          </p:nvPr>
        </p:nvPicPr>
        <p:blipFill>
          <a:blip r:embed="rId2">
            <a:alphaModFix amt="85000"/>
            <a:extLst>
              <a:ext uri="{BEBA8EAE-BF5A-486C-A8C5-ECC9F3942E4B}">
                <a14:imgProps xmlns:a14="http://schemas.microsoft.com/office/drawing/2010/main">
                  <a14:imgLayer r:embed="rId3">
                    <a14:imgEffect>
                      <a14:artisticTexturizer/>
                    </a14:imgEffect>
                  </a14:imgLayer>
                </a14:imgProps>
              </a:ext>
              <a:ext uri="{28A0092B-C50C-407E-A947-70E740481C1C}">
                <a14:useLocalDpi xmlns:a14="http://schemas.microsoft.com/office/drawing/2010/main" val="0"/>
              </a:ext>
            </a:extLst>
          </a:blip>
          <a:srcRect/>
          <a:stretch>
            <a:fillRect/>
          </a:stretch>
        </p:blipFill>
        <p:spPr bwMode="auto">
          <a:xfrm>
            <a:off x="9517" y="0"/>
            <a:ext cx="12172966" cy="72642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33" name="Text Placeholder 3">
            <a:extLst>
              <a:ext uri="{FF2B5EF4-FFF2-40B4-BE49-F238E27FC236}">
                <a16:creationId xmlns:a16="http://schemas.microsoft.com/office/drawing/2014/main" id="{9A1CD642-4A90-601F-4FB1-C4E8C5380F2D}"/>
              </a:ext>
            </a:extLst>
          </p:cNvPr>
          <p:cNvSpPr>
            <a:spLocks noGrp="1"/>
          </p:cNvSpPr>
          <p:nvPr>
            <p:ph type="body" sz="quarter" idx="15"/>
          </p:nvPr>
        </p:nvSpPr>
        <p:spPr>
          <a:xfrm>
            <a:off x="1103014" y="4713279"/>
            <a:ext cx="9985972" cy="1663264"/>
          </a:xfrm>
        </p:spPr>
        <p:txBody>
          <a:bodyPr>
            <a:noAutofit/>
          </a:bodyPr>
          <a:lstStyle/>
          <a:p>
            <a:r>
              <a:rPr lang="en-US" sz="3200" dirty="0">
                <a:solidFill>
                  <a:schemeClr val="bg1"/>
                </a:solidFill>
              </a:rPr>
              <a:t>Siskiyou County Health and Human Services Agency, </a:t>
            </a:r>
          </a:p>
          <a:p>
            <a:r>
              <a:rPr lang="en-US" sz="3200" dirty="0">
                <a:solidFill>
                  <a:schemeClr val="bg1"/>
                </a:solidFill>
              </a:rPr>
              <a:t>Behavioral Health Division</a:t>
            </a:r>
          </a:p>
        </p:txBody>
      </p:sp>
      <p:sp>
        <p:nvSpPr>
          <p:cNvPr id="7" name="Title 6">
            <a:extLst>
              <a:ext uri="{FF2B5EF4-FFF2-40B4-BE49-F238E27FC236}">
                <a16:creationId xmlns:a16="http://schemas.microsoft.com/office/drawing/2014/main" id="{1EE683C0-DD3F-D69D-88D4-AFF5240D407C}"/>
              </a:ext>
            </a:extLst>
          </p:cNvPr>
          <p:cNvSpPr>
            <a:spLocks noGrp="1"/>
          </p:cNvSpPr>
          <p:nvPr>
            <p:ph type="title"/>
          </p:nvPr>
        </p:nvSpPr>
        <p:spPr>
          <a:xfrm>
            <a:off x="0" y="1566965"/>
            <a:ext cx="12172966" cy="2258568"/>
          </a:xfrm>
          <a:noFill/>
          <a:ln>
            <a:noFill/>
          </a:ln>
        </p:spPr>
        <p:txBody>
          <a:bodyPr/>
          <a:lstStyle/>
          <a:p>
            <a:r>
              <a:rPr lang="en-US" dirty="0">
                <a:solidFill>
                  <a:schemeClr val="bg1"/>
                </a:solidFill>
              </a:rPr>
              <a:t>BOND BHCIP ROUND 2: UNMET NEEDS</a:t>
            </a:r>
          </a:p>
        </p:txBody>
      </p:sp>
    </p:spTree>
    <p:extLst>
      <p:ext uri="{BB962C8B-B14F-4D97-AF65-F5344CB8AC3E}">
        <p14:creationId xmlns:p14="http://schemas.microsoft.com/office/powerpoint/2010/main" val="3554422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C4614E-81F2-BDC0-3C3B-7A6A8A986DB5}"/>
              </a:ext>
            </a:extLst>
          </p:cNvPr>
          <p:cNvPicPr>
            <a:picLocks noChangeAspect="1"/>
          </p:cNvPicPr>
          <p:nvPr/>
        </p:nvPicPr>
        <p:blipFill>
          <a:blip r:embed="rId2">
            <a:alphaModFix amt="70000"/>
            <a:extLst>
              <a:ext uri="{BEBA8EAE-BF5A-486C-A8C5-ECC9F3942E4B}">
                <a14:imgProps xmlns:a14="http://schemas.microsoft.com/office/drawing/2010/main">
                  <a14:imgLayer r:embed="rId3">
                    <a14:imgEffect>
                      <a14:artisticTexturizer/>
                    </a14:imgEffect>
                  </a14:imgLayer>
                </a14:imgProps>
              </a:ext>
            </a:extLst>
          </a:blip>
          <a:srcRect t="25000"/>
          <a:stretch>
            <a:fillRect/>
          </a:stretch>
        </p:blipFill>
        <p:spPr>
          <a:xfrm>
            <a:off x="20" y="1444762"/>
            <a:ext cx="12191980" cy="4571990"/>
          </a:xfrm>
          <a:prstGeom prst="rect">
            <a:avLst/>
          </a:prstGeom>
        </p:spPr>
      </p:pic>
      <p:sp>
        <p:nvSpPr>
          <p:cNvPr id="4" name="Title 3">
            <a:extLst>
              <a:ext uri="{FF2B5EF4-FFF2-40B4-BE49-F238E27FC236}">
                <a16:creationId xmlns:a16="http://schemas.microsoft.com/office/drawing/2014/main" id="{6E25F6D5-859F-2280-E134-CA0EE3037B29}"/>
              </a:ext>
            </a:extLst>
          </p:cNvPr>
          <p:cNvSpPr>
            <a:spLocks noGrp="1"/>
          </p:cNvSpPr>
          <p:nvPr>
            <p:ph type="ctrTitle"/>
          </p:nvPr>
        </p:nvSpPr>
        <p:spPr>
          <a:xfrm>
            <a:off x="1600200" y="432940"/>
            <a:ext cx="8991600" cy="816615"/>
          </a:xfrm>
          <a:noFill/>
          <a:ln>
            <a:noFill/>
          </a:ln>
        </p:spPr>
        <p:txBody>
          <a:bodyPr>
            <a:normAutofit fontScale="90000"/>
          </a:bodyPr>
          <a:lstStyle/>
          <a:p>
            <a:r>
              <a:rPr lang="en-US" dirty="0">
                <a:solidFill>
                  <a:schemeClr val="tx1"/>
                </a:solidFill>
              </a:rPr>
              <a:t>Thank you</a:t>
            </a:r>
          </a:p>
        </p:txBody>
      </p:sp>
    </p:spTree>
    <p:extLst>
      <p:ext uri="{BB962C8B-B14F-4D97-AF65-F5344CB8AC3E}">
        <p14:creationId xmlns:p14="http://schemas.microsoft.com/office/powerpoint/2010/main" val="1504782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5151D-001D-8759-14B8-33352CFCB77C}"/>
              </a:ext>
            </a:extLst>
          </p:cNvPr>
          <p:cNvSpPr>
            <a:spLocks noGrp="1"/>
          </p:cNvSpPr>
          <p:nvPr>
            <p:ph type="ctrTitle"/>
          </p:nvPr>
        </p:nvSpPr>
        <p:spPr>
          <a:xfrm>
            <a:off x="1600200" y="442602"/>
            <a:ext cx="8991600" cy="1002150"/>
          </a:xfrm>
        </p:spPr>
        <p:txBody>
          <a:bodyPr/>
          <a:lstStyle/>
          <a:p>
            <a:r>
              <a:rPr lang="en-US" dirty="0"/>
              <a:t>Bond </a:t>
            </a:r>
            <a:r>
              <a:rPr lang="en-US" dirty="0" err="1"/>
              <a:t>bhcip</a:t>
            </a:r>
            <a:r>
              <a:rPr lang="en-US" dirty="0"/>
              <a:t> round 2</a:t>
            </a:r>
          </a:p>
        </p:txBody>
      </p:sp>
      <p:sp>
        <p:nvSpPr>
          <p:cNvPr id="3" name="Subtitle 2">
            <a:extLst>
              <a:ext uri="{FF2B5EF4-FFF2-40B4-BE49-F238E27FC236}">
                <a16:creationId xmlns:a16="http://schemas.microsoft.com/office/drawing/2014/main" id="{D49C7FD9-D318-F171-C8EF-A0A8A7B03EC4}"/>
              </a:ext>
            </a:extLst>
          </p:cNvPr>
          <p:cNvSpPr>
            <a:spLocks noGrp="1"/>
          </p:cNvSpPr>
          <p:nvPr>
            <p:ph type="subTitle" idx="1"/>
          </p:nvPr>
        </p:nvSpPr>
        <p:spPr>
          <a:xfrm>
            <a:off x="1600200" y="2313432"/>
            <a:ext cx="8991600" cy="3712464"/>
          </a:xfrm>
        </p:spPr>
        <p:txBody>
          <a:bodyPr>
            <a:normAutofit fontScale="92500" lnSpcReduction="20000"/>
          </a:bodyPr>
          <a:lstStyle/>
          <a:p>
            <a:pPr algn="l"/>
            <a:r>
              <a:rPr lang="en-US" sz="2400" dirty="0">
                <a:solidFill>
                  <a:schemeClr val="tx1"/>
                </a:solidFill>
              </a:rPr>
              <a:t>Proposition 1 passed in March 2024 by California voters: Approved initiative to strengthen behavioral health systems.</a:t>
            </a:r>
          </a:p>
          <a:p>
            <a:pPr algn="l">
              <a:buFontTx/>
              <a:buChar char="-"/>
            </a:pPr>
            <a:endParaRPr lang="en-US" sz="2400" dirty="0">
              <a:solidFill>
                <a:schemeClr val="tx1"/>
              </a:solidFill>
            </a:endParaRPr>
          </a:p>
          <a:p>
            <a:pPr algn="l">
              <a:buFontTx/>
              <a:buChar char="-"/>
            </a:pPr>
            <a:r>
              <a:rPr lang="en-US" sz="2400" u="sng" dirty="0">
                <a:solidFill>
                  <a:schemeClr val="tx1"/>
                </a:solidFill>
              </a:rPr>
              <a:t>Key aspects of Prop 1 include:</a:t>
            </a:r>
          </a:p>
          <a:p>
            <a:pPr lvl="1" algn="l"/>
            <a:r>
              <a:rPr lang="en-US" sz="2400" dirty="0">
                <a:solidFill>
                  <a:schemeClr val="tx1"/>
                </a:solidFill>
              </a:rPr>
              <a:t>•  Administered by DHCS</a:t>
            </a:r>
          </a:p>
          <a:p>
            <a:pPr lvl="1" algn="l"/>
            <a:r>
              <a:rPr lang="en-US" sz="2400" dirty="0">
                <a:solidFill>
                  <a:schemeClr val="tx1"/>
                </a:solidFill>
              </a:rPr>
              <a:t>•  Behavioral Health Services Act (BHSA): Replaces the 2004 Mental Health Services Act to focus funding on individuals with the most significant behavioral health needs.</a:t>
            </a:r>
          </a:p>
          <a:p>
            <a:pPr lvl="1" algn="l"/>
            <a:r>
              <a:rPr lang="en-US" sz="2400" dirty="0">
                <a:solidFill>
                  <a:schemeClr val="tx1"/>
                </a:solidFill>
              </a:rPr>
              <a:t>•  Bond Funding:  Authorizes $6.38 billion for the Behavioral Health Infrastructure Bond Act. </a:t>
            </a:r>
          </a:p>
          <a:p>
            <a:endParaRPr lang="en-US" dirty="0"/>
          </a:p>
        </p:txBody>
      </p:sp>
    </p:spTree>
    <p:extLst>
      <p:ext uri="{BB962C8B-B14F-4D97-AF65-F5344CB8AC3E}">
        <p14:creationId xmlns:p14="http://schemas.microsoft.com/office/powerpoint/2010/main" val="3733902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1C7D-7731-0E94-7855-6078B1ED403A}"/>
              </a:ext>
            </a:extLst>
          </p:cNvPr>
          <p:cNvSpPr>
            <a:spLocks noGrp="1"/>
          </p:cNvSpPr>
          <p:nvPr>
            <p:ph type="ctrTitle"/>
          </p:nvPr>
        </p:nvSpPr>
        <p:spPr>
          <a:xfrm>
            <a:off x="1600200" y="366080"/>
            <a:ext cx="8991600" cy="932528"/>
          </a:xfrm>
        </p:spPr>
        <p:txBody>
          <a:bodyPr/>
          <a:lstStyle/>
          <a:p>
            <a:r>
              <a:rPr lang="en-US" dirty="0"/>
              <a:t>Siskiyou county award</a:t>
            </a:r>
          </a:p>
        </p:txBody>
      </p:sp>
      <p:sp>
        <p:nvSpPr>
          <p:cNvPr id="3" name="Content Placeholder 2">
            <a:extLst>
              <a:ext uri="{FF2B5EF4-FFF2-40B4-BE49-F238E27FC236}">
                <a16:creationId xmlns:a16="http://schemas.microsoft.com/office/drawing/2014/main" id="{7FAECAD3-0F71-411A-C9A7-4CA2E649BC7E}"/>
              </a:ext>
            </a:extLst>
          </p:cNvPr>
          <p:cNvSpPr>
            <a:spLocks noGrp="1"/>
          </p:cNvSpPr>
          <p:nvPr>
            <p:ph type="subTitle" idx="1"/>
          </p:nvPr>
        </p:nvSpPr>
        <p:spPr>
          <a:xfrm>
            <a:off x="1600200" y="2395728"/>
            <a:ext cx="8991600" cy="3154680"/>
          </a:xfrm>
        </p:spPr>
        <p:txBody>
          <a:bodyPr>
            <a:normAutofit/>
          </a:bodyPr>
          <a:lstStyle/>
          <a:p>
            <a:r>
              <a:rPr lang="en-US" sz="2400" dirty="0"/>
              <a:t>-  Siskiyou County HHSA, Behavioral Health Division received a conditional award letter for BHCIP Round 2</a:t>
            </a:r>
            <a:br>
              <a:rPr lang="en-US" sz="2400" dirty="0"/>
            </a:br>
            <a:br>
              <a:rPr lang="en-US" sz="2400" dirty="0"/>
            </a:br>
            <a:r>
              <a:rPr lang="en-US" sz="2400" dirty="0"/>
              <a:t>-   Award Amount: $23,707,541.00</a:t>
            </a:r>
            <a:br>
              <a:rPr lang="en-US" sz="2400" dirty="0"/>
            </a:br>
            <a:r>
              <a:rPr lang="en-US" sz="2400" dirty="0"/>
              <a:t> </a:t>
            </a:r>
            <a:br>
              <a:rPr lang="en-US" sz="2400" dirty="0"/>
            </a:br>
            <a:r>
              <a:rPr lang="en-US" sz="2400" dirty="0"/>
              <a:t>-   New Mental Health and Substance Use Disorder Outpatient Clinic</a:t>
            </a:r>
          </a:p>
        </p:txBody>
      </p:sp>
    </p:spTree>
    <p:extLst>
      <p:ext uri="{BB962C8B-B14F-4D97-AF65-F5344CB8AC3E}">
        <p14:creationId xmlns:p14="http://schemas.microsoft.com/office/powerpoint/2010/main" val="1514302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FF9A9-EB2F-639C-7896-38D568223410}"/>
              </a:ext>
            </a:extLst>
          </p:cNvPr>
          <p:cNvSpPr>
            <a:spLocks noGrp="1"/>
          </p:cNvSpPr>
          <p:nvPr>
            <p:ph type="ctrTitle"/>
          </p:nvPr>
        </p:nvSpPr>
        <p:spPr>
          <a:xfrm>
            <a:off x="1600200" y="442602"/>
            <a:ext cx="8991600" cy="764406"/>
          </a:xfrm>
        </p:spPr>
        <p:txBody>
          <a:bodyPr>
            <a:normAutofit fontScale="90000"/>
          </a:bodyPr>
          <a:lstStyle/>
          <a:p>
            <a:r>
              <a:rPr lang="en-US" dirty="0"/>
              <a:t>match funding</a:t>
            </a:r>
          </a:p>
        </p:txBody>
      </p:sp>
      <p:sp>
        <p:nvSpPr>
          <p:cNvPr id="4" name="Subtitle 3">
            <a:extLst>
              <a:ext uri="{FF2B5EF4-FFF2-40B4-BE49-F238E27FC236}">
                <a16:creationId xmlns:a16="http://schemas.microsoft.com/office/drawing/2014/main" id="{317009F5-F1DB-2AC5-FDC3-A1433265D72D}"/>
              </a:ext>
            </a:extLst>
          </p:cNvPr>
          <p:cNvSpPr>
            <a:spLocks noGrp="1"/>
          </p:cNvSpPr>
          <p:nvPr>
            <p:ph type="subTitle" idx="1"/>
          </p:nvPr>
        </p:nvSpPr>
        <p:spPr>
          <a:xfrm>
            <a:off x="1682496" y="1368872"/>
            <a:ext cx="8909304" cy="5406831"/>
          </a:xfrm>
        </p:spPr>
        <p:txBody>
          <a:bodyPr>
            <a:noAutofit/>
          </a:bodyPr>
          <a:lstStyle/>
          <a:p>
            <a:pPr marL="342900" indent="-342900">
              <a:buFontTx/>
              <a:buChar char="-"/>
            </a:pPr>
            <a:endParaRPr lang="en-US" sz="1800" dirty="0">
              <a:solidFill>
                <a:schemeClr val="tx1"/>
              </a:solidFill>
            </a:endParaRPr>
          </a:p>
          <a:p>
            <a:r>
              <a:rPr lang="en-US" sz="2200" dirty="0">
                <a:solidFill>
                  <a:schemeClr val="tx1"/>
                </a:solidFill>
              </a:rPr>
              <a:t>$2,370,754.10 is the required match amount</a:t>
            </a:r>
          </a:p>
          <a:p>
            <a:pPr marL="571500" indent="-571500" algn="l">
              <a:buFontTx/>
              <a:buChar char="-"/>
            </a:pPr>
            <a:endParaRPr lang="en-US" sz="2200" dirty="0">
              <a:solidFill>
                <a:schemeClr val="tx1"/>
              </a:solidFill>
            </a:endParaRPr>
          </a:p>
          <a:p>
            <a:r>
              <a:rPr lang="en-US" dirty="0">
                <a:solidFill>
                  <a:schemeClr val="tx1"/>
                </a:solidFill>
              </a:rPr>
              <a:t>Siskiyou County HHSA, Behavioral Health Division, will provide the required match using three eligible sources.</a:t>
            </a:r>
          </a:p>
          <a:p>
            <a:pPr algn="l"/>
            <a:endParaRPr lang="en-US" dirty="0">
              <a:solidFill>
                <a:schemeClr val="tx1"/>
              </a:solidFill>
            </a:endParaRPr>
          </a:p>
          <a:p>
            <a:pPr algn="l"/>
            <a:r>
              <a:rPr lang="en-US" dirty="0">
                <a:solidFill>
                  <a:schemeClr val="tx1"/>
                </a:solidFill>
              </a:rPr>
              <a:t>$175,000.00 will come from the In-Kind equity value of the Bond BHCIP project property.  This property is located on Moonlit Oaks. </a:t>
            </a:r>
          </a:p>
          <a:p>
            <a:pPr algn="l"/>
            <a:endParaRPr lang="en-US" dirty="0">
              <a:solidFill>
                <a:schemeClr val="tx1"/>
              </a:solidFill>
            </a:endParaRPr>
          </a:p>
          <a:p>
            <a:pPr algn="l"/>
            <a:r>
              <a:rPr lang="en-US" dirty="0">
                <a:solidFill>
                  <a:schemeClr val="tx1"/>
                </a:solidFill>
              </a:rPr>
              <a:t>$1,525,000.00 will come from designated MHSA funds as cash match. </a:t>
            </a:r>
          </a:p>
          <a:p>
            <a:pPr algn="l"/>
            <a:endParaRPr lang="en-US" dirty="0">
              <a:solidFill>
                <a:schemeClr val="tx1"/>
              </a:solidFill>
            </a:endParaRPr>
          </a:p>
          <a:p>
            <a:pPr algn="l"/>
            <a:r>
              <a:rPr lang="en-US" dirty="0">
                <a:solidFill>
                  <a:schemeClr val="tx1"/>
                </a:solidFill>
              </a:rPr>
              <a:t>$1,000,000.00 will come from Opioid Settlement funds as cash match. </a:t>
            </a:r>
          </a:p>
        </p:txBody>
      </p:sp>
    </p:spTree>
    <p:extLst>
      <p:ext uri="{BB962C8B-B14F-4D97-AF65-F5344CB8AC3E}">
        <p14:creationId xmlns:p14="http://schemas.microsoft.com/office/powerpoint/2010/main" val="2813274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59CF-C590-B343-0245-596DF47552C3}"/>
              </a:ext>
            </a:extLst>
          </p:cNvPr>
          <p:cNvSpPr>
            <a:spLocks noGrp="1"/>
          </p:cNvSpPr>
          <p:nvPr>
            <p:ph type="ctrTitle"/>
          </p:nvPr>
        </p:nvSpPr>
        <p:spPr>
          <a:xfrm>
            <a:off x="1600200" y="206622"/>
            <a:ext cx="8991600" cy="963810"/>
          </a:xfrm>
        </p:spPr>
        <p:txBody>
          <a:bodyPr>
            <a:normAutofit/>
          </a:bodyPr>
          <a:lstStyle/>
          <a:p>
            <a:r>
              <a:rPr lang="en-US" dirty="0"/>
              <a:t>progress to date</a:t>
            </a:r>
          </a:p>
        </p:txBody>
      </p:sp>
      <p:sp>
        <p:nvSpPr>
          <p:cNvPr id="4" name="Subtitle 3">
            <a:extLst>
              <a:ext uri="{FF2B5EF4-FFF2-40B4-BE49-F238E27FC236}">
                <a16:creationId xmlns:a16="http://schemas.microsoft.com/office/drawing/2014/main" id="{DF59CE9C-F6A6-6FC5-7BEA-4037C644E453}"/>
              </a:ext>
            </a:extLst>
          </p:cNvPr>
          <p:cNvSpPr>
            <a:spLocks noGrp="1"/>
          </p:cNvSpPr>
          <p:nvPr>
            <p:ph type="subTitle" idx="1"/>
          </p:nvPr>
        </p:nvSpPr>
        <p:spPr>
          <a:xfrm>
            <a:off x="1600200" y="1596592"/>
            <a:ext cx="8991600" cy="4264712"/>
          </a:xfrm>
        </p:spPr>
        <p:txBody>
          <a:bodyPr>
            <a:normAutofit/>
          </a:bodyPr>
          <a:lstStyle/>
          <a:p>
            <a:pPr marL="342900" indent="-342900">
              <a:buFontTx/>
              <a:buChar char="-"/>
            </a:pPr>
            <a:endParaRPr lang="en-US" dirty="0"/>
          </a:p>
          <a:p>
            <a:pPr marL="342900" indent="-342900" algn="l">
              <a:buFont typeface="Arial" panose="020B0604020202020204" pitchFamily="34" charset="0"/>
              <a:buChar char="•"/>
            </a:pPr>
            <a:r>
              <a:rPr lang="en-US" dirty="0"/>
              <a:t>10/21/25 	Board of Supervisors voted YES, to adopt 					Resolution 25- 181, authorizing the Chair to sign the 	letter of 			support, and, if awarded funds, authorize the County Administrator 		or designee to execute the resulting agreements and documents 		necessary to implement the BHCIP project.</a:t>
            </a:r>
          </a:p>
          <a:p>
            <a:pPr marL="342900" indent="-342900" algn="l">
              <a:buFont typeface="Arial" panose="020B0604020202020204" pitchFamily="34" charset="0"/>
              <a:buChar char="•"/>
            </a:pPr>
            <a:r>
              <a:rPr lang="en-US" dirty="0"/>
              <a:t>10/28/ 25 	Submitted BHCIP Application</a:t>
            </a:r>
          </a:p>
          <a:p>
            <a:pPr marL="342900" indent="-342900" algn="l">
              <a:buFont typeface="Arial" panose="020B0604020202020204" pitchFamily="34" charset="0"/>
              <a:buChar char="•"/>
            </a:pPr>
            <a:r>
              <a:rPr lang="en-US" dirty="0"/>
              <a:t>3/11/2026	Received Conditional Award Letter</a:t>
            </a:r>
          </a:p>
          <a:p>
            <a:pPr marL="342900" indent="-342900" algn="l">
              <a:buFont typeface="Arial" panose="020B0604020202020204" pitchFamily="34" charset="0"/>
              <a:buChar char="•"/>
            </a:pPr>
            <a:r>
              <a:rPr lang="en-US" dirty="0"/>
              <a:t>3/18/2026	Attended Conditional Awardee Kickoff Webinar</a:t>
            </a:r>
          </a:p>
          <a:p>
            <a:pPr marL="342900" indent="-342900" algn="l">
              <a:buFont typeface="Arial" panose="020B0604020202020204" pitchFamily="34" charset="0"/>
              <a:buChar char="•"/>
            </a:pPr>
            <a:r>
              <a:rPr lang="en-US" dirty="0"/>
              <a:t>3/25/2026	Submitted Award Acceptance and Award Attestation</a:t>
            </a:r>
          </a:p>
          <a:p>
            <a:pPr marL="342900" indent="-342900" algn="l">
              <a:buFont typeface="Arial" panose="020B0604020202020204" pitchFamily="34" charset="0"/>
              <a:buChar char="•"/>
            </a:pPr>
            <a:r>
              <a:rPr lang="en-US" dirty="0"/>
              <a:t>4/1/2026	Submitted Match Funding Documentation</a:t>
            </a:r>
          </a:p>
          <a:p>
            <a:endParaRPr lang="en-US" dirty="0"/>
          </a:p>
        </p:txBody>
      </p:sp>
    </p:spTree>
    <p:extLst>
      <p:ext uri="{BB962C8B-B14F-4D97-AF65-F5344CB8AC3E}">
        <p14:creationId xmlns:p14="http://schemas.microsoft.com/office/powerpoint/2010/main" val="1024433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A470D7-DC67-2D34-194E-DD00A7ACB71F}"/>
              </a:ext>
            </a:extLst>
          </p:cNvPr>
          <p:cNvSpPr>
            <a:spLocks noGrp="1"/>
          </p:cNvSpPr>
          <p:nvPr>
            <p:ph type="ctrTitle"/>
          </p:nvPr>
        </p:nvSpPr>
        <p:spPr>
          <a:xfrm>
            <a:off x="1453896" y="135446"/>
            <a:ext cx="8991600" cy="970978"/>
          </a:xfrm>
        </p:spPr>
        <p:txBody>
          <a:bodyPr/>
          <a:lstStyle/>
          <a:p>
            <a:r>
              <a:rPr lang="en-US" dirty="0"/>
              <a:t>Project site</a:t>
            </a:r>
          </a:p>
        </p:txBody>
      </p:sp>
      <p:sp>
        <p:nvSpPr>
          <p:cNvPr id="6" name="Subtitle 5">
            <a:extLst>
              <a:ext uri="{FF2B5EF4-FFF2-40B4-BE49-F238E27FC236}">
                <a16:creationId xmlns:a16="http://schemas.microsoft.com/office/drawing/2014/main" id="{267A5476-D9DA-0622-A703-07DFE5047191}"/>
              </a:ext>
            </a:extLst>
          </p:cNvPr>
          <p:cNvSpPr>
            <a:spLocks noGrp="1"/>
          </p:cNvSpPr>
          <p:nvPr>
            <p:ph type="subTitle" idx="1"/>
          </p:nvPr>
        </p:nvSpPr>
        <p:spPr/>
        <p:txBody>
          <a:bodyPr/>
          <a:lstStyle/>
          <a:p>
            <a:endParaRPr lang="en-US"/>
          </a:p>
        </p:txBody>
      </p:sp>
      <p:pic>
        <p:nvPicPr>
          <p:cNvPr id="4" name="Content Placeholder 3">
            <a:extLst>
              <a:ext uri="{FF2B5EF4-FFF2-40B4-BE49-F238E27FC236}">
                <a16:creationId xmlns:a16="http://schemas.microsoft.com/office/drawing/2014/main" id="{C1201DA9-2B00-B3F6-F814-898310E1E126}"/>
              </a:ext>
            </a:extLst>
          </p:cNvPr>
          <p:cNvPicPr>
            <a:picLocks noGrp="1" noChangeAspect="1"/>
          </p:cNvPicPr>
          <p:nvPr>
            <p:ph idx="4294967295"/>
          </p:nvPr>
        </p:nvPicPr>
        <p:blipFill>
          <a:blip r:embed="rId2"/>
          <a:stretch>
            <a:fillRect/>
          </a:stretch>
        </p:blipFill>
        <p:spPr>
          <a:xfrm>
            <a:off x="1453896" y="1477701"/>
            <a:ext cx="8991600" cy="5108267"/>
          </a:xfrm>
          <a:prstGeom prst="rect">
            <a:avLst/>
          </a:prstGeom>
        </p:spPr>
      </p:pic>
    </p:spTree>
    <p:extLst>
      <p:ext uri="{BB962C8B-B14F-4D97-AF65-F5344CB8AC3E}">
        <p14:creationId xmlns:p14="http://schemas.microsoft.com/office/powerpoint/2010/main" val="3595454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12829FF6-727F-3493-F320-01833F6B7782}"/>
              </a:ext>
            </a:extLst>
          </p:cNvPr>
          <p:cNvGraphicFramePr>
            <a:graphicFrameLocks noGrp="1" noChangeAspect="1"/>
          </p:cNvGraphicFramePr>
          <p:nvPr>
            <p:ph idx="4294967295"/>
            <p:extLst>
              <p:ext uri="{D42A27DB-BD31-4B8C-83A1-F6EECF244321}">
                <p14:modId xmlns:p14="http://schemas.microsoft.com/office/powerpoint/2010/main" val="2867071195"/>
              </p:ext>
            </p:extLst>
          </p:nvPr>
        </p:nvGraphicFramePr>
        <p:xfrm>
          <a:off x="926592" y="77631"/>
          <a:ext cx="10338816" cy="6702737"/>
        </p:xfrm>
        <a:graphic>
          <a:graphicData uri="http://schemas.openxmlformats.org/presentationml/2006/ole">
            <mc:AlternateContent xmlns:mc="http://schemas.openxmlformats.org/markup-compatibility/2006">
              <mc:Choice xmlns:v="urn:schemas-microsoft-com:vml" Requires="v">
                <p:oleObj name="PDF" r:id="rId2" imgW="0" imgH="360" progId="FoxitPhantomPDF.Document">
                  <p:embed/>
                </p:oleObj>
              </mc:Choice>
              <mc:Fallback>
                <p:oleObj name="PDF" r:id="rId2" imgW="0" imgH="360" progId="FoxitPhantomPDF.Document">
                  <p:embed/>
                  <p:pic>
                    <p:nvPicPr>
                      <p:cNvPr id="5" name="Object 4">
                        <a:extLst>
                          <a:ext uri="{FF2B5EF4-FFF2-40B4-BE49-F238E27FC236}">
                            <a16:creationId xmlns:a16="http://schemas.microsoft.com/office/drawing/2014/main" id="{46AD7B36-24CC-31F1-8957-90AA2ABDF3B6}"/>
                          </a:ext>
                        </a:extLst>
                      </p:cNvPr>
                      <p:cNvPicPr/>
                      <p:nvPr/>
                    </p:nvPicPr>
                    <p:blipFill>
                      <a:blip r:embed="rId3"/>
                      <a:stretch>
                        <a:fillRect/>
                      </a:stretch>
                    </p:blipFill>
                    <p:spPr>
                      <a:xfrm>
                        <a:off x="926592" y="77631"/>
                        <a:ext cx="10338816" cy="6702737"/>
                      </a:xfrm>
                      <a:prstGeom prst="rect">
                        <a:avLst/>
                      </a:prstGeom>
                    </p:spPr>
                  </p:pic>
                </p:oleObj>
              </mc:Fallback>
            </mc:AlternateContent>
          </a:graphicData>
        </a:graphic>
      </p:graphicFrame>
    </p:spTree>
    <p:extLst>
      <p:ext uri="{BB962C8B-B14F-4D97-AF65-F5344CB8AC3E}">
        <p14:creationId xmlns:p14="http://schemas.microsoft.com/office/powerpoint/2010/main" val="24627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6F95B3E-B85B-9938-6865-8F2D6600B3C0}"/>
              </a:ext>
            </a:extLst>
          </p:cNvPr>
          <p:cNvSpPr>
            <a:spLocks noGrp="1"/>
          </p:cNvSpPr>
          <p:nvPr>
            <p:ph type="ctrTitle"/>
          </p:nvPr>
        </p:nvSpPr>
        <p:spPr>
          <a:xfrm>
            <a:off x="1600200" y="283624"/>
            <a:ext cx="8991600" cy="981938"/>
          </a:xfrm>
        </p:spPr>
        <p:txBody>
          <a:bodyPr/>
          <a:lstStyle/>
          <a:p>
            <a:r>
              <a:rPr lang="en-US" dirty="0"/>
              <a:t>Estimated project timeline</a:t>
            </a:r>
          </a:p>
        </p:txBody>
      </p:sp>
      <p:sp>
        <p:nvSpPr>
          <p:cNvPr id="5" name="Subtitle 4">
            <a:extLst>
              <a:ext uri="{FF2B5EF4-FFF2-40B4-BE49-F238E27FC236}">
                <a16:creationId xmlns:a16="http://schemas.microsoft.com/office/drawing/2014/main" id="{3CF22299-9A05-034F-95AF-F4B3C712B5FF}"/>
              </a:ext>
            </a:extLst>
          </p:cNvPr>
          <p:cNvSpPr>
            <a:spLocks noGrp="1"/>
          </p:cNvSpPr>
          <p:nvPr>
            <p:ph type="subTitle" idx="1"/>
          </p:nvPr>
        </p:nvSpPr>
        <p:spPr>
          <a:xfrm>
            <a:off x="1600200" y="2020824"/>
            <a:ext cx="8991600" cy="3200399"/>
          </a:xfrm>
        </p:spPr>
        <p:txBody>
          <a:bodyPr>
            <a:normAutofit/>
          </a:bodyPr>
          <a:lstStyle/>
          <a:p>
            <a:r>
              <a:rPr lang="en-US" sz="3200" dirty="0">
                <a:solidFill>
                  <a:schemeClr val="tx1"/>
                </a:solidFill>
              </a:rPr>
              <a:t>Contract with Architect:  6/2026</a:t>
            </a:r>
          </a:p>
          <a:p>
            <a:endParaRPr lang="en-US" sz="3200" dirty="0">
              <a:solidFill>
                <a:schemeClr val="tx1"/>
              </a:solidFill>
            </a:endParaRPr>
          </a:p>
          <a:p>
            <a:r>
              <a:rPr lang="en-US" sz="3200" dirty="0">
                <a:solidFill>
                  <a:schemeClr val="tx1"/>
                </a:solidFill>
              </a:rPr>
              <a:t>Program Funding Agreement (PFA) Executed:  6/2026</a:t>
            </a:r>
          </a:p>
          <a:p>
            <a:endParaRPr lang="en-US" sz="3200" dirty="0">
              <a:solidFill>
                <a:schemeClr val="tx1"/>
              </a:solidFill>
            </a:endParaRPr>
          </a:p>
          <a:p>
            <a:r>
              <a:rPr lang="en-US" sz="3200" dirty="0">
                <a:solidFill>
                  <a:schemeClr val="tx1"/>
                </a:solidFill>
              </a:rPr>
              <a:t>Project Completion: 6/2031</a:t>
            </a:r>
          </a:p>
          <a:p>
            <a:endParaRPr lang="en-US" sz="3200" dirty="0">
              <a:solidFill>
                <a:schemeClr val="tx1"/>
              </a:solidFill>
            </a:endParaRPr>
          </a:p>
          <a:p>
            <a:endParaRPr lang="en-US" dirty="0"/>
          </a:p>
        </p:txBody>
      </p:sp>
    </p:spTree>
    <p:extLst>
      <p:ext uri="{BB962C8B-B14F-4D97-AF65-F5344CB8AC3E}">
        <p14:creationId xmlns:p14="http://schemas.microsoft.com/office/powerpoint/2010/main" val="1382051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028A37-A9EE-D177-E76A-926032299295}"/>
              </a:ext>
            </a:extLst>
          </p:cNvPr>
          <p:cNvSpPr>
            <a:spLocks noGrp="1"/>
          </p:cNvSpPr>
          <p:nvPr>
            <p:ph type="ctrTitle"/>
          </p:nvPr>
        </p:nvSpPr>
        <p:spPr>
          <a:xfrm>
            <a:off x="1600200" y="247047"/>
            <a:ext cx="8991600" cy="767937"/>
          </a:xfrm>
        </p:spPr>
        <p:txBody>
          <a:bodyPr>
            <a:normAutofit fontScale="90000"/>
          </a:bodyPr>
          <a:lstStyle/>
          <a:p>
            <a:r>
              <a:rPr lang="en-US" dirty="0"/>
              <a:t>Key takeaways</a:t>
            </a:r>
          </a:p>
        </p:txBody>
      </p:sp>
      <p:sp>
        <p:nvSpPr>
          <p:cNvPr id="5" name="Subtitle 4">
            <a:extLst>
              <a:ext uri="{FF2B5EF4-FFF2-40B4-BE49-F238E27FC236}">
                <a16:creationId xmlns:a16="http://schemas.microsoft.com/office/drawing/2014/main" id="{78FA2CA8-8F37-0E55-BA03-87926FDAFBAF}"/>
              </a:ext>
            </a:extLst>
          </p:cNvPr>
          <p:cNvSpPr>
            <a:spLocks noGrp="1"/>
          </p:cNvSpPr>
          <p:nvPr>
            <p:ph type="subTitle" idx="1"/>
          </p:nvPr>
        </p:nvSpPr>
        <p:spPr>
          <a:xfrm>
            <a:off x="1600200" y="1357964"/>
            <a:ext cx="8991600" cy="4896532"/>
          </a:xfrm>
          <a:ln w="38100">
            <a:solidFill>
              <a:schemeClr val="accent2"/>
            </a:solidFill>
          </a:ln>
        </p:spPr>
        <p:txBody>
          <a:bodyPr>
            <a:normAutofit fontScale="92500" lnSpcReduction="10000"/>
          </a:bodyPr>
          <a:lstStyle/>
          <a:p>
            <a:pPr algn="l"/>
            <a:r>
              <a:rPr lang="en-US" dirty="0">
                <a:solidFill>
                  <a:schemeClr val="tx1"/>
                </a:solidFill>
              </a:rPr>
              <a:t>•  240 applications were submitted to DHCS for BHCIP Round 2 </a:t>
            </a:r>
            <a:br>
              <a:rPr lang="en-US" dirty="0">
                <a:solidFill>
                  <a:schemeClr val="tx1"/>
                </a:solidFill>
              </a:rPr>
            </a:br>
            <a:br>
              <a:rPr lang="en-US" dirty="0">
                <a:solidFill>
                  <a:schemeClr val="tx1"/>
                </a:solidFill>
              </a:rPr>
            </a:br>
            <a:r>
              <a:rPr lang="en-US" dirty="0">
                <a:solidFill>
                  <a:schemeClr val="tx1"/>
                </a:solidFill>
              </a:rPr>
              <a:t>•  BHCIP Round 2 was a highly competitive, with only 66 projects awarded statewide. </a:t>
            </a:r>
            <a:br>
              <a:rPr lang="en-US" dirty="0">
                <a:solidFill>
                  <a:schemeClr val="tx1"/>
                </a:solidFill>
              </a:rPr>
            </a:br>
            <a:endParaRPr lang="en-US" dirty="0">
              <a:solidFill>
                <a:schemeClr val="tx1"/>
              </a:solidFill>
            </a:endParaRPr>
          </a:p>
          <a:p>
            <a:pPr algn="l"/>
            <a:r>
              <a:rPr lang="en-US" dirty="0">
                <a:solidFill>
                  <a:schemeClr val="tx1"/>
                </a:solidFill>
              </a:rPr>
              <a:t>•  Siskiyou County is the proud to be one of the selected recipients.</a:t>
            </a:r>
            <a:br>
              <a:rPr lang="en-US" dirty="0">
                <a:solidFill>
                  <a:schemeClr val="tx1"/>
                </a:solidFill>
              </a:rPr>
            </a:br>
            <a:br>
              <a:rPr lang="en-US" dirty="0">
                <a:solidFill>
                  <a:schemeClr val="tx1"/>
                </a:solidFill>
              </a:rPr>
            </a:br>
            <a:r>
              <a:rPr lang="en-US" dirty="0">
                <a:solidFill>
                  <a:schemeClr val="tx1"/>
                </a:solidFill>
              </a:rPr>
              <a:t>•  This funding provides critical opportunity to enhance and expand behavioral health         services.</a:t>
            </a:r>
            <a:br>
              <a:rPr lang="en-US" dirty="0">
                <a:solidFill>
                  <a:schemeClr val="tx1"/>
                </a:solidFill>
              </a:rPr>
            </a:br>
            <a:br>
              <a:rPr lang="en-US" dirty="0">
                <a:solidFill>
                  <a:schemeClr val="tx1"/>
                </a:solidFill>
              </a:rPr>
            </a:br>
            <a:r>
              <a:rPr lang="en-US" dirty="0">
                <a:solidFill>
                  <a:schemeClr val="tx1"/>
                </a:solidFill>
              </a:rPr>
              <a:t>•  A new facility will help:</a:t>
            </a:r>
            <a:br>
              <a:rPr lang="en-US" dirty="0">
                <a:solidFill>
                  <a:schemeClr val="tx1"/>
                </a:solidFill>
              </a:rPr>
            </a:br>
            <a:r>
              <a:rPr lang="en-US" dirty="0">
                <a:solidFill>
                  <a:schemeClr val="tx1"/>
                </a:solidFill>
              </a:rPr>
              <a:t>	•  Reduce stigma</a:t>
            </a:r>
            <a:br>
              <a:rPr lang="en-US" dirty="0">
                <a:solidFill>
                  <a:schemeClr val="tx1"/>
                </a:solidFill>
              </a:rPr>
            </a:br>
            <a:r>
              <a:rPr lang="en-US" dirty="0">
                <a:solidFill>
                  <a:schemeClr val="tx1"/>
                </a:solidFill>
              </a:rPr>
              <a:t>	•  Improve access to care</a:t>
            </a:r>
            <a:br>
              <a:rPr lang="en-US" dirty="0">
                <a:solidFill>
                  <a:schemeClr val="tx1"/>
                </a:solidFill>
              </a:rPr>
            </a:br>
            <a:r>
              <a:rPr lang="en-US" dirty="0">
                <a:solidFill>
                  <a:schemeClr val="tx1"/>
                </a:solidFill>
              </a:rPr>
              <a:t>	•  Address limitations of our current building</a:t>
            </a:r>
            <a:br>
              <a:rPr lang="en-US" dirty="0">
                <a:solidFill>
                  <a:schemeClr val="tx1"/>
                </a:solidFill>
              </a:rPr>
            </a:br>
            <a:r>
              <a:rPr lang="en-US" dirty="0">
                <a:solidFill>
                  <a:schemeClr val="tx1"/>
                </a:solidFill>
              </a:rPr>
              <a:t>	•  Provide long-term cost savings through county ownership</a:t>
            </a:r>
          </a:p>
          <a:p>
            <a:pPr algn="l"/>
            <a:r>
              <a:rPr lang="en-US" dirty="0"/>
              <a:t>•  This investment represents a meaningful step forward in strengthening behavioral health services for our community.</a:t>
            </a:r>
          </a:p>
          <a:p>
            <a:pPr algn="l"/>
            <a:endParaRPr lang="en-US" dirty="0">
              <a:solidFill>
                <a:schemeClr val="tx1"/>
              </a:solidFill>
            </a:endParaRPr>
          </a:p>
        </p:txBody>
      </p:sp>
    </p:spTree>
    <p:extLst>
      <p:ext uri="{BB962C8B-B14F-4D97-AF65-F5344CB8AC3E}">
        <p14:creationId xmlns:p14="http://schemas.microsoft.com/office/powerpoint/2010/main" val="3235483866"/>
      </p:ext>
    </p:extLst>
  </p:cSld>
  <p:clrMapOvr>
    <a:masterClrMapping/>
  </p:clrMapOvr>
</p:sld>
</file>

<file path=ppt/theme/theme1.xml><?xml version="1.0" encoding="utf-8"?>
<a:theme xmlns:a="http://schemas.openxmlformats.org/drawingml/2006/main" name="Parcel">
  <a:themeElements>
    <a:clrScheme name="Parcel">
      <a:dk1>
        <a:srgbClr val="000000"/>
      </a:dk1>
      <a:lt1>
        <a:sysClr val="window" lastClr="FFFFFF"/>
      </a:lt1>
      <a:dk2>
        <a:srgbClr val="5E5E5E"/>
      </a:dk2>
      <a:lt2>
        <a:srgbClr val="DDDDDD"/>
      </a:lt2>
      <a:accent1>
        <a:srgbClr val="A6B727"/>
      </a:accent1>
      <a:accent2>
        <a:srgbClr val="418AB3"/>
      </a:accent2>
      <a:accent3>
        <a:srgbClr val="F69200"/>
      </a:accent3>
      <a:accent4>
        <a:srgbClr val="838383"/>
      </a:accent4>
      <a:accent5>
        <a:srgbClr val="FEC306"/>
      </a:accent5>
      <a:accent6>
        <a:srgbClr val="DF5327"/>
      </a:accent6>
      <a:hlink>
        <a:srgbClr val="F59E00"/>
      </a:hlink>
      <a:folHlink>
        <a:srgbClr val="B2B2B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docProps/app.xml><?xml version="1.0" encoding="utf-8"?>
<Properties xmlns="http://schemas.openxmlformats.org/officeDocument/2006/extended-properties" xmlns:vt="http://schemas.openxmlformats.org/officeDocument/2006/docPropsVTypes">
  <Template>TM10001115[[fn=Parcel]]</Template>
  <TotalTime>139</TotalTime>
  <Words>455</Words>
  <Application>Microsoft Office PowerPoint</Application>
  <PresentationFormat>Widescreen</PresentationFormat>
  <Paragraphs>43</Paragraphs>
  <Slides>10</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4" baseType="lpstr">
      <vt:lpstr>Arial</vt:lpstr>
      <vt:lpstr>Gill Sans MT</vt:lpstr>
      <vt:lpstr>Parcel</vt:lpstr>
      <vt:lpstr>PDF</vt:lpstr>
      <vt:lpstr>BOND BHCIP ROUND 2: UNMET NEEDS</vt:lpstr>
      <vt:lpstr>Bond bhcip round 2</vt:lpstr>
      <vt:lpstr>Siskiyou county award</vt:lpstr>
      <vt:lpstr>match funding</vt:lpstr>
      <vt:lpstr>progress to date</vt:lpstr>
      <vt:lpstr>Project site</vt:lpstr>
      <vt:lpstr>PowerPoint Presentation</vt:lpstr>
      <vt:lpstr>Estimated project timeline</vt:lpstr>
      <vt:lpstr>Key takeaways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Sarah Evans</dc:creator>
  <cp:lastModifiedBy>Sarah Evans</cp:lastModifiedBy>
  <cp:revision>2</cp:revision>
  <cp:lastPrinted>2026-04-09T19:46:24Z</cp:lastPrinted>
  <dcterms:created xsi:type="dcterms:W3CDTF">2026-04-09T17:35:24Z</dcterms:created>
  <dcterms:modified xsi:type="dcterms:W3CDTF">2026-04-09T19:54:38Z</dcterms:modified>
</cp:coreProperties>
</file>