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6" r:id="rId5"/>
    <p:sldId id="267" r:id="rId6"/>
    <p:sldId id="276" r:id="rId7"/>
    <p:sldId id="287" r:id="rId8"/>
    <p:sldId id="278" r:id="rId9"/>
    <p:sldId id="288" r:id="rId10"/>
    <p:sldId id="268" r:id="rId11"/>
    <p:sldId id="272" r:id="rId12"/>
    <p:sldId id="282" r:id="rId13"/>
    <p:sldId id="292" r:id="rId14"/>
    <p:sldId id="283" r:id="rId15"/>
    <p:sldId id="285" r:id="rId16"/>
    <p:sldId id="289" r:id="rId17"/>
    <p:sldId id="271"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A9539F-78CC-4DB3-98D9-C56C231DBC61}">
          <p14:sldIdLst>
            <p14:sldId id="256"/>
            <p14:sldId id="267"/>
            <p14:sldId id="276"/>
            <p14:sldId id="287"/>
            <p14:sldId id="278"/>
            <p14:sldId id="288"/>
            <p14:sldId id="268"/>
            <p14:sldId id="272"/>
            <p14:sldId id="282"/>
            <p14:sldId id="292"/>
            <p14:sldId id="283"/>
          </p14:sldIdLst>
        </p14:section>
        <p14:section name="Untitled Section" id="{E0BC008A-0AA0-4CC1-8EA6-326C7702521A}">
          <p14:sldIdLst>
            <p14:sldId id="285"/>
            <p14:sldId id="289"/>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102" d="100"/>
          <a:sy n="102" d="100"/>
        </p:scale>
        <p:origin x="228" y="114"/>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DHSC Standard Allocation</c:v>
                </c:pt>
              </c:strCache>
            </c:strRef>
          </c:tx>
          <c:spPr>
            <a:solidFill>
              <a:srgbClr val="92D050"/>
            </a:solidFill>
            <a:ln>
              <a:noFill/>
            </a:ln>
            <a:effectLst>
              <a:outerShdw blurRad="38100" dist="25400" dir="5400000" rotWithShape="0">
                <a:srgbClr val="000000">
                  <a:alpha val="45000"/>
                </a:srgb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A32-4992-AA12-02AA8D8B47E1}"/>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A32-4992-AA12-02AA8D8B47E1}"/>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A32-4992-AA12-02AA8D8B47E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Full Service Partnerships</c:v>
                </c:pt>
                <c:pt idx="1">
                  <c:v>Behavioral Health Services &amp; Supports</c:v>
                </c:pt>
                <c:pt idx="2">
                  <c:v>Housing </c:v>
                </c:pt>
              </c:strCache>
            </c:strRef>
          </c:cat>
          <c:val>
            <c:numRef>
              <c:f>Sheet1!$B$2:$B$4</c:f>
              <c:numCache>
                <c:formatCode>0%</c:formatCode>
                <c:ptCount val="3"/>
                <c:pt idx="0">
                  <c:v>0.35</c:v>
                </c:pt>
                <c:pt idx="1">
                  <c:v>0.35</c:v>
                </c:pt>
                <c:pt idx="2">
                  <c:v>0.3</c:v>
                </c:pt>
              </c:numCache>
            </c:numRef>
          </c:val>
          <c:extLst>
            <c:ext xmlns:c16="http://schemas.microsoft.com/office/drawing/2014/chart" uri="{C3380CC4-5D6E-409C-BE32-E72D297353CC}">
              <c16:uniqueId val="{00000000-FA32-4992-AA12-02AA8D8B47E1}"/>
            </c:ext>
          </c:extLst>
        </c:ser>
        <c:ser>
          <c:idx val="1"/>
          <c:order val="1"/>
          <c:tx>
            <c:strRef>
              <c:f>Sheet1!$C$1</c:f>
              <c:strCache>
                <c:ptCount val="1"/>
                <c:pt idx="0">
                  <c:v>Siskyou County Shifted Allocation</c:v>
                </c:pt>
              </c:strCache>
            </c:strRef>
          </c:tx>
          <c:spPr>
            <a:solidFill>
              <a:srgbClr val="00B0F0"/>
            </a:soli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Full Service Partnerships</c:v>
                </c:pt>
                <c:pt idx="1">
                  <c:v>Behavioral Health Services &amp; Supports</c:v>
                </c:pt>
                <c:pt idx="2">
                  <c:v>Housing </c:v>
                </c:pt>
              </c:strCache>
            </c:strRef>
          </c:cat>
          <c:val>
            <c:numRef>
              <c:f>Sheet1!$C$2:$C$4</c:f>
              <c:numCache>
                <c:formatCode>0%</c:formatCode>
                <c:ptCount val="3"/>
                <c:pt idx="0">
                  <c:v>0.28000000000000003</c:v>
                </c:pt>
                <c:pt idx="1">
                  <c:v>0.49</c:v>
                </c:pt>
                <c:pt idx="2">
                  <c:v>0.23</c:v>
                </c:pt>
              </c:numCache>
            </c:numRef>
          </c:val>
          <c:extLst>
            <c:ext xmlns:c16="http://schemas.microsoft.com/office/drawing/2014/chart" uri="{C3380CC4-5D6E-409C-BE32-E72D297353CC}">
              <c16:uniqueId val="{00000001-FA32-4992-AA12-02AA8D8B47E1}"/>
            </c:ext>
          </c:extLst>
        </c:ser>
        <c:dLbls>
          <c:showLegendKey val="0"/>
          <c:showVal val="0"/>
          <c:showCatName val="0"/>
          <c:showSerName val="0"/>
          <c:showPercent val="0"/>
          <c:showBubbleSize val="0"/>
        </c:dLbls>
        <c:gapWidth val="140"/>
        <c:overlap val="-2"/>
        <c:axId val="1452945536"/>
        <c:axId val="1452936896"/>
      </c:barChart>
      <c:catAx>
        <c:axId val="14529455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1452936896"/>
        <c:crosses val="autoZero"/>
        <c:auto val="1"/>
        <c:lblAlgn val="ctr"/>
        <c:lblOffset val="100"/>
        <c:noMultiLvlLbl val="0"/>
      </c:catAx>
      <c:valAx>
        <c:axId val="1452936896"/>
        <c:scaling>
          <c:orientation val="minMax"/>
          <c:max val="1"/>
          <c:min val="0.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t" anchorCtr="1"/>
          <a:lstStyle/>
          <a:p>
            <a:pPr>
              <a:defRPr sz="1197" b="1" i="0" u="none" strike="noStrike" kern="1200" baseline="0">
                <a:solidFill>
                  <a:schemeClr val="tx2"/>
                </a:solidFill>
                <a:latin typeface="+mn-lt"/>
                <a:ea typeface="+mn-ea"/>
                <a:cs typeface="+mn-cs"/>
              </a:defRPr>
            </a:pPr>
            <a:endParaRPr lang="en-US"/>
          </a:p>
        </c:txPr>
        <c:crossAx val="1452945536"/>
        <c:crosses val="autoZero"/>
        <c:crossBetween val="between"/>
      </c:valAx>
      <c:spPr>
        <a:noFill/>
        <a:ln>
          <a:noFill/>
        </a:ln>
        <a:effectLst/>
      </c:spPr>
    </c:plotArea>
    <c:legend>
      <c:legendPos val="b"/>
      <c:layout>
        <c:manualLayout>
          <c:xMode val="edge"/>
          <c:yMode val="edge"/>
          <c:x val="1.2500000000000001E-2"/>
          <c:y val="0.91903561927395627"/>
          <c:w val="0.97968750000000016"/>
          <c:h val="6.650936882057725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1B821-C925-46DA-9004-A88BB1B740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BD6B3BA-BAF5-4BA6-AFCB-CD915813A935}">
      <dgm:prSet phldrT="[Text]" phldr="0" custT="1"/>
      <dgm:spPr/>
      <dgm:t>
        <a:bodyPr/>
        <a:lstStyle/>
        <a:p>
          <a:r>
            <a:rPr lang="en-US" sz="900" b="1" dirty="0">
              <a:solidFill>
                <a:schemeClr val="bg1"/>
              </a:solidFill>
            </a:rPr>
            <a:t>March 18, 2026</a:t>
          </a:r>
        </a:p>
        <a:p>
          <a:r>
            <a:rPr lang="en-US" sz="900" b="1" dirty="0">
              <a:solidFill>
                <a:schemeClr val="bg1"/>
              </a:solidFill>
            </a:rPr>
            <a:t>Draft IP Submission to DHCS</a:t>
          </a:r>
        </a:p>
      </dgm:t>
    </dgm:pt>
    <dgm:pt modelId="{196FA3D4-F5CF-4F5E-A566-EEFC243B43E1}" type="parTrans" cxnId="{655E42E3-80D0-4785-812E-937B0695C13B}">
      <dgm:prSet/>
      <dgm:spPr/>
      <dgm:t>
        <a:bodyPr/>
        <a:lstStyle/>
        <a:p>
          <a:endParaRPr lang="en-US"/>
        </a:p>
      </dgm:t>
    </dgm:pt>
    <dgm:pt modelId="{B33F6DCD-706B-41CD-8FF1-F968E0242EB9}" type="sibTrans" cxnId="{655E42E3-80D0-4785-812E-937B0695C13B}">
      <dgm:prSet/>
      <dgm:spPr/>
      <dgm:t>
        <a:bodyPr/>
        <a:lstStyle/>
        <a:p>
          <a:endParaRPr lang="en-US"/>
        </a:p>
      </dgm:t>
    </dgm:pt>
    <dgm:pt modelId="{678748D9-6FE5-465D-98C7-3783C7EB5229}">
      <dgm:prSet phldrT="[Text]" phldr="0" custT="1"/>
      <dgm:spPr>
        <a:solidFill>
          <a:schemeClr val="tx1">
            <a:alpha val="90000"/>
          </a:schemeClr>
        </a:solidFill>
      </dgm:spPr>
      <dgm:t>
        <a:bodyPr/>
        <a:lstStyle/>
        <a:p>
          <a:r>
            <a:rPr lang="en-US" sz="900" b="1" dirty="0">
              <a:solidFill>
                <a:schemeClr val="bg1"/>
              </a:solidFill>
            </a:rPr>
            <a:t>March 18, 2026</a:t>
          </a:r>
        </a:p>
        <a:p>
          <a:r>
            <a:rPr lang="en-US" sz="900" b="1" dirty="0">
              <a:solidFill>
                <a:schemeClr val="bg1"/>
              </a:solidFill>
            </a:rPr>
            <a:t>Post Draft IP for 30-day Public Comment</a:t>
          </a:r>
        </a:p>
      </dgm:t>
    </dgm:pt>
    <dgm:pt modelId="{30F63080-AB0D-4E4B-968B-796AC14AF3E2}" type="parTrans" cxnId="{9FFAC83E-A45B-4A1A-8C55-34B4CDB592B8}">
      <dgm:prSet/>
      <dgm:spPr/>
      <dgm:t>
        <a:bodyPr/>
        <a:lstStyle/>
        <a:p>
          <a:endParaRPr lang="en-US"/>
        </a:p>
      </dgm:t>
    </dgm:pt>
    <dgm:pt modelId="{01CDBCAB-51A2-4781-83EE-4BC297B63974}" type="sibTrans" cxnId="{9FFAC83E-A45B-4A1A-8C55-34B4CDB592B8}">
      <dgm:prSet/>
      <dgm:spPr/>
      <dgm:t>
        <a:bodyPr/>
        <a:lstStyle/>
        <a:p>
          <a:endParaRPr lang="en-US"/>
        </a:p>
      </dgm:t>
    </dgm:pt>
    <dgm:pt modelId="{5F5D6824-B5D7-4CAE-841A-72C74E4FAA0B}">
      <dgm:prSet phldrT="[Text]" phldr="0" custT="1"/>
      <dgm:spPr/>
      <dgm:t>
        <a:bodyPr/>
        <a:lstStyle/>
        <a:p>
          <a:r>
            <a:rPr lang="en-US" sz="900" b="1" dirty="0">
              <a:solidFill>
                <a:schemeClr val="bg1"/>
              </a:solidFill>
            </a:rPr>
            <a:t>April 20, 2026</a:t>
          </a:r>
        </a:p>
        <a:p>
          <a:r>
            <a:rPr lang="en-US" sz="900" b="1" dirty="0">
              <a:solidFill>
                <a:schemeClr val="bg1"/>
              </a:solidFill>
            </a:rPr>
            <a:t>Behavioral Health Board Public Hearing</a:t>
          </a:r>
        </a:p>
      </dgm:t>
    </dgm:pt>
    <dgm:pt modelId="{26BC2AB1-71D7-4421-A104-661218977BAA}" type="parTrans" cxnId="{BCC3C90B-AA3E-4A8A-8841-69A90A6E9868}">
      <dgm:prSet/>
      <dgm:spPr/>
      <dgm:t>
        <a:bodyPr/>
        <a:lstStyle/>
        <a:p>
          <a:endParaRPr lang="en-US"/>
        </a:p>
      </dgm:t>
    </dgm:pt>
    <dgm:pt modelId="{A08FD160-66CD-49D5-BE58-109D0F75D9DC}" type="sibTrans" cxnId="{BCC3C90B-AA3E-4A8A-8841-69A90A6E9868}">
      <dgm:prSet/>
      <dgm:spPr/>
      <dgm:t>
        <a:bodyPr/>
        <a:lstStyle/>
        <a:p>
          <a:endParaRPr lang="en-US"/>
        </a:p>
      </dgm:t>
    </dgm:pt>
    <dgm:pt modelId="{1C5A1A61-DDC8-4D01-B63E-05A75153D514}">
      <dgm:prSet custT="1"/>
      <dgm:spPr/>
      <dgm:t>
        <a:bodyPr/>
        <a:lstStyle/>
        <a:p>
          <a:endParaRPr lang="en-US" sz="900" b="1" dirty="0">
            <a:solidFill>
              <a:schemeClr val="bg1"/>
            </a:solidFill>
          </a:endParaRPr>
        </a:p>
        <a:p>
          <a:r>
            <a:rPr lang="en-US" sz="900" b="1" dirty="0">
              <a:solidFill>
                <a:schemeClr val="bg1"/>
              </a:solidFill>
            </a:rPr>
            <a:t>April 2026</a:t>
          </a:r>
        </a:p>
        <a:p>
          <a:r>
            <a:rPr lang="en-US" sz="900" b="1" dirty="0">
              <a:solidFill>
                <a:schemeClr val="bg1"/>
              </a:solidFill>
            </a:rPr>
            <a:t>DHCS Revisions</a:t>
          </a:r>
          <a:r>
            <a:rPr lang="en-US" sz="700" b="1" dirty="0">
              <a:solidFill>
                <a:schemeClr val="bg1"/>
              </a:solidFill>
            </a:rPr>
            <a:t>			</a:t>
          </a:r>
        </a:p>
      </dgm:t>
    </dgm:pt>
    <dgm:pt modelId="{BE50AB9D-0487-464B-A71A-E86221602BD0}" type="parTrans" cxnId="{FA1FE125-86AD-44D9-A8FE-34F846EB2D8E}">
      <dgm:prSet/>
      <dgm:spPr/>
      <dgm:t>
        <a:bodyPr/>
        <a:lstStyle/>
        <a:p>
          <a:endParaRPr lang="en-US"/>
        </a:p>
      </dgm:t>
    </dgm:pt>
    <dgm:pt modelId="{3A189B43-0585-4F8F-A3E5-DC21AD68A3E5}" type="sibTrans" cxnId="{FA1FE125-86AD-44D9-A8FE-34F846EB2D8E}">
      <dgm:prSet/>
      <dgm:spPr/>
      <dgm:t>
        <a:bodyPr/>
        <a:lstStyle/>
        <a:p>
          <a:endParaRPr lang="en-US"/>
        </a:p>
      </dgm:t>
    </dgm:pt>
    <dgm:pt modelId="{044BD0F3-3157-4A9C-B43E-F3AFD16A0B05}">
      <dgm:prSet custT="1"/>
      <dgm:spPr/>
      <dgm:t>
        <a:bodyPr/>
        <a:lstStyle/>
        <a:p>
          <a:r>
            <a:rPr lang="en-US" sz="900" b="1" dirty="0">
              <a:solidFill>
                <a:schemeClr val="bg1"/>
              </a:solidFill>
            </a:rPr>
            <a:t>April 20, 2026</a:t>
          </a:r>
        </a:p>
        <a:p>
          <a:r>
            <a:rPr lang="en-US" sz="900" b="1" dirty="0">
              <a:solidFill>
                <a:schemeClr val="bg1"/>
              </a:solidFill>
            </a:rPr>
            <a:t>Submit Final IP for County Review</a:t>
          </a:r>
        </a:p>
      </dgm:t>
    </dgm:pt>
    <dgm:pt modelId="{F975F694-8EF3-435D-8F9E-BB35E070390B}" type="parTrans" cxnId="{6BBF48B5-8995-4128-994A-9F383001C2EB}">
      <dgm:prSet/>
      <dgm:spPr/>
      <dgm:t>
        <a:bodyPr/>
        <a:lstStyle/>
        <a:p>
          <a:endParaRPr lang="en-US"/>
        </a:p>
      </dgm:t>
    </dgm:pt>
    <dgm:pt modelId="{ABEF7072-4CA3-4859-8E94-4BAB75C4B6A5}" type="sibTrans" cxnId="{6BBF48B5-8995-4128-994A-9F383001C2EB}">
      <dgm:prSet/>
      <dgm:spPr/>
      <dgm:t>
        <a:bodyPr/>
        <a:lstStyle/>
        <a:p>
          <a:endParaRPr lang="en-US"/>
        </a:p>
      </dgm:t>
    </dgm:pt>
    <dgm:pt modelId="{D8AE071E-5910-47D6-97B3-8A395C994F58}">
      <dgm:prSet custT="1"/>
      <dgm:spPr/>
      <dgm:t>
        <a:bodyPr/>
        <a:lstStyle/>
        <a:p>
          <a:r>
            <a:rPr lang="en-US" sz="900" b="1" dirty="0">
              <a:solidFill>
                <a:schemeClr val="bg1"/>
              </a:solidFill>
            </a:rPr>
            <a:t>May 4, 2026</a:t>
          </a:r>
        </a:p>
        <a:p>
          <a:r>
            <a:rPr lang="en-US" sz="900" b="1" dirty="0">
              <a:solidFill>
                <a:schemeClr val="bg1"/>
              </a:solidFill>
            </a:rPr>
            <a:t>County Review Complete</a:t>
          </a:r>
        </a:p>
      </dgm:t>
    </dgm:pt>
    <dgm:pt modelId="{E27381ED-F745-4006-81D1-A6DB01549CF0}" type="parTrans" cxnId="{6F13F799-C65B-4780-9DC8-FE2AC11A79C2}">
      <dgm:prSet/>
      <dgm:spPr/>
      <dgm:t>
        <a:bodyPr/>
        <a:lstStyle/>
        <a:p>
          <a:endParaRPr lang="en-US"/>
        </a:p>
      </dgm:t>
    </dgm:pt>
    <dgm:pt modelId="{D5A39F5B-17EA-443B-82EE-E4686D4AC64D}" type="sibTrans" cxnId="{6F13F799-C65B-4780-9DC8-FE2AC11A79C2}">
      <dgm:prSet/>
      <dgm:spPr/>
      <dgm:t>
        <a:bodyPr/>
        <a:lstStyle/>
        <a:p>
          <a:endParaRPr lang="en-US"/>
        </a:p>
      </dgm:t>
    </dgm:pt>
    <dgm:pt modelId="{C0B66685-D81E-4C26-8415-8E78CC47D790}">
      <dgm:prSet custT="1"/>
      <dgm:spPr/>
      <dgm:t>
        <a:bodyPr/>
        <a:lstStyle/>
        <a:p>
          <a:r>
            <a:rPr lang="en-US" sz="900" b="1" dirty="0">
              <a:solidFill>
                <a:schemeClr val="bg1"/>
              </a:solidFill>
            </a:rPr>
            <a:t>May 4, 2026</a:t>
          </a:r>
        </a:p>
        <a:p>
          <a:r>
            <a:rPr lang="en-US" sz="900" b="1" dirty="0">
              <a:solidFill>
                <a:schemeClr val="bg1"/>
              </a:solidFill>
            </a:rPr>
            <a:t>Upload Final IP Documents </a:t>
          </a:r>
          <a:r>
            <a:rPr lang="en-US" sz="900" b="1" dirty="0" err="1">
              <a:solidFill>
                <a:schemeClr val="bg1"/>
              </a:solidFill>
            </a:rPr>
            <a:t>Questys</a:t>
          </a:r>
          <a:endParaRPr lang="en-US" sz="900" b="1" dirty="0">
            <a:solidFill>
              <a:schemeClr val="bg1"/>
            </a:solidFill>
          </a:endParaRPr>
        </a:p>
      </dgm:t>
    </dgm:pt>
    <dgm:pt modelId="{B21D3F52-2C80-4B37-9B40-19714DE98392}" type="parTrans" cxnId="{90AAC9C0-9633-4AD1-82F1-9E4A99434E20}">
      <dgm:prSet/>
      <dgm:spPr/>
      <dgm:t>
        <a:bodyPr/>
        <a:lstStyle/>
        <a:p>
          <a:endParaRPr lang="en-US"/>
        </a:p>
      </dgm:t>
    </dgm:pt>
    <dgm:pt modelId="{0D3FDA80-6A67-4181-94C6-126A1C23992B}" type="sibTrans" cxnId="{90AAC9C0-9633-4AD1-82F1-9E4A99434E20}">
      <dgm:prSet/>
      <dgm:spPr/>
      <dgm:t>
        <a:bodyPr/>
        <a:lstStyle/>
        <a:p>
          <a:endParaRPr lang="en-US"/>
        </a:p>
      </dgm:t>
    </dgm:pt>
    <dgm:pt modelId="{382B1258-9099-4C36-9955-37D2FD307FC8}">
      <dgm:prSet custT="1"/>
      <dgm:spPr/>
      <dgm:t>
        <a:bodyPr/>
        <a:lstStyle/>
        <a:p>
          <a:r>
            <a:rPr lang="en-US" sz="900" b="1" dirty="0">
              <a:solidFill>
                <a:schemeClr val="bg1"/>
              </a:solidFill>
            </a:rPr>
            <a:t>May 18, 2026</a:t>
          </a:r>
        </a:p>
        <a:p>
          <a:r>
            <a:rPr lang="en-US" sz="900" b="1" dirty="0">
              <a:solidFill>
                <a:schemeClr val="bg1"/>
              </a:solidFill>
            </a:rPr>
            <a:t>Behavioral Health Board Review Final IP</a:t>
          </a:r>
        </a:p>
      </dgm:t>
    </dgm:pt>
    <dgm:pt modelId="{298C06B5-AF3A-4692-A295-5EAFB333AD10}" type="parTrans" cxnId="{0B20884B-071A-4548-B6F2-3B9F9EB9563E}">
      <dgm:prSet/>
      <dgm:spPr/>
      <dgm:t>
        <a:bodyPr/>
        <a:lstStyle/>
        <a:p>
          <a:endParaRPr lang="en-US"/>
        </a:p>
      </dgm:t>
    </dgm:pt>
    <dgm:pt modelId="{FB5A3546-4CEB-48AB-B5D6-A60154F15644}" type="sibTrans" cxnId="{0B20884B-071A-4548-B6F2-3B9F9EB9563E}">
      <dgm:prSet/>
      <dgm:spPr/>
      <dgm:t>
        <a:bodyPr/>
        <a:lstStyle/>
        <a:p>
          <a:endParaRPr lang="en-US"/>
        </a:p>
      </dgm:t>
    </dgm:pt>
    <dgm:pt modelId="{D2B93989-D28A-459B-BDAC-D9BF3947B608}">
      <dgm:prSet custT="1"/>
      <dgm:spPr/>
      <dgm:t>
        <a:bodyPr/>
        <a:lstStyle/>
        <a:p>
          <a:r>
            <a:rPr lang="en-US" sz="900" b="1" dirty="0">
              <a:solidFill>
                <a:schemeClr val="bg1"/>
              </a:solidFill>
            </a:rPr>
            <a:t>May 19, 2026</a:t>
          </a:r>
        </a:p>
        <a:p>
          <a:r>
            <a:rPr lang="en-US" sz="900" b="1" dirty="0">
              <a:solidFill>
                <a:schemeClr val="bg1"/>
              </a:solidFill>
            </a:rPr>
            <a:t>Board of Supervisors Approve Final IP</a:t>
          </a:r>
        </a:p>
      </dgm:t>
    </dgm:pt>
    <dgm:pt modelId="{05473873-1BE4-49DC-BB67-BE45FBBFDBA2}" type="parTrans" cxnId="{3870A13B-C90A-4901-BAD2-9A7F69D96B0F}">
      <dgm:prSet/>
      <dgm:spPr/>
      <dgm:t>
        <a:bodyPr/>
        <a:lstStyle/>
        <a:p>
          <a:endParaRPr lang="en-US"/>
        </a:p>
      </dgm:t>
    </dgm:pt>
    <dgm:pt modelId="{F8833235-3A23-46AE-AE7D-D45E7E48D25F}" type="sibTrans" cxnId="{3870A13B-C90A-4901-BAD2-9A7F69D96B0F}">
      <dgm:prSet/>
      <dgm:spPr/>
      <dgm:t>
        <a:bodyPr/>
        <a:lstStyle/>
        <a:p>
          <a:endParaRPr lang="en-US"/>
        </a:p>
      </dgm:t>
    </dgm:pt>
    <dgm:pt modelId="{096AF7C8-F4F4-4B4C-8067-4D9600C10E1F}">
      <dgm:prSet custT="1"/>
      <dgm:spPr/>
      <dgm:t>
        <a:bodyPr/>
        <a:lstStyle/>
        <a:p>
          <a:r>
            <a:rPr lang="en-US" sz="900" b="1" dirty="0">
              <a:solidFill>
                <a:schemeClr val="bg1"/>
              </a:solidFill>
            </a:rPr>
            <a:t>May 2026</a:t>
          </a:r>
        </a:p>
        <a:p>
          <a:r>
            <a:rPr lang="en-US" sz="900" b="1" dirty="0">
              <a:solidFill>
                <a:schemeClr val="bg1"/>
              </a:solidFill>
            </a:rPr>
            <a:t>Submit Final IP to DHCS</a:t>
          </a:r>
        </a:p>
      </dgm:t>
    </dgm:pt>
    <dgm:pt modelId="{6E231CE3-FAF1-4BE0-83AD-8DA9416890E9}" type="parTrans" cxnId="{ECE89983-38F2-4FBA-9E0F-AF499CA97C07}">
      <dgm:prSet/>
      <dgm:spPr/>
      <dgm:t>
        <a:bodyPr/>
        <a:lstStyle/>
        <a:p>
          <a:endParaRPr lang="en-US"/>
        </a:p>
      </dgm:t>
    </dgm:pt>
    <dgm:pt modelId="{53C086C4-1ED6-436E-BEFE-5B275F99824C}" type="sibTrans" cxnId="{ECE89983-38F2-4FBA-9E0F-AF499CA97C07}">
      <dgm:prSet/>
      <dgm:spPr/>
      <dgm:t>
        <a:bodyPr/>
        <a:lstStyle/>
        <a:p>
          <a:endParaRPr lang="en-US"/>
        </a:p>
      </dgm:t>
    </dgm:pt>
    <dgm:pt modelId="{D10C60A2-EAC2-43C1-AEC2-2A595DEEB6B7}" type="pres">
      <dgm:prSet presAssocID="{8231B821-C925-46DA-9004-A88BB1B740E1}" presName="Name0" presStyleCnt="0">
        <dgm:presLayoutVars>
          <dgm:chMax val="11"/>
          <dgm:chPref val="11"/>
          <dgm:dir/>
          <dgm:resizeHandles/>
        </dgm:presLayoutVars>
      </dgm:prSet>
      <dgm:spPr/>
    </dgm:pt>
    <dgm:pt modelId="{2E230BB4-15BF-48C9-97BA-31F8CE6B61F2}" type="pres">
      <dgm:prSet presAssocID="{096AF7C8-F4F4-4B4C-8067-4D9600C10E1F}" presName="Accent10" presStyleCnt="0"/>
      <dgm:spPr/>
    </dgm:pt>
    <dgm:pt modelId="{297DC4AF-E45F-4197-8B29-94C4DBA986EB}" type="pres">
      <dgm:prSet presAssocID="{096AF7C8-F4F4-4B4C-8067-4D9600C10E1F}" presName="Accent" presStyleLbl="node1" presStyleIdx="0" presStyleCnt="10"/>
      <dgm:spPr/>
    </dgm:pt>
    <dgm:pt modelId="{C87AEAA1-D181-4598-BDBE-9766AF43C062}" type="pres">
      <dgm:prSet presAssocID="{096AF7C8-F4F4-4B4C-8067-4D9600C10E1F}" presName="ParentBackground10" presStyleCnt="0"/>
      <dgm:spPr/>
    </dgm:pt>
    <dgm:pt modelId="{28DCE9BF-4649-4BEB-9F20-07C9D01B9C47}" type="pres">
      <dgm:prSet presAssocID="{096AF7C8-F4F4-4B4C-8067-4D9600C10E1F}" presName="ParentBackground" presStyleLbl="fgAcc1" presStyleIdx="0" presStyleCnt="10"/>
      <dgm:spPr/>
    </dgm:pt>
    <dgm:pt modelId="{BD1881AB-9FF8-46E8-B98B-DC283832A181}" type="pres">
      <dgm:prSet presAssocID="{096AF7C8-F4F4-4B4C-8067-4D9600C10E1F}" presName="Parent10" presStyleLbl="revTx" presStyleIdx="0" presStyleCnt="0">
        <dgm:presLayoutVars>
          <dgm:chMax val="1"/>
          <dgm:chPref val="1"/>
          <dgm:bulletEnabled val="1"/>
        </dgm:presLayoutVars>
      </dgm:prSet>
      <dgm:spPr/>
    </dgm:pt>
    <dgm:pt modelId="{0D7A3FEC-F82E-48FD-91FC-6E82B8431091}" type="pres">
      <dgm:prSet presAssocID="{D2B93989-D28A-459B-BDAC-D9BF3947B608}" presName="Accent9" presStyleCnt="0"/>
      <dgm:spPr/>
    </dgm:pt>
    <dgm:pt modelId="{FF24EADE-8D97-4166-BBA1-0D795DEE732C}" type="pres">
      <dgm:prSet presAssocID="{D2B93989-D28A-459B-BDAC-D9BF3947B608}" presName="Accent" presStyleLbl="node1" presStyleIdx="1" presStyleCnt="10"/>
      <dgm:spPr/>
    </dgm:pt>
    <dgm:pt modelId="{9D983255-A63A-4B2B-8CAB-7EF9738F9366}" type="pres">
      <dgm:prSet presAssocID="{D2B93989-D28A-459B-BDAC-D9BF3947B608}" presName="ParentBackground9" presStyleCnt="0"/>
      <dgm:spPr/>
    </dgm:pt>
    <dgm:pt modelId="{6ED8DB25-0012-40EE-B973-09E66CEDF646}" type="pres">
      <dgm:prSet presAssocID="{D2B93989-D28A-459B-BDAC-D9BF3947B608}" presName="ParentBackground" presStyleLbl="fgAcc1" presStyleIdx="1" presStyleCnt="10"/>
      <dgm:spPr/>
    </dgm:pt>
    <dgm:pt modelId="{7CF8E74A-DE1C-43C6-AD89-42C8D2880C2F}" type="pres">
      <dgm:prSet presAssocID="{D2B93989-D28A-459B-BDAC-D9BF3947B608}" presName="Parent9" presStyleLbl="revTx" presStyleIdx="0" presStyleCnt="0">
        <dgm:presLayoutVars>
          <dgm:chMax val="1"/>
          <dgm:chPref val="1"/>
          <dgm:bulletEnabled val="1"/>
        </dgm:presLayoutVars>
      </dgm:prSet>
      <dgm:spPr/>
    </dgm:pt>
    <dgm:pt modelId="{C68C6B54-AEE9-4A40-BC8D-D1D5DD1F3236}" type="pres">
      <dgm:prSet presAssocID="{382B1258-9099-4C36-9955-37D2FD307FC8}" presName="Accent8" presStyleCnt="0"/>
      <dgm:spPr/>
    </dgm:pt>
    <dgm:pt modelId="{15513CCD-A986-4D53-98E2-3F08437EA112}" type="pres">
      <dgm:prSet presAssocID="{382B1258-9099-4C36-9955-37D2FD307FC8}" presName="Accent" presStyleLbl="node1" presStyleIdx="2" presStyleCnt="10"/>
      <dgm:spPr/>
    </dgm:pt>
    <dgm:pt modelId="{9EF3A178-9096-4838-B5BD-03B453158830}" type="pres">
      <dgm:prSet presAssocID="{382B1258-9099-4C36-9955-37D2FD307FC8}" presName="ParentBackground8" presStyleCnt="0"/>
      <dgm:spPr/>
    </dgm:pt>
    <dgm:pt modelId="{2CCDC598-BAC6-45DC-B20A-1D817DF9C2CC}" type="pres">
      <dgm:prSet presAssocID="{382B1258-9099-4C36-9955-37D2FD307FC8}" presName="ParentBackground" presStyleLbl="fgAcc1" presStyleIdx="2" presStyleCnt="10"/>
      <dgm:spPr/>
    </dgm:pt>
    <dgm:pt modelId="{C47E2C4E-9142-441E-8214-63A5D8B1E070}" type="pres">
      <dgm:prSet presAssocID="{382B1258-9099-4C36-9955-37D2FD307FC8}" presName="Parent8" presStyleLbl="revTx" presStyleIdx="0" presStyleCnt="0">
        <dgm:presLayoutVars>
          <dgm:chMax val="1"/>
          <dgm:chPref val="1"/>
          <dgm:bulletEnabled val="1"/>
        </dgm:presLayoutVars>
      </dgm:prSet>
      <dgm:spPr/>
    </dgm:pt>
    <dgm:pt modelId="{96693A97-34C5-448C-B2C0-1B927FFC8BF1}" type="pres">
      <dgm:prSet presAssocID="{C0B66685-D81E-4C26-8415-8E78CC47D790}" presName="Accent7" presStyleCnt="0"/>
      <dgm:spPr/>
    </dgm:pt>
    <dgm:pt modelId="{242804D6-6B8A-4064-8AA6-07E7BE4652D9}" type="pres">
      <dgm:prSet presAssocID="{C0B66685-D81E-4C26-8415-8E78CC47D790}" presName="Accent" presStyleLbl="node1" presStyleIdx="3" presStyleCnt="10"/>
      <dgm:spPr/>
    </dgm:pt>
    <dgm:pt modelId="{C2E92E77-9167-4858-8CA0-00E257D5FA35}" type="pres">
      <dgm:prSet presAssocID="{C0B66685-D81E-4C26-8415-8E78CC47D790}" presName="ParentBackground7" presStyleCnt="0"/>
      <dgm:spPr/>
    </dgm:pt>
    <dgm:pt modelId="{1A35EBB3-64D7-4427-B052-E072CF1B5B46}" type="pres">
      <dgm:prSet presAssocID="{C0B66685-D81E-4C26-8415-8E78CC47D790}" presName="ParentBackground" presStyleLbl="fgAcc1" presStyleIdx="3" presStyleCnt="10"/>
      <dgm:spPr/>
    </dgm:pt>
    <dgm:pt modelId="{FC6AF6C2-2E36-4F9B-B3DA-E42839082A7E}" type="pres">
      <dgm:prSet presAssocID="{C0B66685-D81E-4C26-8415-8E78CC47D790}" presName="Parent7" presStyleLbl="revTx" presStyleIdx="0" presStyleCnt="0">
        <dgm:presLayoutVars>
          <dgm:chMax val="1"/>
          <dgm:chPref val="1"/>
          <dgm:bulletEnabled val="1"/>
        </dgm:presLayoutVars>
      </dgm:prSet>
      <dgm:spPr/>
    </dgm:pt>
    <dgm:pt modelId="{2BB7BD74-EFBB-4B25-A797-37E895794AE7}" type="pres">
      <dgm:prSet presAssocID="{D8AE071E-5910-47D6-97B3-8A395C994F58}" presName="Accent6" presStyleCnt="0"/>
      <dgm:spPr/>
    </dgm:pt>
    <dgm:pt modelId="{B934B369-B02F-4B8C-B6FA-BE0CFB657FC5}" type="pres">
      <dgm:prSet presAssocID="{D8AE071E-5910-47D6-97B3-8A395C994F58}" presName="Accent" presStyleLbl="node1" presStyleIdx="4" presStyleCnt="10"/>
      <dgm:spPr/>
    </dgm:pt>
    <dgm:pt modelId="{8A59FCDF-F565-4652-9441-AA35660D4F6E}" type="pres">
      <dgm:prSet presAssocID="{D8AE071E-5910-47D6-97B3-8A395C994F58}" presName="ParentBackground6" presStyleCnt="0"/>
      <dgm:spPr/>
    </dgm:pt>
    <dgm:pt modelId="{A1E78C59-C31A-4785-AC30-5189CB798714}" type="pres">
      <dgm:prSet presAssocID="{D8AE071E-5910-47D6-97B3-8A395C994F58}" presName="ParentBackground" presStyleLbl="fgAcc1" presStyleIdx="4" presStyleCnt="10"/>
      <dgm:spPr/>
    </dgm:pt>
    <dgm:pt modelId="{86FB1B85-F1DF-40C9-AC37-EC8A18B5131D}" type="pres">
      <dgm:prSet presAssocID="{D8AE071E-5910-47D6-97B3-8A395C994F58}" presName="Parent6" presStyleLbl="revTx" presStyleIdx="0" presStyleCnt="0">
        <dgm:presLayoutVars>
          <dgm:chMax val="1"/>
          <dgm:chPref val="1"/>
          <dgm:bulletEnabled val="1"/>
        </dgm:presLayoutVars>
      </dgm:prSet>
      <dgm:spPr/>
    </dgm:pt>
    <dgm:pt modelId="{D71DA168-82EC-4CC3-AB68-3479890A2D4B}" type="pres">
      <dgm:prSet presAssocID="{044BD0F3-3157-4A9C-B43E-F3AFD16A0B05}" presName="Accent5" presStyleCnt="0"/>
      <dgm:spPr/>
    </dgm:pt>
    <dgm:pt modelId="{5B0E8712-0862-4921-A39D-4C3D65E0FA09}" type="pres">
      <dgm:prSet presAssocID="{044BD0F3-3157-4A9C-B43E-F3AFD16A0B05}" presName="Accent" presStyleLbl="node1" presStyleIdx="5" presStyleCnt="10"/>
      <dgm:spPr/>
    </dgm:pt>
    <dgm:pt modelId="{E478C08D-0F33-49FB-AB4A-B58EB6F7B617}" type="pres">
      <dgm:prSet presAssocID="{044BD0F3-3157-4A9C-B43E-F3AFD16A0B05}" presName="ParentBackground5" presStyleCnt="0"/>
      <dgm:spPr/>
    </dgm:pt>
    <dgm:pt modelId="{44C1C193-60EF-44AA-81F2-C3176317FD56}" type="pres">
      <dgm:prSet presAssocID="{044BD0F3-3157-4A9C-B43E-F3AFD16A0B05}" presName="ParentBackground" presStyleLbl="fgAcc1" presStyleIdx="5" presStyleCnt="10"/>
      <dgm:spPr/>
    </dgm:pt>
    <dgm:pt modelId="{794C20FB-FDDD-405B-AEBF-3675BA3128AC}" type="pres">
      <dgm:prSet presAssocID="{044BD0F3-3157-4A9C-B43E-F3AFD16A0B05}" presName="Parent5" presStyleLbl="revTx" presStyleIdx="0" presStyleCnt="0">
        <dgm:presLayoutVars>
          <dgm:chMax val="1"/>
          <dgm:chPref val="1"/>
          <dgm:bulletEnabled val="1"/>
        </dgm:presLayoutVars>
      </dgm:prSet>
      <dgm:spPr/>
    </dgm:pt>
    <dgm:pt modelId="{02C49484-3BCA-4E97-BF8C-F6278B25F401}" type="pres">
      <dgm:prSet presAssocID="{1C5A1A61-DDC8-4D01-B63E-05A75153D514}" presName="Accent4" presStyleCnt="0"/>
      <dgm:spPr/>
    </dgm:pt>
    <dgm:pt modelId="{DB6CD4BF-14F0-464F-A924-CCC324DAC47A}" type="pres">
      <dgm:prSet presAssocID="{1C5A1A61-DDC8-4D01-B63E-05A75153D514}" presName="Accent" presStyleLbl="node1" presStyleIdx="6" presStyleCnt="10"/>
      <dgm:spPr/>
    </dgm:pt>
    <dgm:pt modelId="{FA813291-8931-4C62-970B-81247C9975A1}" type="pres">
      <dgm:prSet presAssocID="{1C5A1A61-DDC8-4D01-B63E-05A75153D514}" presName="ParentBackground4" presStyleCnt="0"/>
      <dgm:spPr/>
    </dgm:pt>
    <dgm:pt modelId="{9F29AFD3-7CF2-40F6-95EA-AFA9A8A9ED92}" type="pres">
      <dgm:prSet presAssocID="{1C5A1A61-DDC8-4D01-B63E-05A75153D514}" presName="ParentBackground" presStyleLbl="fgAcc1" presStyleIdx="6" presStyleCnt="10"/>
      <dgm:spPr/>
    </dgm:pt>
    <dgm:pt modelId="{3F173EB5-DD96-448B-B39B-393E2EF9E279}" type="pres">
      <dgm:prSet presAssocID="{1C5A1A61-DDC8-4D01-B63E-05A75153D514}" presName="Parent4" presStyleLbl="revTx" presStyleIdx="0" presStyleCnt="0">
        <dgm:presLayoutVars>
          <dgm:chMax val="1"/>
          <dgm:chPref val="1"/>
          <dgm:bulletEnabled val="1"/>
        </dgm:presLayoutVars>
      </dgm:prSet>
      <dgm:spPr/>
    </dgm:pt>
    <dgm:pt modelId="{5B615179-C293-4BE1-B5B6-4CC3E5000BB2}" type="pres">
      <dgm:prSet presAssocID="{5F5D6824-B5D7-4CAE-841A-72C74E4FAA0B}" presName="Accent3" presStyleCnt="0"/>
      <dgm:spPr/>
    </dgm:pt>
    <dgm:pt modelId="{FDA57C4E-2B94-4EBC-8FB1-E8B668ADFA94}" type="pres">
      <dgm:prSet presAssocID="{5F5D6824-B5D7-4CAE-841A-72C74E4FAA0B}" presName="Accent" presStyleLbl="node1" presStyleIdx="7" presStyleCnt="10"/>
      <dgm:spPr/>
    </dgm:pt>
    <dgm:pt modelId="{BC619920-E7C5-48A3-8771-F8CAFE95E15E}" type="pres">
      <dgm:prSet presAssocID="{5F5D6824-B5D7-4CAE-841A-72C74E4FAA0B}" presName="ParentBackground3" presStyleCnt="0"/>
      <dgm:spPr/>
    </dgm:pt>
    <dgm:pt modelId="{39B99DAC-D374-473C-9F72-ADE0D2B5310B}" type="pres">
      <dgm:prSet presAssocID="{5F5D6824-B5D7-4CAE-841A-72C74E4FAA0B}" presName="ParentBackground" presStyleLbl="fgAcc1" presStyleIdx="7" presStyleCnt="10"/>
      <dgm:spPr/>
    </dgm:pt>
    <dgm:pt modelId="{8EB196AA-02E0-45A6-B703-BC29117D56BB}" type="pres">
      <dgm:prSet presAssocID="{5F5D6824-B5D7-4CAE-841A-72C74E4FAA0B}" presName="Parent3" presStyleLbl="revTx" presStyleIdx="0" presStyleCnt="0">
        <dgm:presLayoutVars>
          <dgm:chMax val="1"/>
          <dgm:chPref val="1"/>
          <dgm:bulletEnabled val="1"/>
        </dgm:presLayoutVars>
      </dgm:prSet>
      <dgm:spPr/>
    </dgm:pt>
    <dgm:pt modelId="{D6432385-6EC9-4107-8E1E-DF704582459A}" type="pres">
      <dgm:prSet presAssocID="{678748D9-6FE5-465D-98C7-3783C7EB5229}" presName="Accent2" presStyleCnt="0"/>
      <dgm:spPr/>
    </dgm:pt>
    <dgm:pt modelId="{2FC07EE9-49A5-4AC7-AC8A-56802D3AEBF0}" type="pres">
      <dgm:prSet presAssocID="{678748D9-6FE5-465D-98C7-3783C7EB5229}" presName="Accent" presStyleLbl="node1" presStyleIdx="8" presStyleCnt="10"/>
      <dgm:spPr/>
    </dgm:pt>
    <dgm:pt modelId="{E815DB5A-5CD7-4AB8-922F-FA9149D76612}" type="pres">
      <dgm:prSet presAssocID="{678748D9-6FE5-465D-98C7-3783C7EB5229}" presName="ParentBackground2" presStyleCnt="0"/>
      <dgm:spPr/>
    </dgm:pt>
    <dgm:pt modelId="{F2DFF4D1-69A2-45FB-9A75-576B2E8F535A}" type="pres">
      <dgm:prSet presAssocID="{678748D9-6FE5-465D-98C7-3783C7EB5229}" presName="ParentBackground" presStyleLbl="fgAcc1" presStyleIdx="8" presStyleCnt="10" custLinFactNeighborY="-9"/>
      <dgm:spPr/>
    </dgm:pt>
    <dgm:pt modelId="{F4CEF67E-9418-46F7-ACE4-3F5D9F9D6CC1}" type="pres">
      <dgm:prSet presAssocID="{678748D9-6FE5-465D-98C7-3783C7EB5229}" presName="Parent2" presStyleLbl="revTx" presStyleIdx="0" presStyleCnt="0">
        <dgm:presLayoutVars>
          <dgm:chMax val="1"/>
          <dgm:chPref val="1"/>
          <dgm:bulletEnabled val="1"/>
        </dgm:presLayoutVars>
      </dgm:prSet>
      <dgm:spPr/>
    </dgm:pt>
    <dgm:pt modelId="{B1B94FFD-2725-4E77-A9D7-89E2AE47A36F}" type="pres">
      <dgm:prSet presAssocID="{EBD6B3BA-BAF5-4BA6-AFCB-CD915813A935}" presName="Accent1" presStyleCnt="0"/>
      <dgm:spPr/>
    </dgm:pt>
    <dgm:pt modelId="{D1391834-3893-467E-82D5-D8D6066527EA}" type="pres">
      <dgm:prSet presAssocID="{EBD6B3BA-BAF5-4BA6-AFCB-CD915813A935}" presName="Accent" presStyleLbl="node1" presStyleIdx="9" presStyleCnt="10"/>
      <dgm:spPr/>
    </dgm:pt>
    <dgm:pt modelId="{65B28406-AA2B-428E-ACCA-151767E28832}" type="pres">
      <dgm:prSet presAssocID="{EBD6B3BA-BAF5-4BA6-AFCB-CD915813A935}" presName="ParentBackground1" presStyleCnt="0"/>
      <dgm:spPr/>
    </dgm:pt>
    <dgm:pt modelId="{DC7E6466-9771-4F90-942D-5A0965935E98}" type="pres">
      <dgm:prSet presAssocID="{EBD6B3BA-BAF5-4BA6-AFCB-CD915813A935}" presName="ParentBackground" presStyleLbl="fgAcc1" presStyleIdx="9" presStyleCnt="10"/>
      <dgm:spPr/>
    </dgm:pt>
    <dgm:pt modelId="{351E4EB8-9A06-45FB-B1A4-9B83A56DE182}" type="pres">
      <dgm:prSet presAssocID="{EBD6B3BA-BAF5-4BA6-AFCB-CD915813A935}" presName="Parent1" presStyleLbl="revTx" presStyleIdx="0" presStyleCnt="0">
        <dgm:presLayoutVars>
          <dgm:chMax val="1"/>
          <dgm:chPref val="1"/>
          <dgm:bulletEnabled val="1"/>
        </dgm:presLayoutVars>
      </dgm:prSet>
      <dgm:spPr/>
    </dgm:pt>
  </dgm:ptLst>
  <dgm:cxnLst>
    <dgm:cxn modelId="{87F72700-58E5-40C4-9A5C-F1004AC0A8FA}" type="presOf" srcId="{382B1258-9099-4C36-9955-37D2FD307FC8}" destId="{C47E2C4E-9142-441E-8214-63A5D8B1E070}" srcOrd="1" destOrd="0" presId="urn:microsoft.com/office/officeart/2011/layout/CircleProcess"/>
    <dgm:cxn modelId="{8D462D00-1A3E-4162-802C-50E05AEAFABC}" type="presOf" srcId="{D2B93989-D28A-459B-BDAC-D9BF3947B608}" destId="{6ED8DB25-0012-40EE-B973-09E66CEDF646}" srcOrd="0" destOrd="0" presId="urn:microsoft.com/office/officeart/2011/layout/CircleProcess"/>
    <dgm:cxn modelId="{3EF9F70A-7AB6-4AE9-9119-C368D981E571}" type="presOf" srcId="{C0B66685-D81E-4C26-8415-8E78CC47D790}" destId="{1A35EBB3-64D7-4427-B052-E072CF1B5B46}" srcOrd="0" destOrd="0" presId="urn:microsoft.com/office/officeart/2011/layout/CircleProcess"/>
    <dgm:cxn modelId="{BBC8200B-3FDA-4517-9B6C-91FBC162E7C9}" type="presOf" srcId="{EBD6B3BA-BAF5-4BA6-AFCB-CD915813A935}" destId="{DC7E6466-9771-4F90-942D-5A0965935E98}" srcOrd="0" destOrd="0" presId="urn:microsoft.com/office/officeart/2011/layout/CircleProcess"/>
    <dgm:cxn modelId="{BCC3C90B-AA3E-4A8A-8841-69A90A6E9868}" srcId="{8231B821-C925-46DA-9004-A88BB1B740E1}" destId="{5F5D6824-B5D7-4CAE-841A-72C74E4FAA0B}" srcOrd="2" destOrd="0" parTransId="{26BC2AB1-71D7-4421-A104-661218977BAA}" sibTransId="{A08FD160-66CD-49D5-BE58-109D0F75D9DC}"/>
    <dgm:cxn modelId="{77AA9411-1205-461D-BE7E-56B7C49B251F}" type="presOf" srcId="{1C5A1A61-DDC8-4D01-B63E-05A75153D514}" destId="{9F29AFD3-7CF2-40F6-95EA-AFA9A8A9ED92}" srcOrd="0" destOrd="0" presId="urn:microsoft.com/office/officeart/2011/layout/CircleProcess"/>
    <dgm:cxn modelId="{FA1FE125-86AD-44D9-A8FE-34F846EB2D8E}" srcId="{8231B821-C925-46DA-9004-A88BB1B740E1}" destId="{1C5A1A61-DDC8-4D01-B63E-05A75153D514}" srcOrd="3" destOrd="0" parTransId="{BE50AB9D-0487-464B-A71A-E86221602BD0}" sibTransId="{3A189B43-0585-4F8F-A3E5-DC21AD68A3E5}"/>
    <dgm:cxn modelId="{79715C28-80B4-4EE1-B9FD-42975FE0D26C}" type="presOf" srcId="{044BD0F3-3157-4A9C-B43E-F3AFD16A0B05}" destId="{44C1C193-60EF-44AA-81F2-C3176317FD56}" srcOrd="0" destOrd="0" presId="urn:microsoft.com/office/officeart/2011/layout/CircleProcess"/>
    <dgm:cxn modelId="{D13FAB31-78AB-4B8C-9C77-A6E0A08EB0D1}" type="presOf" srcId="{096AF7C8-F4F4-4B4C-8067-4D9600C10E1F}" destId="{BD1881AB-9FF8-46E8-B98B-DC283832A181}" srcOrd="1" destOrd="0" presId="urn:microsoft.com/office/officeart/2011/layout/CircleProcess"/>
    <dgm:cxn modelId="{3986113B-094D-41E8-A7BE-E43351714EBD}" type="presOf" srcId="{382B1258-9099-4C36-9955-37D2FD307FC8}" destId="{2CCDC598-BAC6-45DC-B20A-1D817DF9C2CC}" srcOrd="0" destOrd="0" presId="urn:microsoft.com/office/officeart/2011/layout/CircleProcess"/>
    <dgm:cxn modelId="{3870A13B-C90A-4901-BAD2-9A7F69D96B0F}" srcId="{8231B821-C925-46DA-9004-A88BB1B740E1}" destId="{D2B93989-D28A-459B-BDAC-D9BF3947B608}" srcOrd="8" destOrd="0" parTransId="{05473873-1BE4-49DC-BB67-BE45FBBFDBA2}" sibTransId="{F8833235-3A23-46AE-AE7D-D45E7E48D25F}"/>
    <dgm:cxn modelId="{9FFAC83E-A45B-4A1A-8C55-34B4CDB592B8}" srcId="{8231B821-C925-46DA-9004-A88BB1B740E1}" destId="{678748D9-6FE5-465D-98C7-3783C7EB5229}" srcOrd="1" destOrd="0" parTransId="{30F63080-AB0D-4E4B-968B-796AC14AF3E2}" sibTransId="{01CDBCAB-51A2-4781-83EE-4BC297B63974}"/>
    <dgm:cxn modelId="{6B246543-C62E-4554-A5EA-8291018EA6A9}" type="presOf" srcId="{D2B93989-D28A-459B-BDAC-D9BF3947B608}" destId="{7CF8E74A-DE1C-43C6-AD89-42C8D2880C2F}" srcOrd="1" destOrd="0" presId="urn:microsoft.com/office/officeart/2011/layout/CircleProcess"/>
    <dgm:cxn modelId="{0B20884B-071A-4548-B6F2-3B9F9EB9563E}" srcId="{8231B821-C925-46DA-9004-A88BB1B740E1}" destId="{382B1258-9099-4C36-9955-37D2FD307FC8}" srcOrd="7" destOrd="0" parTransId="{298C06B5-AF3A-4692-A295-5EAFB333AD10}" sibTransId="{FB5A3546-4CEB-48AB-B5D6-A60154F15644}"/>
    <dgm:cxn modelId="{B89BDE6B-6438-4D11-9E88-83B7EA89D090}" type="presOf" srcId="{678748D9-6FE5-465D-98C7-3783C7EB5229}" destId="{F4CEF67E-9418-46F7-ACE4-3F5D9F9D6CC1}" srcOrd="1" destOrd="0" presId="urn:microsoft.com/office/officeart/2011/layout/CircleProcess"/>
    <dgm:cxn modelId="{E2F6DE5A-B24E-408C-ACAF-8C0C6B2328FC}" type="presOf" srcId="{044BD0F3-3157-4A9C-B43E-F3AFD16A0B05}" destId="{794C20FB-FDDD-405B-AEBF-3675BA3128AC}" srcOrd="1" destOrd="0" presId="urn:microsoft.com/office/officeart/2011/layout/CircleProcess"/>
    <dgm:cxn modelId="{ECE89983-38F2-4FBA-9E0F-AF499CA97C07}" srcId="{8231B821-C925-46DA-9004-A88BB1B740E1}" destId="{096AF7C8-F4F4-4B4C-8067-4D9600C10E1F}" srcOrd="9" destOrd="0" parTransId="{6E231CE3-FAF1-4BE0-83AD-8DA9416890E9}" sibTransId="{53C086C4-1ED6-436E-BEFE-5B275F99824C}"/>
    <dgm:cxn modelId="{7DA8C18E-1F0D-467A-B9F1-FB28E7FCDB9E}" type="presOf" srcId="{D8AE071E-5910-47D6-97B3-8A395C994F58}" destId="{A1E78C59-C31A-4785-AC30-5189CB798714}" srcOrd="0" destOrd="0" presId="urn:microsoft.com/office/officeart/2011/layout/CircleProcess"/>
    <dgm:cxn modelId="{233DCF8F-D8B3-4003-ACA9-83DDC5ADDC3D}" type="presOf" srcId="{EBD6B3BA-BAF5-4BA6-AFCB-CD915813A935}" destId="{351E4EB8-9A06-45FB-B1A4-9B83A56DE182}" srcOrd="1" destOrd="0" presId="urn:microsoft.com/office/officeart/2011/layout/CircleProcess"/>
    <dgm:cxn modelId="{6F13F799-C65B-4780-9DC8-FE2AC11A79C2}" srcId="{8231B821-C925-46DA-9004-A88BB1B740E1}" destId="{D8AE071E-5910-47D6-97B3-8A395C994F58}" srcOrd="5" destOrd="0" parTransId="{E27381ED-F745-4006-81D1-A6DB01549CF0}" sibTransId="{D5A39F5B-17EA-443B-82EE-E4686D4AC64D}"/>
    <dgm:cxn modelId="{E529629E-CB5D-44ED-8907-488D52AAD64B}" type="presOf" srcId="{5F5D6824-B5D7-4CAE-841A-72C74E4FAA0B}" destId="{39B99DAC-D374-473C-9F72-ADE0D2B5310B}" srcOrd="0" destOrd="0" presId="urn:microsoft.com/office/officeart/2011/layout/CircleProcess"/>
    <dgm:cxn modelId="{6BBF48B5-8995-4128-994A-9F383001C2EB}" srcId="{8231B821-C925-46DA-9004-A88BB1B740E1}" destId="{044BD0F3-3157-4A9C-B43E-F3AFD16A0B05}" srcOrd="4" destOrd="0" parTransId="{F975F694-8EF3-435D-8F9E-BB35E070390B}" sibTransId="{ABEF7072-4CA3-4859-8E94-4BAB75C4B6A5}"/>
    <dgm:cxn modelId="{4AF98ABE-6276-4244-BEB3-7331B85F256B}" type="presOf" srcId="{D8AE071E-5910-47D6-97B3-8A395C994F58}" destId="{86FB1B85-F1DF-40C9-AC37-EC8A18B5131D}" srcOrd="1" destOrd="0" presId="urn:microsoft.com/office/officeart/2011/layout/CircleProcess"/>
    <dgm:cxn modelId="{F9F5C3BF-D485-4016-AB6B-A781FF27DA6B}" type="presOf" srcId="{8231B821-C925-46DA-9004-A88BB1B740E1}" destId="{D10C60A2-EAC2-43C1-AEC2-2A595DEEB6B7}" srcOrd="0" destOrd="0" presId="urn:microsoft.com/office/officeart/2011/layout/CircleProcess"/>
    <dgm:cxn modelId="{90AAC9C0-9633-4AD1-82F1-9E4A99434E20}" srcId="{8231B821-C925-46DA-9004-A88BB1B740E1}" destId="{C0B66685-D81E-4C26-8415-8E78CC47D790}" srcOrd="6" destOrd="0" parTransId="{B21D3F52-2C80-4B37-9B40-19714DE98392}" sibTransId="{0D3FDA80-6A67-4181-94C6-126A1C23992B}"/>
    <dgm:cxn modelId="{9BDAEEC1-5BBA-486D-A5BC-727F01BBDFA2}" type="presOf" srcId="{096AF7C8-F4F4-4B4C-8067-4D9600C10E1F}" destId="{28DCE9BF-4649-4BEB-9F20-07C9D01B9C47}" srcOrd="0" destOrd="0" presId="urn:microsoft.com/office/officeart/2011/layout/CircleProcess"/>
    <dgm:cxn modelId="{F69E10D0-7DE0-47B5-A63F-BA2D99BAAB54}" type="presOf" srcId="{678748D9-6FE5-465D-98C7-3783C7EB5229}" destId="{F2DFF4D1-69A2-45FB-9A75-576B2E8F535A}" srcOrd="0" destOrd="0" presId="urn:microsoft.com/office/officeart/2011/layout/CircleProcess"/>
    <dgm:cxn modelId="{5D7AEBD9-5811-4DB6-BCCC-EF0B69B5D489}" type="presOf" srcId="{5F5D6824-B5D7-4CAE-841A-72C74E4FAA0B}" destId="{8EB196AA-02E0-45A6-B703-BC29117D56BB}" srcOrd="1" destOrd="0" presId="urn:microsoft.com/office/officeart/2011/layout/CircleProcess"/>
    <dgm:cxn modelId="{30AF78DC-24F0-42D8-96B8-77312789CF4C}" type="presOf" srcId="{1C5A1A61-DDC8-4D01-B63E-05A75153D514}" destId="{3F173EB5-DD96-448B-B39B-393E2EF9E279}" srcOrd="1" destOrd="0" presId="urn:microsoft.com/office/officeart/2011/layout/CircleProcess"/>
    <dgm:cxn modelId="{655E42E3-80D0-4785-812E-937B0695C13B}" srcId="{8231B821-C925-46DA-9004-A88BB1B740E1}" destId="{EBD6B3BA-BAF5-4BA6-AFCB-CD915813A935}" srcOrd="0" destOrd="0" parTransId="{196FA3D4-F5CF-4F5E-A566-EEFC243B43E1}" sibTransId="{B33F6DCD-706B-41CD-8FF1-F968E0242EB9}"/>
    <dgm:cxn modelId="{9EC9BEFC-76EF-4CFE-B65A-CD65A3A6E558}" type="presOf" srcId="{C0B66685-D81E-4C26-8415-8E78CC47D790}" destId="{FC6AF6C2-2E36-4F9B-B3DA-E42839082A7E}" srcOrd="1" destOrd="0" presId="urn:microsoft.com/office/officeart/2011/layout/CircleProcess"/>
    <dgm:cxn modelId="{AA2540F6-F9FD-4168-A81E-628F62137EA2}" type="presParOf" srcId="{D10C60A2-EAC2-43C1-AEC2-2A595DEEB6B7}" destId="{2E230BB4-15BF-48C9-97BA-31F8CE6B61F2}" srcOrd="0" destOrd="0" presId="urn:microsoft.com/office/officeart/2011/layout/CircleProcess"/>
    <dgm:cxn modelId="{1DF56D97-C9B3-4A18-965F-9CDDD1A8EADA}" type="presParOf" srcId="{2E230BB4-15BF-48C9-97BA-31F8CE6B61F2}" destId="{297DC4AF-E45F-4197-8B29-94C4DBA986EB}" srcOrd="0" destOrd="0" presId="urn:microsoft.com/office/officeart/2011/layout/CircleProcess"/>
    <dgm:cxn modelId="{6C8E2E4A-E043-4F93-B4A8-720F8B8E6B3E}" type="presParOf" srcId="{D10C60A2-EAC2-43C1-AEC2-2A595DEEB6B7}" destId="{C87AEAA1-D181-4598-BDBE-9766AF43C062}" srcOrd="1" destOrd="0" presId="urn:microsoft.com/office/officeart/2011/layout/CircleProcess"/>
    <dgm:cxn modelId="{BEA57394-8642-4A7F-8DF3-9266EA90C090}" type="presParOf" srcId="{C87AEAA1-D181-4598-BDBE-9766AF43C062}" destId="{28DCE9BF-4649-4BEB-9F20-07C9D01B9C47}" srcOrd="0" destOrd="0" presId="urn:microsoft.com/office/officeart/2011/layout/CircleProcess"/>
    <dgm:cxn modelId="{26C6BD83-1954-4C5C-9FFF-BC5494D2686F}" type="presParOf" srcId="{D10C60A2-EAC2-43C1-AEC2-2A595DEEB6B7}" destId="{BD1881AB-9FF8-46E8-B98B-DC283832A181}" srcOrd="2" destOrd="0" presId="urn:microsoft.com/office/officeart/2011/layout/CircleProcess"/>
    <dgm:cxn modelId="{42D29B96-E22A-460C-A136-1CBA2EEA87ED}" type="presParOf" srcId="{D10C60A2-EAC2-43C1-AEC2-2A595DEEB6B7}" destId="{0D7A3FEC-F82E-48FD-91FC-6E82B8431091}" srcOrd="3" destOrd="0" presId="urn:microsoft.com/office/officeart/2011/layout/CircleProcess"/>
    <dgm:cxn modelId="{D5C06009-F3D4-40E3-B731-C7CD203A788B}" type="presParOf" srcId="{0D7A3FEC-F82E-48FD-91FC-6E82B8431091}" destId="{FF24EADE-8D97-4166-BBA1-0D795DEE732C}" srcOrd="0" destOrd="0" presId="urn:microsoft.com/office/officeart/2011/layout/CircleProcess"/>
    <dgm:cxn modelId="{A9564A4F-3DE4-4969-B947-B233767DD873}" type="presParOf" srcId="{D10C60A2-EAC2-43C1-AEC2-2A595DEEB6B7}" destId="{9D983255-A63A-4B2B-8CAB-7EF9738F9366}" srcOrd="4" destOrd="0" presId="urn:microsoft.com/office/officeart/2011/layout/CircleProcess"/>
    <dgm:cxn modelId="{1D6D60D9-4DA3-4C46-B117-48662ACF01D7}" type="presParOf" srcId="{9D983255-A63A-4B2B-8CAB-7EF9738F9366}" destId="{6ED8DB25-0012-40EE-B973-09E66CEDF646}" srcOrd="0" destOrd="0" presId="urn:microsoft.com/office/officeart/2011/layout/CircleProcess"/>
    <dgm:cxn modelId="{291C0C16-CAA5-4C16-BADB-BF6236596A6D}" type="presParOf" srcId="{D10C60A2-EAC2-43C1-AEC2-2A595DEEB6B7}" destId="{7CF8E74A-DE1C-43C6-AD89-42C8D2880C2F}" srcOrd="5" destOrd="0" presId="urn:microsoft.com/office/officeart/2011/layout/CircleProcess"/>
    <dgm:cxn modelId="{96F52DE9-01F5-4B81-BF2D-AD1DDD676436}" type="presParOf" srcId="{D10C60A2-EAC2-43C1-AEC2-2A595DEEB6B7}" destId="{C68C6B54-AEE9-4A40-BC8D-D1D5DD1F3236}" srcOrd="6" destOrd="0" presId="urn:microsoft.com/office/officeart/2011/layout/CircleProcess"/>
    <dgm:cxn modelId="{495AE6DE-1AD7-4BF9-AF6A-9FA7BB6B0460}" type="presParOf" srcId="{C68C6B54-AEE9-4A40-BC8D-D1D5DD1F3236}" destId="{15513CCD-A986-4D53-98E2-3F08437EA112}" srcOrd="0" destOrd="0" presId="urn:microsoft.com/office/officeart/2011/layout/CircleProcess"/>
    <dgm:cxn modelId="{41315878-B735-44A4-A078-B5B2516C8642}" type="presParOf" srcId="{D10C60A2-EAC2-43C1-AEC2-2A595DEEB6B7}" destId="{9EF3A178-9096-4838-B5BD-03B453158830}" srcOrd="7" destOrd="0" presId="urn:microsoft.com/office/officeart/2011/layout/CircleProcess"/>
    <dgm:cxn modelId="{F22C3415-3CC2-4FE3-80B4-0E88A95440B2}" type="presParOf" srcId="{9EF3A178-9096-4838-B5BD-03B453158830}" destId="{2CCDC598-BAC6-45DC-B20A-1D817DF9C2CC}" srcOrd="0" destOrd="0" presId="urn:microsoft.com/office/officeart/2011/layout/CircleProcess"/>
    <dgm:cxn modelId="{ABE8E61E-55E3-4104-8830-5EE898B3EBDA}" type="presParOf" srcId="{D10C60A2-EAC2-43C1-AEC2-2A595DEEB6B7}" destId="{C47E2C4E-9142-441E-8214-63A5D8B1E070}" srcOrd="8" destOrd="0" presId="urn:microsoft.com/office/officeart/2011/layout/CircleProcess"/>
    <dgm:cxn modelId="{BAA08C5B-48C7-4EFA-873B-E800068D2998}" type="presParOf" srcId="{D10C60A2-EAC2-43C1-AEC2-2A595DEEB6B7}" destId="{96693A97-34C5-448C-B2C0-1B927FFC8BF1}" srcOrd="9" destOrd="0" presId="urn:microsoft.com/office/officeart/2011/layout/CircleProcess"/>
    <dgm:cxn modelId="{7F9DA696-738F-47C1-8B1F-3D6C64349191}" type="presParOf" srcId="{96693A97-34C5-448C-B2C0-1B927FFC8BF1}" destId="{242804D6-6B8A-4064-8AA6-07E7BE4652D9}" srcOrd="0" destOrd="0" presId="urn:microsoft.com/office/officeart/2011/layout/CircleProcess"/>
    <dgm:cxn modelId="{6154C699-C291-48A7-A9E1-D40E51404A23}" type="presParOf" srcId="{D10C60A2-EAC2-43C1-AEC2-2A595DEEB6B7}" destId="{C2E92E77-9167-4858-8CA0-00E257D5FA35}" srcOrd="10" destOrd="0" presId="urn:microsoft.com/office/officeart/2011/layout/CircleProcess"/>
    <dgm:cxn modelId="{FA298EBE-8FC9-4880-AF7D-A1311C2E0EAF}" type="presParOf" srcId="{C2E92E77-9167-4858-8CA0-00E257D5FA35}" destId="{1A35EBB3-64D7-4427-B052-E072CF1B5B46}" srcOrd="0" destOrd="0" presId="urn:microsoft.com/office/officeart/2011/layout/CircleProcess"/>
    <dgm:cxn modelId="{4995E1C3-3E63-4E8E-BED8-FA1ED905E036}" type="presParOf" srcId="{D10C60A2-EAC2-43C1-AEC2-2A595DEEB6B7}" destId="{FC6AF6C2-2E36-4F9B-B3DA-E42839082A7E}" srcOrd="11" destOrd="0" presId="urn:microsoft.com/office/officeart/2011/layout/CircleProcess"/>
    <dgm:cxn modelId="{0CACED3E-BEF6-4394-B625-067318EB5268}" type="presParOf" srcId="{D10C60A2-EAC2-43C1-AEC2-2A595DEEB6B7}" destId="{2BB7BD74-EFBB-4B25-A797-37E895794AE7}" srcOrd="12" destOrd="0" presId="urn:microsoft.com/office/officeart/2011/layout/CircleProcess"/>
    <dgm:cxn modelId="{73083CCD-1516-4E19-BD7C-4AA9F3A8392C}" type="presParOf" srcId="{2BB7BD74-EFBB-4B25-A797-37E895794AE7}" destId="{B934B369-B02F-4B8C-B6FA-BE0CFB657FC5}" srcOrd="0" destOrd="0" presId="urn:microsoft.com/office/officeart/2011/layout/CircleProcess"/>
    <dgm:cxn modelId="{FE4DEE4F-73A7-49DB-97DC-B754114D00CA}" type="presParOf" srcId="{D10C60A2-EAC2-43C1-AEC2-2A595DEEB6B7}" destId="{8A59FCDF-F565-4652-9441-AA35660D4F6E}" srcOrd="13" destOrd="0" presId="urn:microsoft.com/office/officeart/2011/layout/CircleProcess"/>
    <dgm:cxn modelId="{499D6640-4596-4336-8443-B84DF2819532}" type="presParOf" srcId="{8A59FCDF-F565-4652-9441-AA35660D4F6E}" destId="{A1E78C59-C31A-4785-AC30-5189CB798714}" srcOrd="0" destOrd="0" presId="urn:microsoft.com/office/officeart/2011/layout/CircleProcess"/>
    <dgm:cxn modelId="{CFD4B198-51B1-4C8C-B372-2D6AF6B6229C}" type="presParOf" srcId="{D10C60A2-EAC2-43C1-AEC2-2A595DEEB6B7}" destId="{86FB1B85-F1DF-40C9-AC37-EC8A18B5131D}" srcOrd="14" destOrd="0" presId="urn:microsoft.com/office/officeart/2011/layout/CircleProcess"/>
    <dgm:cxn modelId="{32292A54-1F0C-425B-BFF9-FD43B575E8A2}" type="presParOf" srcId="{D10C60A2-EAC2-43C1-AEC2-2A595DEEB6B7}" destId="{D71DA168-82EC-4CC3-AB68-3479890A2D4B}" srcOrd="15" destOrd="0" presId="urn:microsoft.com/office/officeart/2011/layout/CircleProcess"/>
    <dgm:cxn modelId="{51051401-375F-4D2C-AD89-09E6370B245F}" type="presParOf" srcId="{D71DA168-82EC-4CC3-AB68-3479890A2D4B}" destId="{5B0E8712-0862-4921-A39D-4C3D65E0FA09}" srcOrd="0" destOrd="0" presId="urn:microsoft.com/office/officeart/2011/layout/CircleProcess"/>
    <dgm:cxn modelId="{4BFB9015-DD3D-4230-8DC3-6FC2FE441C27}" type="presParOf" srcId="{D10C60A2-EAC2-43C1-AEC2-2A595DEEB6B7}" destId="{E478C08D-0F33-49FB-AB4A-B58EB6F7B617}" srcOrd="16" destOrd="0" presId="urn:microsoft.com/office/officeart/2011/layout/CircleProcess"/>
    <dgm:cxn modelId="{7856314A-008F-478D-A88F-7586CA251535}" type="presParOf" srcId="{E478C08D-0F33-49FB-AB4A-B58EB6F7B617}" destId="{44C1C193-60EF-44AA-81F2-C3176317FD56}" srcOrd="0" destOrd="0" presId="urn:microsoft.com/office/officeart/2011/layout/CircleProcess"/>
    <dgm:cxn modelId="{67F6C1B1-FC1E-4F18-8C8F-37D808EEF81D}" type="presParOf" srcId="{D10C60A2-EAC2-43C1-AEC2-2A595DEEB6B7}" destId="{794C20FB-FDDD-405B-AEBF-3675BA3128AC}" srcOrd="17" destOrd="0" presId="urn:microsoft.com/office/officeart/2011/layout/CircleProcess"/>
    <dgm:cxn modelId="{BF146B9B-BC76-4884-9E5D-C04C1A38C835}" type="presParOf" srcId="{D10C60A2-EAC2-43C1-AEC2-2A595DEEB6B7}" destId="{02C49484-3BCA-4E97-BF8C-F6278B25F401}" srcOrd="18" destOrd="0" presId="urn:microsoft.com/office/officeart/2011/layout/CircleProcess"/>
    <dgm:cxn modelId="{A2B44970-C247-4564-B89F-8E268118F66C}" type="presParOf" srcId="{02C49484-3BCA-4E97-BF8C-F6278B25F401}" destId="{DB6CD4BF-14F0-464F-A924-CCC324DAC47A}" srcOrd="0" destOrd="0" presId="urn:microsoft.com/office/officeart/2011/layout/CircleProcess"/>
    <dgm:cxn modelId="{3FCC5DF4-2865-4820-9567-74B5F269DCAA}" type="presParOf" srcId="{D10C60A2-EAC2-43C1-AEC2-2A595DEEB6B7}" destId="{FA813291-8931-4C62-970B-81247C9975A1}" srcOrd="19" destOrd="0" presId="urn:microsoft.com/office/officeart/2011/layout/CircleProcess"/>
    <dgm:cxn modelId="{8B1F507D-B5C6-4E70-9F85-7EEB76205001}" type="presParOf" srcId="{FA813291-8931-4C62-970B-81247C9975A1}" destId="{9F29AFD3-7CF2-40F6-95EA-AFA9A8A9ED92}" srcOrd="0" destOrd="0" presId="urn:microsoft.com/office/officeart/2011/layout/CircleProcess"/>
    <dgm:cxn modelId="{2035AE41-39C0-4617-AF53-BA83CC8D43EB}" type="presParOf" srcId="{D10C60A2-EAC2-43C1-AEC2-2A595DEEB6B7}" destId="{3F173EB5-DD96-448B-B39B-393E2EF9E279}" srcOrd="20" destOrd="0" presId="urn:microsoft.com/office/officeart/2011/layout/CircleProcess"/>
    <dgm:cxn modelId="{3159FEF9-31F2-4FDD-839F-5652367A23AE}" type="presParOf" srcId="{D10C60A2-EAC2-43C1-AEC2-2A595DEEB6B7}" destId="{5B615179-C293-4BE1-B5B6-4CC3E5000BB2}" srcOrd="21" destOrd="0" presId="urn:microsoft.com/office/officeart/2011/layout/CircleProcess"/>
    <dgm:cxn modelId="{5137808E-52F2-4B52-A9BA-E31056AB95F0}" type="presParOf" srcId="{5B615179-C293-4BE1-B5B6-4CC3E5000BB2}" destId="{FDA57C4E-2B94-4EBC-8FB1-E8B668ADFA94}" srcOrd="0" destOrd="0" presId="urn:microsoft.com/office/officeart/2011/layout/CircleProcess"/>
    <dgm:cxn modelId="{31D71628-2791-4704-819A-16A45504DE12}" type="presParOf" srcId="{D10C60A2-EAC2-43C1-AEC2-2A595DEEB6B7}" destId="{BC619920-E7C5-48A3-8771-F8CAFE95E15E}" srcOrd="22" destOrd="0" presId="urn:microsoft.com/office/officeart/2011/layout/CircleProcess"/>
    <dgm:cxn modelId="{24ABF800-2A74-4BE7-8BDE-8DFBE7044BA3}" type="presParOf" srcId="{BC619920-E7C5-48A3-8771-F8CAFE95E15E}" destId="{39B99DAC-D374-473C-9F72-ADE0D2B5310B}" srcOrd="0" destOrd="0" presId="urn:microsoft.com/office/officeart/2011/layout/CircleProcess"/>
    <dgm:cxn modelId="{44D2CBFB-D87E-432E-8068-0277A90E10E8}" type="presParOf" srcId="{D10C60A2-EAC2-43C1-AEC2-2A595DEEB6B7}" destId="{8EB196AA-02E0-45A6-B703-BC29117D56BB}" srcOrd="23" destOrd="0" presId="urn:microsoft.com/office/officeart/2011/layout/CircleProcess"/>
    <dgm:cxn modelId="{76A0EB0C-BDD3-4792-BE4C-AE7CCE36ABC7}" type="presParOf" srcId="{D10C60A2-EAC2-43C1-AEC2-2A595DEEB6B7}" destId="{D6432385-6EC9-4107-8E1E-DF704582459A}" srcOrd="24" destOrd="0" presId="urn:microsoft.com/office/officeart/2011/layout/CircleProcess"/>
    <dgm:cxn modelId="{AB6BA407-10AC-463A-95A2-688A1BB9E731}" type="presParOf" srcId="{D6432385-6EC9-4107-8E1E-DF704582459A}" destId="{2FC07EE9-49A5-4AC7-AC8A-56802D3AEBF0}" srcOrd="0" destOrd="0" presId="urn:microsoft.com/office/officeart/2011/layout/CircleProcess"/>
    <dgm:cxn modelId="{6C3CBF8F-7FB2-468B-99DE-0506BF177D51}" type="presParOf" srcId="{D10C60A2-EAC2-43C1-AEC2-2A595DEEB6B7}" destId="{E815DB5A-5CD7-4AB8-922F-FA9149D76612}" srcOrd="25" destOrd="0" presId="urn:microsoft.com/office/officeart/2011/layout/CircleProcess"/>
    <dgm:cxn modelId="{BF256888-0E9C-4260-8A42-75950C4A4DFA}" type="presParOf" srcId="{E815DB5A-5CD7-4AB8-922F-FA9149D76612}" destId="{F2DFF4D1-69A2-45FB-9A75-576B2E8F535A}" srcOrd="0" destOrd="0" presId="urn:microsoft.com/office/officeart/2011/layout/CircleProcess"/>
    <dgm:cxn modelId="{B5DAE3E1-E1ED-4F13-B432-B0557828D74A}" type="presParOf" srcId="{D10C60A2-EAC2-43C1-AEC2-2A595DEEB6B7}" destId="{F4CEF67E-9418-46F7-ACE4-3F5D9F9D6CC1}" srcOrd="26" destOrd="0" presId="urn:microsoft.com/office/officeart/2011/layout/CircleProcess"/>
    <dgm:cxn modelId="{03BE3301-2A2C-4173-86BB-0AFCAD2AD840}" type="presParOf" srcId="{D10C60A2-EAC2-43C1-AEC2-2A595DEEB6B7}" destId="{B1B94FFD-2725-4E77-A9D7-89E2AE47A36F}" srcOrd="27" destOrd="0" presId="urn:microsoft.com/office/officeart/2011/layout/CircleProcess"/>
    <dgm:cxn modelId="{B9AC6D3F-0EB6-4407-8DA0-F9CA55214D6E}" type="presParOf" srcId="{B1B94FFD-2725-4E77-A9D7-89E2AE47A36F}" destId="{D1391834-3893-467E-82D5-D8D6066527EA}" srcOrd="0" destOrd="0" presId="urn:microsoft.com/office/officeart/2011/layout/CircleProcess"/>
    <dgm:cxn modelId="{63D9E397-80A0-4CDF-A301-4E6D2358BD12}" type="presParOf" srcId="{D10C60A2-EAC2-43C1-AEC2-2A595DEEB6B7}" destId="{65B28406-AA2B-428E-ACCA-151767E28832}" srcOrd="28" destOrd="0" presId="urn:microsoft.com/office/officeart/2011/layout/CircleProcess"/>
    <dgm:cxn modelId="{A1CEE615-42F7-4768-B1B1-9BD40DC3DD5B}" type="presParOf" srcId="{65B28406-AA2B-428E-ACCA-151767E28832}" destId="{DC7E6466-9771-4F90-942D-5A0965935E98}" srcOrd="0" destOrd="0" presId="urn:microsoft.com/office/officeart/2011/layout/CircleProcess"/>
    <dgm:cxn modelId="{CA68AA2A-4097-4A31-99DF-310BBB360532}" type="presParOf" srcId="{D10C60A2-EAC2-43C1-AEC2-2A595DEEB6B7}" destId="{351E4EB8-9A06-45FB-B1A4-9B83A56DE182}" srcOrd="29"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DC4AF-E45F-4197-8B29-94C4DBA986EB}">
      <dsp:nvSpPr>
        <dsp:cNvPr id="0" name=""/>
        <dsp:cNvSpPr/>
      </dsp:nvSpPr>
      <dsp:spPr>
        <a:xfrm>
          <a:off x="11116939" y="1340326"/>
          <a:ext cx="1157416" cy="11580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CE9BF-4649-4BEB-9F20-07C9D01B9C47}">
      <dsp:nvSpPr>
        <dsp:cNvPr id="0" name=""/>
        <dsp:cNvSpPr/>
      </dsp:nvSpPr>
      <dsp:spPr>
        <a:xfrm>
          <a:off x="11154588"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May 2026</a:t>
          </a:r>
        </a:p>
        <a:p>
          <a:pPr marL="0" lvl="0" indent="0" algn="ctr" defTabSz="400050">
            <a:lnSpc>
              <a:spcPct val="90000"/>
            </a:lnSpc>
            <a:spcBef>
              <a:spcPct val="0"/>
            </a:spcBef>
            <a:spcAft>
              <a:spcPct val="35000"/>
            </a:spcAft>
            <a:buNone/>
          </a:pPr>
          <a:r>
            <a:rPr lang="en-US" sz="900" b="1" kern="1200" dirty="0">
              <a:solidFill>
                <a:schemeClr val="bg1"/>
              </a:solidFill>
            </a:rPr>
            <a:t>Submit Final IP to DHCS</a:t>
          </a:r>
        </a:p>
      </dsp:txBody>
      <dsp:txXfrm>
        <a:off x="11308830" y="1533365"/>
        <a:ext cx="772420" cy="771951"/>
      </dsp:txXfrm>
    </dsp:sp>
    <dsp:sp modelId="{FF24EADE-8D97-4166-BBA1-0D795DEE732C}">
      <dsp:nvSpPr>
        <dsp:cNvPr id="0" name=""/>
        <dsp:cNvSpPr/>
      </dsp:nvSpPr>
      <dsp:spPr>
        <a:xfrm rot="2700000">
          <a:off x="9919942"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8DB25-0012-40EE-B973-09E66CEDF646}">
      <dsp:nvSpPr>
        <dsp:cNvPr id="0" name=""/>
        <dsp:cNvSpPr/>
      </dsp:nvSpPr>
      <dsp:spPr>
        <a:xfrm>
          <a:off x="9958308"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May 19, 2026</a:t>
          </a:r>
        </a:p>
        <a:p>
          <a:pPr marL="0" lvl="0" indent="0" algn="ctr" defTabSz="400050">
            <a:lnSpc>
              <a:spcPct val="90000"/>
            </a:lnSpc>
            <a:spcBef>
              <a:spcPct val="0"/>
            </a:spcBef>
            <a:spcAft>
              <a:spcPct val="35000"/>
            </a:spcAft>
            <a:buNone/>
          </a:pPr>
          <a:r>
            <a:rPr lang="en-US" sz="900" b="1" kern="1200" dirty="0">
              <a:solidFill>
                <a:schemeClr val="bg1"/>
              </a:solidFill>
            </a:rPr>
            <a:t>Board of Supervisors Approve Final IP</a:t>
          </a:r>
        </a:p>
      </dsp:txBody>
      <dsp:txXfrm>
        <a:off x="10112549" y="1533365"/>
        <a:ext cx="772420" cy="771951"/>
      </dsp:txXfrm>
    </dsp:sp>
    <dsp:sp modelId="{15513CCD-A986-4D53-98E2-3F08437EA112}">
      <dsp:nvSpPr>
        <dsp:cNvPr id="0" name=""/>
        <dsp:cNvSpPr/>
      </dsp:nvSpPr>
      <dsp:spPr>
        <a:xfrm rot="2700000">
          <a:off x="8723661"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DC598-BAC6-45DC-B20A-1D817DF9C2CC}">
      <dsp:nvSpPr>
        <dsp:cNvPr id="0" name=""/>
        <dsp:cNvSpPr/>
      </dsp:nvSpPr>
      <dsp:spPr>
        <a:xfrm>
          <a:off x="8762027"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May 18, 2026</a:t>
          </a:r>
        </a:p>
        <a:p>
          <a:pPr marL="0" lvl="0" indent="0" algn="ctr" defTabSz="400050">
            <a:lnSpc>
              <a:spcPct val="90000"/>
            </a:lnSpc>
            <a:spcBef>
              <a:spcPct val="0"/>
            </a:spcBef>
            <a:spcAft>
              <a:spcPct val="35000"/>
            </a:spcAft>
            <a:buNone/>
          </a:pPr>
          <a:r>
            <a:rPr lang="en-US" sz="900" b="1" kern="1200" dirty="0">
              <a:solidFill>
                <a:schemeClr val="bg1"/>
              </a:solidFill>
            </a:rPr>
            <a:t>Behavioral Health Board Review Final IP</a:t>
          </a:r>
        </a:p>
      </dsp:txBody>
      <dsp:txXfrm>
        <a:off x="8916268" y="1533365"/>
        <a:ext cx="772420" cy="771951"/>
      </dsp:txXfrm>
    </dsp:sp>
    <dsp:sp modelId="{242804D6-6B8A-4064-8AA6-07E7BE4652D9}">
      <dsp:nvSpPr>
        <dsp:cNvPr id="0" name=""/>
        <dsp:cNvSpPr/>
      </dsp:nvSpPr>
      <dsp:spPr>
        <a:xfrm rot="2700000">
          <a:off x="7526166"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5EBB3-64D7-4427-B052-E072CF1B5B46}">
      <dsp:nvSpPr>
        <dsp:cNvPr id="0" name=""/>
        <dsp:cNvSpPr/>
      </dsp:nvSpPr>
      <dsp:spPr>
        <a:xfrm>
          <a:off x="7565746"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May 4, 2026</a:t>
          </a:r>
        </a:p>
        <a:p>
          <a:pPr marL="0" lvl="0" indent="0" algn="ctr" defTabSz="400050">
            <a:lnSpc>
              <a:spcPct val="90000"/>
            </a:lnSpc>
            <a:spcBef>
              <a:spcPct val="0"/>
            </a:spcBef>
            <a:spcAft>
              <a:spcPct val="35000"/>
            </a:spcAft>
            <a:buNone/>
          </a:pPr>
          <a:r>
            <a:rPr lang="en-US" sz="900" b="1" kern="1200" dirty="0">
              <a:solidFill>
                <a:schemeClr val="bg1"/>
              </a:solidFill>
            </a:rPr>
            <a:t>Upload Final IP Documents </a:t>
          </a:r>
          <a:r>
            <a:rPr lang="en-US" sz="900" b="1" kern="1200" dirty="0" err="1">
              <a:solidFill>
                <a:schemeClr val="bg1"/>
              </a:solidFill>
            </a:rPr>
            <a:t>Questys</a:t>
          </a:r>
          <a:endParaRPr lang="en-US" sz="900" b="1" kern="1200" dirty="0">
            <a:solidFill>
              <a:schemeClr val="bg1"/>
            </a:solidFill>
          </a:endParaRPr>
        </a:p>
      </dsp:txBody>
      <dsp:txXfrm>
        <a:off x="7719988" y="1533365"/>
        <a:ext cx="772420" cy="771951"/>
      </dsp:txXfrm>
    </dsp:sp>
    <dsp:sp modelId="{B934B369-B02F-4B8C-B6FA-BE0CFB657FC5}">
      <dsp:nvSpPr>
        <dsp:cNvPr id="0" name=""/>
        <dsp:cNvSpPr/>
      </dsp:nvSpPr>
      <dsp:spPr>
        <a:xfrm rot="2700000">
          <a:off x="6329885"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78C59-C31A-4785-AC30-5189CB798714}">
      <dsp:nvSpPr>
        <dsp:cNvPr id="0" name=""/>
        <dsp:cNvSpPr/>
      </dsp:nvSpPr>
      <dsp:spPr>
        <a:xfrm>
          <a:off x="6368251"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May 4, 2026</a:t>
          </a:r>
        </a:p>
        <a:p>
          <a:pPr marL="0" lvl="0" indent="0" algn="ctr" defTabSz="400050">
            <a:lnSpc>
              <a:spcPct val="90000"/>
            </a:lnSpc>
            <a:spcBef>
              <a:spcPct val="0"/>
            </a:spcBef>
            <a:spcAft>
              <a:spcPct val="35000"/>
            </a:spcAft>
            <a:buNone/>
          </a:pPr>
          <a:r>
            <a:rPr lang="en-US" sz="900" b="1" kern="1200" dirty="0">
              <a:solidFill>
                <a:schemeClr val="bg1"/>
              </a:solidFill>
            </a:rPr>
            <a:t>County Review Complete</a:t>
          </a:r>
        </a:p>
      </dsp:txBody>
      <dsp:txXfrm>
        <a:off x="6522492" y="1533365"/>
        <a:ext cx="772420" cy="771951"/>
      </dsp:txXfrm>
    </dsp:sp>
    <dsp:sp modelId="{5B0E8712-0862-4921-A39D-4C3D65E0FA09}">
      <dsp:nvSpPr>
        <dsp:cNvPr id="0" name=""/>
        <dsp:cNvSpPr/>
      </dsp:nvSpPr>
      <dsp:spPr>
        <a:xfrm rot="2700000">
          <a:off x="5133605"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1C193-60EF-44AA-81F2-C3176317FD56}">
      <dsp:nvSpPr>
        <dsp:cNvPr id="0" name=""/>
        <dsp:cNvSpPr/>
      </dsp:nvSpPr>
      <dsp:spPr>
        <a:xfrm>
          <a:off x="5171971"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April 20, 2026</a:t>
          </a:r>
        </a:p>
        <a:p>
          <a:pPr marL="0" lvl="0" indent="0" algn="ctr" defTabSz="400050">
            <a:lnSpc>
              <a:spcPct val="90000"/>
            </a:lnSpc>
            <a:spcBef>
              <a:spcPct val="0"/>
            </a:spcBef>
            <a:spcAft>
              <a:spcPct val="35000"/>
            </a:spcAft>
            <a:buNone/>
          </a:pPr>
          <a:r>
            <a:rPr lang="en-US" sz="900" b="1" kern="1200" dirty="0">
              <a:solidFill>
                <a:schemeClr val="bg1"/>
              </a:solidFill>
            </a:rPr>
            <a:t>Submit Final IP for County Review</a:t>
          </a:r>
        </a:p>
      </dsp:txBody>
      <dsp:txXfrm>
        <a:off x="5326212" y="1533365"/>
        <a:ext cx="772420" cy="771951"/>
      </dsp:txXfrm>
    </dsp:sp>
    <dsp:sp modelId="{DB6CD4BF-14F0-464F-A924-CCC324DAC47A}">
      <dsp:nvSpPr>
        <dsp:cNvPr id="0" name=""/>
        <dsp:cNvSpPr/>
      </dsp:nvSpPr>
      <dsp:spPr>
        <a:xfrm rot="2700000">
          <a:off x="3937324"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9AFD3-7CF2-40F6-95EA-AFA9A8A9ED92}">
      <dsp:nvSpPr>
        <dsp:cNvPr id="0" name=""/>
        <dsp:cNvSpPr/>
      </dsp:nvSpPr>
      <dsp:spPr>
        <a:xfrm>
          <a:off x="3975690"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bg1"/>
            </a:solidFill>
          </a:endParaRPr>
        </a:p>
        <a:p>
          <a:pPr marL="0" lvl="0" indent="0" algn="ctr" defTabSz="400050">
            <a:lnSpc>
              <a:spcPct val="90000"/>
            </a:lnSpc>
            <a:spcBef>
              <a:spcPct val="0"/>
            </a:spcBef>
            <a:spcAft>
              <a:spcPct val="35000"/>
            </a:spcAft>
            <a:buNone/>
          </a:pPr>
          <a:r>
            <a:rPr lang="en-US" sz="900" b="1" kern="1200" dirty="0">
              <a:solidFill>
                <a:schemeClr val="bg1"/>
              </a:solidFill>
            </a:rPr>
            <a:t>April 2026</a:t>
          </a:r>
        </a:p>
        <a:p>
          <a:pPr marL="0" lvl="0" indent="0" algn="ctr" defTabSz="400050">
            <a:lnSpc>
              <a:spcPct val="90000"/>
            </a:lnSpc>
            <a:spcBef>
              <a:spcPct val="0"/>
            </a:spcBef>
            <a:spcAft>
              <a:spcPct val="35000"/>
            </a:spcAft>
            <a:buNone/>
          </a:pPr>
          <a:r>
            <a:rPr lang="en-US" sz="900" b="1" kern="1200" dirty="0">
              <a:solidFill>
                <a:schemeClr val="bg1"/>
              </a:solidFill>
            </a:rPr>
            <a:t>DHCS Revisions</a:t>
          </a:r>
          <a:r>
            <a:rPr lang="en-US" sz="700" b="1" kern="1200" dirty="0">
              <a:solidFill>
                <a:schemeClr val="bg1"/>
              </a:solidFill>
            </a:rPr>
            <a:t>			</a:t>
          </a:r>
        </a:p>
      </dsp:txBody>
      <dsp:txXfrm>
        <a:off x="4129931" y="1533365"/>
        <a:ext cx="772420" cy="771951"/>
      </dsp:txXfrm>
    </dsp:sp>
    <dsp:sp modelId="{FDA57C4E-2B94-4EBC-8FB1-E8B668ADFA94}">
      <dsp:nvSpPr>
        <dsp:cNvPr id="0" name=""/>
        <dsp:cNvSpPr/>
      </dsp:nvSpPr>
      <dsp:spPr>
        <a:xfrm rot="2700000">
          <a:off x="2739829"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99DAC-D374-473C-9F72-ADE0D2B5310B}">
      <dsp:nvSpPr>
        <dsp:cNvPr id="0" name=""/>
        <dsp:cNvSpPr/>
      </dsp:nvSpPr>
      <dsp:spPr>
        <a:xfrm>
          <a:off x="2779409"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April 20, 2026</a:t>
          </a:r>
        </a:p>
        <a:p>
          <a:pPr marL="0" lvl="0" indent="0" algn="ctr" defTabSz="400050">
            <a:lnSpc>
              <a:spcPct val="90000"/>
            </a:lnSpc>
            <a:spcBef>
              <a:spcPct val="0"/>
            </a:spcBef>
            <a:spcAft>
              <a:spcPct val="35000"/>
            </a:spcAft>
            <a:buNone/>
          </a:pPr>
          <a:r>
            <a:rPr lang="en-US" sz="900" b="1" kern="1200" dirty="0">
              <a:solidFill>
                <a:schemeClr val="bg1"/>
              </a:solidFill>
            </a:rPr>
            <a:t>Behavioral Health Board Public Hearing</a:t>
          </a:r>
        </a:p>
      </dsp:txBody>
      <dsp:txXfrm>
        <a:off x="2933651" y="1533365"/>
        <a:ext cx="772420" cy="771951"/>
      </dsp:txXfrm>
    </dsp:sp>
    <dsp:sp modelId="{2FC07EE9-49A5-4AC7-AC8A-56802D3AEBF0}">
      <dsp:nvSpPr>
        <dsp:cNvPr id="0" name=""/>
        <dsp:cNvSpPr/>
      </dsp:nvSpPr>
      <dsp:spPr>
        <a:xfrm rot="2700000">
          <a:off x="1543548"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FF4D1-69A2-45FB-9A75-576B2E8F535A}">
      <dsp:nvSpPr>
        <dsp:cNvPr id="0" name=""/>
        <dsp:cNvSpPr/>
      </dsp:nvSpPr>
      <dsp:spPr>
        <a:xfrm>
          <a:off x="1581914" y="1378836"/>
          <a:ext cx="1080903" cy="1080813"/>
        </a:xfrm>
        <a:prstGeom prst="ellipse">
          <a:avLst/>
        </a:prstGeom>
        <a:solidFill>
          <a:schemeClr val="tx1">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March 18, 2026</a:t>
          </a:r>
        </a:p>
        <a:p>
          <a:pPr marL="0" lvl="0" indent="0" algn="ctr" defTabSz="400050">
            <a:lnSpc>
              <a:spcPct val="90000"/>
            </a:lnSpc>
            <a:spcBef>
              <a:spcPct val="0"/>
            </a:spcBef>
            <a:spcAft>
              <a:spcPct val="35000"/>
            </a:spcAft>
            <a:buNone/>
          </a:pPr>
          <a:r>
            <a:rPr lang="en-US" sz="900" b="1" kern="1200" dirty="0">
              <a:solidFill>
                <a:schemeClr val="bg1"/>
              </a:solidFill>
            </a:rPr>
            <a:t>Post Draft IP for 30-day Public Comment</a:t>
          </a:r>
        </a:p>
      </dsp:txBody>
      <dsp:txXfrm>
        <a:off x="1737370" y="1533267"/>
        <a:ext cx="772420" cy="771951"/>
      </dsp:txXfrm>
    </dsp:sp>
    <dsp:sp modelId="{D1391834-3893-467E-82D5-D8D6066527EA}">
      <dsp:nvSpPr>
        <dsp:cNvPr id="0" name=""/>
        <dsp:cNvSpPr/>
      </dsp:nvSpPr>
      <dsp:spPr>
        <a:xfrm rot="2700000">
          <a:off x="347268" y="1340421"/>
          <a:ext cx="1157635" cy="115763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E6466-9771-4F90-942D-5A0965935E98}">
      <dsp:nvSpPr>
        <dsp:cNvPr id="0" name=""/>
        <dsp:cNvSpPr/>
      </dsp:nvSpPr>
      <dsp:spPr>
        <a:xfrm>
          <a:off x="385633" y="1378934"/>
          <a:ext cx="1080903" cy="1080813"/>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March 18, 2026</a:t>
          </a:r>
        </a:p>
        <a:p>
          <a:pPr marL="0" lvl="0" indent="0" algn="ctr" defTabSz="400050">
            <a:lnSpc>
              <a:spcPct val="90000"/>
            </a:lnSpc>
            <a:spcBef>
              <a:spcPct val="0"/>
            </a:spcBef>
            <a:spcAft>
              <a:spcPct val="35000"/>
            </a:spcAft>
            <a:buNone/>
          </a:pPr>
          <a:r>
            <a:rPr lang="en-US" sz="900" b="1" kern="1200" dirty="0">
              <a:solidFill>
                <a:schemeClr val="bg1"/>
              </a:solidFill>
            </a:rPr>
            <a:t>Draft IP Submission to DHCS</a:t>
          </a:r>
        </a:p>
      </dsp:txBody>
      <dsp:txXfrm>
        <a:off x="539875" y="1533365"/>
        <a:ext cx="772420" cy="77195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2"/>
            <a:ext cx="3011699" cy="463408"/>
          </a:xfrm>
          <a:prstGeom prst="rect">
            <a:avLst/>
          </a:prstGeom>
        </p:spPr>
        <p:txBody>
          <a:bodyPr vert="horz" lIns="92481" tIns="46240" rIns="92481" bIns="4624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936770" y="2"/>
            <a:ext cx="3011699" cy="463408"/>
          </a:xfrm>
          <a:prstGeom prst="rect">
            <a:avLst/>
          </a:prstGeom>
        </p:spPr>
        <p:txBody>
          <a:bodyPr vert="horz" lIns="92481" tIns="46240" rIns="92481" bIns="46240" rtlCol="0"/>
          <a:lstStyle>
            <a:lvl1pPr algn="r">
              <a:defRPr sz="1200"/>
            </a:lvl1pPr>
          </a:lstStyle>
          <a:p>
            <a:fld id="{F6E59275-AFE1-4999-B78A-D0D76B9F2B0B}" type="datetimeFigureOut">
              <a:rPr lang="en-US" smtClean="0"/>
              <a:t>2/19/2026</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772671"/>
            <a:ext cx="3011699" cy="463407"/>
          </a:xfrm>
          <a:prstGeom prst="rect">
            <a:avLst/>
          </a:prstGeom>
        </p:spPr>
        <p:txBody>
          <a:bodyPr vert="horz" lIns="92481" tIns="46240" rIns="92481" bIns="4624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936770" y="8772671"/>
            <a:ext cx="3011699" cy="463407"/>
          </a:xfrm>
          <a:prstGeom prst="rect">
            <a:avLst/>
          </a:prstGeom>
        </p:spPr>
        <p:txBody>
          <a:bodyPr vert="horz" lIns="92481" tIns="46240" rIns="92481" bIns="4624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8"/>
          </a:xfrm>
          <a:prstGeom prst="rect">
            <a:avLst/>
          </a:prstGeom>
        </p:spPr>
        <p:txBody>
          <a:bodyPr vert="horz" lIns="92481" tIns="46240" rIns="92481" bIns="46240" rtlCol="0"/>
          <a:lstStyle>
            <a:lvl1pPr algn="l">
              <a:defRPr sz="1200"/>
            </a:lvl1pPr>
          </a:lstStyle>
          <a:p>
            <a:endParaRPr lang="en-US" dirty="0"/>
          </a:p>
        </p:txBody>
      </p:sp>
      <p:sp>
        <p:nvSpPr>
          <p:cNvPr id="3" name="Date Placeholder 2"/>
          <p:cNvSpPr>
            <a:spLocks noGrp="1"/>
          </p:cNvSpPr>
          <p:nvPr>
            <p:ph type="dt" idx="1"/>
          </p:nvPr>
        </p:nvSpPr>
        <p:spPr>
          <a:xfrm>
            <a:off x="3936770" y="2"/>
            <a:ext cx="3011699" cy="463408"/>
          </a:xfrm>
          <a:prstGeom prst="rect">
            <a:avLst/>
          </a:prstGeom>
        </p:spPr>
        <p:txBody>
          <a:bodyPr vert="horz" lIns="92481" tIns="46240" rIns="92481" bIns="46240" rtlCol="0"/>
          <a:lstStyle>
            <a:lvl1pPr algn="r">
              <a:defRPr sz="1200"/>
            </a:lvl1pPr>
          </a:lstStyle>
          <a:p>
            <a:fld id="{B3EADD7A-FE61-48EE-BE0E-8546E5401374}" type="datetimeFigureOut">
              <a:rPr lang="en-US" smtClean="0"/>
              <a:t>2/19/2026</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1" tIns="46240" rIns="92481" bIns="46240" rtlCol="0" anchor="ctr"/>
          <a:lstStyle/>
          <a:p>
            <a:endParaRPr lang="en-US" dirty="0"/>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81" tIns="46240" rIns="92481"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481" tIns="46240" rIns="92481"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71"/>
            <a:ext cx="3011699" cy="463407"/>
          </a:xfrm>
          <a:prstGeom prst="rect">
            <a:avLst/>
          </a:prstGeom>
        </p:spPr>
        <p:txBody>
          <a:bodyPr vert="horz" lIns="92481" tIns="46240" rIns="92481" bIns="4624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2</a:t>
            </a:fld>
            <a:endParaRPr lang="en-US" dirty="0"/>
          </a:p>
        </p:txBody>
      </p:sp>
    </p:spTree>
    <p:extLst>
      <p:ext uri="{BB962C8B-B14F-4D97-AF65-F5344CB8AC3E}">
        <p14:creationId xmlns:p14="http://schemas.microsoft.com/office/powerpoint/2010/main" val="36729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A090-77A5-3914-8638-394020143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A63B0-DFFF-3028-D847-7E129568D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5B5AE-3A38-067B-BC55-AF40C31CB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A461AD-D6B7-D60E-18D0-1ED2F992018E}"/>
              </a:ext>
            </a:extLst>
          </p:cNvPr>
          <p:cNvSpPr>
            <a:spLocks noGrp="1"/>
          </p:cNvSpPr>
          <p:nvPr>
            <p:ph type="sldNum" sz="quarter" idx="5"/>
          </p:nvPr>
        </p:nvSpPr>
        <p:spPr/>
        <p:txBody>
          <a:bodyPr/>
          <a:lstStyle/>
          <a:p>
            <a:fld id="{EE000EEB-8338-48D7-8EE8-EE0082EF7602}" type="slidenum">
              <a:rPr lang="en-US" smtClean="0"/>
              <a:t>3</a:t>
            </a:fld>
            <a:endParaRPr lang="en-US" dirty="0"/>
          </a:p>
        </p:txBody>
      </p:sp>
    </p:spTree>
    <p:extLst>
      <p:ext uri="{BB962C8B-B14F-4D97-AF65-F5344CB8AC3E}">
        <p14:creationId xmlns:p14="http://schemas.microsoft.com/office/powerpoint/2010/main" val="19034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7</a:t>
            </a:fld>
            <a:endParaRPr lang="en-US" dirty="0"/>
          </a:p>
        </p:txBody>
      </p:sp>
    </p:spTree>
    <p:extLst>
      <p:ext uri="{BB962C8B-B14F-4D97-AF65-F5344CB8AC3E}">
        <p14:creationId xmlns:p14="http://schemas.microsoft.com/office/powerpoint/2010/main" val="22497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51DF-A40F-4C0A-1E89-7150B7DF5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D5A33-FAA1-BFB9-11AD-D67DB5A18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5DACA-ED97-BB8D-B58D-9EE99606AC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E2127-8E5C-BC36-2BC9-01D9411E2561}"/>
              </a:ext>
            </a:extLst>
          </p:cNvPr>
          <p:cNvSpPr>
            <a:spLocks noGrp="1"/>
          </p:cNvSpPr>
          <p:nvPr>
            <p:ph type="sldNum" sz="quarter" idx="5"/>
          </p:nvPr>
        </p:nvSpPr>
        <p:spPr/>
        <p:txBody>
          <a:bodyPr/>
          <a:lstStyle/>
          <a:p>
            <a:fld id="{EE000EEB-8338-48D7-8EE8-EE0082EF7602}" type="slidenum">
              <a:rPr lang="en-US" smtClean="0"/>
              <a:t>8</a:t>
            </a:fld>
            <a:endParaRPr lang="en-US" dirty="0"/>
          </a:p>
        </p:txBody>
      </p:sp>
    </p:spTree>
    <p:extLst>
      <p:ext uri="{BB962C8B-B14F-4D97-AF65-F5344CB8AC3E}">
        <p14:creationId xmlns:p14="http://schemas.microsoft.com/office/powerpoint/2010/main" val="199746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FCB7-A6BB-6E78-91AF-0ACE5EBAA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1E49C-8D88-5EE4-B8A8-CC696C639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76D02-BDB4-E516-938F-CF85C380C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91ED6-1B15-E8EC-2F7C-129B0B94148E}"/>
              </a:ext>
            </a:extLst>
          </p:cNvPr>
          <p:cNvSpPr>
            <a:spLocks noGrp="1"/>
          </p:cNvSpPr>
          <p:nvPr>
            <p:ph type="sldNum" sz="quarter" idx="5"/>
          </p:nvPr>
        </p:nvSpPr>
        <p:spPr/>
        <p:txBody>
          <a:bodyPr/>
          <a:lstStyle/>
          <a:p>
            <a:fld id="{EE000EEB-8338-48D7-8EE8-EE0082EF7602}" type="slidenum">
              <a:rPr lang="en-US" smtClean="0"/>
              <a:t>14</a:t>
            </a:fld>
            <a:endParaRPr lang="en-US" dirty="0"/>
          </a:p>
        </p:txBody>
      </p:sp>
    </p:spTree>
    <p:extLst>
      <p:ext uri="{BB962C8B-B14F-4D97-AF65-F5344CB8AC3E}">
        <p14:creationId xmlns:p14="http://schemas.microsoft.com/office/powerpoint/2010/main" val="314070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4E6DA9-2F3F-444F-9A93-A1D335CFC8AC}"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09257-B69D-48D8-875E-FD5E5EEB56C9}" type="datetime1">
              <a:rPr lang="en-US" smtClean="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B2FA00-2D0A-442F-9868-1FA3DB9332DD}"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0A500D-13C2-43AB-AB2A-383707D75022}"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20FF8B-3329-426E-AB5C-4F00A4D613EF}"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F87404-F82C-49EC-806B-0B51F39F278D}" type="datetime1">
              <a:rPr lang="en-US" smtClean="0"/>
              <a:t>3/4/2026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8DC963-52D2-453A-9CF1-2DACB45FE6EF}" type="datetime1">
              <a:rPr lang="en-US" smtClean="0"/>
              <a:t>3/4/2026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A4BA1-B788-4AC4-8314-20FB82D9F810}"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80DA7-9D89-435A-A385-8A282250646D}"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3562D-39BF-41D5-BC17-D597F477C1B7}"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F26D9-48A3-4758-9781-24D516A6FAD4}" type="datetime1">
              <a:rPr lang="en-US" smtClean="0"/>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137298-54AE-45D7-A22C-65DBB56FB684}" type="datetime1">
              <a:rPr lang="en-US" smtClean="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2AB6C8-BF3F-4882-8CEE-0D461AA4A708}" type="datetime1">
              <a:rPr lang="en-US" smtClean="0"/>
              <a:t>3/4/2026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D140BD-DCB2-4201-B8BD-680C2EDE25B4}" type="datetime1">
              <a:rPr lang="en-US" smtClean="0"/>
              <a:t>3/4/2026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D35F171-4EF8-46DC-ADB4-E9723F10AFDD}" type="datetime1">
              <a:rPr lang="en-US" smtClean="0"/>
              <a:t>3/4/2026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D667C5B-CCFD-4745-8345-B6E7DC703D83}" type="datetime1">
              <a:rPr lang="en-US" smtClean="0"/>
              <a:t>3/4/2026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C68BA-539A-4006-9439-1034631C32D1}" type="datetime1">
              <a:rPr lang="en-US" smtClean="0"/>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150548-AD9C-4305-BA22-521EBC4E1732}" type="datetime1">
              <a:rPr lang="en-US" smtClean="0"/>
              <a:t>3/4/2026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D30D32A-359B-41BB-9746-2CF3A21EEFFC}"/>
              </a:ext>
            </a:extLst>
          </p:cNvPr>
          <p:cNvSpPr>
            <a:spLocks noGrp="1"/>
          </p:cNvSpPr>
          <p:nvPr>
            <p:ph type="ctrTitle"/>
          </p:nvPr>
        </p:nvSpPr>
        <p:spPr>
          <a:xfrm>
            <a:off x="211836" y="3125778"/>
            <a:ext cx="11768328" cy="4698133"/>
          </a:xfrm>
        </p:spPr>
        <p:txBody>
          <a:bodyPr>
            <a:normAutofit fontScale="90000"/>
          </a:bodyPr>
          <a:lstStyle/>
          <a:p>
            <a:pPr algn="ctr"/>
            <a:br>
              <a:rPr lang="en-US" b="1" dirty="0"/>
            </a:br>
            <a:br>
              <a:rPr lang="en-US" b="1" dirty="0"/>
            </a:br>
            <a:br>
              <a:rPr lang="en-US" b="1" dirty="0"/>
            </a:br>
            <a:br>
              <a:rPr lang="en-US" sz="6000" b="1" dirty="0"/>
            </a:br>
            <a:br>
              <a:rPr lang="en-US" sz="6000" b="1" dirty="0"/>
            </a:br>
            <a:r>
              <a:rPr lang="en-US" sz="6000" b="1" dirty="0"/>
              <a:t>Mental Health Service Act </a:t>
            </a:r>
            <a:br>
              <a:rPr lang="en-US" sz="6000" b="1" dirty="0"/>
            </a:br>
            <a:r>
              <a:rPr lang="en-US" sz="5300" b="1" dirty="0"/>
              <a:t>Transition to</a:t>
            </a:r>
            <a:br>
              <a:rPr lang="en-US" sz="6000" b="1" dirty="0"/>
            </a:br>
            <a:r>
              <a:rPr lang="en-US" sz="6000" b="1" dirty="0"/>
              <a:t>Behavioral Health Services Act</a:t>
            </a:r>
            <a:br>
              <a:rPr lang="en-US" sz="6000" b="1" dirty="0"/>
            </a:br>
            <a:br>
              <a:rPr lang="en-US" b="1" dirty="0"/>
            </a:br>
            <a:endParaRPr lang="en-US" b="1" dirty="0"/>
          </a:p>
        </p:txBody>
      </p:sp>
      <p:sp>
        <p:nvSpPr>
          <p:cNvPr id="3" name="Subtitle 2">
            <a:extLst>
              <a:ext uri="{FF2B5EF4-FFF2-40B4-BE49-F238E27FC236}">
                <a16:creationId xmlns:a16="http://schemas.microsoft.com/office/drawing/2014/main" id="{B4CA222A-88BC-48F4-9AE8-2115B7D1E6DC}"/>
              </a:ext>
            </a:extLst>
          </p:cNvPr>
          <p:cNvSpPr>
            <a:spLocks noGrp="1"/>
          </p:cNvSpPr>
          <p:nvPr>
            <p:ph type="subTitle" idx="1"/>
          </p:nvPr>
        </p:nvSpPr>
        <p:spPr>
          <a:xfrm>
            <a:off x="105918" y="1603247"/>
            <a:ext cx="11980164" cy="861420"/>
          </a:xfrm>
        </p:spPr>
        <p:txBody>
          <a:bodyPr>
            <a:noAutofit/>
          </a:bodyPr>
          <a:lstStyle/>
          <a:p>
            <a:pPr algn="ctr"/>
            <a:r>
              <a:rPr lang="en-US" sz="3600" b="1" cap="none" dirty="0">
                <a:ln w="9525">
                  <a:solidFill>
                    <a:schemeClr val="tx1"/>
                  </a:solidFill>
                  <a:prstDash val="solid"/>
                </a:ln>
                <a:solidFill>
                  <a:srgbClr val="92D050"/>
                </a:solidFill>
                <a:effectLst>
                  <a:outerShdw blurRad="50800" dist="38100" dir="2700000" algn="tl" rotWithShape="0">
                    <a:prstClr val="black">
                      <a:alpha val="40000"/>
                    </a:prstClr>
                  </a:outerShdw>
                </a:effectLst>
              </a:rPr>
              <a:t>Siskiyou County Health and Human Services Agency Behavioral Health Division </a:t>
            </a:r>
          </a:p>
        </p:txBody>
      </p:sp>
      <p:sp>
        <p:nvSpPr>
          <p:cNvPr id="20" name="Rectangle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a:extLst>
              <a:ext uri="{FF2B5EF4-FFF2-40B4-BE49-F238E27FC236}">
                <a16:creationId xmlns:a16="http://schemas.microsoft.com/office/drawing/2014/main" id="{9121F932-7677-2571-E6A0-20134D95AA26}"/>
              </a:ext>
            </a:extLst>
          </p:cNvPr>
          <p:cNvSpPr>
            <a:spLocks noGrp="1"/>
          </p:cNvSpPr>
          <p:nvPr>
            <p:ph type="sldNum" sz="quarter" idx="12"/>
          </p:nvPr>
        </p:nvSpPr>
        <p:spPr/>
        <p:txBody>
          <a:bodyPr/>
          <a:lstStyle/>
          <a:p>
            <a:fld id="{D57F1E4F-1CFF-5643-939E-02111984F565}" type="slidenum">
              <a:rPr lang="en-US" b="1" smtClean="0"/>
              <a:t>1</a:t>
            </a:fld>
            <a:endParaRPr lang="en-US" b="1" dirty="0"/>
          </a:p>
        </p:txBody>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17C50-938E-1814-CF18-BB7ABD6573CE}"/>
              </a:ext>
            </a:extLst>
          </p:cNvPr>
          <p:cNvSpPr>
            <a:spLocks noGrp="1"/>
          </p:cNvSpPr>
          <p:nvPr>
            <p:ph type="sldNum" sz="quarter" idx="12"/>
          </p:nvPr>
        </p:nvSpPr>
        <p:spPr/>
        <p:txBody>
          <a:bodyPr/>
          <a:lstStyle/>
          <a:p>
            <a:fld id="{D57F1E4F-1CFF-5643-939E-02111984F565}" type="slidenum">
              <a:rPr lang="en-US" b="1" smtClean="0"/>
              <a:t>10</a:t>
            </a:fld>
            <a:endParaRPr lang="en-US" b="1" dirty="0"/>
          </a:p>
        </p:txBody>
      </p:sp>
      <p:sp>
        <p:nvSpPr>
          <p:cNvPr id="6" name="TextBox 5">
            <a:extLst>
              <a:ext uri="{FF2B5EF4-FFF2-40B4-BE49-F238E27FC236}">
                <a16:creationId xmlns:a16="http://schemas.microsoft.com/office/drawing/2014/main" id="{8B93AEF8-FF6B-9135-8F1F-0E2566AD9B00}"/>
              </a:ext>
            </a:extLst>
          </p:cNvPr>
          <p:cNvSpPr txBox="1"/>
          <p:nvPr/>
        </p:nvSpPr>
        <p:spPr>
          <a:xfrm>
            <a:off x="2318326" y="192977"/>
            <a:ext cx="7564583" cy="707886"/>
          </a:xfrm>
          <a:prstGeom prst="rect">
            <a:avLst/>
          </a:prstGeom>
          <a:noFill/>
        </p:spPr>
        <p:txBody>
          <a:bodyPr wrap="square">
            <a:spAutoFit/>
          </a:bodyPr>
          <a:lstStyle/>
          <a:p>
            <a:r>
              <a:rPr lang="en-US" sz="4000" b="1" dirty="0">
                <a:ln>
                  <a:solidFill>
                    <a:schemeClr val="tx1"/>
                  </a:solidFill>
                </a:ln>
                <a:solidFill>
                  <a:srgbClr val="92D050"/>
                </a:solidFill>
                <a:latin typeface="+mj-lt"/>
              </a:rPr>
              <a:t>Stakeholder Groups Engaged</a:t>
            </a:r>
          </a:p>
        </p:txBody>
      </p:sp>
      <p:graphicFrame>
        <p:nvGraphicFramePr>
          <p:cNvPr id="7" name="Table 6">
            <a:extLst>
              <a:ext uri="{FF2B5EF4-FFF2-40B4-BE49-F238E27FC236}">
                <a16:creationId xmlns:a16="http://schemas.microsoft.com/office/drawing/2014/main" id="{D7A19455-1D82-0B7A-B942-1D9955AC04F4}"/>
              </a:ext>
            </a:extLst>
          </p:cNvPr>
          <p:cNvGraphicFramePr>
            <a:graphicFrameLocks noGrp="1"/>
          </p:cNvGraphicFramePr>
          <p:nvPr>
            <p:extLst>
              <p:ext uri="{D42A27DB-BD31-4B8C-83A1-F6EECF244321}">
                <p14:modId xmlns:p14="http://schemas.microsoft.com/office/powerpoint/2010/main" val="664215621"/>
              </p:ext>
            </p:extLst>
          </p:nvPr>
        </p:nvGraphicFramePr>
        <p:xfrm>
          <a:off x="979055" y="1297718"/>
          <a:ext cx="10233890" cy="5474535"/>
        </p:xfrm>
        <a:graphic>
          <a:graphicData uri="http://schemas.openxmlformats.org/drawingml/2006/table">
            <a:tbl>
              <a:tblPr firstRow="1" bandRow="1">
                <a:tableStyleId>{69CF1AB2-1976-4502-BF36-3FF5EA218861}</a:tableStyleId>
              </a:tblPr>
              <a:tblGrid>
                <a:gridCol w="5116945">
                  <a:extLst>
                    <a:ext uri="{9D8B030D-6E8A-4147-A177-3AD203B41FA5}">
                      <a16:colId xmlns:a16="http://schemas.microsoft.com/office/drawing/2014/main" val="615024763"/>
                    </a:ext>
                  </a:extLst>
                </a:gridCol>
                <a:gridCol w="5116945">
                  <a:extLst>
                    <a:ext uri="{9D8B030D-6E8A-4147-A177-3AD203B41FA5}">
                      <a16:colId xmlns:a16="http://schemas.microsoft.com/office/drawing/2014/main" val="3440566812"/>
                    </a:ext>
                  </a:extLst>
                </a:gridCol>
              </a:tblGrid>
              <a:tr h="200416">
                <a:tc>
                  <a:txBody>
                    <a:bodyPr/>
                    <a:lstStyle/>
                    <a:p>
                      <a:r>
                        <a:rPr lang="en-US" sz="1400" b="0" dirty="0"/>
                        <a:t>Butte Valley School District</a:t>
                      </a:r>
                    </a:p>
                  </a:txBody>
                  <a:tcPr marL="182880" marT="0" marB="0"/>
                </a:tc>
                <a:tc>
                  <a:txBody>
                    <a:bodyPr/>
                    <a:lstStyle/>
                    <a:p>
                      <a:r>
                        <a:rPr lang="en-US" sz="1400" b="0" dirty="0"/>
                        <a:t>Scott Valley School District</a:t>
                      </a:r>
                    </a:p>
                  </a:txBody>
                  <a:tcPr marL="182880" marT="0" marB="0"/>
                </a:tc>
                <a:extLst>
                  <a:ext uri="{0D108BD9-81ED-4DB2-BD59-A6C34878D82A}">
                    <a16:rowId xmlns:a16="http://schemas.microsoft.com/office/drawing/2014/main" val="1337065918"/>
                  </a:ext>
                </a:extLst>
              </a:tr>
              <a:tr h="395293">
                <a:tc>
                  <a:txBody>
                    <a:bodyPr/>
                    <a:lstStyle/>
                    <a:p>
                      <a:r>
                        <a:rPr lang="en-US" sz="1400" b="0" dirty="0"/>
                        <a:t>Child Abuse Prevention Council Of Siskiyou County/First 5 Siskiyou County</a:t>
                      </a:r>
                    </a:p>
                  </a:txBody>
                  <a:tcPr marL="182880" marT="0" marB="0"/>
                </a:tc>
                <a:tc>
                  <a:txBody>
                    <a:bodyPr/>
                    <a:lstStyle/>
                    <a:p>
                      <a:r>
                        <a:rPr lang="en-US" sz="1400" b="0" dirty="0"/>
                        <a:t>Shasta-cascade Health Centers</a:t>
                      </a:r>
                    </a:p>
                  </a:txBody>
                  <a:tcPr marL="182880" marT="0" marB="0"/>
                </a:tc>
                <a:extLst>
                  <a:ext uri="{0D108BD9-81ED-4DB2-BD59-A6C34878D82A}">
                    <a16:rowId xmlns:a16="http://schemas.microsoft.com/office/drawing/2014/main" val="3021461496"/>
                  </a:ext>
                </a:extLst>
              </a:tr>
              <a:tr h="265401">
                <a:tc>
                  <a:txBody>
                    <a:bodyPr/>
                    <a:lstStyle/>
                    <a:p>
                      <a:r>
                        <a:rPr lang="en-US" sz="1400" b="0" dirty="0"/>
                        <a:t>College Of The Siskiyous </a:t>
                      </a:r>
                    </a:p>
                  </a:txBody>
                  <a:tcPr marL="182880" marT="0" marB="0"/>
                </a:tc>
                <a:tc>
                  <a:txBody>
                    <a:bodyPr/>
                    <a:lstStyle/>
                    <a:p>
                      <a:r>
                        <a:rPr lang="en-US" sz="1400" b="0" dirty="0"/>
                        <a:t>Six Stones Wellness Center</a:t>
                      </a:r>
                    </a:p>
                  </a:txBody>
                  <a:tcPr marL="182880" marT="0" marB="0"/>
                </a:tc>
                <a:extLst>
                  <a:ext uri="{0D108BD9-81ED-4DB2-BD59-A6C34878D82A}">
                    <a16:rowId xmlns:a16="http://schemas.microsoft.com/office/drawing/2014/main" val="2896641979"/>
                  </a:ext>
                </a:extLst>
              </a:tr>
              <a:tr h="265401">
                <a:tc>
                  <a:txBody>
                    <a:bodyPr/>
                    <a:lstStyle/>
                    <a:p>
                      <a:r>
                        <a:rPr lang="en-US" sz="1400" b="0" dirty="0"/>
                        <a:t>Disability Action Center</a:t>
                      </a:r>
                    </a:p>
                  </a:txBody>
                  <a:tcPr marL="182880" marT="0" marB="0"/>
                </a:tc>
                <a:tc>
                  <a:txBody>
                    <a:bodyPr/>
                    <a:lstStyle/>
                    <a:p>
                      <a:r>
                        <a:rPr lang="en-US" sz="1400" b="0" dirty="0"/>
                        <a:t>Siskiyou County Behavioral Health</a:t>
                      </a:r>
                    </a:p>
                  </a:txBody>
                  <a:tcPr marL="182880" marT="0" marB="0"/>
                </a:tc>
                <a:extLst>
                  <a:ext uri="{0D108BD9-81ED-4DB2-BD59-A6C34878D82A}">
                    <a16:rowId xmlns:a16="http://schemas.microsoft.com/office/drawing/2014/main" val="846059645"/>
                  </a:ext>
                </a:extLst>
              </a:tr>
              <a:tr h="265401">
                <a:tc>
                  <a:txBody>
                    <a:bodyPr/>
                    <a:lstStyle/>
                    <a:p>
                      <a:r>
                        <a:rPr lang="en-US" sz="1400" b="0" dirty="0"/>
                        <a:t>Dunsmuir Family Resource Center</a:t>
                      </a:r>
                    </a:p>
                  </a:txBody>
                  <a:tcPr marL="182880" marT="0" marB="0"/>
                </a:tc>
                <a:tc>
                  <a:txBody>
                    <a:bodyPr/>
                    <a:lstStyle/>
                    <a:p>
                      <a:r>
                        <a:rPr lang="en-US" sz="1400" b="0" dirty="0"/>
                        <a:t>Siskiyou County Child Welfare</a:t>
                      </a:r>
                    </a:p>
                  </a:txBody>
                  <a:tcPr marL="182880" marT="0" marB="0"/>
                </a:tc>
                <a:extLst>
                  <a:ext uri="{0D108BD9-81ED-4DB2-BD59-A6C34878D82A}">
                    <a16:rowId xmlns:a16="http://schemas.microsoft.com/office/drawing/2014/main" val="2021484655"/>
                  </a:ext>
                </a:extLst>
              </a:tr>
              <a:tr h="265401">
                <a:tc>
                  <a:txBody>
                    <a:bodyPr/>
                    <a:lstStyle/>
                    <a:p>
                      <a:r>
                        <a:rPr lang="en-US" sz="1400" b="0" dirty="0"/>
                        <a:t>Fairchild Medical Center</a:t>
                      </a:r>
                    </a:p>
                  </a:txBody>
                  <a:tcPr marL="182880" marT="0" marB="0"/>
                </a:tc>
                <a:tc>
                  <a:txBody>
                    <a:bodyPr/>
                    <a:lstStyle/>
                    <a:p>
                      <a:r>
                        <a:rPr lang="en-US" sz="1400" b="0" dirty="0"/>
                        <a:t>Siskiyou County Office Of Education</a:t>
                      </a:r>
                    </a:p>
                  </a:txBody>
                  <a:tcPr marL="182880" marT="0" marB="0"/>
                </a:tc>
                <a:extLst>
                  <a:ext uri="{0D108BD9-81ED-4DB2-BD59-A6C34878D82A}">
                    <a16:rowId xmlns:a16="http://schemas.microsoft.com/office/drawing/2014/main" val="3758899926"/>
                  </a:ext>
                </a:extLst>
              </a:tr>
              <a:tr h="265401">
                <a:tc>
                  <a:txBody>
                    <a:bodyPr/>
                    <a:lstStyle/>
                    <a:p>
                      <a:r>
                        <a:rPr lang="en-US" sz="1400" b="0" dirty="0"/>
                        <a:t>Far Northern Regional Center</a:t>
                      </a:r>
                    </a:p>
                  </a:txBody>
                  <a:tcPr marL="182880" marT="0" marB="0"/>
                </a:tc>
                <a:tc>
                  <a:txBody>
                    <a:bodyPr/>
                    <a:lstStyle/>
                    <a:p>
                      <a:r>
                        <a:rPr lang="en-US" sz="1400" b="0" dirty="0"/>
                        <a:t>Siskiyou County Public Health</a:t>
                      </a:r>
                    </a:p>
                  </a:txBody>
                  <a:tcPr marL="182880" marT="0" marB="0"/>
                </a:tc>
                <a:extLst>
                  <a:ext uri="{0D108BD9-81ED-4DB2-BD59-A6C34878D82A}">
                    <a16:rowId xmlns:a16="http://schemas.microsoft.com/office/drawing/2014/main" val="296600414"/>
                  </a:ext>
                </a:extLst>
              </a:tr>
              <a:tr h="265401">
                <a:tc>
                  <a:txBody>
                    <a:bodyPr/>
                    <a:lstStyle/>
                    <a:p>
                      <a:r>
                        <a:rPr lang="en-US" sz="1400" b="0" dirty="0"/>
                        <a:t>Juvenile Justice Coordinating Council</a:t>
                      </a:r>
                    </a:p>
                  </a:txBody>
                  <a:tcPr marL="182880" marT="0" marB="0"/>
                </a:tc>
                <a:tc>
                  <a:txBody>
                    <a:bodyPr/>
                    <a:lstStyle/>
                    <a:p>
                      <a:r>
                        <a:rPr lang="en-US" sz="1400" b="0" dirty="0"/>
                        <a:t>Siskiyou County Social Services</a:t>
                      </a:r>
                    </a:p>
                  </a:txBody>
                  <a:tcPr marL="182880" marT="0" marB="0"/>
                </a:tc>
                <a:extLst>
                  <a:ext uri="{0D108BD9-81ED-4DB2-BD59-A6C34878D82A}">
                    <a16:rowId xmlns:a16="http://schemas.microsoft.com/office/drawing/2014/main" val="528407176"/>
                  </a:ext>
                </a:extLst>
              </a:tr>
              <a:tr h="265401">
                <a:tc>
                  <a:txBody>
                    <a:bodyPr/>
                    <a:lstStyle/>
                    <a:p>
                      <a:r>
                        <a:rPr lang="en-US" sz="1400" b="0" dirty="0"/>
                        <a:t>Karuk Tribe Of California</a:t>
                      </a:r>
                    </a:p>
                  </a:txBody>
                  <a:tcPr marL="182880" marT="0" marB="0"/>
                </a:tc>
                <a:tc>
                  <a:txBody>
                    <a:bodyPr/>
                    <a:lstStyle/>
                    <a:p>
                      <a:r>
                        <a:rPr lang="en-US" sz="1400" b="0" dirty="0"/>
                        <a:t>Siskiyou County Veteran’s Services</a:t>
                      </a:r>
                    </a:p>
                  </a:txBody>
                  <a:tcPr marL="182880" marT="0" marB="0"/>
                </a:tc>
                <a:extLst>
                  <a:ext uri="{0D108BD9-81ED-4DB2-BD59-A6C34878D82A}">
                    <a16:rowId xmlns:a16="http://schemas.microsoft.com/office/drawing/2014/main" val="475216102"/>
                  </a:ext>
                </a:extLst>
              </a:tr>
              <a:tr h="265401">
                <a:tc>
                  <a:txBody>
                    <a:bodyPr/>
                    <a:lstStyle/>
                    <a:p>
                      <a:r>
                        <a:rPr lang="en-US" sz="1400" b="0" dirty="0"/>
                        <a:t>McCloud Community Resource Center</a:t>
                      </a:r>
                    </a:p>
                  </a:txBody>
                  <a:tcPr marL="182880" marT="0" marB="0"/>
                </a:tc>
                <a:tc>
                  <a:txBody>
                    <a:bodyPr/>
                    <a:lstStyle/>
                    <a:p>
                      <a:r>
                        <a:rPr lang="en-US" sz="1400" b="0" dirty="0"/>
                        <a:t>Siskiyou County Domestic Violence And Crisis Center</a:t>
                      </a:r>
                    </a:p>
                  </a:txBody>
                  <a:tcPr marL="182880" marT="0" marB="0"/>
                </a:tc>
                <a:extLst>
                  <a:ext uri="{0D108BD9-81ED-4DB2-BD59-A6C34878D82A}">
                    <a16:rowId xmlns:a16="http://schemas.microsoft.com/office/drawing/2014/main" val="4246977765"/>
                  </a:ext>
                </a:extLst>
              </a:tr>
              <a:tr h="265401">
                <a:tc>
                  <a:txBody>
                    <a:bodyPr/>
                    <a:lstStyle/>
                    <a:p>
                      <a:r>
                        <a:rPr lang="en-US" sz="1400" b="0" dirty="0"/>
                        <a:t>Mercy Mount Shasta Medical Center</a:t>
                      </a:r>
                    </a:p>
                  </a:txBody>
                  <a:tcPr marL="182880" marT="0" marB="0"/>
                </a:tc>
                <a:tc>
                  <a:txBody>
                    <a:bodyPr/>
                    <a:lstStyle/>
                    <a:p>
                      <a:r>
                        <a:rPr lang="en-US" sz="1400" b="0" dirty="0"/>
                        <a:t>Siskiyou </a:t>
                      </a:r>
                      <a:r>
                        <a:rPr lang="en-US" sz="1400" b="0" dirty="0" err="1"/>
                        <a:t>OUTreach</a:t>
                      </a:r>
                      <a:endParaRPr lang="en-US" sz="1400" b="0" dirty="0"/>
                    </a:p>
                  </a:txBody>
                  <a:tcPr marL="182880" marT="0" marB="0"/>
                </a:tc>
                <a:extLst>
                  <a:ext uri="{0D108BD9-81ED-4DB2-BD59-A6C34878D82A}">
                    <a16:rowId xmlns:a16="http://schemas.microsoft.com/office/drawing/2014/main" val="3039322219"/>
                  </a:ext>
                </a:extLst>
              </a:tr>
              <a:tr h="265401">
                <a:tc>
                  <a:txBody>
                    <a:bodyPr/>
                    <a:lstStyle/>
                    <a:p>
                      <a:r>
                        <a:rPr lang="en-US" sz="1400" b="0" dirty="0"/>
                        <a:t>Mount Shasta Ambulance Service</a:t>
                      </a:r>
                    </a:p>
                  </a:txBody>
                  <a:tcPr marL="182880" marT="0" marB="0"/>
                </a:tc>
                <a:tc>
                  <a:txBody>
                    <a:bodyPr/>
                    <a:lstStyle/>
                    <a:p>
                      <a:r>
                        <a:rPr lang="en-US" sz="1400" b="0" dirty="0"/>
                        <a:t>Siskiyou Sheriff Department</a:t>
                      </a:r>
                    </a:p>
                  </a:txBody>
                  <a:tcPr marL="182880" marT="0" marB="0"/>
                </a:tc>
                <a:extLst>
                  <a:ext uri="{0D108BD9-81ED-4DB2-BD59-A6C34878D82A}">
                    <a16:rowId xmlns:a16="http://schemas.microsoft.com/office/drawing/2014/main" val="3684865909"/>
                  </a:ext>
                </a:extLst>
              </a:tr>
              <a:tr h="265401">
                <a:tc>
                  <a:txBody>
                    <a:bodyPr/>
                    <a:lstStyle/>
                    <a:p>
                      <a:r>
                        <a:rPr lang="en-US" sz="1400" b="0" dirty="0"/>
                        <a:t>NorCal Coc- Siskiyou Advisory Board</a:t>
                      </a:r>
                    </a:p>
                  </a:txBody>
                  <a:tcPr marL="182880" marT="0" marB="0"/>
                </a:tc>
                <a:tc>
                  <a:txBody>
                    <a:bodyPr/>
                    <a:lstStyle/>
                    <a:p>
                      <a:r>
                        <a:rPr lang="en-US" sz="1400" b="0" dirty="0"/>
                        <a:t>Siskiyou Union High School District</a:t>
                      </a:r>
                    </a:p>
                  </a:txBody>
                  <a:tcPr marL="182880" marT="0" marB="0"/>
                </a:tc>
                <a:extLst>
                  <a:ext uri="{0D108BD9-81ED-4DB2-BD59-A6C34878D82A}">
                    <a16:rowId xmlns:a16="http://schemas.microsoft.com/office/drawing/2014/main" val="4228471650"/>
                  </a:ext>
                </a:extLst>
              </a:tr>
              <a:tr h="265401">
                <a:tc>
                  <a:txBody>
                    <a:bodyPr/>
                    <a:lstStyle/>
                    <a:p>
                      <a:r>
                        <a:rPr lang="en-US" sz="1400" b="0" dirty="0"/>
                        <a:t>Organized Employees Of Siskiyou County</a:t>
                      </a:r>
                    </a:p>
                  </a:txBody>
                  <a:tcPr marL="182880" marT="0" marB="0"/>
                </a:tc>
                <a:tc>
                  <a:txBody>
                    <a:bodyPr/>
                    <a:lstStyle/>
                    <a:p>
                      <a:r>
                        <a:rPr lang="en-US" sz="1400" b="0" dirty="0"/>
                        <a:t>Siskiyou Union High School District</a:t>
                      </a:r>
                    </a:p>
                  </a:txBody>
                  <a:tcPr marL="182880" marT="0" marB="0"/>
                </a:tc>
                <a:extLst>
                  <a:ext uri="{0D108BD9-81ED-4DB2-BD59-A6C34878D82A}">
                    <a16:rowId xmlns:a16="http://schemas.microsoft.com/office/drawing/2014/main" val="2409305803"/>
                  </a:ext>
                </a:extLst>
              </a:tr>
              <a:tr h="265401">
                <a:tc>
                  <a:txBody>
                    <a:bodyPr/>
                    <a:lstStyle/>
                    <a:p>
                      <a:r>
                        <a:rPr lang="en-US" sz="1400" b="0" dirty="0"/>
                        <a:t>Partnership HealthPlan</a:t>
                      </a:r>
                    </a:p>
                  </a:txBody>
                  <a:tcPr marL="182880" marT="0" marB="0"/>
                </a:tc>
                <a:tc>
                  <a:txBody>
                    <a:bodyPr/>
                    <a:lstStyle/>
                    <a:p>
                      <a:r>
                        <a:rPr lang="en-US" sz="1400" b="0" dirty="0"/>
                        <a:t>Tiny Mighty And Strong</a:t>
                      </a:r>
                    </a:p>
                  </a:txBody>
                  <a:tcPr marL="182880" marT="0" marB="0"/>
                </a:tc>
                <a:extLst>
                  <a:ext uri="{0D108BD9-81ED-4DB2-BD59-A6C34878D82A}">
                    <a16:rowId xmlns:a16="http://schemas.microsoft.com/office/drawing/2014/main" val="47427335"/>
                  </a:ext>
                </a:extLst>
              </a:tr>
              <a:tr h="265401">
                <a:tc>
                  <a:txBody>
                    <a:bodyPr/>
                    <a:lstStyle/>
                    <a:p>
                      <a:r>
                        <a:rPr lang="en-US" sz="1400" b="0" dirty="0"/>
                        <a:t>Planning And Service Area 2 Area Agency On Aging</a:t>
                      </a:r>
                    </a:p>
                  </a:txBody>
                  <a:tcPr marL="182880" marT="0" marB="0"/>
                </a:tc>
                <a:tc>
                  <a:txBody>
                    <a:bodyPr/>
                    <a:lstStyle/>
                    <a:p>
                      <a:r>
                        <a:rPr lang="en-US" sz="1400" b="0" dirty="0"/>
                        <a:t>Weed Community Resource Center</a:t>
                      </a:r>
                    </a:p>
                  </a:txBody>
                  <a:tcPr marL="182880" marT="0" marB="0"/>
                </a:tc>
                <a:extLst>
                  <a:ext uri="{0D108BD9-81ED-4DB2-BD59-A6C34878D82A}">
                    <a16:rowId xmlns:a16="http://schemas.microsoft.com/office/drawing/2014/main" val="819739632"/>
                  </a:ext>
                </a:extLst>
              </a:tr>
              <a:tr h="265401">
                <a:tc>
                  <a:txBody>
                    <a:bodyPr/>
                    <a:lstStyle/>
                    <a:p>
                      <a:r>
                        <a:rPr lang="en-US" sz="1400" b="0" dirty="0"/>
                        <a:t>Quartz Valley Tribe</a:t>
                      </a:r>
                    </a:p>
                  </a:txBody>
                  <a:tcPr marL="182880" marT="0" marB="0"/>
                </a:tc>
                <a:tc>
                  <a:txBody>
                    <a:bodyPr/>
                    <a:lstStyle/>
                    <a:p>
                      <a:r>
                        <a:rPr lang="en-US" sz="1400" b="0" dirty="0"/>
                        <a:t>Yreka Community Resource Center</a:t>
                      </a:r>
                    </a:p>
                  </a:txBody>
                  <a:tcPr marL="182880" marT="0" marB="0"/>
                </a:tc>
                <a:extLst>
                  <a:ext uri="{0D108BD9-81ED-4DB2-BD59-A6C34878D82A}">
                    <a16:rowId xmlns:a16="http://schemas.microsoft.com/office/drawing/2014/main" val="2095036741"/>
                  </a:ext>
                </a:extLst>
              </a:tr>
              <a:tr h="3952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Remi Vista</a:t>
                      </a:r>
                    </a:p>
                    <a:p>
                      <a:endParaRPr lang="en-US" sz="1400" b="0" dirty="0"/>
                    </a:p>
                  </a:txBody>
                  <a:tcPr marL="182880" marT="0" marB="0"/>
                </a:tc>
                <a:tc>
                  <a:txBody>
                    <a:bodyPr/>
                    <a:lstStyle/>
                    <a:p>
                      <a:r>
                        <a:rPr lang="en-US" sz="1400" b="0" dirty="0"/>
                        <a:t>Yreka Union High School District</a:t>
                      </a:r>
                    </a:p>
                  </a:txBody>
                  <a:tcPr marL="182880" marT="0" marB="0"/>
                </a:tc>
                <a:extLst>
                  <a:ext uri="{0D108BD9-81ED-4DB2-BD59-A6C34878D82A}">
                    <a16:rowId xmlns:a16="http://schemas.microsoft.com/office/drawing/2014/main" val="55192236"/>
                  </a:ext>
                </a:extLst>
              </a:tr>
              <a:tr h="395293">
                <a:tc>
                  <a:txBody>
                    <a:bodyPr/>
                    <a:lstStyle/>
                    <a:p>
                      <a:r>
                        <a:rPr lang="en-US" sz="1400" b="0" dirty="0"/>
                        <a:t>Disability Insurers (Attempted engagement but did not receive a response.)</a:t>
                      </a:r>
                    </a:p>
                  </a:txBody>
                  <a:tcPr marL="182880" marT="0" marB="0"/>
                </a:tc>
                <a:tc>
                  <a:txBody>
                    <a:bodyPr/>
                    <a:lstStyle/>
                    <a:p>
                      <a:endParaRPr lang="en-US" sz="1400" b="0" dirty="0"/>
                    </a:p>
                  </a:txBody>
                  <a:tcPr marL="182880" marT="0" marB="0"/>
                </a:tc>
                <a:extLst>
                  <a:ext uri="{0D108BD9-81ED-4DB2-BD59-A6C34878D82A}">
                    <a16:rowId xmlns:a16="http://schemas.microsoft.com/office/drawing/2014/main" val="2764568383"/>
                  </a:ext>
                </a:extLst>
              </a:tr>
            </a:tbl>
          </a:graphicData>
        </a:graphic>
      </p:graphicFrame>
    </p:spTree>
    <p:extLst>
      <p:ext uri="{BB962C8B-B14F-4D97-AF65-F5344CB8AC3E}">
        <p14:creationId xmlns:p14="http://schemas.microsoft.com/office/powerpoint/2010/main" val="305858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9FF7-81D8-C290-17D7-F32A6394A500}"/>
              </a:ext>
            </a:extLst>
          </p:cNvPr>
          <p:cNvSpPr>
            <a:spLocks noGrp="1"/>
          </p:cNvSpPr>
          <p:nvPr>
            <p:ph type="title"/>
          </p:nvPr>
        </p:nvSpPr>
        <p:spPr/>
        <p:txBody>
          <a:bodyPr/>
          <a:lstStyle/>
          <a:p>
            <a:pPr algn="ctr"/>
            <a:r>
              <a:rPr lang="en-US" b="1" dirty="0">
                <a:ln>
                  <a:solidFill>
                    <a:schemeClr val="tx1"/>
                  </a:solidFill>
                </a:ln>
                <a:solidFill>
                  <a:srgbClr val="92D050"/>
                </a:solidFill>
              </a:rPr>
              <a:t>Evidence Based Practices (EBPs)</a:t>
            </a:r>
          </a:p>
        </p:txBody>
      </p:sp>
      <p:sp>
        <p:nvSpPr>
          <p:cNvPr id="3" name="Content Placeholder 2">
            <a:extLst>
              <a:ext uri="{FF2B5EF4-FFF2-40B4-BE49-F238E27FC236}">
                <a16:creationId xmlns:a16="http://schemas.microsoft.com/office/drawing/2014/main" id="{A882C8DA-88F7-42E2-1960-0D807FBBCAB5}"/>
              </a:ext>
            </a:extLst>
          </p:cNvPr>
          <p:cNvSpPr>
            <a:spLocks noGrp="1"/>
          </p:cNvSpPr>
          <p:nvPr>
            <p:ph idx="1"/>
          </p:nvPr>
        </p:nvSpPr>
        <p:spPr>
          <a:xfrm>
            <a:off x="563418" y="2052918"/>
            <a:ext cx="11028218" cy="4195481"/>
          </a:xfrm>
        </p:spPr>
        <p:txBody>
          <a:bodyPr>
            <a:noAutofit/>
          </a:bodyPr>
          <a:lstStyle/>
          <a:p>
            <a:r>
              <a:rPr lang="en-US" sz="2200" b="1" dirty="0"/>
              <a:t>BHSA requires counties to implement specified evidence-based practices. </a:t>
            </a:r>
          </a:p>
          <a:p>
            <a:pPr marL="0" indent="0">
              <a:buNone/>
            </a:pPr>
            <a:r>
              <a:rPr lang="en-US" sz="2200" b="1" dirty="0"/>
              <a:t>Example: Assertive Community Treatment (ACT), Forensic ACT (FACT), Coordinated Specialty Care (CSC), and High Fidelity Wraparound (HFW) in FSP and/or related programs.</a:t>
            </a:r>
          </a:p>
          <a:p>
            <a:endParaRPr lang="en-US" sz="2200" b="1" dirty="0"/>
          </a:p>
          <a:p>
            <a:r>
              <a:rPr lang="en-US" sz="2200" b="1" dirty="0"/>
              <a:t>Goal: standardize high quality care for individuals with complex behavioral health needs and improve measurable outcomes.</a:t>
            </a:r>
          </a:p>
        </p:txBody>
      </p:sp>
      <p:sp>
        <p:nvSpPr>
          <p:cNvPr id="4" name="Slide Number Placeholder 3">
            <a:extLst>
              <a:ext uri="{FF2B5EF4-FFF2-40B4-BE49-F238E27FC236}">
                <a16:creationId xmlns:a16="http://schemas.microsoft.com/office/drawing/2014/main" id="{DC8F53DA-CAD0-D116-9643-AA94DDE5A96D}"/>
              </a:ext>
            </a:extLst>
          </p:cNvPr>
          <p:cNvSpPr>
            <a:spLocks noGrp="1"/>
          </p:cNvSpPr>
          <p:nvPr>
            <p:ph type="sldNum" sz="quarter" idx="12"/>
          </p:nvPr>
        </p:nvSpPr>
        <p:spPr/>
        <p:txBody>
          <a:bodyPr/>
          <a:lstStyle/>
          <a:p>
            <a:fld id="{D57F1E4F-1CFF-5643-939E-02111984F565}" type="slidenum">
              <a:rPr lang="en-US" b="1" smtClean="0"/>
              <a:t>11</a:t>
            </a:fld>
            <a:endParaRPr lang="en-US" b="1" dirty="0"/>
          </a:p>
        </p:txBody>
      </p:sp>
    </p:spTree>
    <p:extLst>
      <p:ext uri="{BB962C8B-B14F-4D97-AF65-F5344CB8AC3E}">
        <p14:creationId xmlns:p14="http://schemas.microsoft.com/office/powerpoint/2010/main" val="196999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123B-3CFA-6CE4-8750-F0B8437B2587}"/>
              </a:ext>
            </a:extLst>
          </p:cNvPr>
          <p:cNvSpPr>
            <a:spLocks noGrp="1"/>
          </p:cNvSpPr>
          <p:nvPr>
            <p:ph type="title"/>
          </p:nvPr>
        </p:nvSpPr>
        <p:spPr/>
        <p:txBody>
          <a:bodyPr/>
          <a:lstStyle/>
          <a:p>
            <a:pPr algn="ctr"/>
            <a:r>
              <a:rPr lang="en-US" b="1" dirty="0">
                <a:ln>
                  <a:solidFill>
                    <a:schemeClr val="tx1"/>
                  </a:solidFill>
                </a:ln>
                <a:solidFill>
                  <a:srgbClr val="92D050"/>
                </a:solidFill>
              </a:rPr>
              <a:t>Funding &amp; Fiscal Rules Under BHSA</a:t>
            </a:r>
          </a:p>
        </p:txBody>
      </p:sp>
      <p:sp>
        <p:nvSpPr>
          <p:cNvPr id="3" name="Content Placeholder 2">
            <a:extLst>
              <a:ext uri="{FF2B5EF4-FFF2-40B4-BE49-F238E27FC236}">
                <a16:creationId xmlns:a16="http://schemas.microsoft.com/office/drawing/2014/main" id="{AE119E37-8C98-B2A1-346F-C43123E484F2}"/>
              </a:ext>
            </a:extLst>
          </p:cNvPr>
          <p:cNvSpPr>
            <a:spLocks noGrp="1"/>
          </p:cNvSpPr>
          <p:nvPr>
            <p:ph idx="1"/>
          </p:nvPr>
        </p:nvSpPr>
        <p:spPr/>
        <p:txBody>
          <a:bodyPr/>
          <a:lstStyle/>
          <a:p>
            <a:r>
              <a:rPr lang="en-US" b="1" dirty="0"/>
              <a:t>Allocation methodology, prudent reserve, and component allowances are defined in BHSA fiscal policies; BHSA revenue replaces MHSA revenues going forward. </a:t>
            </a:r>
          </a:p>
          <a:p>
            <a:endParaRPr lang="en-US" dirty="0"/>
          </a:p>
          <a:p>
            <a:r>
              <a:rPr lang="en-US" b="1" dirty="0"/>
              <a:t>Counties must maximize Medi-Cal and other payer reimbursement first, using BHSA as payer of last resort with specific rules for cost allocation and use of other non-BHSA funds.</a:t>
            </a:r>
          </a:p>
          <a:p>
            <a:endParaRPr lang="en-US" dirty="0"/>
          </a:p>
          <a:p>
            <a:r>
              <a:rPr lang="en-US" b="1" dirty="0"/>
              <a:t>Reversion rules and transfer policies are updated; unspent funds are more closely monitored, and state directed funding and housing investments are carved out.</a:t>
            </a:r>
          </a:p>
        </p:txBody>
      </p:sp>
      <p:sp>
        <p:nvSpPr>
          <p:cNvPr id="4" name="Slide Number Placeholder 3">
            <a:extLst>
              <a:ext uri="{FF2B5EF4-FFF2-40B4-BE49-F238E27FC236}">
                <a16:creationId xmlns:a16="http://schemas.microsoft.com/office/drawing/2014/main" id="{D811EC9F-1227-BEBA-4EE7-3995599268FC}"/>
              </a:ext>
            </a:extLst>
          </p:cNvPr>
          <p:cNvSpPr>
            <a:spLocks noGrp="1"/>
          </p:cNvSpPr>
          <p:nvPr>
            <p:ph type="sldNum" sz="quarter" idx="12"/>
          </p:nvPr>
        </p:nvSpPr>
        <p:spPr/>
        <p:txBody>
          <a:bodyPr/>
          <a:lstStyle/>
          <a:p>
            <a:fld id="{D57F1E4F-1CFF-5643-939E-02111984F565}" type="slidenum">
              <a:rPr lang="en-US" b="1" smtClean="0"/>
              <a:t>12</a:t>
            </a:fld>
            <a:endParaRPr lang="en-US" b="1" dirty="0"/>
          </a:p>
        </p:txBody>
      </p:sp>
    </p:spTree>
    <p:extLst>
      <p:ext uri="{BB962C8B-B14F-4D97-AF65-F5344CB8AC3E}">
        <p14:creationId xmlns:p14="http://schemas.microsoft.com/office/powerpoint/2010/main" val="313178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D315-4F15-CC7C-45BA-265A0BDB7D48}"/>
              </a:ext>
            </a:extLst>
          </p:cNvPr>
          <p:cNvSpPr>
            <a:spLocks noGrp="1"/>
          </p:cNvSpPr>
          <p:nvPr>
            <p:ph type="title"/>
          </p:nvPr>
        </p:nvSpPr>
        <p:spPr/>
        <p:txBody>
          <a:bodyPr/>
          <a:lstStyle/>
          <a:p>
            <a:pPr algn="ctr"/>
            <a:r>
              <a:rPr lang="en-US" sz="4400" b="1" dirty="0">
                <a:ln>
                  <a:solidFill>
                    <a:schemeClr val="tx1"/>
                  </a:solidFill>
                </a:ln>
                <a:solidFill>
                  <a:srgbClr val="92D050"/>
                </a:solidFill>
              </a:rPr>
              <a:t>BHSA Timeline</a:t>
            </a:r>
            <a:endParaRPr lang="en-US" dirty="0"/>
          </a:p>
        </p:txBody>
      </p:sp>
      <p:sp>
        <p:nvSpPr>
          <p:cNvPr id="3" name="Content Placeholder 2">
            <a:extLst>
              <a:ext uri="{FF2B5EF4-FFF2-40B4-BE49-F238E27FC236}">
                <a16:creationId xmlns:a16="http://schemas.microsoft.com/office/drawing/2014/main" id="{D80D4D79-B1BD-AB43-4C16-63DFF849B6B4}"/>
              </a:ext>
            </a:extLst>
          </p:cNvPr>
          <p:cNvSpPr>
            <a:spLocks noGrp="1"/>
          </p:cNvSpPr>
          <p:nvPr>
            <p:ph idx="1"/>
          </p:nvPr>
        </p:nvSpPr>
        <p:spPr>
          <a:xfrm>
            <a:off x="196236" y="1532165"/>
            <a:ext cx="4299960" cy="3186260"/>
          </a:xfrm>
          <a:ln w="57150">
            <a:solidFill>
              <a:srgbClr val="92D050"/>
            </a:solidFill>
          </a:ln>
        </p:spPr>
        <p:txBody>
          <a:bodyPr>
            <a:normAutofit/>
          </a:bodyPr>
          <a:lstStyle/>
          <a:p>
            <a:pPr marL="0" indent="0" algn="ctr">
              <a:buNone/>
            </a:pPr>
            <a:r>
              <a:rPr lang="en-US" sz="1700" b="1" dirty="0"/>
              <a:t>What We’ve Done:</a:t>
            </a:r>
          </a:p>
          <a:p>
            <a:pPr marL="0" indent="0" algn="ctr">
              <a:buNone/>
            </a:pPr>
            <a:r>
              <a:rPr lang="en-US" sz="1400" b="1" dirty="0"/>
              <a:t>CPP; Community Meetings, Stakeholder Meetings, COE Engagement, Program Development, Contractor Meetings, BHSA Planning, EBP Training, Writing IP Draft, Review IP Draft, Finalizing IP Draft, Hire BHSA Coordinator, Develop BHSA Team, Program Implementation Teams Meeting, Fiscal Analysis, Data Analysis, Data Projections, Staff Training, Staff Meetings, FTE/Staff Analysis, Interdepartmental Engagement, BHSA Contractor (Third Sector), Behavioral Health Board Engagement, Presentation of IP to Behavioral Health Board. </a:t>
            </a:r>
          </a:p>
        </p:txBody>
      </p:sp>
      <p:graphicFrame>
        <p:nvGraphicFramePr>
          <p:cNvPr id="42" name="Diagram 41">
            <a:extLst>
              <a:ext uri="{FF2B5EF4-FFF2-40B4-BE49-F238E27FC236}">
                <a16:creationId xmlns:a16="http://schemas.microsoft.com/office/drawing/2014/main" id="{DEC6EE2E-16EF-540F-24AE-477C46B9D8B0}"/>
              </a:ext>
            </a:extLst>
          </p:cNvPr>
          <p:cNvGraphicFramePr/>
          <p:nvPr>
            <p:extLst>
              <p:ext uri="{D42A27DB-BD31-4B8C-83A1-F6EECF244321}">
                <p14:modId xmlns:p14="http://schemas.microsoft.com/office/powerpoint/2010/main" val="2936082347"/>
              </p:ext>
            </p:extLst>
          </p:nvPr>
        </p:nvGraphicFramePr>
        <p:xfrm>
          <a:off x="-189870" y="3991565"/>
          <a:ext cx="12381870" cy="383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extBox 44">
            <a:extLst>
              <a:ext uri="{FF2B5EF4-FFF2-40B4-BE49-F238E27FC236}">
                <a16:creationId xmlns:a16="http://schemas.microsoft.com/office/drawing/2014/main" id="{BAD287A5-D6D7-A0F4-6993-3B795C84C5E2}"/>
              </a:ext>
            </a:extLst>
          </p:cNvPr>
          <p:cNvSpPr txBox="1"/>
          <p:nvPr/>
        </p:nvSpPr>
        <p:spPr>
          <a:xfrm>
            <a:off x="7386576" y="1532165"/>
            <a:ext cx="3297382" cy="1200329"/>
          </a:xfrm>
          <a:prstGeom prst="rect">
            <a:avLst/>
          </a:prstGeom>
          <a:noFill/>
          <a:ln w="57150">
            <a:solidFill>
              <a:srgbClr val="92D050"/>
            </a:solidFill>
          </a:ln>
        </p:spPr>
        <p:txBody>
          <a:bodyPr wrap="square" rtlCol="0">
            <a:spAutoFit/>
          </a:bodyPr>
          <a:lstStyle/>
          <a:p>
            <a:pPr algn="ctr"/>
            <a:r>
              <a:rPr lang="en-US" b="1" dirty="0"/>
              <a:t>Where We Are Now:</a:t>
            </a:r>
          </a:p>
          <a:p>
            <a:pPr algn="ctr"/>
            <a:r>
              <a:rPr lang="en-US" b="1" dirty="0"/>
              <a:t>Present Draft Integrated Plan to Board of Supervisors, CAO Signature of Draft IP</a:t>
            </a:r>
          </a:p>
        </p:txBody>
      </p:sp>
      <p:sp>
        <p:nvSpPr>
          <p:cNvPr id="46" name="Arrow: Right 45">
            <a:extLst>
              <a:ext uri="{FF2B5EF4-FFF2-40B4-BE49-F238E27FC236}">
                <a16:creationId xmlns:a16="http://schemas.microsoft.com/office/drawing/2014/main" id="{5D78DAE7-DCE3-A76F-3198-87E044A47AA0}"/>
              </a:ext>
            </a:extLst>
          </p:cNvPr>
          <p:cNvSpPr/>
          <p:nvPr/>
        </p:nvSpPr>
        <p:spPr>
          <a:xfrm>
            <a:off x="5113188" y="1706945"/>
            <a:ext cx="1640264" cy="669303"/>
          </a:xfrm>
          <a:prstGeom prst="rightArrow">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7" name="Arrow: Down 46">
            <a:extLst>
              <a:ext uri="{FF2B5EF4-FFF2-40B4-BE49-F238E27FC236}">
                <a16:creationId xmlns:a16="http://schemas.microsoft.com/office/drawing/2014/main" id="{249E07ED-D35E-95DC-0C75-B9EB7DB6FE74}"/>
              </a:ext>
            </a:extLst>
          </p:cNvPr>
          <p:cNvSpPr/>
          <p:nvPr/>
        </p:nvSpPr>
        <p:spPr>
          <a:xfrm>
            <a:off x="8645506" y="2912949"/>
            <a:ext cx="779522" cy="1404594"/>
          </a:xfrm>
          <a:prstGeom prst="downArrow">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70F3EA5-D729-7956-0C69-85088BA92653}"/>
              </a:ext>
            </a:extLst>
          </p:cNvPr>
          <p:cNvSpPr txBox="1"/>
          <p:nvPr/>
        </p:nvSpPr>
        <p:spPr>
          <a:xfrm>
            <a:off x="7386576" y="4577549"/>
            <a:ext cx="3297382" cy="369332"/>
          </a:xfrm>
          <a:prstGeom prst="rect">
            <a:avLst/>
          </a:prstGeom>
          <a:noFill/>
          <a:ln w="57150">
            <a:solidFill>
              <a:srgbClr val="92D050"/>
            </a:solidFill>
          </a:ln>
        </p:spPr>
        <p:txBody>
          <a:bodyPr wrap="square" rtlCol="0">
            <a:spAutoFit/>
          </a:bodyPr>
          <a:lstStyle/>
          <a:p>
            <a:pPr algn="ctr"/>
            <a:r>
              <a:rPr lang="en-US" b="1" dirty="0"/>
              <a:t>What We Need to Do:</a:t>
            </a:r>
          </a:p>
        </p:txBody>
      </p:sp>
      <p:sp>
        <p:nvSpPr>
          <p:cNvPr id="49" name="Slide Number Placeholder 48">
            <a:extLst>
              <a:ext uri="{FF2B5EF4-FFF2-40B4-BE49-F238E27FC236}">
                <a16:creationId xmlns:a16="http://schemas.microsoft.com/office/drawing/2014/main" id="{94094D05-FECC-D822-643E-F774CE1DEAF5}"/>
              </a:ext>
            </a:extLst>
          </p:cNvPr>
          <p:cNvSpPr>
            <a:spLocks noGrp="1"/>
          </p:cNvSpPr>
          <p:nvPr>
            <p:ph type="sldNum" sz="quarter" idx="12"/>
          </p:nvPr>
        </p:nvSpPr>
        <p:spPr/>
        <p:txBody>
          <a:bodyPr/>
          <a:lstStyle/>
          <a:p>
            <a:fld id="{D57F1E4F-1CFF-5643-939E-02111984F565}" type="slidenum">
              <a:rPr lang="en-US" b="1" smtClean="0"/>
              <a:t>13</a:t>
            </a:fld>
            <a:endParaRPr lang="en-US" b="1" dirty="0"/>
          </a:p>
        </p:txBody>
      </p:sp>
    </p:spTree>
    <p:extLst>
      <p:ext uri="{BB962C8B-B14F-4D97-AF65-F5344CB8AC3E}">
        <p14:creationId xmlns:p14="http://schemas.microsoft.com/office/powerpoint/2010/main" val="407613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5FC0-D19D-E447-D90F-79B11540A33F}"/>
            </a:ext>
          </a:extLst>
        </p:cNvPr>
        <p:cNvGrpSpPr/>
        <p:nvPr/>
      </p:nvGrpSpPr>
      <p:grpSpPr>
        <a:xfrm>
          <a:off x="0" y="0"/>
          <a:ext cx="0" cy="0"/>
          <a:chOff x="0" y="0"/>
          <a:chExt cx="0" cy="0"/>
        </a:xfrm>
      </p:grpSpPr>
      <p:pic>
        <p:nvPicPr>
          <p:cNvPr id="15" name="Picture 14" descr="abstract design">
            <a:extLst>
              <a:ext uri="{FF2B5EF4-FFF2-40B4-BE49-F238E27FC236}">
                <a16:creationId xmlns:a16="http://schemas.microsoft.com/office/drawing/2014/main" id="{3A1650E5-0534-9132-68C7-ADAA3A34E4A6}"/>
              </a:ext>
            </a:extLst>
          </p:cNvPr>
          <p:cNvPicPr>
            <a:picLocks noChangeAspect="1"/>
          </p:cNvPicPr>
          <p:nvPr/>
        </p:nvPicPr>
        <p:blipFill rotWithShape="1">
          <a:blip r:embed="rId3">
            <a:alphaModFix amt="25000"/>
            <a:duotone>
              <a:schemeClr val="accent4">
                <a:shade val="45000"/>
                <a:satMod val="135000"/>
              </a:schemeClr>
              <a:prstClr val="white"/>
            </a:duotone>
          </a:blip>
          <a:srcRect t="18308" r="6818" b="2872"/>
          <a:stretch/>
        </p:blipFill>
        <p:spPr>
          <a:xfrm flipH="1">
            <a:off x="20" y="10"/>
            <a:ext cx="12191980" cy="6857990"/>
          </a:xfrm>
          <a:prstGeom prst="rect">
            <a:avLst/>
          </a:prstGeom>
          <a:ln>
            <a:noFill/>
          </a:ln>
          <a:effectLst>
            <a:softEdge rad="112500"/>
          </a:effectLst>
        </p:spPr>
      </p:pic>
      <p:sp>
        <p:nvSpPr>
          <p:cNvPr id="12" name="Title 11">
            <a:extLst>
              <a:ext uri="{FF2B5EF4-FFF2-40B4-BE49-F238E27FC236}">
                <a16:creationId xmlns:a16="http://schemas.microsoft.com/office/drawing/2014/main" id="{C52FE617-11B2-2C76-745E-8BD913C5DA3A}"/>
              </a:ext>
            </a:extLst>
          </p:cNvPr>
          <p:cNvSpPr>
            <a:spLocks noGrp="1"/>
          </p:cNvSpPr>
          <p:nvPr>
            <p:ph type="ctrTitle"/>
          </p:nvPr>
        </p:nvSpPr>
        <p:spPr>
          <a:xfrm>
            <a:off x="961644" y="2454871"/>
            <a:ext cx="10268711" cy="3329581"/>
          </a:xfrm>
        </p:spPr>
        <p:txBody>
          <a:bodyPr>
            <a:noAutofit/>
          </a:bodyPr>
          <a:lstStyle/>
          <a:p>
            <a:pPr algn="ctr"/>
            <a:r>
              <a:rPr lang="en-US" sz="8000" b="1" dirty="0">
                <a:ln w="28575">
                  <a:solidFill>
                    <a:schemeClr val="tx1"/>
                  </a:solidFill>
                </a:ln>
                <a:solidFill>
                  <a:srgbClr val="92D050"/>
                </a:solidFill>
              </a:rPr>
              <a:t>Thank You!</a:t>
            </a:r>
            <a:br>
              <a:rPr lang="en-US" sz="8000" b="1" dirty="0">
                <a:ln w="28575">
                  <a:solidFill>
                    <a:schemeClr val="tx1"/>
                  </a:solidFill>
                </a:ln>
                <a:solidFill>
                  <a:srgbClr val="92D050"/>
                </a:solidFill>
              </a:rPr>
            </a:br>
            <a:br>
              <a:rPr lang="en-US" sz="8000" b="1" dirty="0">
                <a:ln w="28575">
                  <a:solidFill>
                    <a:schemeClr val="tx1"/>
                  </a:solidFill>
                </a:ln>
                <a:solidFill>
                  <a:srgbClr val="92D050"/>
                </a:solidFill>
              </a:rPr>
            </a:br>
            <a:endParaRPr lang="ru-RU" sz="8000" b="1" dirty="0">
              <a:ln w="28575">
                <a:solidFill>
                  <a:schemeClr val="tx1"/>
                </a:solidFill>
              </a:ln>
              <a:solidFill>
                <a:srgbClr val="92D050"/>
              </a:solidFill>
            </a:endParaRPr>
          </a:p>
        </p:txBody>
      </p:sp>
      <p:pic>
        <p:nvPicPr>
          <p:cNvPr id="4" name="Picture 2" descr="Behavioral Health Services Act (BHSA) | Tuolumne County, CA - Official  Website">
            <a:extLst>
              <a:ext uri="{FF2B5EF4-FFF2-40B4-BE49-F238E27FC236}">
                <a16:creationId xmlns:a16="http://schemas.microsoft.com/office/drawing/2014/main" id="{9D33C69D-C2A6-E5C5-11B0-902471113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 y="3904132"/>
            <a:ext cx="2805858" cy="28058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9A24370-965F-FFD5-0372-C207EBF443C0}"/>
              </a:ext>
            </a:extLst>
          </p:cNvPr>
          <p:cNvSpPr>
            <a:spLocks noGrp="1"/>
          </p:cNvSpPr>
          <p:nvPr>
            <p:ph type="sldNum" sz="quarter" idx="12"/>
          </p:nvPr>
        </p:nvSpPr>
        <p:spPr/>
        <p:txBody>
          <a:bodyPr/>
          <a:lstStyle/>
          <a:p>
            <a:fld id="{D57F1E4F-1CFF-5643-939E-02111984F565}" type="slidenum">
              <a:rPr lang="en-US" b="1" smtClean="0"/>
              <a:t>14</a:t>
            </a:fld>
            <a:endParaRPr lang="en-US" b="1" dirty="0"/>
          </a:p>
        </p:txBody>
      </p:sp>
    </p:spTree>
    <p:extLst>
      <p:ext uri="{BB962C8B-B14F-4D97-AF65-F5344CB8AC3E}">
        <p14:creationId xmlns:p14="http://schemas.microsoft.com/office/powerpoint/2010/main" val="371133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descr="abstract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Title 11">
            <a:extLst>
              <a:ext uri="{FF2B5EF4-FFF2-40B4-BE49-F238E27FC236}">
                <a16:creationId xmlns:a16="http://schemas.microsoft.com/office/drawing/2014/main" id="{970C361B-D32E-42E0-A41E-86C3D9AC886F}"/>
              </a:ext>
            </a:extLst>
          </p:cNvPr>
          <p:cNvSpPr>
            <a:spLocks noGrp="1"/>
          </p:cNvSpPr>
          <p:nvPr>
            <p:ph type="ctrTitle"/>
          </p:nvPr>
        </p:nvSpPr>
        <p:spPr>
          <a:xfrm>
            <a:off x="1193785" y="694944"/>
            <a:ext cx="8747997" cy="2203704"/>
          </a:xfrm>
        </p:spPr>
        <p:txBody>
          <a:bodyPr>
            <a:normAutofit fontScale="90000"/>
          </a:bodyPr>
          <a:lstStyle/>
          <a:p>
            <a:pPr algn="ctr"/>
            <a:br>
              <a:rPr lang="en-US" sz="4400" dirty="0"/>
            </a:br>
            <a:r>
              <a:rPr lang="en-US" sz="4400" b="1" dirty="0">
                <a:ln>
                  <a:solidFill>
                    <a:schemeClr val="tx1"/>
                  </a:solidFill>
                </a:ln>
                <a:solidFill>
                  <a:srgbClr val="92D050"/>
                </a:solidFill>
              </a:rPr>
              <a:t>Mental Health Services Act (MHSA)</a:t>
            </a:r>
            <a:br>
              <a:rPr lang="en-US" sz="4400" dirty="0"/>
            </a:br>
            <a:endParaRPr lang="ru-RU" sz="4400" dirty="0"/>
          </a:p>
        </p:txBody>
      </p:sp>
      <p:sp>
        <p:nvSpPr>
          <p:cNvPr id="13" name="Subtitle 12">
            <a:extLst>
              <a:ext uri="{FF2B5EF4-FFF2-40B4-BE49-F238E27FC236}">
                <a16:creationId xmlns:a16="http://schemas.microsoft.com/office/drawing/2014/main" id="{336E726C-3DE4-41AA-88A0-C92B0C34163D}"/>
              </a:ext>
            </a:extLst>
          </p:cNvPr>
          <p:cNvSpPr>
            <a:spLocks noGrp="1"/>
          </p:cNvSpPr>
          <p:nvPr>
            <p:ph type="subTitle" idx="1"/>
          </p:nvPr>
        </p:nvSpPr>
        <p:spPr>
          <a:xfrm>
            <a:off x="1154955" y="2999232"/>
            <a:ext cx="8825658" cy="3056794"/>
          </a:xfrm>
          <a:ln w="76200">
            <a:solidFill>
              <a:srgbClr val="92D050"/>
            </a:solidFill>
          </a:ln>
        </p:spPr>
        <p:txBody>
          <a:bodyPr>
            <a:noAutofit/>
          </a:bodyPr>
          <a:lstStyle/>
          <a:p>
            <a:pPr marL="457200" indent="-457200">
              <a:buFont typeface="Arial" panose="020B0604020202020204" pitchFamily="34" charset="0"/>
              <a:buChar char="•"/>
            </a:pPr>
            <a:r>
              <a:rPr lang="en-US" sz="2800" b="1" cap="none" dirty="0">
                <a:solidFill>
                  <a:schemeClr val="tx1"/>
                </a:solidFill>
                <a:latin typeface="Aptos" panose="020B0004020202020204" pitchFamily="34" charset="0"/>
              </a:rPr>
              <a:t>Proposition 63 passed on November 2004.</a:t>
            </a:r>
          </a:p>
          <a:p>
            <a:pPr marL="457200" indent="-457200">
              <a:buFont typeface="Arial" panose="020B0604020202020204" pitchFamily="34" charset="0"/>
              <a:buChar char="•"/>
            </a:pPr>
            <a:r>
              <a:rPr lang="en-US" sz="2800" b="1" cap="none" dirty="0">
                <a:solidFill>
                  <a:schemeClr val="tx1"/>
                </a:solidFill>
                <a:latin typeface="Aptos" panose="020B0004020202020204" pitchFamily="34" charset="0"/>
              </a:rPr>
              <a:t>Funded by 1% on income over $1 million</a:t>
            </a:r>
          </a:p>
          <a:p>
            <a:pPr marL="457200" indent="-457200">
              <a:buFont typeface="Arial" panose="020B0604020202020204" pitchFamily="34" charset="0"/>
              <a:buChar char="•"/>
            </a:pPr>
            <a:r>
              <a:rPr lang="en-US" sz="2800" b="1" cap="none" dirty="0">
                <a:solidFill>
                  <a:schemeClr val="tx1"/>
                </a:solidFill>
                <a:latin typeface="Aptos" panose="020B0004020202020204" pitchFamily="34" charset="0"/>
              </a:rPr>
              <a:t>Expanded and improved mental health services and supports</a:t>
            </a:r>
          </a:p>
          <a:p>
            <a:pPr marL="457200" indent="-457200">
              <a:buFont typeface="Arial" panose="020B0604020202020204" pitchFamily="34" charset="0"/>
              <a:buChar char="•"/>
            </a:pPr>
            <a:r>
              <a:rPr lang="en-US" sz="2800" b="1" cap="none" dirty="0">
                <a:solidFill>
                  <a:schemeClr val="tx1"/>
                </a:solidFill>
                <a:latin typeface="Aptos" panose="020B0004020202020204" pitchFamily="34" charset="0"/>
              </a:rPr>
              <a:t>Local control through 3-year plan with state oversight.</a:t>
            </a:r>
            <a:endParaRPr lang="ru-RU" sz="2800" b="1" cap="none" dirty="0">
              <a:solidFill>
                <a:schemeClr val="tx1"/>
              </a:solidFill>
              <a:latin typeface="Aptos" panose="020B0004020202020204" pitchFamily="34" charset="0"/>
            </a:endParaRPr>
          </a:p>
        </p:txBody>
      </p:sp>
      <p:sp>
        <p:nvSpPr>
          <p:cNvPr id="57" name="Rectangle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Slide Number Placeholder 1">
            <a:extLst>
              <a:ext uri="{FF2B5EF4-FFF2-40B4-BE49-F238E27FC236}">
                <a16:creationId xmlns:a16="http://schemas.microsoft.com/office/drawing/2014/main" id="{33820500-B39E-BE09-8DB7-B29C2D17588F}"/>
              </a:ext>
            </a:extLst>
          </p:cNvPr>
          <p:cNvSpPr>
            <a:spLocks noGrp="1"/>
          </p:cNvSpPr>
          <p:nvPr>
            <p:ph type="sldNum" sz="quarter" idx="12"/>
          </p:nvPr>
        </p:nvSpPr>
        <p:spPr/>
        <p:txBody>
          <a:bodyPr/>
          <a:lstStyle/>
          <a:p>
            <a:fld id="{D57F1E4F-1CFF-5643-939E-02111984F565}" type="slidenum">
              <a:rPr lang="en-US" b="1" smtClean="0"/>
              <a:t>2</a:t>
            </a:fld>
            <a:endParaRPr lang="en-US" b="1" dirty="0"/>
          </a:p>
        </p:txBody>
      </p:sp>
    </p:spTree>
    <p:extLst>
      <p:ext uri="{BB962C8B-B14F-4D97-AF65-F5344CB8AC3E}">
        <p14:creationId xmlns:p14="http://schemas.microsoft.com/office/powerpoint/2010/main" val="51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6B34-6A8D-7C3B-124B-EB6AFA22F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8F796-F9FA-BC22-0F92-D298F7891BB1}"/>
              </a:ext>
            </a:extLst>
          </p:cNvPr>
          <p:cNvSpPr>
            <a:spLocks noGrp="1"/>
          </p:cNvSpPr>
          <p:nvPr>
            <p:ph type="title"/>
          </p:nvPr>
        </p:nvSpPr>
        <p:spPr>
          <a:xfrm>
            <a:off x="1154954" y="246090"/>
            <a:ext cx="8825660" cy="1653180"/>
          </a:xfrm>
        </p:spPr>
        <p:txBody>
          <a:bodyPr/>
          <a:lstStyle/>
          <a:p>
            <a:pPr algn="ctr"/>
            <a:r>
              <a:rPr lang="en-US" b="1" dirty="0">
                <a:ln>
                  <a:solidFill>
                    <a:schemeClr val="tx1"/>
                  </a:solidFill>
                </a:ln>
                <a:solidFill>
                  <a:srgbClr val="92D050"/>
                </a:solidFill>
              </a:rPr>
              <a:t>BEHAVIORAL HEALTH SERVICES ACT (BHSA)</a:t>
            </a:r>
            <a:endParaRPr lang="ru-RU" b="1" dirty="0">
              <a:ln>
                <a:solidFill>
                  <a:schemeClr val="tx1"/>
                </a:solidFill>
              </a:ln>
              <a:solidFill>
                <a:srgbClr val="92D050"/>
              </a:solidFill>
            </a:endParaRPr>
          </a:p>
        </p:txBody>
      </p:sp>
      <p:sp>
        <p:nvSpPr>
          <p:cNvPr id="6" name="Subtitle 12">
            <a:extLst>
              <a:ext uri="{FF2B5EF4-FFF2-40B4-BE49-F238E27FC236}">
                <a16:creationId xmlns:a16="http://schemas.microsoft.com/office/drawing/2014/main" id="{5C021C09-DCFB-07A4-D70B-B2CD95C4A6A1}"/>
              </a:ext>
            </a:extLst>
          </p:cNvPr>
          <p:cNvSpPr>
            <a:spLocks noGrp="1"/>
          </p:cNvSpPr>
          <p:nvPr>
            <p:ph type="body" idx="1"/>
          </p:nvPr>
        </p:nvSpPr>
        <p:spPr>
          <a:xfrm>
            <a:off x="649224" y="2024444"/>
            <a:ext cx="10442448" cy="4587466"/>
          </a:xfrm>
          <a:noFill/>
          <a:ln w="76200">
            <a:solidFill>
              <a:srgbClr val="92D050"/>
            </a:solidFill>
          </a:ln>
        </p:spPr>
        <p:txBody>
          <a:bodyPr>
            <a:noAutofit/>
          </a:bodyPr>
          <a:lstStyle/>
          <a:p>
            <a:pPr marL="342900" indent="-342900">
              <a:buFont typeface="Arial" panose="020B0604020202020204" pitchFamily="34" charset="0"/>
              <a:buChar char="•"/>
            </a:pPr>
            <a:r>
              <a:rPr lang="en-US" sz="2800" b="1" dirty="0">
                <a:solidFill>
                  <a:schemeClr val="tx1"/>
                </a:solidFill>
                <a:latin typeface="Aptos" panose="020B0004020202020204" pitchFamily="34" charset="0"/>
              </a:rPr>
              <a:t>Proposition 1 passed in March 2024</a:t>
            </a:r>
          </a:p>
          <a:p>
            <a:pPr marL="914400" lvl="1" indent="-457200">
              <a:buFont typeface="Arial" panose="020B0604020202020204" pitchFamily="34" charset="0"/>
              <a:buChar char="•"/>
            </a:pPr>
            <a:r>
              <a:rPr lang="en-US" sz="2200" b="1" dirty="0">
                <a:latin typeface="Aptos" panose="020B0004020202020204" pitchFamily="34" charset="0"/>
              </a:rPr>
              <a:t>Amended MHSA (SB 326)</a:t>
            </a:r>
          </a:p>
          <a:p>
            <a:pPr marL="914400" lvl="1" indent="-457200">
              <a:buFont typeface="Arial" panose="020B0604020202020204" pitchFamily="34" charset="0"/>
              <a:buChar char="•"/>
            </a:pPr>
            <a:r>
              <a:rPr lang="en-US" sz="2200" b="1" dirty="0">
                <a:latin typeface="Aptos" panose="020B0004020202020204" pitchFamily="34" charset="0"/>
              </a:rPr>
              <a:t>Established a Behavioral Health Infrastructure Bond (BHCIP2)</a:t>
            </a:r>
          </a:p>
          <a:p>
            <a:pPr marL="457200" indent="-457200">
              <a:buFont typeface="Arial" panose="020B0604020202020204" pitchFamily="34" charset="0"/>
              <a:buChar char="•"/>
            </a:pPr>
            <a:r>
              <a:rPr lang="en-US" sz="2800" b="1" dirty="0">
                <a:solidFill>
                  <a:schemeClr val="tx1"/>
                </a:solidFill>
                <a:latin typeface="Aptos" panose="020B0004020202020204" pitchFamily="34" charset="0"/>
              </a:rPr>
              <a:t>Changes MHSA</a:t>
            </a:r>
          </a:p>
          <a:p>
            <a:pPr marL="914400" lvl="1" indent="-457200">
              <a:buFont typeface="Arial" panose="020B0604020202020204" pitchFamily="34" charset="0"/>
              <a:buChar char="•"/>
            </a:pPr>
            <a:r>
              <a:rPr lang="en-US" sz="2200" b="1" dirty="0">
                <a:latin typeface="Aptos" panose="020B0004020202020204" pitchFamily="34" charset="0"/>
              </a:rPr>
              <a:t>Rename to BHSA </a:t>
            </a:r>
          </a:p>
          <a:p>
            <a:pPr marL="914400" lvl="1" indent="-457200">
              <a:buFont typeface="Arial" panose="020B0604020202020204" pitchFamily="34" charset="0"/>
              <a:buChar char="•"/>
            </a:pPr>
            <a:r>
              <a:rPr lang="en-US" sz="2200" b="1" dirty="0">
                <a:latin typeface="Aptos" panose="020B0004020202020204" pitchFamily="34" charset="0"/>
              </a:rPr>
              <a:t>Expands scope to encompass treatment for Substance Use Disorders</a:t>
            </a:r>
          </a:p>
          <a:p>
            <a:pPr marL="914400" lvl="1" indent="-457200">
              <a:buFont typeface="Arial" panose="020B0604020202020204" pitchFamily="34" charset="0"/>
              <a:buChar char="•"/>
            </a:pPr>
            <a:r>
              <a:rPr lang="en-US" sz="2200" b="1" dirty="0">
                <a:latin typeface="Aptos" panose="020B0004020202020204" pitchFamily="34" charset="0"/>
              </a:rPr>
              <a:t>Requires reporting on all Mental Health Funding</a:t>
            </a:r>
          </a:p>
          <a:p>
            <a:pPr marL="914400" lvl="1" indent="-457200">
              <a:buFont typeface="Arial" panose="020B0604020202020204" pitchFamily="34" charset="0"/>
              <a:buChar char="•"/>
            </a:pPr>
            <a:r>
              <a:rPr lang="en-US" sz="2200" b="1" dirty="0">
                <a:latin typeface="Aptos" panose="020B0004020202020204" pitchFamily="34" charset="0"/>
              </a:rPr>
              <a:t>Increased Reporting through the Behavioral Health Outcomes, Accountability, and Transparency Report (BHOATR)</a:t>
            </a:r>
            <a:endParaRPr lang="en-US" sz="2400" b="1" dirty="0">
              <a:latin typeface="Aptos" panose="020B0004020202020204" pitchFamily="34" charset="0"/>
            </a:endParaRPr>
          </a:p>
          <a:p>
            <a:pPr marL="457200" indent="-457200">
              <a:buFont typeface="Arial" panose="020B0604020202020204" pitchFamily="34" charset="0"/>
              <a:buChar char="•"/>
            </a:pPr>
            <a:endParaRPr lang="ru-RU" sz="2800" b="1" dirty="0">
              <a:latin typeface="Aptos" panose="020B0004020202020204" pitchFamily="34" charset="0"/>
            </a:endParaRPr>
          </a:p>
        </p:txBody>
      </p:sp>
      <p:sp>
        <p:nvSpPr>
          <p:cNvPr id="7" name="Slide Number Placeholder 6">
            <a:extLst>
              <a:ext uri="{FF2B5EF4-FFF2-40B4-BE49-F238E27FC236}">
                <a16:creationId xmlns:a16="http://schemas.microsoft.com/office/drawing/2014/main" id="{32058354-38FC-19F2-A16D-8BB84B19A547}"/>
              </a:ext>
            </a:extLst>
          </p:cNvPr>
          <p:cNvSpPr>
            <a:spLocks noGrp="1"/>
          </p:cNvSpPr>
          <p:nvPr>
            <p:ph type="sldNum" sz="quarter" idx="12"/>
          </p:nvPr>
        </p:nvSpPr>
        <p:spPr/>
        <p:txBody>
          <a:bodyPr/>
          <a:lstStyle/>
          <a:p>
            <a:fld id="{D57F1E4F-1CFF-5643-939E-02111984F565}" type="slidenum">
              <a:rPr lang="en-US" b="1" smtClean="0"/>
              <a:t>3</a:t>
            </a:fld>
            <a:endParaRPr lang="en-US" b="1" dirty="0"/>
          </a:p>
        </p:txBody>
      </p:sp>
    </p:spTree>
    <p:extLst>
      <p:ext uri="{BB962C8B-B14F-4D97-AF65-F5344CB8AC3E}">
        <p14:creationId xmlns:p14="http://schemas.microsoft.com/office/powerpoint/2010/main" val="32138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B108-3450-4888-D02C-BFA9D3E2A035}"/>
              </a:ext>
            </a:extLst>
          </p:cNvPr>
          <p:cNvSpPr>
            <a:spLocks noGrp="1"/>
          </p:cNvSpPr>
          <p:nvPr>
            <p:ph type="title"/>
          </p:nvPr>
        </p:nvSpPr>
        <p:spPr/>
        <p:txBody>
          <a:bodyPr/>
          <a:lstStyle/>
          <a:p>
            <a:pPr algn="ctr"/>
            <a:r>
              <a:rPr lang="en-US" b="1" dirty="0"/>
              <a:t>MHSA to BHSA</a:t>
            </a:r>
          </a:p>
        </p:txBody>
      </p:sp>
      <p:graphicFrame>
        <p:nvGraphicFramePr>
          <p:cNvPr id="4" name="Content Placeholder 3">
            <a:extLst>
              <a:ext uri="{FF2B5EF4-FFF2-40B4-BE49-F238E27FC236}">
                <a16:creationId xmlns:a16="http://schemas.microsoft.com/office/drawing/2014/main" id="{3BF9DA48-42E2-B98F-B102-4BD9A76BA905}"/>
              </a:ext>
            </a:extLst>
          </p:cNvPr>
          <p:cNvGraphicFramePr>
            <a:graphicFrameLocks noGrp="1"/>
          </p:cNvGraphicFramePr>
          <p:nvPr>
            <p:ph idx="1"/>
            <p:extLst>
              <p:ext uri="{D42A27DB-BD31-4B8C-83A1-F6EECF244321}">
                <p14:modId xmlns:p14="http://schemas.microsoft.com/office/powerpoint/2010/main" val="2977498535"/>
              </p:ext>
            </p:extLst>
          </p:nvPr>
        </p:nvGraphicFramePr>
        <p:xfrm>
          <a:off x="792417" y="1606361"/>
          <a:ext cx="10454703" cy="4883991"/>
        </p:xfrm>
        <a:graphic>
          <a:graphicData uri="http://schemas.openxmlformats.org/drawingml/2006/table">
            <a:tbl>
              <a:tblPr firstRow="1" bandRow="1">
                <a:tableStyleId>{5C22544A-7EE6-4342-B048-85BDC9FD1C3A}</a:tableStyleId>
              </a:tblPr>
              <a:tblGrid>
                <a:gridCol w="1958940">
                  <a:extLst>
                    <a:ext uri="{9D8B030D-6E8A-4147-A177-3AD203B41FA5}">
                      <a16:colId xmlns:a16="http://schemas.microsoft.com/office/drawing/2014/main" val="2579019314"/>
                    </a:ext>
                  </a:extLst>
                </a:gridCol>
                <a:gridCol w="3214490">
                  <a:extLst>
                    <a:ext uri="{9D8B030D-6E8A-4147-A177-3AD203B41FA5}">
                      <a16:colId xmlns:a16="http://schemas.microsoft.com/office/drawing/2014/main" val="3286112662"/>
                    </a:ext>
                  </a:extLst>
                </a:gridCol>
                <a:gridCol w="5281273">
                  <a:extLst>
                    <a:ext uri="{9D8B030D-6E8A-4147-A177-3AD203B41FA5}">
                      <a16:colId xmlns:a16="http://schemas.microsoft.com/office/drawing/2014/main" val="3361969325"/>
                    </a:ext>
                  </a:extLst>
                </a:gridCol>
              </a:tblGrid>
              <a:tr h="586311">
                <a:tc>
                  <a:txBody>
                    <a:bodyPr/>
                    <a:lstStyle/>
                    <a:p>
                      <a:r>
                        <a:rPr lang="en-US" dirty="0"/>
                        <a:t>Element</a:t>
                      </a:r>
                    </a:p>
                  </a:txBody>
                  <a:tcPr/>
                </a:tc>
                <a:tc>
                  <a:txBody>
                    <a:bodyPr/>
                    <a:lstStyle/>
                    <a:p>
                      <a:pPr algn="ctr"/>
                      <a:r>
                        <a:rPr lang="en-US" dirty="0"/>
                        <a:t>MHSA (Old)</a:t>
                      </a:r>
                    </a:p>
                  </a:txBody>
                  <a:tcPr/>
                </a:tc>
                <a:tc>
                  <a:txBody>
                    <a:bodyPr/>
                    <a:lstStyle/>
                    <a:p>
                      <a:pPr algn="ctr"/>
                      <a:r>
                        <a:rPr lang="en-US" dirty="0"/>
                        <a:t>BHSA (New)</a:t>
                      </a:r>
                    </a:p>
                  </a:txBody>
                  <a:tcPr/>
                </a:tc>
                <a:extLst>
                  <a:ext uri="{0D108BD9-81ED-4DB2-BD59-A6C34878D82A}">
                    <a16:rowId xmlns:a16="http://schemas.microsoft.com/office/drawing/2014/main" val="479473457"/>
                  </a:ext>
                </a:extLst>
              </a:tr>
              <a:tr h="1082636">
                <a:tc>
                  <a:txBody>
                    <a:bodyPr/>
                    <a:lstStyle/>
                    <a:p>
                      <a:r>
                        <a:rPr lang="en-US" dirty="0"/>
                        <a:t>Scope</a:t>
                      </a:r>
                    </a:p>
                  </a:txBody>
                  <a:tcPr/>
                </a:tc>
                <a:tc>
                  <a:txBody>
                    <a:bodyPr/>
                    <a:lstStyle/>
                    <a:p>
                      <a:r>
                        <a:rPr lang="en-US" dirty="0"/>
                        <a:t>Mental health only, focus on serious mental illness and prevention/early intervention.</a:t>
                      </a:r>
                    </a:p>
                  </a:txBody>
                  <a:tcPr/>
                </a:tc>
                <a:tc>
                  <a:txBody>
                    <a:bodyPr/>
                    <a:lstStyle/>
                    <a:p>
                      <a:r>
                        <a:rPr lang="en-US" dirty="0"/>
                        <a:t>Behavioral health: mental health and SUD; broader eligible populations.</a:t>
                      </a:r>
                    </a:p>
                  </a:txBody>
                  <a:tcPr/>
                </a:tc>
                <a:extLst>
                  <a:ext uri="{0D108BD9-81ED-4DB2-BD59-A6C34878D82A}">
                    <a16:rowId xmlns:a16="http://schemas.microsoft.com/office/drawing/2014/main" val="4036890378"/>
                  </a:ext>
                </a:extLst>
              </a:tr>
              <a:tr h="832797">
                <a:tc>
                  <a:txBody>
                    <a:bodyPr/>
                    <a:lstStyle/>
                    <a:p>
                      <a:r>
                        <a:rPr lang="en-US" dirty="0"/>
                        <a:t>Components</a:t>
                      </a:r>
                    </a:p>
                  </a:txBody>
                  <a:tcPr/>
                </a:tc>
                <a:tc>
                  <a:txBody>
                    <a:bodyPr/>
                    <a:lstStyle/>
                    <a:p>
                      <a:r>
                        <a:rPr lang="en-US" dirty="0"/>
                        <a:t>CSS, PEI, INN, WET.</a:t>
                      </a:r>
                    </a:p>
                  </a:txBody>
                  <a:tcPr/>
                </a:tc>
                <a:tc>
                  <a:txBody>
                    <a:bodyPr/>
                    <a:lstStyle/>
                    <a:p>
                      <a:r>
                        <a:rPr lang="en-US" dirty="0"/>
                        <a:t>Behavioral Health Services &amp; Supports, FSP, Housing Interventions, plus workforce and capital within BHSA.</a:t>
                      </a:r>
                    </a:p>
                  </a:txBody>
                  <a:tcPr/>
                </a:tc>
                <a:extLst>
                  <a:ext uri="{0D108BD9-81ED-4DB2-BD59-A6C34878D82A}">
                    <a16:rowId xmlns:a16="http://schemas.microsoft.com/office/drawing/2014/main" val="2658275049"/>
                  </a:ext>
                </a:extLst>
              </a:tr>
              <a:tr h="608746">
                <a:tc>
                  <a:txBody>
                    <a:bodyPr/>
                    <a:lstStyle/>
                    <a:p>
                      <a:r>
                        <a:rPr lang="en-US" dirty="0"/>
                        <a:t>Housing</a:t>
                      </a:r>
                    </a:p>
                  </a:txBody>
                  <a:tcPr/>
                </a:tc>
                <a:tc>
                  <a:txBody>
                    <a:bodyPr/>
                    <a:lstStyle/>
                    <a:p>
                      <a:r>
                        <a:rPr lang="en-US" dirty="0"/>
                        <a:t>Limited, mostly via separate initiatives.</a:t>
                      </a:r>
                    </a:p>
                  </a:txBody>
                  <a:tcPr/>
                </a:tc>
                <a:tc>
                  <a:txBody>
                    <a:bodyPr/>
                    <a:lstStyle/>
                    <a:p>
                      <a:r>
                        <a:rPr lang="en-US" dirty="0"/>
                        <a:t>Dedicated, ongoing housing interventions, including capital and subsidies.</a:t>
                      </a:r>
                    </a:p>
                  </a:txBody>
                  <a:tcPr/>
                </a:tc>
                <a:extLst>
                  <a:ext uri="{0D108BD9-81ED-4DB2-BD59-A6C34878D82A}">
                    <a16:rowId xmlns:a16="http://schemas.microsoft.com/office/drawing/2014/main" val="1920863289"/>
                  </a:ext>
                </a:extLst>
              </a:tr>
              <a:tr h="608746">
                <a:tc>
                  <a:txBody>
                    <a:bodyPr/>
                    <a:lstStyle/>
                    <a:p>
                      <a:r>
                        <a:rPr lang="en-US" dirty="0"/>
                        <a:t>Prevention</a:t>
                      </a:r>
                    </a:p>
                  </a:txBody>
                  <a:tcPr/>
                </a:tc>
                <a:tc>
                  <a:txBody>
                    <a:bodyPr/>
                    <a:lstStyle/>
                    <a:p>
                      <a:r>
                        <a:rPr lang="en-US" dirty="0"/>
                        <a:t>County level PEI, including universal prevention. </a:t>
                      </a:r>
                    </a:p>
                  </a:txBody>
                  <a:tcPr/>
                </a:tc>
                <a:tc>
                  <a:txBody>
                    <a:bodyPr/>
                    <a:lstStyle/>
                    <a:p>
                      <a:r>
                        <a:rPr lang="en-US" dirty="0"/>
                        <a:t>Strong state role; less flexibility for universal prevention at county level to Public Health.</a:t>
                      </a:r>
                    </a:p>
                  </a:txBody>
                  <a:tcPr/>
                </a:tc>
                <a:extLst>
                  <a:ext uri="{0D108BD9-81ED-4DB2-BD59-A6C34878D82A}">
                    <a16:rowId xmlns:a16="http://schemas.microsoft.com/office/drawing/2014/main" val="1745028213"/>
                  </a:ext>
                </a:extLst>
              </a:tr>
              <a:tr h="832797">
                <a:tc>
                  <a:txBody>
                    <a:bodyPr/>
                    <a:lstStyle/>
                    <a:p>
                      <a:r>
                        <a:rPr lang="en-US" dirty="0"/>
                        <a:t>Oversight</a:t>
                      </a:r>
                    </a:p>
                  </a:txBody>
                  <a:tcPr/>
                </a:tc>
                <a:tc>
                  <a:txBody>
                    <a:bodyPr/>
                    <a:lstStyle/>
                    <a:p>
                      <a:r>
                        <a:rPr lang="en-US" dirty="0"/>
                        <a:t>MHSA plans and annual updates.</a:t>
                      </a:r>
                    </a:p>
                  </a:txBody>
                  <a:tcPr/>
                </a:tc>
                <a:tc>
                  <a:txBody>
                    <a:bodyPr/>
                    <a:lstStyle/>
                    <a:p>
                      <a:r>
                        <a:rPr lang="en-US" dirty="0"/>
                        <a:t>Integrated Plan, annual updates, and BHOATR with enhanced accountability and focus. </a:t>
                      </a:r>
                    </a:p>
                  </a:txBody>
                  <a:tcPr/>
                </a:tc>
                <a:extLst>
                  <a:ext uri="{0D108BD9-81ED-4DB2-BD59-A6C34878D82A}">
                    <a16:rowId xmlns:a16="http://schemas.microsoft.com/office/drawing/2014/main" val="2371199287"/>
                  </a:ext>
                </a:extLst>
              </a:tr>
            </a:tbl>
          </a:graphicData>
        </a:graphic>
      </p:graphicFrame>
      <p:sp>
        <p:nvSpPr>
          <p:cNvPr id="5" name="Slide Number Placeholder 4">
            <a:extLst>
              <a:ext uri="{FF2B5EF4-FFF2-40B4-BE49-F238E27FC236}">
                <a16:creationId xmlns:a16="http://schemas.microsoft.com/office/drawing/2014/main" id="{9416D6D5-EAE7-84FE-04FA-ECD310253DB1}"/>
              </a:ext>
            </a:extLst>
          </p:cNvPr>
          <p:cNvSpPr>
            <a:spLocks noGrp="1"/>
          </p:cNvSpPr>
          <p:nvPr>
            <p:ph type="sldNum" sz="quarter" idx="12"/>
          </p:nvPr>
        </p:nvSpPr>
        <p:spPr/>
        <p:txBody>
          <a:bodyPr/>
          <a:lstStyle/>
          <a:p>
            <a:fld id="{D57F1E4F-1CFF-5643-939E-02111984F565}" type="slidenum">
              <a:rPr lang="en-US" b="1" smtClean="0"/>
              <a:t>4</a:t>
            </a:fld>
            <a:endParaRPr lang="en-US" b="1" dirty="0"/>
          </a:p>
        </p:txBody>
      </p:sp>
    </p:spTree>
    <p:extLst>
      <p:ext uri="{BB962C8B-B14F-4D97-AF65-F5344CB8AC3E}">
        <p14:creationId xmlns:p14="http://schemas.microsoft.com/office/powerpoint/2010/main" val="37693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2328-582B-01D2-AD9B-AFB38D526A9B}"/>
              </a:ext>
            </a:extLst>
          </p:cNvPr>
          <p:cNvSpPr>
            <a:spLocks noGrp="1"/>
          </p:cNvSpPr>
          <p:nvPr>
            <p:ph type="title"/>
          </p:nvPr>
        </p:nvSpPr>
        <p:spPr/>
        <p:txBody>
          <a:bodyPr/>
          <a:lstStyle/>
          <a:p>
            <a:pPr algn="ctr"/>
            <a:r>
              <a:rPr lang="en-US" b="1" dirty="0">
                <a:ln>
                  <a:solidFill>
                    <a:schemeClr val="tx1"/>
                  </a:solidFill>
                </a:ln>
                <a:solidFill>
                  <a:srgbClr val="92D050"/>
                </a:solidFill>
              </a:rPr>
              <a:t>BHSA Purpose</a:t>
            </a:r>
          </a:p>
        </p:txBody>
      </p:sp>
      <p:sp>
        <p:nvSpPr>
          <p:cNvPr id="3" name="Content Placeholder 2">
            <a:extLst>
              <a:ext uri="{FF2B5EF4-FFF2-40B4-BE49-F238E27FC236}">
                <a16:creationId xmlns:a16="http://schemas.microsoft.com/office/drawing/2014/main" id="{885532CB-2573-FE1B-2DB9-F42F08315760}"/>
              </a:ext>
            </a:extLst>
          </p:cNvPr>
          <p:cNvSpPr>
            <a:spLocks noGrp="1"/>
          </p:cNvSpPr>
          <p:nvPr>
            <p:ph idx="1"/>
          </p:nvPr>
        </p:nvSpPr>
        <p:spPr>
          <a:xfrm>
            <a:off x="780255" y="1529790"/>
            <a:ext cx="10631489" cy="5152554"/>
          </a:xfrm>
        </p:spPr>
        <p:txBody>
          <a:bodyPr>
            <a:normAutofit fontScale="85000" lnSpcReduction="20000"/>
          </a:bodyPr>
          <a:lstStyle/>
          <a:p>
            <a:r>
              <a:rPr lang="en-US" b="1" dirty="0"/>
              <a:t>State goals: improve access, increase transparency and accountability, and expand facility and housing capacity as part of Behavioral Health Transformation.</a:t>
            </a:r>
          </a:p>
          <a:p>
            <a:endParaRPr lang="en-US" b="1" dirty="0"/>
          </a:p>
          <a:p>
            <a:r>
              <a:rPr lang="en-US" b="1" dirty="0"/>
              <a:t>BHSA prioritizes high-need populations:</a:t>
            </a:r>
          </a:p>
          <a:p>
            <a:pPr lvl="1"/>
            <a:r>
              <a:rPr lang="en-US" b="1" dirty="0"/>
              <a:t>Individuals and families who are homeless or at risk.</a:t>
            </a:r>
          </a:p>
          <a:p>
            <a:pPr lvl="1"/>
            <a:r>
              <a:rPr lang="en-US" b="1" dirty="0"/>
              <a:t>Justice-involved or re-entering from jail/prison/youth facilities.</a:t>
            </a:r>
          </a:p>
          <a:p>
            <a:pPr lvl="1"/>
            <a:r>
              <a:rPr lang="en-US" b="1" dirty="0"/>
              <a:t>At risk of institutionalization or conservatorship.</a:t>
            </a:r>
          </a:p>
          <a:p>
            <a:pPr lvl="1"/>
            <a:endParaRPr lang="en-US" b="1" dirty="0"/>
          </a:p>
          <a:p>
            <a:r>
              <a:rPr lang="en-US" b="1" dirty="0"/>
              <a:t>Reform, modernize, and expand the MHSA to address homelessness, substance use disorder, and systemic gaps</a:t>
            </a:r>
            <a:r>
              <a:rPr lang="en-US" dirty="0"/>
              <a:t>.</a:t>
            </a:r>
          </a:p>
          <a:p>
            <a:pPr marL="285750" indent="-285750">
              <a:buFont typeface="Arial" panose="020B0604020202020204" pitchFamily="34" charset="0"/>
              <a:buChar char="•"/>
            </a:pPr>
            <a:endParaRPr lang="en-US" dirty="0"/>
          </a:p>
          <a:p>
            <a:r>
              <a:rPr lang="en-US" b="1" dirty="0"/>
              <a:t>Improve access to integrated behavioral health care.</a:t>
            </a:r>
          </a:p>
          <a:p>
            <a:pPr marL="285750" indent="-285750">
              <a:buFont typeface="Arial" panose="020B0604020202020204" pitchFamily="34" charset="0"/>
              <a:buChar char="•"/>
            </a:pPr>
            <a:endParaRPr lang="en-US" b="1" dirty="0"/>
          </a:p>
          <a:p>
            <a:r>
              <a:rPr lang="en-US" b="1" dirty="0"/>
              <a:t>Expand housing interventions for vulnerable populations.</a:t>
            </a:r>
          </a:p>
          <a:p>
            <a:pPr marL="285750" indent="-285750">
              <a:buFont typeface="Arial" panose="020B0604020202020204" pitchFamily="34" charset="0"/>
              <a:buChar char="•"/>
            </a:pPr>
            <a:endParaRPr lang="en-US" b="1" dirty="0"/>
          </a:p>
          <a:p>
            <a:r>
              <a:rPr lang="en-US" b="1" dirty="0"/>
              <a:t>Enhance transparency in outcomes.</a:t>
            </a:r>
          </a:p>
          <a:p>
            <a:pPr lvl="1"/>
            <a:endParaRPr lang="en-US" b="1" dirty="0"/>
          </a:p>
          <a:p>
            <a:pPr lvl="1"/>
            <a:endParaRPr lang="en-US" b="1" dirty="0"/>
          </a:p>
        </p:txBody>
      </p:sp>
      <p:sp>
        <p:nvSpPr>
          <p:cNvPr id="4" name="Slide Number Placeholder 3">
            <a:extLst>
              <a:ext uri="{FF2B5EF4-FFF2-40B4-BE49-F238E27FC236}">
                <a16:creationId xmlns:a16="http://schemas.microsoft.com/office/drawing/2014/main" id="{FF64CC17-CB98-B4E0-30FB-4B0AD07F43CF}"/>
              </a:ext>
            </a:extLst>
          </p:cNvPr>
          <p:cNvSpPr>
            <a:spLocks noGrp="1"/>
          </p:cNvSpPr>
          <p:nvPr>
            <p:ph type="sldNum" sz="quarter" idx="12"/>
          </p:nvPr>
        </p:nvSpPr>
        <p:spPr/>
        <p:txBody>
          <a:bodyPr/>
          <a:lstStyle/>
          <a:p>
            <a:fld id="{D57F1E4F-1CFF-5643-939E-02111984F565}" type="slidenum">
              <a:rPr lang="en-US" b="1" smtClean="0"/>
              <a:t>5</a:t>
            </a:fld>
            <a:endParaRPr lang="en-US" b="1" dirty="0"/>
          </a:p>
        </p:txBody>
      </p:sp>
    </p:spTree>
    <p:extLst>
      <p:ext uri="{BB962C8B-B14F-4D97-AF65-F5344CB8AC3E}">
        <p14:creationId xmlns:p14="http://schemas.microsoft.com/office/powerpoint/2010/main" val="141301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6861-131D-6E94-FD02-ECA670FB77FF}"/>
              </a:ext>
            </a:extLst>
          </p:cNvPr>
          <p:cNvSpPr>
            <a:spLocks noGrp="1"/>
          </p:cNvSpPr>
          <p:nvPr>
            <p:ph type="title"/>
          </p:nvPr>
        </p:nvSpPr>
        <p:spPr>
          <a:xfrm>
            <a:off x="132423" y="757518"/>
            <a:ext cx="11927153" cy="1400530"/>
          </a:xfrm>
        </p:spPr>
        <p:txBody>
          <a:bodyPr/>
          <a:lstStyle/>
          <a:p>
            <a:pPr algn="ctr"/>
            <a:br>
              <a:rPr lang="en-US" sz="4000" b="1" dirty="0">
                <a:ln>
                  <a:solidFill>
                    <a:schemeClr val="tx1"/>
                  </a:solidFill>
                </a:ln>
                <a:solidFill>
                  <a:srgbClr val="92D050"/>
                </a:solidFill>
              </a:rPr>
            </a:br>
            <a:r>
              <a:rPr lang="en-US" sz="4000" b="1" dirty="0">
                <a:ln>
                  <a:solidFill>
                    <a:schemeClr val="tx1"/>
                  </a:solidFill>
                </a:ln>
                <a:solidFill>
                  <a:srgbClr val="92D050"/>
                </a:solidFill>
              </a:rPr>
              <a:t>Proposed Population Behavioral Health Goals</a:t>
            </a:r>
          </a:p>
        </p:txBody>
      </p:sp>
      <p:graphicFrame>
        <p:nvGraphicFramePr>
          <p:cNvPr id="4" name="Content Placeholder 3">
            <a:extLst>
              <a:ext uri="{FF2B5EF4-FFF2-40B4-BE49-F238E27FC236}">
                <a16:creationId xmlns:a16="http://schemas.microsoft.com/office/drawing/2014/main" id="{2F76EB7B-44FA-C171-68A6-72136B2B4049}"/>
              </a:ext>
            </a:extLst>
          </p:cNvPr>
          <p:cNvGraphicFramePr>
            <a:graphicFrameLocks noGrp="1"/>
          </p:cNvGraphicFramePr>
          <p:nvPr>
            <p:ph idx="1"/>
            <p:extLst>
              <p:ext uri="{D42A27DB-BD31-4B8C-83A1-F6EECF244321}">
                <p14:modId xmlns:p14="http://schemas.microsoft.com/office/powerpoint/2010/main" val="4139650311"/>
              </p:ext>
            </p:extLst>
          </p:nvPr>
        </p:nvGraphicFramePr>
        <p:xfrm>
          <a:off x="360218" y="2336801"/>
          <a:ext cx="11628582" cy="3984524"/>
        </p:xfrm>
        <a:graphic>
          <a:graphicData uri="http://schemas.openxmlformats.org/drawingml/2006/table">
            <a:tbl>
              <a:tblPr firstRow="1" bandRow="1">
                <a:tableStyleId>{5C22544A-7EE6-4342-B048-85BDC9FD1C3A}</a:tableStyleId>
              </a:tblPr>
              <a:tblGrid>
                <a:gridCol w="5814291">
                  <a:extLst>
                    <a:ext uri="{9D8B030D-6E8A-4147-A177-3AD203B41FA5}">
                      <a16:colId xmlns:a16="http://schemas.microsoft.com/office/drawing/2014/main" val="2118545305"/>
                    </a:ext>
                  </a:extLst>
                </a:gridCol>
                <a:gridCol w="5814291">
                  <a:extLst>
                    <a:ext uri="{9D8B030D-6E8A-4147-A177-3AD203B41FA5}">
                      <a16:colId xmlns:a16="http://schemas.microsoft.com/office/drawing/2014/main" val="768358680"/>
                    </a:ext>
                  </a:extLst>
                </a:gridCol>
              </a:tblGrid>
              <a:tr h="732786">
                <a:tc>
                  <a:txBody>
                    <a:bodyPr/>
                    <a:lstStyle/>
                    <a:p>
                      <a:pPr algn="ctr"/>
                      <a:r>
                        <a:rPr lang="en-US" sz="2400" dirty="0">
                          <a:solidFill>
                            <a:schemeClr val="bg1"/>
                          </a:solidFill>
                        </a:rPr>
                        <a:t>Goals for Improvement</a:t>
                      </a:r>
                    </a:p>
                  </a:txBody>
                  <a:tcPr/>
                </a:tc>
                <a:tc>
                  <a:txBody>
                    <a:bodyPr/>
                    <a:lstStyle/>
                    <a:p>
                      <a:pPr algn="ctr"/>
                      <a:r>
                        <a:rPr lang="en-US" sz="2400" dirty="0">
                          <a:solidFill>
                            <a:schemeClr val="bg1"/>
                          </a:solidFill>
                        </a:rPr>
                        <a:t>Goals for Reduction</a:t>
                      </a:r>
                    </a:p>
                    <a:p>
                      <a:endParaRPr lang="en-US" dirty="0"/>
                    </a:p>
                  </a:txBody>
                  <a:tcPr/>
                </a:tc>
                <a:extLst>
                  <a:ext uri="{0D108BD9-81ED-4DB2-BD59-A6C34878D82A}">
                    <a16:rowId xmlns:a16="http://schemas.microsoft.com/office/drawing/2014/main" val="752559858"/>
                  </a:ext>
                </a:extLst>
              </a:tr>
              <a:tr h="424551">
                <a:tc>
                  <a:txBody>
                    <a:bodyPr/>
                    <a:lstStyle/>
                    <a:p>
                      <a:r>
                        <a:rPr lang="en-US" b="1" dirty="0"/>
                        <a:t>Care experience</a:t>
                      </a:r>
                    </a:p>
                  </a:txBody>
                  <a:tcPr/>
                </a:tc>
                <a:tc>
                  <a:txBody>
                    <a:bodyPr/>
                    <a:lstStyle/>
                    <a:p>
                      <a:r>
                        <a:rPr lang="en-US" b="1" dirty="0"/>
                        <a:t>Suicides</a:t>
                      </a:r>
                    </a:p>
                  </a:txBody>
                  <a:tcPr/>
                </a:tc>
                <a:extLst>
                  <a:ext uri="{0D108BD9-81ED-4DB2-BD59-A6C34878D82A}">
                    <a16:rowId xmlns:a16="http://schemas.microsoft.com/office/drawing/2014/main" val="1172915732"/>
                  </a:ext>
                </a:extLst>
              </a:tr>
              <a:tr h="424551">
                <a:tc>
                  <a:txBody>
                    <a:bodyPr/>
                    <a:lstStyle/>
                    <a:p>
                      <a:r>
                        <a:rPr lang="en-US" b="1" dirty="0"/>
                        <a:t>Access to care</a:t>
                      </a:r>
                    </a:p>
                  </a:txBody>
                  <a:tcPr/>
                </a:tc>
                <a:tc>
                  <a:txBody>
                    <a:bodyPr/>
                    <a:lstStyle/>
                    <a:p>
                      <a:r>
                        <a:rPr lang="en-US" b="1" dirty="0"/>
                        <a:t>Overdoses</a:t>
                      </a:r>
                    </a:p>
                  </a:txBody>
                  <a:tcPr/>
                </a:tc>
                <a:extLst>
                  <a:ext uri="{0D108BD9-81ED-4DB2-BD59-A6C34878D82A}">
                    <a16:rowId xmlns:a16="http://schemas.microsoft.com/office/drawing/2014/main" val="2346160045"/>
                  </a:ext>
                </a:extLst>
              </a:tr>
              <a:tr h="732786">
                <a:tc>
                  <a:txBody>
                    <a:bodyPr/>
                    <a:lstStyle/>
                    <a:p>
                      <a:r>
                        <a:rPr lang="en-US" b="1" dirty="0"/>
                        <a:t>Prevention and treatment of co-occurring physical health conditions</a:t>
                      </a:r>
                    </a:p>
                  </a:txBody>
                  <a:tcPr/>
                </a:tc>
                <a:tc>
                  <a:txBody>
                    <a:bodyPr/>
                    <a:lstStyle/>
                    <a:p>
                      <a:r>
                        <a:rPr lang="en-US" b="1" dirty="0"/>
                        <a:t>Untreated behavioral health conditions</a:t>
                      </a:r>
                    </a:p>
                  </a:txBody>
                  <a:tcPr/>
                </a:tc>
                <a:extLst>
                  <a:ext uri="{0D108BD9-81ED-4DB2-BD59-A6C34878D82A}">
                    <a16:rowId xmlns:a16="http://schemas.microsoft.com/office/drawing/2014/main" val="2616514184"/>
                  </a:ext>
                </a:extLst>
              </a:tr>
              <a:tr h="424551">
                <a:tc>
                  <a:txBody>
                    <a:bodyPr/>
                    <a:lstStyle/>
                    <a:p>
                      <a:r>
                        <a:rPr lang="en-US" b="1" dirty="0"/>
                        <a:t>Quality of life</a:t>
                      </a:r>
                    </a:p>
                  </a:txBody>
                  <a:tcPr/>
                </a:tc>
                <a:tc>
                  <a:txBody>
                    <a:bodyPr/>
                    <a:lstStyle/>
                    <a:p>
                      <a:r>
                        <a:rPr lang="en-US" b="1" dirty="0"/>
                        <a:t>Institutionalization</a:t>
                      </a:r>
                    </a:p>
                  </a:txBody>
                  <a:tcPr/>
                </a:tc>
                <a:extLst>
                  <a:ext uri="{0D108BD9-81ED-4DB2-BD59-A6C34878D82A}">
                    <a16:rowId xmlns:a16="http://schemas.microsoft.com/office/drawing/2014/main" val="2338244436"/>
                  </a:ext>
                </a:extLst>
              </a:tr>
              <a:tr h="396197">
                <a:tc>
                  <a:txBody>
                    <a:bodyPr/>
                    <a:lstStyle/>
                    <a:p>
                      <a:r>
                        <a:rPr lang="en-US" b="1" dirty="0"/>
                        <a:t>Social connection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Removal of children from home</a:t>
                      </a:r>
                    </a:p>
                  </a:txBody>
                  <a:tcPr/>
                </a:tc>
                <a:extLst>
                  <a:ext uri="{0D108BD9-81ED-4DB2-BD59-A6C34878D82A}">
                    <a16:rowId xmlns:a16="http://schemas.microsoft.com/office/drawing/2014/main" val="1984323264"/>
                  </a:ext>
                </a:extLst>
              </a:tr>
              <a:tr h="424551">
                <a:tc>
                  <a:txBody>
                    <a:bodyPr/>
                    <a:lstStyle/>
                    <a:p>
                      <a:r>
                        <a:rPr lang="en-US" b="1" dirty="0"/>
                        <a:t>Engagement in school</a:t>
                      </a:r>
                    </a:p>
                  </a:txBody>
                  <a:tcPr/>
                </a:tc>
                <a:tc>
                  <a:txBody>
                    <a:bodyPr/>
                    <a:lstStyle/>
                    <a:p>
                      <a:r>
                        <a:rPr lang="en-US" b="1" dirty="0"/>
                        <a:t>Justice-involvement</a:t>
                      </a:r>
                    </a:p>
                  </a:txBody>
                  <a:tcPr/>
                </a:tc>
                <a:extLst>
                  <a:ext uri="{0D108BD9-81ED-4DB2-BD59-A6C34878D82A}">
                    <a16:rowId xmlns:a16="http://schemas.microsoft.com/office/drawing/2014/main" val="3994409587"/>
                  </a:ext>
                </a:extLst>
              </a:tr>
              <a:tr h="424551">
                <a:tc>
                  <a:txBody>
                    <a:bodyPr/>
                    <a:lstStyle/>
                    <a:p>
                      <a:r>
                        <a:rPr lang="en-US" b="1" dirty="0"/>
                        <a:t>Engagement in work</a:t>
                      </a:r>
                    </a:p>
                  </a:txBody>
                  <a:tcPr/>
                </a:tc>
                <a:tc>
                  <a:txBody>
                    <a:bodyPr/>
                    <a:lstStyle/>
                    <a:p>
                      <a:r>
                        <a:rPr lang="en-US" b="1" dirty="0"/>
                        <a:t>Homelessness</a:t>
                      </a:r>
                    </a:p>
                  </a:txBody>
                  <a:tcPr/>
                </a:tc>
                <a:extLst>
                  <a:ext uri="{0D108BD9-81ED-4DB2-BD59-A6C34878D82A}">
                    <a16:rowId xmlns:a16="http://schemas.microsoft.com/office/drawing/2014/main" val="360304549"/>
                  </a:ext>
                </a:extLst>
              </a:tr>
            </a:tbl>
          </a:graphicData>
        </a:graphic>
      </p:graphicFrame>
      <p:sp>
        <p:nvSpPr>
          <p:cNvPr id="8" name="Arrow: Up 7">
            <a:extLst>
              <a:ext uri="{FF2B5EF4-FFF2-40B4-BE49-F238E27FC236}">
                <a16:creationId xmlns:a16="http://schemas.microsoft.com/office/drawing/2014/main" id="{FE81B573-A73E-A5E6-7DDB-43E2D3DC96FD}"/>
              </a:ext>
            </a:extLst>
          </p:cNvPr>
          <p:cNvSpPr/>
          <p:nvPr/>
        </p:nvSpPr>
        <p:spPr>
          <a:xfrm>
            <a:off x="591127" y="2429164"/>
            <a:ext cx="637309" cy="544945"/>
          </a:xfrm>
          <a:prstGeom prst="upArrow">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D3FF0BE-DA8B-FD8E-A4DD-99B44943BCD1}"/>
              </a:ext>
            </a:extLst>
          </p:cNvPr>
          <p:cNvSpPr/>
          <p:nvPr/>
        </p:nvSpPr>
        <p:spPr>
          <a:xfrm>
            <a:off x="11129818" y="2429164"/>
            <a:ext cx="637309" cy="544945"/>
          </a:xfrm>
          <a:prstGeom prst="downArrow">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BE18489-C20D-87DA-E0A5-42315AF7216C}"/>
              </a:ext>
            </a:extLst>
          </p:cNvPr>
          <p:cNvSpPr>
            <a:spLocks noGrp="1"/>
          </p:cNvSpPr>
          <p:nvPr>
            <p:ph type="sldNum" sz="quarter" idx="12"/>
          </p:nvPr>
        </p:nvSpPr>
        <p:spPr/>
        <p:txBody>
          <a:bodyPr/>
          <a:lstStyle/>
          <a:p>
            <a:fld id="{D57F1E4F-1CFF-5643-939E-02111984F565}" type="slidenum">
              <a:rPr lang="en-US" b="1" smtClean="0"/>
              <a:t>6</a:t>
            </a:fld>
            <a:endParaRPr lang="en-US" b="1" dirty="0"/>
          </a:p>
        </p:txBody>
      </p:sp>
    </p:spTree>
    <p:extLst>
      <p:ext uri="{BB962C8B-B14F-4D97-AF65-F5344CB8AC3E}">
        <p14:creationId xmlns:p14="http://schemas.microsoft.com/office/powerpoint/2010/main" val="134882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B9607C5-10DB-E911-1769-529EF7E8BE17}"/>
              </a:ext>
            </a:extLst>
          </p:cNvPr>
          <p:cNvSpPr>
            <a:spLocks noGrp="1"/>
          </p:cNvSpPr>
          <p:nvPr>
            <p:ph type="body" idx="1"/>
          </p:nvPr>
        </p:nvSpPr>
        <p:spPr>
          <a:xfrm>
            <a:off x="0" y="287345"/>
            <a:ext cx="12192000" cy="860400"/>
          </a:xfrm>
        </p:spPr>
        <p:txBody>
          <a:bodyPr>
            <a:normAutofit/>
          </a:bodyPr>
          <a:lstStyle/>
          <a:p>
            <a:pPr algn="ctr"/>
            <a:r>
              <a:rPr lang="en-US" sz="4400" b="1" dirty="0">
                <a:ln>
                  <a:solidFill>
                    <a:schemeClr val="tx1"/>
                  </a:solidFill>
                </a:ln>
                <a:solidFill>
                  <a:srgbClr val="92D050"/>
                </a:solidFill>
              </a:rPr>
              <a:t>BHSA Allocation</a:t>
            </a:r>
          </a:p>
        </p:txBody>
      </p:sp>
      <p:graphicFrame>
        <p:nvGraphicFramePr>
          <p:cNvPr id="4" name="Chart 3">
            <a:extLst>
              <a:ext uri="{FF2B5EF4-FFF2-40B4-BE49-F238E27FC236}">
                <a16:creationId xmlns:a16="http://schemas.microsoft.com/office/drawing/2014/main" id="{3D504469-8A23-2C2D-05DE-CADC22E9A688}"/>
              </a:ext>
            </a:extLst>
          </p:cNvPr>
          <p:cNvGraphicFramePr/>
          <p:nvPr>
            <p:extLst>
              <p:ext uri="{D42A27DB-BD31-4B8C-83A1-F6EECF244321}">
                <p14:modId xmlns:p14="http://schemas.microsoft.com/office/powerpoint/2010/main" val="4083638156"/>
              </p:ext>
            </p:extLst>
          </p:nvPr>
        </p:nvGraphicFramePr>
        <p:xfrm>
          <a:off x="2403405" y="1147746"/>
          <a:ext cx="8128000" cy="5271528"/>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C30FE74A-6DA6-716C-008E-51EBF19982D9}"/>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55508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9B06D-077A-21E4-7D13-6A3CC1FEE5C1}"/>
            </a:ext>
          </a:extLst>
        </p:cNvPr>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809C3FBA-0687-0AC3-95B8-A80D06E5B42A}"/>
              </a:ext>
            </a:extLst>
          </p:cNvPr>
          <p:cNvPicPr>
            <a:picLocks noChangeAspect="1"/>
          </p:cNvPicPr>
          <p:nvPr/>
        </p:nvPicPr>
        <p:blipFill rotWithShape="1">
          <a:blip r:embed="rId3">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83E8D3C8-6FF4-E323-4883-D4A3D4D3872B}"/>
              </a:ext>
            </a:extLst>
          </p:cNvPr>
          <p:cNvSpPr>
            <a:spLocks noGrp="1"/>
          </p:cNvSpPr>
          <p:nvPr>
            <p:ph type="subTitle" idx="1"/>
          </p:nvPr>
        </p:nvSpPr>
        <p:spPr>
          <a:xfrm>
            <a:off x="1656461" y="2077984"/>
            <a:ext cx="7822646" cy="3250105"/>
          </a:xfrm>
        </p:spPr>
        <p:txBody>
          <a:bodyPr>
            <a:noAutofit/>
          </a:bodyPr>
          <a:lstStyle/>
          <a:p>
            <a:pPr algn="ctr"/>
            <a:endParaRPr lang="en-US" b="1" dirty="0">
              <a:solidFill>
                <a:schemeClr val="tx1"/>
              </a:solidFill>
            </a:endParaRPr>
          </a:p>
          <a:p>
            <a:pPr algn="ctr"/>
            <a:r>
              <a:rPr lang="en-US" sz="2400" b="1" dirty="0">
                <a:solidFill>
                  <a:schemeClr val="tx1"/>
                </a:solidFill>
              </a:rPr>
              <a:t>Full service partnerships</a:t>
            </a:r>
          </a:p>
          <a:p>
            <a:pPr marL="457200" indent="-457200" algn="ctr">
              <a:buFont typeface="Arial" panose="020B0604020202020204" pitchFamily="34" charset="0"/>
              <a:buChar char="•"/>
            </a:pPr>
            <a:r>
              <a:rPr lang="en-US" b="1" cap="none" dirty="0">
                <a:solidFill>
                  <a:schemeClr val="tx1"/>
                </a:solidFill>
              </a:rPr>
              <a:t>High-needs population services.</a:t>
            </a:r>
          </a:p>
          <a:p>
            <a:pPr algn="ctr"/>
            <a:endParaRPr lang="en-US" b="1" dirty="0">
              <a:solidFill>
                <a:schemeClr val="tx1"/>
              </a:solidFill>
            </a:endParaRPr>
          </a:p>
          <a:p>
            <a:pPr algn="ctr"/>
            <a:r>
              <a:rPr lang="en-US" sz="2400" b="1" dirty="0">
                <a:solidFill>
                  <a:schemeClr val="tx1"/>
                </a:solidFill>
              </a:rPr>
              <a:t>Behavioral health services and supports</a:t>
            </a:r>
          </a:p>
          <a:p>
            <a:pPr marL="457200" indent="-457200" algn="ctr">
              <a:buFont typeface="Arial" panose="020B0604020202020204" pitchFamily="34" charset="0"/>
              <a:buChar char="•"/>
            </a:pPr>
            <a:r>
              <a:rPr lang="en-US" b="1" cap="none" dirty="0">
                <a:solidFill>
                  <a:schemeClr val="tx1"/>
                </a:solidFill>
              </a:rPr>
              <a:t>Direct services and early intervention, etc.</a:t>
            </a:r>
          </a:p>
          <a:p>
            <a:pPr algn="ctr"/>
            <a:endParaRPr lang="en-US" sz="1800" b="1" dirty="0">
              <a:solidFill>
                <a:schemeClr val="tx1"/>
              </a:solidFill>
            </a:endParaRPr>
          </a:p>
          <a:p>
            <a:pPr algn="ctr"/>
            <a:r>
              <a:rPr lang="en-US" sz="2400" b="1" dirty="0">
                <a:solidFill>
                  <a:schemeClr val="tx1"/>
                </a:solidFill>
              </a:rPr>
              <a:t>Housing intervention</a:t>
            </a:r>
          </a:p>
          <a:p>
            <a:pPr marL="457200" indent="-457200" algn="ctr">
              <a:buFont typeface="Arial" panose="020B0604020202020204" pitchFamily="34" charset="0"/>
              <a:buChar char="•"/>
            </a:pPr>
            <a:r>
              <a:rPr lang="en-US" b="1" cap="none" dirty="0">
                <a:solidFill>
                  <a:schemeClr val="tx1"/>
                </a:solidFill>
              </a:rPr>
              <a:t>Prioritizing existing housing projects/direct housing services.</a:t>
            </a:r>
          </a:p>
        </p:txBody>
      </p:sp>
      <p:sp>
        <p:nvSpPr>
          <p:cNvPr id="6" name="Title 5">
            <a:extLst>
              <a:ext uri="{FF2B5EF4-FFF2-40B4-BE49-F238E27FC236}">
                <a16:creationId xmlns:a16="http://schemas.microsoft.com/office/drawing/2014/main" id="{DC532B25-BCBC-D576-082F-AD2252534BB5}"/>
              </a:ext>
            </a:extLst>
          </p:cNvPr>
          <p:cNvSpPr>
            <a:spLocks noGrp="1"/>
          </p:cNvSpPr>
          <p:nvPr>
            <p:ph type="ctrTitle"/>
          </p:nvPr>
        </p:nvSpPr>
        <p:spPr>
          <a:xfrm>
            <a:off x="1154955" y="455217"/>
            <a:ext cx="8825658" cy="1428575"/>
          </a:xfrm>
        </p:spPr>
        <p:txBody>
          <a:bodyPr/>
          <a:lstStyle/>
          <a:p>
            <a:pPr algn="ctr"/>
            <a:r>
              <a:rPr lang="en-US" sz="4000" b="1" dirty="0">
                <a:ln>
                  <a:solidFill>
                    <a:schemeClr val="tx1"/>
                  </a:solidFill>
                </a:ln>
                <a:solidFill>
                  <a:srgbClr val="92D050"/>
                </a:solidFill>
              </a:rPr>
              <a:t>Behavioral Health Services Act Funding Buckets</a:t>
            </a:r>
          </a:p>
        </p:txBody>
      </p:sp>
      <p:sp>
        <p:nvSpPr>
          <p:cNvPr id="7" name="Slide Number Placeholder 6">
            <a:extLst>
              <a:ext uri="{FF2B5EF4-FFF2-40B4-BE49-F238E27FC236}">
                <a16:creationId xmlns:a16="http://schemas.microsoft.com/office/drawing/2014/main" id="{8083701A-175F-6F97-194B-187A61878298}"/>
              </a:ext>
            </a:extLst>
          </p:cNvPr>
          <p:cNvSpPr>
            <a:spLocks noGrp="1"/>
          </p:cNvSpPr>
          <p:nvPr>
            <p:ph type="sldNum" sz="quarter" idx="12"/>
          </p:nvPr>
        </p:nvSpPr>
        <p:spPr/>
        <p:txBody>
          <a:bodyPr/>
          <a:lstStyle/>
          <a:p>
            <a:fld id="{D57F1E4F-1CFF-5643-939E-02111984F565}" type="slidenum">
              <a:rPr lang="en-US" b="1" smtClean="0"/>
              <a:t>8</a:t>
            </a:fld>
            <a:endParaRPr lang="en-US" b="1" dirty="0"/>
          </a:p>
        </p:txBody>
      </p:sp>
    </p:spTree>
    <p:extLst>
      <p:ext uri="{BB962C8B-B14F-4D97-AF65-F5344CB8AC3E}">
        <p14:creationId xmlns:p14="http://schemas.microsoft.com/office/powerpoint/2010/main" val="354421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0528-569E-A203-2026-2108C474456B}"/>
              </a:ext>
            </a:extLst>
          </p:cNvPr>
          <p:cNvSpPr>
            <a:spLocks noGrp="1"/>
          </p:cNvSpPr>
          <p:nvPr>
            <p:ph type="title"/>
          </p:nvPr>
        </p:nvSpPr>
        <p:spPr/>
        <p:txBody>
          <a:bodyPr/>
          <a:lstStyle/>
          <a:p>
            <a:pPr algn="ctr"/>
            <a:r>
              <a:rPr lang="en-US" sz="4000" b="1" dirty="0">
                <a:ln>
                  <a:solidFill>
                    <a:schemeClr val="tx1"/>
                  </a:solidFill>
                </a:ln>
                <a:solidFill>
                  <a:srgbClr val="92D050"/>
                </a:solidFill>
              </a:rPr>
              <a:t>What BHSA Expects of Counties</a:t>
            </a:r>
          </a:p>
        </p:txBody>
      </p:sp>
      <p:sp>
        <p:nvSpPr>
          <p:cNvPr id="3" name="Content Placeholder 2">
            <a:extLst>
              <a:ext uri="{FF2B5EF4-FFF2-40B4-BE49-F238E27FC236}">
                <a16:creationId xmlns:a16="http://schemas.microsoft.com/office/drawing/2014/main" id="{559D8A5B-B700-6B13-1450-1CE8E9FF1A6A}"/>
              </a:ext>
            </a:extLst>
          </p:cNvPr>
          <p:cNvSpPr>
            <a:spLocks noGrp="1"/>
          </p:cNvSpPr>
          <p:nvPr>
            <p:ph idx="1"/>
          </p:nvPr>
        </p:nvSpPr>
        <p:spPr/>
        <p:txBody>
          <a:bodyPr>
            <a:normAutofit/>
          </a:bodyPr>
          <a:lstStyle/>
          <a:p>
            <a:r>
              <a:rPr lang="en-US" sz="2400" b="1" dirty="0"/>
              <a:t>One Integrated Plan: a single, public-facing plan covering all county behavioral health funding and services.</a:t>
            </a:r>
          </a:p>
          <a:p>
            <a:endParaRPr lang="en-US" sz="2400" b="1" dirty="0"/>
          </a:p>
          <a:p>
            <a:r>
              <a:rPr lang="en-US" sz="2400" b="1" dirty="0"/>
              <a:t>Community Planning Process: robust stakeholder and community engagement, public comment, and use of local data to set priorities and evaluate funding utilization.</a:t>
            </a:r>
          </a:p>
        </p:txBody>
      </p:sp>
      <p:sp>
        <p:nvSpPr>
          <p:cNvPr id="4" name="Slide Number Placeholder 3">
            <a:extLst>
              <a:ext uri="{FF2B5EF4-FFF2-40B4-BE49-F238E27FC236}">
                <a16:creationId xmlns:a16="http://schemas.microsoft.com/office/drawing/2014/main" id="{B9F2A92B-0EBD-CFE5-4375-D439718F4510}"/>
              </a:ext>
            </a:extLst>
          </p:cNvPr>
          <p:cNvSpPr>
            <a:spLocks noGrp="1"/>
          </p:cNvSpPr>
          <p:nvPr>
            <p:ph type="sldNum" sz="quarter" idx="12"/>
          </p:nvPr>
        </p:nvSpPr>
        <p:spPr/>
        <p:txBody>
          <a:bodyPr/>
          <a:lstStyle/>
          <a:p>
            <a:fld id="{D57F1E4F-1CFF-5643-939E-02111984F565}" type="slidenum">
              <a:rPr lang="en-US" b="1" smtClean="0"/>
              <a:t>9</a:t>
            </a:fld>
            <a:endParaRPr lang="en-US" b="1" dirty="0"/>
          </a:p>
        </p:txBody>
      </p:sp>
    </p:spTree>
    <p:extLst>
      <p:ext uri="{BB962C8B-B14F-4D97-AF65-F5344CB8AC3E}">
        <p14:creationId xmlns:p14="http://schemas.microsoft.com/office/powerpoint/2010/main" val="2700296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M78884036_DIGITAL ION DESIGN_SL_V1.pptx" id="{AD58A1CE-E9E9-4C2E-83A0-65FD4522F93A}" vid="{1E9553B9-AA04-4A15-9836-1E0668257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D16958A-754B-4396-9457-FD7A427A37DD}">
  <ds:schemaRefs>
    <ds:schemaRef ds:uri="http://schemas.microsoft.com/sharepoint/v3/contenttype/forms"/>
  </ds:schemaRefs>
</ds:datastoreItem>
</file>

<file path=customXml/itemProps2.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C88F1-1664-415F-AFCE-F6CF45809817}">
  <ds:schemaRefs>
    <ds:schemaRef ds:uri="http://schemas.microsoft.com/office/2006/documentManagement/types"/>
    <ds:schemaRef ds:uri="71af3243-3dd4-4a8d-8c0d-dd76da1f02a5"/>
    <ds:schemaRef ds:uri="http://schemas.microsoft.com/office/2006/metadata/properties"/>
    <ds:schemaRef ds:uri="http://schemas.openxmlformats.org/package/2006/metadata/core-properties"/>
    <ds:schemaRef ds:uri="http://purl.org/dc/elements/1.1/"/>
    <ds:schemaRef ds:uri="16c05727-aa75-4e4a-9b5f-8a80a1165891"/>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Digital design</Template>
  <TotalTime>20408</TotalTime>
  <Words>1065</Words>
  <Application>Microsoft Office PowerPoint</Application>
  <PresentationFormat>Widescreen</PresentationFormat>
  <Paragraphs>179</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Century Gothic</vt:lpstr>
      <vt:lpstr>Wingdings 3</vt:lpstr>
      <vt:lpstr>Ion</vt:lpstr>
      <vt:lpstr>     Mental Health Service Act  Transition to Behavioral Health Services Act  </vt:lpstr>
      <vt:lpstr> Mental Health Services Act (MHSA) </vt:lpstr>
      <vt:lpstr>BEHAVIORAL HEALTH SERVICES ACT (BHSA)</vt:lpstr>
      <vt:lpstr>MHSA to BHSA</vt:lpstr>
      <vt:lpstr>BHSA Purpose</vt:lpstr>
      <vt:lpstr> Proposed Population Behavioral Health Goals</vt:lpstr>
      <vt:lpstr>PowerPoint Presentation</vt:lpstr>
      <vt:lpstr>Behavioral Health Services Act Funding Buckets</vt:lpstr>
      <vt:lpstr>What BHSA Expects of Counties</vt:lpstr>
      <vt:lpstr>PowerPoint Presentation</vt:lpstr>
      <vt:lpstr>Evidence Based Practices (EBPs)</vt:lpstr>
      <vt:lpstr>Funding &amp; Fiscal Rules Under BHSA</vt:lpstr>
      <vt:lpstr>BHSA Timeline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Evans</dc:creator>
  <cp:lastModifiedBy>Sarah Evans</cp:lastModifiedBy>
  <cp:revision>17</cp:revision>
  <cp:lastPrinted>2026-03-05T17:47:15Z</cp:lastPrinted>
  <dcterms:created xsi:type="dcterms:W3CDTF">2026-01-29T17:26:30Z</dcterms:created>
  <dcterms:modified xsi:type="dcterms:W3CDTF">2026-03-05T17:50:16Z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