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3"/>
  </p:notesMasterIdLst>
  <p:handoutMasterIdLst>
    <p:handoutMasterId r:id="rId44"/>
  </p:handoutMasterIdLst>
  <p:sldIdLst>
    <p:sldId id="295" r:id="rId5"/>
    <p:sldId id="284" r:id="rId6"/>
    <p:sldId id="332" r:id="rId7"/>
    <p:sldId id="285" r:id="rId8"/>
    <p:sldId id="300" r:id="rId9"/>
    <p:sldId id="305" r:id="rId10"/>
    <p:sldId id="298" r:id="rId11"/>
    <p:sldId id="333" r:id="rId12"/>
    <p:sldId id="301" r:id="rId13"/>
    <p:sldId id="308" r:id="rId14"/>
    <p:sldId id="299" r:id="rId15"/>
    <p:sldId id="296" r:id="rId16"/>
    <p:sldId id="319" r:id="rId17"/>
    <p:sldId id="318" r:id="rId18"/>
    <p:sldId id="320" r:id="rId19"/>
    <p:sldId id="324" r:id="rId20"/>
    <p:sldId id="309" r:id="rId21"/>
    <p:sldId id="302" r:id="rId22"/>
    <p:sldId id="306" r:id="rId23"/>
    <p:sldId id="312" r:id="rId24"/>
    <p:sldId id="310" r:id="rId25"/>
    <p:sldId id="307" r:id="rId26"/>
    <p:sldId id="314" r:id="rId27"/>
    <p:sldId id="311" r:id="rId28"/>
    <p:sldId id="329" r:id="rId29"/>
    <p:sldId id="313" r:id="rId30"/>
    <p:sldId id="315" r:id="rId31"/>
    <p:sldId id="316" r:id="rId32"/>
    <p:sldId id="330" r:id="rId33"/>
    <p:sldId id="323" r:id="rId34"/>
    <p:sldId id="334" r:id="rId35"/>
    <p:sldId id="303" r:id="rId36"/>
    <p:sldId id="326" r:id="rId37"/>
    <p:sldId id="327" r:id="rId38"/>
    <p:sldId id="328" r:id="rId39"/>
    <p:sldId id="271" r:id="rId40"/>
    <p:sldId id="322" r:id="rId41"/>
    <p:sldId id="331" r:id="rId42"/>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F6AD60-86F0-7715-27A4-FB4E64BC5360}" name="Jesus Fernandez" initials="JF" userId="S::jfernandez@co.siskiyou.ca.us::c49e5ff8-fac2-4ada-8f5f-b1790b8de84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21" autoAdjust="0"/>
    <p:restoredTop sz="90655" autoAdjust="0"/>
  </p:normalViewPr>
  <p:slideViewPr>
    <p:cSldViewPr snapToGrid="0">
      <p:cViewPr varScale="1">
        <p:scale>
          <a:sx n="100" d="100"/>
          <a:sy n="100" d="100"/>
        </p:scale>
        <p:origin x="822" y="90"/>
      </p:cViewPr>
      <p:guideLst/>
    </p:cSldViewPr>
  </p:slideViewPr>
  <p:outlineViewPr>
    <p:cViewPr>
      <p:scale>
        <a:sx n="33" d="100"/>
        <a:sy n="33" d="100"/>
      </p:scale>
      <p:origin x="0" y="-288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3403" y="29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B56F32FC-4BD9-442A-A8C6-51598C909FE3}" type="datetimeFigureOut">
              <a:rPr lang="en-US" smtClean="0"/>
              <a:t>2/6/2026</a:t>
            </a:fld>
            <a:endParaRPr lang="en-US" dirty="0"/>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28EEFA9E-C190-4F5C-8394-BD5F1CD55C02}" type="slidenum">
              <a:rPr lang="en-US" smtClean="0"/>
              <a:t>‹#›</a:t>
            </a:fld>
            <a:endParaRPr lang="en-US" dirty="0"/>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056371FA-A98D-41E8-93F4-09945841298A}" type="datetimeFigureOut">
              <a:rPr lang="en-US" smtClean="0"/>
              <a:t>2/6/2026</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22289C57-55D7-40A4-A101-E74FAC7A092B}" type="slidenum">
              <a:rPr lang="en-US" smtClean="0"/>
              <a:t>‹#›</a:t>
            </a:fld>
            <a:endParaRPr lang="en-US" dirty="0"/>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7817E-547B-69FC-40BF-CA94601A7B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027481-A583-B795-E444-905CD96A26CA}"/>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F5511B63-7A9A-E8BF-1A36-E8C7050255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3512F3-E449-63BD-1984-2B89E00B53DF}"/>
              </a:ext>
            </a:extLst>
          </p:cNvPr>
          <p:cNvSpPr>
            <a:spLocks noGrp="1"/>
          </p:cNvSpPr>
          <p:nvPr>
            <p:ph type="sldNum" sz="quarter" idx="5"/>
          </p:nvPr>
        </p:nvSpPr>
        <p:spPr/>
        <p:txBody>
          <a:bodyPr/>
          <a:lstStyle/>
          <a:p>
            <a:fld id="{22289C57-55D7-40A4-A101-E74FAC7A092B}" type="slidenum">
              <a:rPr lang="en-US" smtClean="0"/>
              <a:t>1</a:t>
            </a:fld>
            <a:endParaRPr lang="en-US" dirty="0"/>
          </a:p>
        </p:txBody>
      </p:sp>
    </p:spTree>
    <p:extLst>
      <p:ext uri="{BB962C8B-B14F-4D97-AF65-F5344CB8AC3E}">
        <p14:creationId xmlns:p14="http://schemas.microsoft.com/office/powerpoint/2010/main" val="3994314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329750-5711-D248-1C4F-0F686439AD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0E1F9C-D964-F3FB-6E97-E701DFD49CA0}"/>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039F4419-F370-77A5-E74A-B00D036180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0E32831-E159-984B-71F9-EDFD61EBE0C2}"/>
              </a:ext>
            </a:extLst>
          </p:cNvPr>
          <p:cNvSpPr>
            <a:spLocks noGrp="1"/>
          </p:cNvSpPr>
          <p:nvPr>
            <p:ph type="sldNum" sz="quarter" idx="5"/>
          </p:nvPr>
        </p:nvSpPr>
        <p:spPr/>
        <p:txBody>
          <a:bodyPr/>
          <a:lstStyle/>
          <a:p>
            <a:fld id="{22289C57-55D7-40A4-A101-E74FAC7A092B}" type="slidenum">
              <a:rPr lang="en-US" smtClean="0"/>
              <a:t>10</a:t>
            </a:fld>
            <a:endParaRPr lang="en-US" dirty="0"/>
          </a:p>
        </p:txBody>
      </p:sp>
    </p:spTree>
    <p:extLst>
      <p:ext uri="{BB962C8B-B14F-4D97-AF65-F5344CB8AC3E}">
        <p14:creationId xmlns:p14="http://schemas.microsoft.com/office/powerpoint/2010/main" val="4134863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54E41-0954-3A35-D098-166260B8F6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74318A-6988-2011-2F24-B01600B73B94}"/>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087E911D-D8F6-D843-74DA-92C3958DA60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92DEA61-B5D1-25F5-E88F-F398208EA4EB}"/>
              </a:ext>
            </a:extLst>
          </p:cNvPr>
          <p:cNvSpPr>
            <a:spLocks noGrp="1"/>
          </p:cNvSpPr>
          <p:nvPr>
            <p:ph type="sldNum" sz="quarter" idx="5"/>
          </p:nvPr>
        </p:nvSpPr>
        <p:spPr/>
        <p:txBody>
          <a:bodyPr/>
          <a:lstStyle/>
          <a:p>
            <a:fld id="{22289C57-55D7-40A4-A101-E74FAC7A092B}" type="slidenum">
              <a:rPr lang="en-US" smtClean="0"/>
              <a:t>11</a:t>
            </a:fld>
            <a:endParaRPr lang="en-US" dirty="0"/>
          </a:p>
        </p:txBody>
      </p:sp>
    </p:spTree>
    <p:extLst>
      <p:ext uri="{BB962C8B-B14F-4D97-AF65-F5344CB8AC3E}">
        <p14:creationId xmlns:p14="http://schemas.microsoft.com/office/powerpoint/2010/main" val="4216956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D4B48-8CFB-AE5F-9EBC-0B043D416E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A2371D-50F4-17C5-1DF9-271E6AA9452F}"/>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750C9528-CBB1-D4F8-8678-B9FC92ABFF0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5F42B2E-F896-ECFD-ACB4-FBA15D5C5C6D}"/>
              </a:ext>
            </a:extLst>
          </p:cNvPr>
          <p:cNvSpPr>
            <a:spLocks noGrp="1"/>
          </p:cNvSpPr>
          <p:nvPr>
            <p:ph type="sldNum" sz="quarter" idx="5"/>
          </p:nvPr>
        </p:nvSpPr>
        <p:spPr/>
        <p:txBody>
          <a:bodyPr/>
          <a:lstStyle/>
          <a:p>
            <a:fld id="{22289C57-55D7-40A4-A101-E74FAC7A092B}" type="slidenum">
              <a:rPr lang="en-US" smtClean="0"/>
              <a:t>12</a:t>
            </a:fld>
            <a:endParaRPr lang="en-US" dirty="0"/>
          </a:p>
        </p:txBody>
      </p:sp>
    </p:spTree>
    <p:extLst>
      <p:ext uri="{BB962C8B-B14F-4D97-AF65-F5344CB8AC3E}">
        <p14:creationId xmlns:p14="http://schemas.microsoft.com/office/powerpoint/2010/main" val="1822248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CF342-BCBC-DC7F-3348-ED5AF20819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F4FAE7-CCF9-4C7A-1472-341493AC63A5}"/>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C1084A7F-6FFF-200C-CA96-B20A0BD01E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58451A-9A85-19D0-E065-84CF73F9F9CF}"/>
              </a:ext>
            </a:extLst>
          </p:cNvPr>
          <p:cNvSpPr>
            <a:spLocks noGrp="1"/>
          </p:cNvSpPr>
          <p:nvPr>
            <p:ph type="sldNum" sz="quarter" idx="5"/>
          </p:nvPr>
        </p:nvSpPr>
        <p:spPr/>
        <p:txBody>
          <a:bodyPr/>
          <a:lstStyle/>
          <a:p>
            <a:fld id="{22289C57-55D7-40A4-A101-E74FAC7A092B}" type="slidenum">
              <a:rPr lang="en-US" smtClean="0"/>
              <a:t>13</a:t>
            </a:fld>
            <a:endParaRPr lang="en-US" dirty="0"/>
          </a:p>
        </p:txBody>
      </p:sp>
    </p:spTree>
    <p:extLst>
      <p:ext uri="{BB962C8B-B14F-4D97-AF65-F5344CB8AC3E}">
        <p14:creationId xmlns:p14="http://schemas.microsoft.com/office/powerpoint/2010/main" val="1196205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83758-9CCD-E0EA-29CE-E9F86A5174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9466AB-F0AB-4504-3FD5-5CF463425EAD}"/>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AD7D2183-F361-2E90-F887-D9539070A63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C09069-0B75-500C-0BF4-11FB548953C0}"/>
              </a:ext>
            </a:extLst>
          </p:cNvPr>
          <p:cNvSpPr>
            <a:spLocks noGrp="1"/>
          </p:cNvSpPr>
          <p:nvPr>
            <p:ph type="sldNum" sz="quarter" idx="5"/>
          </p:nvPr>
        </p:nvSpPr>
        <p:spPr/>
        <p:txBody>
          <a:bodyPr/>
          <a:lstStyle/>
          <a:p>
            <a:fld id="{22289C57-55D7-40A4-A101-E74FAC7A092B}" type="slidenum">
              <a:rPr lang="en-US" smtClean="0"/>
              <a:t>14</a:t>
            </a:fld>
            <a:endParaRPr lang="en-US" dirty="0"/>
          </a:p>
        </p:txBody>
      </p:sp>
    </p:spTree>
    <p:extLst>
      <p:ext uri="{BB962C8B-B14F-4D97-AF65-F5344CB8AC3E}">
        <p14:creationId xmlns:p14="http://schemas.microsoft.com/office/powerpoint/2010/main" val="1339296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5ECEE-6553-2D73-76DB-3E95AFDECD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77DF6E-4790-96BB-C61C-C6E5DB653DE9}"/>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D68BBFCB-68DB-6FA4-8D7E-1DC10DC2EB9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8D1533-71E0-1F8D-25DB-8DC5BF2FCE51}"/>
              </a:ext>
            </a:extLst>
          </p:cNvPr>
          <p:cNvSpPr>
            <a:spLocks noGrp="1"/>
          </p:cNvSpPr>
          <p:nvPr>
            <p:ph type="sldNum" sz="quarter" idx="5"/>
          </p:nvPr>
        </p:nvSpPr>
        <p:spPr/>
        <p:txBody>
          <a:bodyPr/>
          <a:lstStyle/>
          <a:p>
            <a:fld id="{22289C57-55D7-40A4-A101-E74FAC7A092B}" type="slidenum">
              <a:rPr lang="en-US" smtClean="0"/>
              <a:t>15</a:t>
            </a:fld>
            <a:endParaRPr lang="en-US" dirty="0"/>
          </a:p>
        </p:txBody>
      </p:sp>
    </p:spTree>
    <p:extLst>
      <p:ext uri="{BB962C8B-B14F-4D97-AF65-F5344CB8AC3E}">
        <p14:creationId xmlns:p14="http://schemas.microsoft.com/office/powerpoint/2010/main" val="1393790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DD821-4702-7C0A-530B-7D5F49CF9C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36404F-2580-E614-EEB2-AADD4849840E}"/>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B2A291A6-F339-05E6-2C34-9A60B5A003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E6847E-26CD-EB42-07BD-30319388842B}"/>
              </a:ext>
            </a:extLst>
          </p:cNvPr>
          <p:cNvSpPr>
            <a:spLocks noGrp="1"/>
          </p:cNvSpPr>
          <p:nvPr>
            <p:ph type="sldNum" sz="quarter" idx="5"/>
          </p:nvPr>
        </p:nvSpPr>
        <p:spPr/>
        <p:txBody>
          <a:bodyPr/>
          <a:lstStyle/>
          <a:p>
            <a:fld id="{22289C57-55D7-40A4-A101-E74FAC7A092B}" type="slidenum">
              <a:rPr lang="en-US" smtClean="0"/>
              <a:t>16</a:t>
            </a:fld>
            <a:endParaRPr lang="en-US" dirty="0"/>
          </a:p>
        </p:txBody>
      </p:sp>
    </p:spTree>
    <p:extLst>
      <p:ext uri="{BB962C8B-B14F-4D97-AF65-F5344CB8AC3E}">
        <p14:creationId xmlns:p14="http://schemas.microsoft.com/office/powerpoint/2010/main" val="553030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62D29-C362-55D0-B0BF-3E8493150B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55ABD2-BAA1-0B3E-FC7F-5888B37EEA0C}"/>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C7F10BDF-AEFF-E047-6B42-0424AE856D4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057F6FB-014A-872C-99C5-29F8A0B465BB}"/>
              </a:ext>
            </a:extLst>
          </p:cNvPr>
          <p:cNvSpPr>
            <a:spLocks noGrp="1"/>
          </p:cNvSpPr>
          <p:nvPr>
            <p:ph type="sldNum" sz="quarter" idx="5"/>
          </p:nvPr>
        </p:nvSpPr>
        <p:spPr/>
        <p:txBody>
          <a:bodyPr/>
          <a:lstStyle/>
          <a:p>
            <a:fld id="{22289C57-55D7-40A4-A101-E74FAC7A092B}" type="slidenum">
              <a:rPr lang="en-US" smtClean="0"/>
              <a:t>17</a:t>
            </a:fld>
            <a:endParaRPr lang="en-US" dirty="0"/>
          </a:p>
        </p:txBody>
      </p:sp>
    </p:spTree>
    <p:extLst>
      <p:ext uri="{BB962C8B-B14F-4D97-AF65-F5344CB8AC3E}">
        <p14:creationId xmlns:p14="http://schemas.microsoft.com/office/powerpoint/2010/main" val="9888887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0D47A-5F3C-3A24-AED5-93C371B555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DFEC3A-0609-9EB5-CC39-7695DB3C121A}"/>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25279AC1-D908-66A0-87D1-B960BC8BAB3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FAAAC6-FD53-82A3-3CD7-4F28F8CFE850}"/>
              </a:ext>
            </a:extLst>
          </p:cNvPr>
          <p:cNvSpPr>
            <a:spLocks noGrp="1"/>
          </p:cNvSpPr>
          <p:nvPr>
            <p:ph type="sldNum" sz="quarter" idx="5"/>
          </p:nvPr>
        </p:nvSpPr>
        <p:spPr/>
        <p:txBody>
          <a:bodyPr/>
          <a:lstStyle/>
          <a:p>
            <a:fld id="{22289C57-55D7-40A4-A101-E74FAC7A092B}" type="slidenum">
              <a:rPr lang="en-US" smtClean="0"/>
              <a:t>18</a:t>
            </a:fld>
            <a:endParaRPr lang="en-US" dirty="0"/>
          </a:p>
        </p:txBody>
      </p:sp>
    </p:spTree>
    <p:extLst>
      <p:ext uri="{BB962C8B-B14F-4D97-AF65-F5344CB8AC3E}">
        <p14:creationId xmlns:p14="http://schemas.microsoft.com/office/powerpoint/2010/main" val="41316662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CFC2C-A216-AF59-FC1B-93D14C1FCB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EED09A-FA92-2FC9-7842-57DAB0966087}"/>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82CA9409-42AC-D324-3FF5-19EB0DD131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9D76B0-6F7A-5725-A9E9-C109A0DF0082}"/>
              </a:ext>
            </a:extLst>
          </p:cNvPr>
          <p:cNvSpPr>
            <a:spLocks noGrp="1"/>
          </p:cNvSpPr>
          <p:nvPr>
            <p:ph type="sldNum" sz="quarter" idx="5"/>
          </p:nvPr>
        </p:nvSpPr>
        <p:spPr/>
        <p:txBody>
          <a:bodyPr/>
          <a:lstStyle/>
          <a:p>
            <a:fld id="{22289C57-55D7-40A4-A101-E74FAC7A092B}" type="slidenum">
              <a:rPr lang="en-US" smtClean="0"/>
              <a:t>19</a:t>
            </a:fld>
            <a:endParaRPr lang="en-US" dirty="0"/>
          </a:p>
        </p:txBody>
      </p:sp>
    </p:spTree>
    <p:extLst>
      <p:ext uri="{BB962C8B-B14F-4D97-AF65-F5344CB8AC3E}">
        <p14:creationId xmlns:p14="http://schemas.microsoft.com/office/powerpoint/2010/main" val="732243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a:t>
            </a:fld>
            <a:endParaRPr lang="en-US" dirty="0"/>
          </a:p>
        </p:txBody>
      </p:sp>
    </p:spTree>
    <p:extLst>
      <p:ext uri="{BB962C8B-B14F-4D97-AF65-F5344CB8AC3E}">
        <p14:creationId xmlns:p14="http://schemas.microsoft.com/office/powerpoint/2010/main" val="5754654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FDA3A-E1EB-6F44-9996-CF3D0AB6EA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2AC493-B004-90AB-C0D1-FAD853F13FF8}"/>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8FC1E68A-7646-49BD-233A-A64ABD8EF21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79678D-E347-27BE-99C7-53FB747AAE19}"/>
              </a:ext>
            </a:extLst>
          </p:cNvPr>
          <p:cNvSpPr>
            <a:spLocks noGrp="1"/>
          </p:cNvSpPr>
          <p:nvPr>
            <p:ph type="sldNum" sz="quarter" idx="5"/>
          </p:nvPr>
        </p:nvSpPr>
        <p:spPr/>
        <p:txBody>
          <a:bodyPr/>
          <a:lstStyle/>
          <a:p>
            <a:fld id="{22289C57-55D7-40A4-A101-E74FAC7A092B}" type="slidenum">
              <a:rPr lang="en-US" smtClean="0"/>
              <a:t>20</a:t>
            </a:fld>
            <a:endParaRPr lang="en-US" dirty="0"/>
          </a:p>
        </p:txBody>
      </p:sp>
    </p:spTree>
    <p:extLst>
      <p:ext uri="{BB962C8B-B14F-4D97-AF65-F5344CB8AC3E}">
        <p14:creationId xmlns:p14="http://schemas.microsoft.com/office/powerpoint/2010/main" val="33292078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2100F-2B22-D97D-709C-04D65E3E11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BBFAF1-715F-25B5-4BA9-1A3AAC413038}"/>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0E87D247-133A-40D2-4BF5-61A8029F0F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811AA5-BE02-CFF3-7A2C-A8C98590246E}"/>
              </a:ext>
            </a:extLst>
          </p:cNvPr>
          <p:cNvSpPr>
            <a:spLocks noGrp="1"/>
          </p:cNvSpPr>
          <p:nvPr>
            <p:ph type="sldNum" sz="quarter" idx="5"/>
          </p:nvPr>
        </p:nvSpPr>
        <p:spPr/>
        <p:txBody>
          <a:bodyPr/>
          <a:lstStyle/>
          <a:p>
            <a:fld id="{22289C57-55D7-40A4-A101-E74FAC7A092B}" type="slidenum">
              <a:rPr lang="en-US" smtClean="0"/>
              <a:t>21</a:t>
            </a:fld>
            <a:endParaRPr lang="en-US" dirty="0"/>
          </a:p>
        </p:txBody>
      </p:sp>
    </p:spTree>
    <p:extLst>
      <p:ext uri="{BB962C8B-B14F-4D97-AF65-F5344CB8AC3E}">
        <p14:creationId xmlns:p14="http://schemas.microsoft.com/office/powerpoint/2010/main" val="18824586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A87FD-E1B1-CD6D-2EDF-76F7A2C2F4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981520-DE30-AADE-5F9E-31A29D2D60F8}"/>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04D979EA-2C01-B449-E60C-2D7D18417D0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4F38CD-8C80-4021-7777-BA2347C7920D}"/>
              </a:ext>
            </a:extLst>
          </p:cNvPr>
          <p:cNvSpPr>
            <a:spLocks noGrp="1"/>
          </p:cNvSpPr>
          <p:nvPr>
            <p:ph type="sldNum" sz="quarter" idx="5"/>
          </p:nvPr>
        </p:nvSpPr>
        <p:spPr/>
        <p:txBody>
          <a:bodyPr/>
          <a:lstStyle/>
          <a:p>
            <a:fld id="{22289C57-55D7-40A4-A101-E74FAC7A092B}" type="slidenum">
              <a:rPr lang="en-US" smtClean="0"/>
              <a:t>22</a:t>
            </a:fld>
            <a:endParaRPr lang="en-US" dirty="0"/>
          </a:p>
        </p:txBody>
      </p:sp>
    </p:spTree>
    <p:extLst>
      <p:ext uri="{BB962C8B-B14F-4D97-AF65-F5344CB8AC3E}">
        <p14:creationId xmlns:p14="http://schemas.microsoft.com/office/powerpoint/2010/main" val="39332012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221C6-588E-243F-981B-9C92BC2F23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07A1D9-FDBB-20FC-27DB-DDA6CB828F41}"/>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05F3B39A-2671-0CCF-9438-4F2255BBBEC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26A85F-1ED6-739C-4122-84B30C2D9DDC}"/>
              </a:ext>
            </a:extLst>
          </p:cNvPr>
          <p:cNvSpPr>
            <a:spLocks noGrp="1"/>
          </p:cNvSpPr>
          <p:nvPr>
            <p:ph type="sldNum" sz="quarter" idx="5"/>
          </p:nvPr>
        </p:nvSpPr>
        <p:spPr/>
        <p:txBody>
          <a:bodyPr/>
          <a:lstStyle/>
          <a:p>
            <a:fld id="{22289C57-55D7-40A4-A101-E74FAC7A092B}" type="slidenum">
              <a:rPr lang="en-US" smtClean="0"/>
              <a:t>23</a:t>
            </a:fld>
            <a:endParaRPr lang="en-US" dirty="0"/>
          </a:p>
        </p:txBody>
      </p:sp>
    </p:spTree>
    <p:extLst>
      <p:ext uri="{BB962C8B-B14F-4D97-AF65-F5344CB8AC3E}">
        <p14:creationId xmlns:p14="http://schemas.microsoft.com/office/powerpoint/2010/main" val="4354182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0DE07-0317-4F73-8EA7-8C7E386A98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416344-470F-014C-1602-9DCA4DFE9E21}"/>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A2F78194-0236-02CF-C689-0566A2ECB4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002B81-264F-1802-E689-D9A3DD3E1459}"/>
              </a:ext>
            </a:extLst>
          </p:cNvPr>
          <p:cNvSpPr>
            <a:spLocks noGrp="1"/>
          </p:cNvSpPr>
          <p:nvPr>
            <p:ph type="sldNum" sz="quarter" idx="5"/>
          </p:nvPr>
        </p:nvSpPr>
        <p:spPr/>
        <p:txBody>
          <a:bodyPr/>
          <a:lstStyle/>
          <a:p>
            <a:fld id="{22289C57-55D7-40A4-A101-E74FAC7A092B}" type="slidenum">
              <a:rPr lang="en-US" smtClean="0"/>
              <a:t>24</a:t>
            </a:fld>
            <a:endParaRPr lang="en-US" dirty="0"/>
          </a:p>
        </p:txBody>
      </p:sp>
    </p:spTree>
    <p:extLst>
      <p:ext uri="{BB962C8B-B14F-4D97-AF65-F5344CB8AC3E}">
        <p14:creationId xmlns:p14="http://schemas.microsoft.com/office/powerpoint/2010/main" val="6340375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B18ED-F144-781D-D273-C884E2DC57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7A1E91-0318-623A-5194-CD05CC7107B1}"/>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D04D71FA-A996-F5D8-45EC-7F48D6A3E7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A6ED04A-7B37-C4EC-773E-29C23AC787D6}"/>
              </a:ext>
            </a:extLst>
          </p:cNvPr>
          <p:cNvSpPr>
            <a:spLocks noGrp="1"/>
          </p:cNvSpPr>
          <p:nvPr>
            <p:ph type="sldNum" sz="quarter" idx="5"/>
          </p:nvPr>
        </p:nvSpPr>
        <p:spPr/>
        <p:txBody>
          <a:bodyPr/>
          <a:lstStyle/>
          <a:p>
            <a:fld id="{22289C57-55D7-40A4-A101-E74FAC7A092B}" type="slidenum">
              <a:rPr lang="en-US" smtClean="0"/>
              <a:t>25</a:t>
            </a:fld>
            <a:endParaRPr lang="en-US" dirty="0"/>
          </a:p>
        </p:txBody>
      </p:sp>
    </p:spTree>
    <p:extLst>
      <p:ext uri="{BB962C8B-B14F-4D97-AF65-F5344CB8AC3E}">
        <p14:creationId xmlns:p14="http://schemas.microsoft.com/office/powerpoint/2010/main" val="19296515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80D94-2D3B-F0A9-8A4B-42DD44A315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8B438F-6E43-56B6-0CF4-0EC7CFA62CB3}"/>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E0878C18-5472-F030-716D-154CB6DE3B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7C8065F-5E88-516B-B677-1E0307591114}"/>
              </a:ext>
            </a:extLst>
          </p:cNvPr>
          <p:cNvSpPr>
            <a:spLocks noGrp="1"/>
          </p:cNvSpPr>
          <p:nvPr>
            <p:ph type="sldNum" sz="quarter" idx="5"/>
          </p:nvPr>
        </p:nvSpPr>
        <p:spPr/>
        <p:txBody>
          <a:bodyPr/>
          <a:lstStyle/>
          <a:p>
            <a:fld id="{22289C57-55D7-40A4-A101-E74FAC7A092B}" type="slidenum">
              <a:rPr lang="en-US" smtClean="0"/>
              <a:t>26</a:t>
            </a:fld>
            <a:endParaRPr lang="en-US" dirty="0"/>
          </a:p>
        </p:txBody>
      </p:sp>
    </p:spTree>
    <p:extLst>
      <p:ext uri="{BB962C8B-B14F-4D97-AF65-F5344CB8AC3E}">
        <p14:creationId xmlns:p14="http://schemas.microsoft.com/office/powerpoint/2010/main" val="24977289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CE2F1-DFCD-027D-03A6-CFACFA81D4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72A429-F1BB-7829-D617-D17827C3BA54}"/>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4BC1B878-C33A-5207-366C-EDBDB64FAC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63B708-573E-3450-644A-405D1A9E832B}"/>
              </a:ext>
            </a:extLst>
          </p:cNvPr>
          <p:cNvSpPr>
            <a:spLocks noGrp="1"/>
          </p:cNvSpPr>
          <p:nvPr>
            <p:ph type="sldNum" sz="quarter" idx="5"/>
          </p:nvPr>
        </p:nvSpPr>
        <p:spPr/>
        <p:txBody>
          <a:bodyPr/>
          <a:lstStyle/>
          <a:p>
            <a:fld id="{22289C57-55D7-40A4-A101-E74FAC7A092B}" type="slidenum">
              <a:rPr lang="en-US" smtClean="0"/>
              <a:t>27</a:t>
            </a:fld>
            <a:endParaRPr lang="en-US" dirty="0"/>
          </a:p>
        </p:txBody>
      </p:sp>
    </p:spTree>
    <p:extLst>
      <p:ext uri="{BB962C8B-B14F-4D97-AF65-F5344CB8AC3E}">
        <p14:creationId xmlns:p14="http://schemas.microsoft.com/office/powerpoint/2010/main" val="36719719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039F70-E0E4-68E1-4851-90CDB381FD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827A64-174D-EB6A-1E93-4180C3CCC76C}"/>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43BF6D94-C2BA-A501-6C92-C8708EBEDE8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38161F-522D-8B49-15C6-F79759CCDFE4}"/>
              </a:ext>
            </a:extLst>
          </p:cNvPr>
          <p:cNvSpPr>
            <a:spLocks noGrp="1"/>
          </p:cNvSpPr>
          <p:nvPr>
            <p:ph type="sldNum" sz="quarter" idx="5"/>
          </p:nvPr>
        </p:nvSpPr>
        <p:spPr/>
        <p:txBody>
          <a:bodyPr/>
          <a:lstStyle/>
          <a:p>
            <a:fld id="{22289C57-55D7-40A4-A101-E74FAC7A092B}" type="slidenum">
              <a:rPr lang="en-US" smtClean="0"/>
              <a:t>28</a:t>
            </a:fld>
            <a:endParaRPr lang="en-US" dirty="0"/>
          </a:p>
        </p:txBody>
      </p:sp>
    </p:spTree>
    <p:extLst>
      <p:ext uri="{BB962C8B-B14F-4D97-AF65-F5344CB8AC3E}">
        <p14:creationId xmlns:p14="http://schemas.microsoft.com/office/powerpoint/2010/main" val="25723764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C7748-D40C-1695-3294-783CA926E0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3D2C6C-1ACF-1A62-A6FE-A2B852D37B37}"/>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30552FB5-55C7-4B59-CA88-94248A9014F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EFCB3B-7CBB-FEB9-C1B1-8149F25F189A}"/>
              </a:ext>
            </a:extLst>
          </p:cNvPr>
          <p:cNvSpPr>
            <a:spLocks noGrp="1"/>
          </p:cNvSpPr>
          <p:nvPr>
            <p:ph type="sldNum" sz="quarter" idx="5"/>
          </p:nvPr>
        </p:nvSpPr>
        <p:spPr/>
        <p:txBody>
          <a:bodyPr/>
          <a:lstStyle/>
          <a:p>
            <a:fld id="{22289C57-55D7-40A4-A101-E74FAC7A092B}" type="slidenum">
              <a:rPr lang="en-US" smtClean="0"/>
              <a:t>29</a:t>
            </a:fld>
            <a:endParaRPr lang="en-US" dirty="0"/>
          </a:p>
        </p:txBody>
      </p:sp>
    </p:spTree>
    <p:extLst>
      <p:ext uri="{BB962C8B-B14F-4D97-AF65-F5344CB8AC3E}">
        <p14:creationId xmlns:p14="http://schemas.microsoft.com/office/powerpoint/2010/main" val="1186864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BA0803-9317-416B-B296-19031B74AB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AA547C-BECD-58B2-E073-B3749D6B25E2}"/>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8233C25D-5BF3-FC2E-15B5-F1E325A7C06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B86F6F4-2197-8B1B-34A7-2E383162C172}"/>
              </a:ext>
            </a:extLst>
          </p:cNvPr>
          <p:cNvSpPr>
            <a:spLocks noGrp="1"/>
          </p:cNvSpPr>
          <p:nvPr>
            <p:ph type="sldNum" sz="quarter" idx="5"/>
          </p:nvPr>
        </p:nvSpPr>
        <p:spPr/>
        <p:txBody>
          <a:bodyPr/>
          <a:lstStyle/>
          <a:p>
            <a:fld id="{22289C57-55D7-40A4-A101-E74FAC7A092B}" type="slidenum">
              <a:rPr lang="en-US" smtClean="0"/>
              <a:t>3</a:t>
            </a:fld>
            <a:endParaRPr lang="en-US" dirty="0"/>
          </a:p>
        </p:txBody>
      </p:sp>
    </p:spTree>
    <p:extLst>
      <p:ext uri="{BB962C8B-B14F-4D97-AF65-F5344CB8AC3E}">
        <p14:creationId xmlns:p14="http://schemas.microsoft.com/office/powerpoint/2010/main" val="33892994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30</a:t>
            </a:fld>
            <a:endParaRPr lang="en-US" dirty="0"/>
          </a:p>
        </p:txBody>
      </p:sp>
    </p:spTree>
    <p:extLst>
      <p:ext uri="{BB962C8B-B14F-4D97-AF65-F5344CB8AC3E}">
        <p14:creationId xmlns:p14="http://schemas.microsoft.com/office/powerpoint/2010/main" val="8409867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E7B69-27B8-4055-208D-A57FB4DD16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36F555-B492-5686-7BF6-B67734A4E812}"/>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3850C888-65D6-D54C-1385-C0E45CAD250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DD18D2-A971-3EDE-F331-EEE2DC7D4DF6}"/>
              </a:ext>
            </a:extLst>
          </p:cNvPr>
          <p:cNvSpPr>
            <a:spLocks noGrp="1"/>
          </p:cNvSpPr>
          <p:nvPr>
            <p:ph type="sldNum" sz="quarter" idx="5"/>
          </p:nvPr>
        </p:nvSpPr>
        <p:spPr/>
        <p:txBody>
          <a:bodyPr/>
          <a:lstStyle/>
          <a:p>
            <a:fld id="{22289C57-55D7-40A4-A101-E74FAC7A092B}" type="slidenum">
              <a:rPr lang="en-US" smtClean="0"/>
              <a:t>31</a:t>
            </a:fld>
            <a:endParaRPr lang="en-US" dirty="0"/>
          </a:p>
        </p:txBody>
      </p:sp>
    </p:spTree>
    <p:extLst>
      <p:ext uri="{BB962C8B-B14F-4D97-AF65-F5344CB8AC3E}">
        <p14:creationId xmlns:p14="http://schemas.microsoft.com/office/powerpoint/2010/main" val="16321867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AA703-A7C3-0C57-6FF2-5B86C9C7F6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6ECBA6-74EC-707F-9666-17E5EA2E575B}"/>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55A09C4B-FE66-E48D-B022-F0109F5A2A7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98402E-41E0-8395-2817-515C7BE02579}"/>
              </a:ext>
            </a:extLst>
          </p:cNvPr>
          <p:cNvSpPr>
            <a:spLocks noGrp="1"/>
          </p:cNvSpPr>
          <p:nvPr>
            <p:ph type="sldNum" sz="quarter" idx="5"/>
          </p:nvPr>
        </p:nvSpPr>
        <p:spPr/>
        <p:txBody>
          <a:bodyPr/>
          <a:lstStyle/>
          <a:p>
            <a:fld id="{22289C57-55D7-40A4-A101-E74FAC7A092B}" type="slidenum">
              <a:rPr lang="en-US" smtClean="0"/>
              <a:t>32</a:t>
            </a:fld>
            <a:endParaRPr lang="en-US" dirty="0"/>
          </a:p>
        </p:txBody>
      </p:sp>
    </p:spTree>
    <p:extLst>
      <p:ext uri="{BB962C8B-B14F-4D97-AF65-F5344CB8AC3E}">
        <p14:creationId xmlns:p14="http://schemas.microsoft.com/office/powerpoint/2010/main" val="15752283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A774D-DE74-9173-249D-65B4E1C3E3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48C910-C908-BE0F-64C4-435ABB364571}"/>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F67830B9-1580-92AF-5438-8DFCC9D6EF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EBD687D-786C-FE76-FA59-A66960808DAB}"/>
              </a:ext>
            </a:extLst>
          </p:cNvPr>
          <p:cNvSpPr>
            <a:spLocks noGrp="1"/>
          </p:cNvSpPr>
          <p:nvPr>
            <p:ph type="sldNum" sz="quarter" idx="5"/>
          </p:nvPr>
        </p:nvSpPr>
        <p:spPr/>
        <p:txBody>
          <a:bodyPr/>
          <a:lstStyle/>
          <a:p>
            <a:fld id="{22289C57-55D7-40A4-A101-E74FAC7A092B}" type="slidenum">
              <a:rPr lang="en-US" smtClean="0"/>
              <a:t>33</a:t>
            </a:fld>
            <a:endParaRPr lang="en-US" dirty="0"/>
          </a:p>
        </p:txBody>
      </p:sp>
    </p:spTree>
    <p:extLst>
      <p:ext uri="{BB962C8B-B14F-4D97-AF65-F5344CB8AC3E}">
        <p14:creationId xmlns:p14="http://schemas.microsoft.com/office/powerpoint/2010/main" val="1801934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89469-EF86-9E60-7162-0FF3A8720B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463903-DB26-C09B-9ECD-6256DFAFCC11}"/>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9F97F090-5600-EA98-8953-A521627FCD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CFA2684-7E69-549A-FEE8-769E3F99840C}"/>
              </a:ext>
            </a:extLst>
          </p:cNvPr>
          <p:cNvSpPr>
            <a:spLocks noGrp="1"/>
          </p:cNvSpPr>
          <p:nvPr>
            <p:ph type="sldNum" sz="quarter" idx="5"/>
          </p:nvPr>
        </p:nvSpPr>
        <p:spPr/>
        <p:txBody>
          <a:bodyPr/>
          <a:lstStyle/>
          <a:p>
            <a:fld id="{22289C57-55D7-40A4-A101-E74FAC7A092B}" type="slidenum">
              <a:rPr lang="en-US" smtClean="0"/>
              <a:t>34</a:t>
            </a:fld>
            <a:endParaRPr lang="en-US" dirty="0"/>
          </a:p>
        </p:txBody>
      </p:sp>
    </p:spTree>
    <p:extLst>
      <p:ext uri="{BB962C8B-B14F-4D97-AF65-F5344CB8AC3E}">
        <p14:creationId xmlns:p14="http://schemas.microsoft.com/office/powerpoint/2010/main" val="35307184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36</a:t>
            </a:fld>
            <a:endParaRPr lang="en-US" dirty="0"/>
          </a:p>
        </p:txBody>
      </p:sp>
    </p:spTree>
    <p:extLst>
      <p:ext uri="{BB962C8B-B14F-4D97-AF65-F5344CB8AC3E}">
        <p14:creationId xmlns:p14="http://schemas.microsoft.com/office/powerpoint/2010/main" val="7026838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98CA8-04E5-BAD3-265B-90C436706F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E106F7-14C8-0E81-A033-AAE9AB26448E}"/>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FDA76943-26DB-DEA3-21A1-DA3C368CF4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5F441B7-1758-4262-E3D3-9B91F6D589B6}"/>
              </a:ext>
            </a:extLst>
          </p:cNvPr>
          <p:cNvSpPr>
            <a:spLocks noGrp="1"/>
          </p:cNvSpPr>
          <p:nvPr>
            <p:ph type="sldNum" sz="quarter" idx="5"/>
          </p:nvPr>
        </p:nvSpPr>
        <p:spPr/>
        <p:txBody>
          <a:bodyPr/>
          <a:lstStyle/>
          <a:p>
            <a:fld id="{22289C57-55D7-40A4-A101-E74FAC7A092B}" type="slidenum">
              <a:rPr lang="en-US" smtClean="0"/>
              <a:t>37</a:t>
            </a:fld>
            <a:endParaRPr lang="en-US" dirty="0"/>
          </a:p>
        </p:txBody>
      </p:sp>
    </p:spTree>
    <p:extLst>
      <p:ext uri="{BB962C8B-B14F-4D97-AF65-F5344CB8AC3E}">
        <p14:creationId xmlns:p14="http://schemas.microsoft.com/office/powerpoint/2010/main" val="15514018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55981-EA59-D3D6-CACE-CD41E67FA0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2E1D48-1877-EE8A-A96B-37967BCF0C63}"/>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4BE9FD9E-1017-3BF9-B514-7D9D067E93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A66AE9-B7B6-0ED3-273B-B6F4208FCA11}"/>
              </a:ext>
            </a:extLst>
          </p:cNvPr>
          <p:cNvSpPr>
            <a:spLocks noGrp="1"/>
          </p:cNvSpPr>
          <p:nvPr>
            <p:ph type="sldNum" sz="quarter" idx="5"/>
          </p:nvPr>
        </p:nvSpPr>
        <p:spPr/>
        <p:txBody>
          <a:bodyPr/>
          <a:lstStyle/>
          <a:p>
            <a:fld id="{22289C57-55D7-40A4-A101-E74FAC7A092B}" type="slidenum">
              <a:rPr lang="en-US" smtClean="0"/>
              <a:t>38</a:t>
            </a:fld>
            <a:endParaRPr lang="en-US" dirty="0"/>
          </a:p>
        </p:txBody>
      </p:sp>
    </p:spTree>
    <p:extLst>
      <p:ext uri="{BB962C8B-B14F-4D97-AF65-F5344CB8AC3E}">
        <p14:creationId xmlns:p14="http://schemas.microsoft.com/office/powerpoint/2010/main" val="3794477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4</a:t>
            </a:fld>
            <a:endParaRPr lang="en-US" dirty="0"/>
          </a:p>
        </p:txBody>
      </p:sp>
    </p:spTree>
    <p:extLst>
      <p:ext uri="{BB962C8B-B14F-4D97-AF65-F5344CB8AC3E}">
        <p14:creationId xmlns:p14="http://schemas.microsoft.com/office/powerpoint/2010/main" val="537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217F9-C441-4812-350D-70DAA969E5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389C1A-CF62-46F3-D510-CFD9B76B2CDE}"/>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FA05DAA8-87AA-8654-DDF6-F80C70B92E0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37B5013-5266-D594-F5C6-499125AE4B81}"/>
              </a:ext>
            </a:extLst>
          </p:cNvPr>
          <p:cNvSpPr>
            <a:spLocks noGrp="1"/>
          </p:cNvSpPr>
          <p:nvPr>
            <p:ph type="sldNum" sz="quarter" idx="5"/>
          </p:nvPr>
        </p:nvSpPr>
        <p:spPr/>
        <p:txBody>
          <a:bodyPr/>
          <a:lstStyle/>
          <a:p>
            <a:fld id="{22289C57-55D7-40A4-A101-E74FAC7A092B}" type="slidenum">
              <a:rPr lang="en-US" smtClean="0"/>
              <a:t>5</a:t>
            </a:fld>
            <a:endParaRPr lang="en-US" dirty="0"/>
          </a:p>
        </p:txBody>
      </p:sp>
    </p:spTree>
    <p:extLst>
      <p:ext uri="{BB962C8B-B14F-4D97-AF65-F5344CB8AC3E}">
        <p14:creationId xmlns:p14="http://schemas.microsoft.com/office/powerpoint/2010/main" val="3281455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73187-0C96-B8B7-E7B5-6798210C4D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75049E-1E23-96D1-3933-1DB28F953AA3}"/>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11DDB398-7850-ACAD-832C-E7E5DF3706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0875DB-9C0A-42BA-C80B-AE7A170B2772}"/>
              </a:ext>
            </a:extLst>
          </p:cNvPr>
          <p:cNvSpPr>
            <a:spLocks noGrp="1"/>
          </p:cNvSpPr>
          <p:nvPr>
            <p:ph type="sldNum" sz="quarter" idx="5"/>
          </p:nvPr>
        </p:nvSpPr>
        <p:spPr/>
        <p:txBody>
          <a:bodyPr/>
          <a:lstStyle/>
          <a:p>
            <a:fld id="{22289C57-55D7-40A4-A101-E74FAC7A092B}" type="slidenum">
              <a:rPr lang="en-US" smtClean="0"/>
              <a:t>6</a:t>
            </a:fld>
            <a:endParaRPr lang="en-US" dirty="0"/>
          </a:p>
        </p:txBody>
      </p:sp>
    </p:spTree>
    <p:extLst>
      <p:ext uri="{BB962C8B-B14F-4D97-AF65-F5344CB8AC3E}">
        <p14:creationId xmlns:p14="http://schemas.microsoft.com/office/powerpoint/2010/main" val="2589034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66CBD-D64D-20C9-F944-6D59700137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27E893-A060-6C61-99DE-290D24EBC61C}"/>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4A7DD78F-A2EC-81A7-4BA7-636A38B3B2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ADD3C8-2E69-B71F-D91C-E0E2D3ECEDB7}"/>
              </a:ext>
            </a:extLst>
          </p:cNvPr>
          <p:cNvSpPr>
            <a:spLocks noGrp="1"/>
          </p:cNvSpPr>
          <p:nvPr>
            <p:ph type="sldNum" sz="quarter" idx="5"/>
          </p:nvPr>
        </p:nvSpPr>
        <p:spPr/>
        <p:txBody>
          <a:bodyPr/>
          <a:lstStyle/>
          <a:p>
            <a:fld id="{22289C57-55D7-40A4-A101-E74FAC7A092B}" type="slidenum">
              <a:rPr lang="en-US" smtClean="0"/>
              <a:t>7</a:t>
            </a:fld>
            <a:endParaRPr lang="en-US" dirty="0"/>
          </a:p>
        </p:txBody>
      </p:sp>
    </p:spTree>
    <p:extLst>
      <p:ext uri="{BB962C8B-B14F-4D97-AF65-F5344CB8AC3E}">
        <p14:creationId xmlns:p14="http://schemas.microsoft.com/office/powerpoint/2010/main" val="2076864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A2513-1425-0FD7-6275-D8DA32CDE9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104776-82D0-95BD-B41F-E6E10614D499}"/>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8D4E3200-9DC8-C5DF-C610-5804F72CCF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44E36A5-2FC2-74DE-7DC5-536346050F40}"/>
              </a:ext>
            </a:extLst>
          </p:cNvPr>
          <p:cNvSpPr>
            <a:spLocks noGrp="1"/>
          </p:cNvSpPr>
          <p:nvPr>
            <p:ph type="sldNum" sz="quarter" idx="5"/>
          </p:nvPr>
        </p:nvSpPr>
        <p:spPr/>
        <p:txBody>
          <a:bodyPr/>
          <a:lstStyle/>
          <a:p>
            <a:fld id="{22289C57-55D7-40A4-A101-E74FAC7A092B}" type="slidenum">
              <a:rPr lang="en-US" smtClean="0"/>
              <a:t>8</a:t>
            </a:fld>
            <a:endParaRPr lang="en-US" dirty="0"/>
          </a:p>
        </p:txBody>
      </p:sp>
    </p:spTree>
    <p:extLst>
      <p:ext uri="{BB962C8B-B14F-4D97-AF65-F5344CB8AC3E}">
        <p14:creationId xmlns:p14="http://schemas.microsoft.com/office/powerpoint/2010/main" val="1989638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C046D-9B79-19AF-3BC2-50EFD3FB48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63C200-26FB-9C1C-23B1-E991705849A7}"/>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90BF93B8-ADA5-64D4-D269-D9C9506C91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AE67D37-A49A-9E1B-FB37-3BED99C5D90F}"/>
              </a:ext>
            </a:extLst>
          </p:cNvPr>
          <p:cNvSpPr>
            <a:spLocks noGrp="1"/>
          </p:cNvSpPr>
          <p:nvPr>
            <p:ph type="sldNum" sz="quarter" idx="5"/>
          </p:nvPr>
        </p:nvSpPr>
        <p:spPr/>
        <p:txBody>
          <a:bodyPr/>
          <a:lstStyle/>
          <a:p>
            <a:fld id="{22289C57-55D7-40A4-A101-E74FAC7A092B}" type="slidenum">
              <a:rPr lang="en-US" smtClean="0"/>
              <a:t>9</a:t>
            </a:fld>
            <a:endParaRPr lang="en-US" dirty="0"/>
          </a:p>
        </p:txBody>
      </p:sp>
    </p:spTree>
    <p:extLst>
      <p:ext uri="{BB962C8B-B14F-4D97-AF65-F5344CB8AC3E}">
        <p14:creationId xmlns:p14="http://schemas.microsoft.com/office/powerpoint/2010/main" val="7378274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41918" y="3329790"/>
            <a:ext cx="4941771" cy="3200400"/>
          </a:xfrm>
        </p:spPr>
        <p:txBody>
          <a:bodyPr anchor="ctr">
            <a:noAutofit/>
          </a:bodyPr>
          <a:lstStyle>
            <a:lvl1pPr algn="l">
              <a:defRPr sz="3600" spc="150" baseline="0"/>
            </a:lvl1pPr>
          </a:lstStyle>
          <a:p>
            <a:r>
              <a:rPr lang="en-US" dirty="0"/>
              <a:t>CLICK TO add title</a:t>
            </a:r>
          </a:p>
        </p:txBody>
      </p:sp>
      <p:pic>
        <p:nvPicPr>
          <p:cNvPr id="8" name="Graphic 7">
            <a:extLst>
              <a:ext uri="{FF2B5EF4-FFF2-40B4-BE49-F238E27FC236}">
                <a16:creationId xmlns:a16="http://schemas.microsoft.com/office/drawing/2014/main" id="{A04F1E16-9A84-4D0E-9706-79C396AF6AE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77682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1" y="895350"/>
            <a:ext cx="3247662" cy="1917700"/>
          </a:xfrm>
        </p:spPr>
        <p:txBody>
          <a:bodyPr>
            <a:normAutofit/>
          </a:bodyPr>
          <a:lstStyle>
            <a:lvl1pPr algn="l">
              <a:defRPr lang="en-US" sz="2400" kern="1200" spc="150" baseline="0" dirty="0">
                <a:solidFill>
                  <a:schemeClr val="tx1"/>
                </a:solidFill>
                <a:latin typeface="+mj-lt"/>
                <a:ea typeface="+mj-ea"/>
                <a:cs typeface="+mj-cs"/>
              </a:defRPr>
            </a:lvl1pPr>
          </a:lstStyle>
          <a:p>
            <a:r>
              <a:rPr lang="en-US" dirty="0"/>
              <a:t>CLICK TO add title</a:t>
            </a:r>
          </a:p>
        </p:txBody>
      </p:sp>
      <p:sp>
        <p:nvSpPr>
          <p:cNvPr id="3" name="Content Placeholder 3">
            <a:extLst>
              <a:ext uri="{FF2B5EF4-FFF2-40B4-BE49-F238E27FC236}">
                <a16:creationId xmlns:a16="http://schemas.microsoft.com/office/drawing/2014/main" id="{A14C3057-3BCC-F9A2-98D8-17DDB36F1823}"/>
              </a:ext>
            </a:extLst>
          </p:cNvPr>
          <p:cNvSpPr>
            <a:spLocks noGrp="1"/>
          </p:cNvSpPr>
          <p:nvPr>
            <p:ph sz="half" idx="16" hasCustomPrompt="1"/>
          </p:nvPr>
        </p:nvSpPr>
        <p:spPr>
          <a:xfrm>
            <a:off x="838200" y="2813049"/>
            <a:ext cx="3247662" cy="3238499"/>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4216396" y="895927"/>
            <a:ext cx="7137404" cy="5115889"/>
          </a:xfrm>
        </p:spPr>
        <p:txBody>
          <a:bodyPr>
            <a:normAutofit/>
          </a:bodyPr>
          <a:lstStyle>
            <a:lvl1pPr marL="0" indent="0" algn="ctr">
              <a:buNone/>
              <a:defRPr sz="2000"/>
            </a:lvl1pPr>
          </a:lstStyle>
          <a:p>
            <a:r>
              <a:rPr lang="en-US" dirty="0"/>
              <a:t>Click icon to add table</a:t>
            </a:r>
          </a:p>
        </p:txBody>
      </p:sp>
      <p:sp>
        <p:nvSpPr>
          <p:cNvPr id="10" name="Footer Placeholder 4">
            <a:extLst>
              <a:ext uri="{FF2B5EF4-FFF2-40B4-BE49-F238E27FC236}">
                <a16:creationId xmlns:a16="http://schemas.microsoft.com/office/drawing/2014/main" id="{5F91997C-538B-C8B9-14D7-31A1932F69C3}"/>
              </a:ext>
            </a:extLst>
          </p:cNvPr>
          <p:cNvSpPr>
            <a:spLocks noGrp="1"/>
          </p:cNvSpPr>
          <p:nvPr>
            <p:ph type="ftr" sz="quarter" idx="11"/>
          </p:nvPr>
        </p:nvSpPr>
        <p:spPr>
          <a:xfrm>
            <a:off x="731615" y="6356349"/>
            <a:ext cx="3819228" cy="365125"/>
          </a:xfrm>
        </p:spPr>
        <p:txBody>
          <a:bodyPr/>
          <a:lstStyle>
            <a:lvl1pPr algn="l">
              <a:defRPr sz="900"/>
            </a:lvl1pPr>
          </a:lstStyle>
          <a:p>
            <a:r>
              <a:rPr lang="en-US" dirty="0"/>
              <a:t>PRESENTATION TITLE</a:t>
            </a:r>
          </a:p>
        </p:txBody>
      </p:sp>
      <p:sp>
        <p:nvSpPr>
          <p:cNvPr id="11" name="Slide Number Placeholder 5">
            <a:extLst>
              <a:ext uri="{FF2B5EF4-FFF2-40B4-BE49-F238E27FC236}">
                <a16:creationId xmlns:a16="http://schemas.microsoft.com/office/drawing/2014/main" id="{1F777EF4-982E-9337-7E82-31DC723C1273}"/>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grpSp>
        <p:nvGrpSpPr>
          <p:cNvPr id="14" name="Group 13">
            <a:extLst>
              <a:ext uri="{FF2B5EF4-FFF2-40B4-BE49-F238E27FC236}">
                <a16:creationId xmlns:a16="http://schemas.microsoft.com/office/drawing/2014/main" id="{E34303BA-AFB6-0E22-486F-785994E3B7B1}"/>
              </a:ext>
              <a:ext uri="{C183D7F6-B498-43B3-948B-1728B52AA6E4}">
                <adec:decorative xmlns:adec="http://schemas.microsoft.com/office/drawing/2017/decorative" val="1"/>
              </a:ext>
            </a:extLst>
          </p:cNvPr>
          <p:cNvGrpSpPr/>
          <p:nvPr userDrawn="1"/>
        </p:nvGrpSpPr>
        <p:grpSpPr>
          <a:xfrm>
            <a:off x="0" y="0"/>
            <a:ext cx="2327564" cy="1505528"/>
            <a:chOff x="0" y="0"/>
            <a:chExt cx="2238376" cy="3105150"/>
          </a:xfrm>
        </p:grpSpPr>
        <p:cxnSp>
          <p:nvCxnSpPr>
            <p:cNvPr id="15" name="Straight Connector 14">
              <a:extLst>
                <a:ext uri="{FF2B5EF4-FFF2-40B4-BE49-F238E27FC236}">
                  <a16:creationId xmlns:a16="http://schemas.microsoft.com/office/drawing/2014/main" id="{F66E3A08-02EB-7B54-5089-E7A7F19FD725}"/>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14F9BE5-00B2-ADDF-771C-AB098B36C820}"/>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2808163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838200" y="337192"/>
            <a:ext cx="5655197" cy="1997867"/>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2705177"/>
            <a:ext cx="5733772" cy="448990"/>
          </a:xfrm>
        </p:spPr>
        <p:txBody>
          <a:bodyPr anchor="ctr">
            <a:no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hasCustomPrompt="1"/>
          </p:nvPr>
        </p:nvSpPr>
        <p:spPr>
          <a:xfrm>
            <a:off x="838199" y="3154166"/>
            <a:ext cx="5733773" cy="3032733"/>
          </a:xfrm>
        </p:spPr>
        <p:txBody>
          <a:bodyPr>
            <a:normAutofit/>
          </a:bodyPr>
          <a:lstStyle>
            <a:lvl1pPr marL="285750" indent="-285750">
              <a:lnSpc>
                <a:spcPct val="100000"/>
              </a:lnSpc>
              <a:buFont typeface="Arial" panose="020B0604020202020204" pitchFamily="34" charset="0"/>
              <a:buChar char="•"/>
              <a:defRPr sz="1800" spc="50" baseline="0"/>
            </a:lvl1pPr>
            <a:lvl2pPr marL="742950" indent="-285750">
              <a:lnSpc>
                <a:spcPct val="100000"/>
              </a:lnSpc>
              <a:buFont typeface="Arial" panose="020B0604020202020204" pitchFamily="34" charset="0"/>
              <a:buChar char="•"/>
              <a:defRPr sz="1800" spc="50" baseline="0"/>
            </a:lvl2pPr>
            <a:lvl3pPr marL="1200150" indent="-285750">
              <a:lnSpc>
                <a:spcPct val="100000"/>
              </a:lnSpc>
              <a:buFont typeface="Arial" panose="020B0604020202020204" pitchFamily="34" charset="0"/>
              <a:buChar char="•"/>
              <a:defRPr sz="1800" spc="50" baseline="0"/>
            </a:lvl3pPr>
            <a:lvl4pPr marL="1657350" indent="-285750">
              <a:lnSpc>
                <a:spcPct val="100000"/>
              </a:lnSpc>
              <a:buFont typeface="Arial" panose="020B0604020202020204" pitchFamily="34" charset="0"/>
              <a:buChar char="•"/>
              <a:defRPr sz="1800" spc="50" baseline="0"/>
            </a:lvl4pPr>
            <a:lvl5pPr marL="2114550" indent="-285750">
              <a:lnSpc>
                <a:spcPct val="100000"/>
              </a:lnSpc>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887108" y="2705177"/>
            <a:ext cx="3943627" cy="448989"/>
          </a:xfrm>
        </p:spPr>
        <p:txBody>
          <a:bodyPr anchor="ctr">
            <a:no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7" name="Content Placeholder 3">
            <a:extLst>
              <a:ext uri="{FF2B5EF4-FFF2-40B4-BE49-F238E27FC236}">
                <a16:creationId xmlns:a16="http://schemas.microsoft.com/office/drawing/2014/main" id="{0120DFF5-B64A-9744-4500-1D7BBA19BF1C}"/>
              </a:ext>
            </a:extLst>
          </p:cNvPr>
          <p:cNvSpPr>
            <a:spLocks noGrp="1"/>
          </p:cNvSpPr>
          <p:nvPr>
            <p:ph sz="half" idx="14" hasCustomPrompt="1"/>
          </p:nvPr>
        </p:nvSpPr>
        <p:spPr>
          <a:xfrm>
            <a:off x="7887107" y="3164867"/>
            <a:ext cx="3943627" cy="3032733"/>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a:xfrm>
            <a:off x="843986" y="6356350"/>
            <a:ext cx="4114800" cy="365125"/>
          </a:xfrm>
        </p:spPr>
        <p:txBody>
          <a:bodyPr/>
          <a:lstStyle>
            <a:lvl1pPr algn="l">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pic>
        <p:nvPicPr>
          <p:cNvPr id="13" name="Graphic 12">
            <a:extLst>
              <a:ext uri="{FF2B5EF4-FFF2-40B4-BE49-F238E27FC236}">
                <a16:creationId xmlns:a16="http://schemas.microsoft.com/office/drawing/2014/main" id="{E0588715-35AD-8BE1-A5FC-E28BDD3854A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8645" t="319" r="28732" b="73496"/>
          <a:stretch/>
        </p:blipFill>
        <p:spPr>
          <a:xfrm rot="10800000" flipH="1">
            <a:off x="6308436" y="-11"/>
            <a:ext cx="5883564" cy="236642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2">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44E9C70-0200-3C21-7766-CB9EA5FBFA88}"/>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1" name="Straight Connector 10">
              <a:extLst>
                <a:ext uri="{FF2B5EF4-FFF2-40B4-BE49-F238E27FC236}">
                  <a16:creationId xmlns:a16="http://schemas.microsoft.com/office/drawing/2014/main" id="{1D5E4B16-2071-DEE9-BE53-F35AFBEFCA57}"/>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CB2B071-0355-D550-18A8-9D515CA1698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0" y="353550"/>
            <a:ext cx="10515600" cy="1325563"/>
          </a:xfrm>
        </p:spPr>
        <p:txBody>
          <a:bodyPr anchor="b">
            <a:normAutofit/>
          </a:bodyPr>
          <a:lstStyle>
            <a:lvl1pPr algn="ctr">
              <a:defRPr lang="en-US" sz="2800" kern="1200" spc="150" baseline="0" dirty="0">
                <a:solidFill>
                  <a:schemeClr val="tx1"/>
                </a:solidFill>
                <a:latin typeface="+mj-lt"/>
                <a:ea typeface="+mj-ea"/>
                <a:cs typeface="+mj-cs"/>
              </a:defRPr>
            </a:lvl1pPr>
          </a:lstStyle>
          <a:p>
            <a:r>
              <a:rPr lang="en-US" dirty="0"/>
              <a:t>CLICK TO add title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570963"/>
          </a:xfrm>
        </p:spPr>
        <p:txBody>
          <a:bodyPr>
            <a:normAutofit/>
          </a:bodyPr>
          <a:lstStyle>
            <a:lvl1pPr marL="0" indent="0" algn="ctr">
              <a:buNone/>
              <a:defRPr sz="2000"/>
            </a:lvl1pPr>
          </a:lstStyle>
          <a:p>
            <a:r>
              <a:rPr lang="en-US" dirty="0"/>
              <a:t>Click icon to add table</a:t>
            </a:r>
          </a:p>
        </p:txBody>
      </p:sp>
      <p:sp>
        <p:nvSpPr>
          <p:cNvPr id="6" name="Footer Placeholder 4">
            <a:extLst>
              <a:ext uri="{FF2B5EF4-FFF2-40B4-BE49-F238E27FC236}">
                <a16:creationId xmlns:a16="http://schemas.microsoft.com/office/drawing/2014/main" id="{BFB554B2-4C33-2975-9F27-94B8AE71DF13}"/>
              </a:ext>
            </a:extLst>
          </p:cNvPr>
          <p:cNvSpPr>
            <a:spLocks noGrp="1"/>
          </p:cNvSpPr>
          <p:nvPr>
            <p:ph type="ftr" sz="quarter" idx="11"/>
          </p:nvPr>
        </p:nvSpPr>
        <p:spPr>
          <a:xfrm>
            <a:off x="838200" y="6356349"/>
            <a:ext cx="3819228" cy="365125"/>
          </a:xfrm>
        </p:spPr>
        <p:txBody>
          <a:bodyPr/>
          <a:lstStyle>
            <a:lvl1pPr algn="l">
              <a:defRPr sz="900"/>
            </a:lvl1pPr>
          </a:lstStyle>
          <a:p>
            <a:r>
              <a:rPr lang="en-US" dirty="0"/>
              <a:t>PRESENTATION TITLE</a:t>
            </a:r>
          </a:p>
        </p:txBody>
      </p:sp>
      <p:sp>
        <p:nvSpPr>
          <p:cNvPr id="7" name="Slide Number Placeholder 5">
            <a:extLst>
              <a:ext uri="{FF2B5EF4-FFF2-40B4-BE49-F238E27FC236}">
                <a16:creationId xmlns:a16="http://schemas.microsoft.com/office/drawing/2014/main" id="{503C6776-E983-2BA3-1054-75996FE0FD22}"/>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600" spc="150" baseline="0">
                <a:solidFill>
                  <a:schemeClr val="bg1"/>
                </a:solidFill>
              </a:defRPr>
            </a:lvl1pPr>
          </a:lstStyle>
          <a:p>
            <a:r>
              <a:rPr lang="en-US" dirty="0"/>
              <a:t>CLICK TO add title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hasCustomPrompt="1"/>
          </p:nvPr>
        </p:nvSpPr>
        <p:spPr>
          <a:xfrm>
            <a:off x="4267200" y="3238103"/>
            <a:ext cx="4179570" cy="2850181"/>
          </a:xfrm>
        </p:spPr>
        <p:txBody>
          <a:bodyPr>
            <a:normAutofit/>
          </a:bodyPr>
          <a:lstStyle>
            <a:lvl1pPr marL="0" indent="0" algn="l">
              <a:lnSpc>
                <a:spcPct val="150000"/>
              </a:lnSpc>
              <a:buNone/>
              <a:defRPr sz="18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6" name="Graphic 5">
            <a:extLst>
              <a:ext uri="{FF2B5EF4-FFF2-40B4-BE49-F238E27FC236}">
                <a16:creationId xmlns:a16="http://schemas.microsoft.com/office/drawing/2014/main" id="{ED3361C9-310A-4255-A94E-B77588962DA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4267200" y="6356350"/>
            <a:ext cx="4179570" cy="365125"/>
          </a:xfrm>
        </p:spPr>
        <p:txBody>
          <a:bodyPr/>
          <a:lstStyle>
            <a:lvl1pPr algn="l">
              <a:defRPr sz="900"/>
            </a:lvl1pPr>
          </a:lstStyle>
          <a:p>
            <a:r>
              <a:rPr lang="en-US" dirty="0"/>
              <a:t>PRESENTATION TITLE</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1291140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4229100" y="0"/>
            <a:ext cx="7962901"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bg1"/>
                </a:solidFill>
              </a:defRPr>
            </a:lvl1pPr>
          </a:lstStyle>
          <a:p>
            <a:r>
              <a:rPr lang="en-US" dirty="0"/>
              <a:t>CLICK TO add title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hasCustomPrompt="1"/>
          </p:nvPr>
        </p:nvSpPr>
        <p:spPr>
          <a:xfrm>
            <a:off x="1333500" y="2674013"/>
            <a:ext cx="2895600" cy="3269589"/>
          </a:xfrm>
        </p:spPr>
        <p:txBody>
          <a:bodyPr>
            <a:normAutofit/>
          </a:bodyPr>
          <a:lstStyle>
            <a:lvl1pPr marL="0" indent="0">
              <a:lnSpc>
                <a:spcPct val="140000"/>
              </a:lnSpc>
              <a:spcBef>
                <a:spcPts val="1000"/>
              </a:spcBef>
              <a:buNone/>
              <a:defRPr sz="1800">
                <a:solidFill>
                  <a:schemeClr val="bg1"/>
                </a:solidFill>
              </a:defRPr>
            </a:lvl1pPr>
            <a:lvl2pPr marL="457200" indent="0">
              <a:lnSpc>
                <a:spcPct val="140000"/>
              </a:lnSpc>
              <a:spcBef>
                <a:spcPts val="1000"/>
              </a:spcBef>
              <a:buNone/>
              <a:defRPr sz="1800">
                <a:solidFill>
                  <a:schemeClr val="bg1"/>
                </a:solidFill>
              </a:defRPr>
            </a:lvl2pPr>
            <a:lvl3pPr marL="914400" indent="0">
              <a:lnSpc>
                <a:spcPct val="140000"/>
              </a:lnSpc>
              <a:spcBef>
                <a:spcPts val="1000"/>
              </a:spcBef>
              <a:buNone/>
              <a:defRPr sz="1800">
                <a:solidFill>
                  <a:schemeClr val="bg1"/>
                </a:solidFill>
              </a:defRPr>
            </a:lvl3pPr>
            <a:lvl4pPr marL="1371600" indent="0">
              <a:lnSpc>
                <a:spcPct val="140000"/>
              </a:lnSpc>
              <a:spcBef>
                <a:spcPts val="1000"/>
              </a:spcBef>
              <a:buNone/>
              <a:defRPr sz="1800">
                <a:solidFill>
                  <a:schemeClr val="bg1"/>
                </a:solidFill>
              </a:defRPr>
            </a:lvl4pPr>
            <a:lvl5pPr marL="1828800" indent="0">
              <a:lnSpc>
                <a:spcPct val="140000"/>
              </a:lnSpc>
              <a:spcBef>
                <a:spcPts val="1000"/>
              </a:spcBef>
              <a:buNone/>
              <a:defRPr sz="18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1333500" y="6356349"/>
            <a:ext cx="3819228" cy="365125"/>
          </a:xfrm>
        </p:spPr>
        <p:txBody>
          <a:bodyPr/>
          <a:lstStyle>
            <a:lvl1pPr algn="l">
              <a:defRPr sz="900"/>
            </a:lvl1pPr>
          </a:lstStyle>
          <a:p>
            <a:r>
              <a:rPr lang="en-US" dirty="0"/>
              <a:t>PRESENTATION TITLE</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8212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87018"/>
            <a:ext cx="4179570" cy="3377354"/>
          </a:xfrm>
        </p:spPr>
        <p:txBody>
          <a:bodyPr anchor="b">
            <a:noAutofit/>
          </a:bodyPr>
          <a:lstStyle>
            <a:lvl1pPr algn="l">
              <a:defRPr sz="3600" spc="150" baseline="0">
                <a:solidFill>
                  <a:schemeClr val="tx1"/>
                </a:solidFill>
              </a:defRPr>
            </a:lvl1pPr>
          </a:lstStyle>
          <a:p>
            <a:r>
              <a:rPr lang="en-US" dirty="0"/>
              <a:t>CLICK TO add title</a:t>
            </a:r>
          </a:p>
        </p:txBody>
      </p:sp>
      <p:grpSp>
        <p:nvGrpSpPr>
          <p:cNvPr id="4" name="Group 3">
            <a:extLst>
              <a:ext uri="{FF2B5EF4-FFF2-40B4-BE49-F238E27FC236}">
                <a16:creationId xmlns:a16="http://schemas.microsoft.com/office/drawing/2014/main" id="{4A96E214-6A61-C8A7-B1DB-C8C260C13441}"/>
              </a:ext>
              <a:ext uri="{C183D7F6-B498-43B3-948B-1728B52AA6E4}">
                <adec:decorative xmlns:adec="http://schemas.microsoft.com/office/drawing/2017/decorative" val="1"/>
              </a:ext>
            </a:extLst>
          </p:cNvPr>
          <p:cNvGrpSpPr/>
          <p:nvPr userDrawn="1"/>
        </p:nvGrpSpPr>
        <p:grpSpPr>
          <a:xfrm>
            <a:off x="0" y="0"/>
            <a:ext cx="6557818" cy="6858000"/>
            <a:chOff x="0" y="0"/>
            <a:chExt cx="4762501" cy="5186363"/>
          </a:xfrm>
        </p:grpSpPr>
        <p:cxnSp>
          <p:nvCxnSpPr>
            <p:cNvPr id="5" name="Straight Connector 4">
              <a:extLst>
                <a:ext uri="{FF2B5EF4-FFF2-40B4-BE49-F238E27FC236}">
                  <a16:creationId xmlns:a16="http://schemas.microsoft.com/office/drawing/2014/main" id="{A18BC1BC-99D6-D9F4-19F9-AAE722E2AE61}"/>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816F797-248B-2C75-29B9-DB65A809D47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2501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87680"/>
            <a:ext cx="4179570" cy="3376691"/>
          </a:xfrm>
        </p:spPr>
        <p:txBody>
          <a:bodyPr anchor="b">
            <a:noAutofit/>
          </a:bodyPr>
          <a:lstStyle>
            <a:lvl1pPr algn="l">
              <a:defRPr sz="3600" spc="150" baseline="0">
                <a:solidFill>
                  <a:schemeClr val="bg1"/>
                </a:solidFill>
              </a:defRPr>
            </a:lvl1pPr>
          </a:lstStyle>
          <a:p>
            <a:r>
              <a:rPr lang="en-US" dirty="0"/>
              <a:t>CLICK TO add title</a:t>
            </a:r>
          </a:p>
        </p:txBody>
      </p:sp>
      <p:cxnSp>
        <p:nvCxnSpPr>
          <p:cNvPr id="7" name="Straight Connector 6">
            <a:extLst>
              <a:ext uri="{FF2B5EF4-FFF2-40B4-BE49-F238E27FC236}">
                <a16:creationId xmlns:a16="http://schemas.microsoft.com/office/drawing/2014/main" id="{5D8E94DD-0F7B-3F92-58EA-5F06D557BF40}"/>
              </a:ext>
              <a:ext uri="{C183D7F6-B498-43B3-948B-1728B52AA6E4}">
                <adec:decorative xmlns:adec="http://schemas.microsoft.com/office/drawing/2017/decorative" val="1"/>
              </a:ext>
            </a:extLst>
          </p:cNvPr>
          <p:cNvCxnSpPr>
            <a:cxnSpLocks/>
          </p:cNvCxnSpPr>
          <p:nvPr userDrawn="1"/>
        </p:nvCxnSpPr>
        <p:spPr>
          <a:xfrm>
            <a:off x="3990667" y="0"/>
            <a:ext cx="1126278" cy="25122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a16="http://schemas.microsoft.com/office/drawing/2014/main" id="{419F5397-34DB-BC88-ADF5-AA470A06FE50}"/>
              </a:ext>
            </a:extLst>
          </p:cNvPr>
          <p:cNvSpPr>
            <a:spLocks noGrp="1"/>
          </p:cNvSpPr>
          <p:nvPr>
            <p:ph type="pic" sz="quarter" idx="10"/>
          </p:nvPr>
        </p:nvSpPr>
        <p:spPr>
          <a:xfrm>
            <a:off x="0" y="-5080"/>
            <a:ext cx="6576291" cy="6872605"/>
          </a:xfrm>
          <a:custGeom>
            <a:avLst/>
            <a:gdLst>
              <a:gd name="connsiteX0" fmla="*/ 0 w 6576291"/>
              <a:gd name="connsiteY0" fmla="*/ 0 h 6867525"/>
              <a:gd name="connsiteX1" fmla="*/ 6576291 w 6576291"/>
              <a:gd name="connsiteY1" fmla="*/ 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044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 name="connsiteX0" fmla="*/ 0 w 6576291"/>
              <a:gd name="connsiteY0" fmla="*/ 0 h 6867525"/>
              <a:gd name="connsiteX1" fmla="*/ 3624811 w 6576291"/>
              <a:gd name="connsiteY1" fmla="*/ 1016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298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6291" h="6872605">
                <a:moveTo>
                  <a:pt x="0" y="5080"/>
                </a:moveTo>
                <a:lnTo>
                  <a:pt x="3629891" y="0"/>
                </a:lnTo>
                <a:lnTo>
                  <a:pt x="6576291" y="6872605"/>
                </a:lnTo>
                <a:lnTo>
                  <a:pt x="0" y="6872605"/>
                </a:lnTo>
                <a:lnTo>
                  <a:pt x="0" y="5080"/>
                </a:lnTo>
                <a:close/>
              </a:path>
            </a:pathLst>
          </a:custGeom>
        </p:spPr>
        <p:txBody>
          <a:bodyPr lIns="182880" tIns="182880" bIns="91440">
            <a:normAutofit/>
          </a:bodyPr>
          <a:lstStyle>
            <a:lvl1pPr marL="0" indent="0">
              <a:buNone/>
              <a:defRPr sz="2000">
                <a:solidFill>
                  <a:schemeClr val="bg1"/>
                </a:solidFill>
              </a:defRPr>
            </a:lvl1pPr>
          </a:lstStyle>
          <a:p>
            <a:r>
              <a:rPr lang="en-US" dirty="0"/>
              <a:t>Click icon to add picture</a:t>
            </a:r>
          </a:p>
        </p:txBody>
      </p:sp>
    </p:spTree>
    <p:extLst>
      <p:ext uri="{BB962C8B-B14F-4D97-AF65-F5344CB8AC3E}">
        <p14:creationId xmlns:p14="http://schemas.microsoft.com/office/powerpoint/2010/main" val="3754018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22318" y="268360"/>
            <a:ext cx="7288282" cy="2121177"/>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3" name="Content Placeholder 3">
            <a:extLst>
              <a:ext uri="{FF2B5EF4-FFF2-40B4-BE49-F238E27FC236}">
                <a16:creationId xmlns:a16="http://schemas.microsoft.com/office/drawing/2014/main" id="{EAC9D25F-5B3D-F5B2-5D02-C6BC6AA8987B}"/>
              </a:ext>
            </a:extLst>
          </p:cNvPr>
          <p:cNvSpPr>
            <a:spLocks noGrp="1"/>
          </p:cNvSpPr>
          <p:nvPr>
            <p:ph sz="half" idx="2" hasCustomPrompt="1"/>
          </p:nvPr>
        </p:nvSpPr>
        <p:spPr>
          <a:xfrm>
            <a:off x="1322388" y="2763078"/>
            <a:ext cx="7288212" cy="3407051"/>
          </a:xfrm>
        </p:spPr>
        <p:txBody>
          <a:bodyPr>
            <a:normAutofit/>
          </a:bodyPr>
          <a:lstStyle>
            <a:lvl1pPr marL="0" indent="0">
              <a:lnSpc>
                <a:spcPct val="100000"/>
              </a:lnSpc>
              <a:buFont typeface="Arial" panose="020B0604020202020204" pitchFamily="34" charset="0"/>
              <a:buNone/>
              <a:defRPr sz="1800" b="1"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18E16CF1-2502-F2F0-2C27-2DD7979033E2}"/>
              </a:ext>
              <a:ext uri="{C183D7F6-B498-43B3-948B-1728B52AA6E4}">
                <adec:decorative xmlns:adec="http://schemas.microsoft.com/office/drawing/2017/decorative" val="1"/>
              </a:ext>
            </a:extLst>
          </p:cNvPr>
          <p:cNvGrpSpPr/>
          <p:nvPr userDrawn="1"/>
        </p:nvGrpSpPr>
        <p:grpSpPr>
          <a:xfrm>
            <a:off x="9096374" y="-25401"/>
            <a:ext cx="3095625" cy="6883401"/>
            <a:chOff x="9096375" y="-25401"/>
            <a:chExt cx="3095625" cy="6883401"/>
          </a:xfrm>
        </p:grpSpPr>
        <p:cxnSp>
          <p:nvCxnSpPr>
            <p:cNvPr id="10" name="Straight Connector 9">
              <a:extLst>
                <a:ext uri="{FF2B5EF4-FFF2-40B4-BE49-F238E27FC236}">
                  <a16:creationId xmlns:a16="http://schemas.microsoft.com/office/drawing/2014/main" id="{6322A6FB-333C-65AE-23D8-08BCEA174D43}"/>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62BB247-4598-A983-DEBF-6F042C1DB0BC}"/>
                </a:ext>
              </a:extLst>
            </p:cNvPr>
            <p:cNvCxnSpPr>
              <a:cxnSpLocks/>
            </p:cNvCxnSpPr>
            <p:nvPr userDrawn="1"/>
          </p:nvCxnSpPr>
          <p:spPr>
            <a:xfrm flipH="1">
              <a:off x="9381744" y="-25401"/>
              <a:ext cx="2810256" cy="6883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34E84FEE-D475-A71D-7996-5925602ECF9A}"/>
              </a:ext>
              <a:ext uri="{C183D7F6-B498-43B3-948B-1728B52AA6E4}">
                <adec:decorative xmlns:adec="http://schemas.microsoft.com/office/drawing/2017/decorative" val="1"/>
              </a:ext>
            </a:extLst>
          </p:cNvPr>
          <p:cNvCxnSpPr>
            <a:cxnSpLocks/>
          </p:cNvCxnSpPr>
          <p:nvPr userDrawn="1"/>
        </p:nvCxnSpPr>
        <p:spPr>
          <a:xfrm rot="10800000" flipH="1">
            <a:off x="-1" y="-25403"/>
            <a:ext cx="1210573" cy="20481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7459776D-4049-CB00-C321-0627C169BC51}"/>
              </a:ext>
            </a:extLst>
          </p:cNvPr>
          <p:cNvSpPr>
            <a:spLocks noGrp="1"/>
          </p:cNvSpPr>
          <p:nvPr>
            <p:ph type="ftr" sz="quarter" idx="11"/>
          </p:nvPr>
        </p:nvSpPr>
        <p:spPr>
          <a:xfrm>
            <a:off x="1333500" y="6356349"/>
            <a:ext cx="3819228" cy="365125"/>
          </a:xfrm>
        </p:spPr>
        <p:txBody>
          <a:bodyPr/>
          <a:lstStyle>
            <a:lvl1pPr algn="l">
              <a:defRPr sz="900"/>
            </a:lvl1pPr>
          </a:lstStyle>
          <a:p>
            <a:r>
              <a:rPr lang="en-US" dirty="0"/>
              <a:t>PRESENTATION TITLE</a:t>
            </a:r>
          </a:p>
        </p:txBody>
      </p:sp>
      <p:sp>
        <p:nvSpPr>
          <p:cNvPr id="16" name="Slide Number Placeholder 5">
            <a:extLst>
              <a:ext uri="{FF2B5EF4-FFF2-40B4-BE49-F238E27FC236}">
                <a16:creationId xmlns:a16="http://schemas.microsoft.com/office/drawing/2014/main" id="{EDE114AF-34C6-A062-7340-858BC27DA264}"/>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4249735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06400"/>
            <a:ext cx="4179570" cy="3457971"/>
          </a:xfrm>
        </p:spPr>
        <p:txBody>
          <a:bodyPr anchor="b">
            <a:noAutofit/>
          </a:bodyPr>
          <a:lstStyle>
            <a:lvl1pPr algn="l">
              <a:defRPr sz="3600" spc="150" baseline="0">
                <a:solidFill>
                  <a:schemeClr val="bg1"/>
                </a:solidFill>
              </a:defRPr>
            </a:lvl1pPr>
          </a:lstStyle>
          <a:p>
            <a:r>
              <a:rPr lang="en-US" dirty="0"/>
              <a:t>CLICK TO add title</a:t>
            </a:r>
          </a:p>
        </p:txBody>
      </p:sp>
      <p:pic>
        <p:nvPicPr>
          <p:cNvPr id="4" name="Graphic 3">
            <a:extLst>
              <a:ext uri="{FF2B5EF4-FFF2-40B4-BE49-F238E27FC236}">
                <a16:creationId xmlns:a16="http://schemas.microsoft.com/office/drawing/2014/main" id="{5E045004-3604-59DC-13E0-7A0B2DF78C4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440329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1">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955F7B05-9431-1FBA-415D-6CF2DF562B97}"/>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093633" cy="3912394"/>
          </a:xfrm>
          <a:prstGeom prst="rect">
            <a:avLst/>
          </a:prstGeom>
        </p:spPr>
      </p:pic>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568961"/>
            <a:ext cx="8420100" cy="1780860"/>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97255"/>
            <a:ext cx="3924300" cy="464499"/>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7" name="Content Placeholder 3">
            <a:extLst>
              <a:ext uri="{FF2B5EF4-FFF2-40B4-BE49-F238E27FC236}">
                <a16:creationId xmlns:a16="http://schemas.microsoft.com/office/drawing/2014/main" id="{07FF22E3-5928-787E-B062-FA18127D3BD9}"/>
              </a:ext>
            </a:extLst>
          </p:cNvPr>
          <p:cNvSpPr>
            <a:spLocks noGrp="1"/>
          </p:cNvSpPr>
          <p:nvPr>
            <p:ph sz="half" idx="13" hasCustomPrompt="1"/>
          </p:nvPr>
        </p:nvSpPr>
        <p:spPr>
          <a:xfrm>
            <a:off x="2933700" y="3251596"/>
            <a:ext cx="3943627" cy="3234264"/>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97255"/>
            <a:ext cx="3943627" cy="464499"/>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9" name="Content Placeholder 3">
            <a:extLst>
              <a:ext uri="{FF2B5EF4-FFF2-40B4-BE49-F238E27FC236}">
                <a16:creationId xmlns:a16="http://schemas.microsoft.com/office/drawing/2014/main" id="{178E4D0B-96F1-45F3-6B2A-5FA31A37257F}"/>
              </a:ext>
            </a:extLst>
          </p:cNvPr>
          <p:cNvSpPr>
            <a:spLocks noGrp="1"/>
          </p:cNvSpPr>
          <p:nvPr>
            <p:ph sz="half" idx="14" hasCustomPrompt="1"/>
          </p:nvPr>
        </p:nvSpPr>
        <p:spPr>
          <a:xfrm>
            <a:off x="7410173" y="3251595"/>
            <a:ext cx="3943627" cy="3234264"/>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4">
            <a:extLst>
              <a:ext uri="{FF2B5EF4-FFF2-40B4-BE49-F238E27FC236}">
                <a16:creationId xmlns:a16="http://schemas.microsoft.com/office/drawing/2014/main" id="{5F41582C-9AD2-F126-40F3-D43E77D158C8}"/>
              </a:ext>
            </a:extLst>
          </p:cNvPr>
          <p:cNvSpPr>
            <a:spLocks noGrp="1"/>
          </p:cNvSpPr>
          <p:nvPr>
            <p:ph type="ftr" sz="quarter" idx="11"/>
          </p:nvPr>
        </p:nvSpPr>
        <p:spPr>
          <a:xfrm>
            <a:off x="2969260" y="6356349"/>
            <a:ext cx="3819228" cy="365125"/>
          </a:xfrm>
        </p:spPr>
        <p:txBody>
          <a:bodyPr/>
          <a:lstStyle>
            <a:lvl1pPr algn="l">
              <a:defRPr sz="900"/>
            </a:lvl1pPr>
          </a:lstStyle>
          <a:p>
            <a:r>
              <a:rPr lang="en-US" dirty="0"/>
              <a:t>PRESENTATION TITLE</a:t>
            </a:r>
          </a:p>
        </p:txBody>
      </p:sp>
      <p:sp>
        <p:nvSpPr>
          <p:cNvPr id="14" name="Slide Number Placeholder 5">
            <a:extLst>
              <a:ext uri="{FF2B5EF4-FFF2-40B4-BE49-F238E27FC236}">
                <a16:creationId xmlns:a16="http://schemas.microsoft.com/office/drawing/2014/main" id="{341F76B1-7BEF-7A88-1394-1164BFF082E5}"/>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84012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341120" y="558801"/>
            <a:ext cx="9953308" cy="1780860"/>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grpSp>
        <p:nvGrpSpPr>
          <p:cNvPr id="10" name="Group 9">
            <a:extLst>
              <a:ext uri="{FF2B5EF4-FFF2-40B4-BE49-F238E27FC236}">
                <a16:creationId xmlns:a16="http://schemas.microsoft.com/office/drawing/2014/main" id="{6A217F83-0BDB-C70B-29FE-2651DE191533}"/>
              </a:ext>
              <a:ext uri="{C183D7F6-B498-43B3-948B-1728B52AA6E4}">
                <adec:decorative xmlns:adec="http://schemas.microsoft.com/office/drawing/2017/decorative" val="1"/>
              </a:ext>
            </a:extLst>
          </p:cNvPr>
          <p:cNvGrpSpPr/>
          <p:nvPr userDrawn="1"/>
        </p:nvGrpSpPr>
        <p:grpSpPr>
          <a:xfrm>
            <a:off x="4429817" y="0"/>
            <a:ext cx="7762183" cy="2754814"/>
            <a:chOff x="7334250" y="0"/>
            <a:chExt cx="4857750" cy="1724025"/>
          </a:xfrm>
        </p:grpSpPr>
        <p:cxnSp>
          <p:nvCxnSpPr>
            <p:cNvPr id="11" name="Straight Connector 10">
              <a:extLst>
                <a:ext uri="{FF2B5EF4-FFF2-40B4-BE49-F238E27FC236}">
                  <a16:creationId xmlns:a16="http://schemas.microsoft.com/office/drawing/2014/main" id="{E0C62368-3F79-C078-7086-B23D2F5A09F8}"/>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09BDD71-BF2E-BDB0-A625-D8371AEA1CAB}"/>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Text Placeholder 2">
            <a:extLst>
              <a:ext uri="{FF2B5EF4-FFF2-40B4-BE49-F238E27FC236}">
                <a16:creationId xmlns:a16="http://schemas.microsoft.com/office/drawing/2014/main" id="{83354B96-CD25-BE1C-8CA2-3825F820B759}"/>
              </a:ext>
            </a:extLst>
          </p:cNvPr>
          <p:cNvSpPr>
            <a:spLocks noGrp="1"/>
          </p:cNvSpPr>
          <p:nvPr>
            <p:ph type="body" idx="1" hasCustomPrompt="1"/>
          </p:nvPr>
        </p:nvSpPr>
        <p:spPr>
          <a:xfrm>
            <a:off x="1341120" y="2960877"/>
            <a:ext cx="2722880" cy="351284"/>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5" name="Content Placeholder 3">
            <a:extLst>
              <a:ext uri="{FF2B5EF4-FFF2-40B4-BE49-F238E27FC236}">
                <a16:creationId xmlns:a16="http://schemas.microsoft.com/office/drawing/2014/main" id="{CDD81865-54C7-7674-4B2E-041D05C1D146}"/>
              </a:ext>
            </a:extLst>
          </p:cNvPr>
          <p:cNvSpPr>
            <a:spLocks noGrp="1"/>
          </p:cNvSpPr>
          <p:nvPr>
            <p:ph sz="half" idx="15" hasCustomPrompt="1"/>
          </p:nvPr>
        </p:nvSpPr>
        <p:spPr>
          <a:xfrm>
            <a:off x="1341120" y="3392035"/>
            <a:ext cx="2722880" cy="2907164"/>
          </a:xfrm>
        </p:spPr>
        <p:txBody>
          <a:bodyPr tIns="0">
            <a:normAutofit/>
          </a:bodyPr>
          <a:lstStyle>
            <a:lvl1pPr marL="283464" indent="-283464">
              <a:lnSpc>
                <a:spcPct val="100000"/>
              </a:lnSpc>
              <a:buFont typeface="+mj-lt"/>
              <a:buAutoNum type="arabicPeriod"/>
              <a:defRPr sz="1800" b="0" spc="50" baseline="0"/>
            </a:lvl1pPr>
            <a:lvl2pPr marL="566928" indent="-342900">
              <a:lnSpc>
                <a:spcPct val="100000"/>
              </a:lnSpc>
              <a:spcBef>
                <a:spcPts val="1000"/>
              </a:spcBef>
              <a:buFont typeface="+mj-lt"/>
              <a:buAutoNum type="alphaLcPeriod"/>
              <a:defRPr sz="1800" spc="50" baseline="0"/>
            </a:lvl2pPr>
            <a:lvl3pPr marL="850392" indent="-342900">
              <a:lnSpc>
                <a:spcPct val="100000"/>
              </a:lnSpc>
              <a:spcBef>
                <a:spcPts val="1000"/>
              </a:spcBef>
              <a:buFont typeface="+mj-lt"/>
              <a:buAutoNum type="arabicParenR"/>
              <a:defRPr sz="1800" spc="50" baseline="0"/>
            </a:lvl3pPr>
            <a:lvl4pPr marL="1042416" indent="-342900">
              <a:lnSpc>
                <a:spcPct val="100000"/>
              </a:lnSpc>
              <a:spcBef>
                <a:spcPts val="1000"/>
              </a:spcBef>
              <a:buFont typeface="+mj-lt"/>
              <a:buAutoNum type="alphaLcParenR"/>
              <a:defRPr sz="1800" spc="50" baseline="0"/>
            </a:lvl4pPr>
            <a:lvl5pPr marL="1074420" indent="-400050">
              <a:lnSpc>
                <a:spcPct val="100000"/>
              </a:lnSpc>
              <a:spcBef>
                <a:spcPts val="1000"/>
              </a:spcBef>
              <a:buFont typeface="+mj-lt"/>
              <a:buAutoNum type="romanLcPeriod"/>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7" name="Text Placeholder 2">
            <a:extLst>
              <a:ext uri="{FF2B5EF4-FFF2-40B4-BE49-F238E27FC236}">
                <a16:creationId xmlns:a16="http://schemas.microsoft.com/office/drawing/2014/main" id="{6F39BA57-7F1C-623F-BC7F-B689C5AC33EA}"/>
              </a:ext>
            </a:extLst>
          </p:cNvPr>
          <p:cNvSpPr>
            <a:spLocks noGrp="1"/>
          </p:cNvSpPr>
          <p:nvPr>
            <p:ph type="body" idx="10" hasCustomPrompt="1"/>
          </p:nvPr>
        </p:nvSpPr>
        <p:spPr>
          <a:xfrm>
            <a:off x="4754881" y="2960877"/>
            <a:ext cx="5516880" cy="351284"/>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3" name="Content Placeholder 3">
            <a:extLst>
              <a:ext uri="{FF2B5EF4-FFF2-40B4-BE49-F238E27FC236}">
                <a16:creationId xmlns:a16="http://schemas.microsoft.com/office/drawing/2014/main" id="{94BF07A4-5A33-0B3C-A378-AB2435F1D5FF}"/>
              </a:ext>
            </a:extLst>
          </p:cNvPr>
          <p:cNvSpPr>
            <a:spLocks noGrp="1"/>
          </p:cNvSpPr>
          <p:nvPr>
            <p:ph sz="half" idx="14" hasCustomPrompt="1"/>
          </p:nvPr>
        </p:nvSpPr>
        <p:spPr>
          <a:xfrm>
            <a:off x="4754881" y="3324859"/>
            <a:ext cx="5506720" cy="3031489"/>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Footer Placeholder 4">
            <a:extLst>
              <a:ext uri="{FF2B5EF4-FFF2-40B4-BE49-F238E27FC236}">
                <a16:creationId xmlns:a16="http://schemas.microsoft.com/office/drawing/2014/main" id="{63DC63A6-41FE-6C2D-9A53-0AE4A6DBF39B}"/>
              </a:ext>
            </a:extLst>
          </p:cNvPr>
          <p:cNvSpPr>
            <a:spLocks noGrp="1"/>
          </p:cNvSpPr>
          <p:nvPr>
            <p:ph type="ftr" sz="quarter" idx="12"/>
          </p:nvPr>
        </p:nvSpPr>
        <p:spPr>
          <a:xfrm>
            <a:off x="1333500" y="6356349"/>
            <a:ext cx="3819228" cy="365125"/>
          </a:xfrm>
        </p:spPr>
        <p:txBody>
          <a:bodyPr/>
          <a:lstStyle>
            <a:lvl1pPr algn="l">
              <a:defRPr sz="900"/>
            </a:lvl1pPr>
          </a:lstStyle>
          <a:p>
            <a:r>
              <a:rPr lang="en-US" dirty="0"/>
              <a:t>PRESENTATION TITLE</a:t>
            </a:r>
          </a:p>
        </p:txBody>
      </p:sp>
      <p:sp>
        <p:nvSpPr>
          <p:cNvPr id="20" name="Slide Number Placeholder 5">
            <a:extLst>
              <a:ext uri="{FF2B5EF4-FFF2-40B4-BE49-F238E27FC236}">
                <a16:creationId xmlns:a16="http://schemas.microsoft.com/office/drawing/2014/main" id="{0B5130EC-B05B-5489-FBEC-DBEB6D1E737D}"/>
              </a:ext>
            </a:extLst>
          </p:cNvPr>
          <p:cNvSpPr>
            <a:spLocks noGrp="1"/>
          </p:cNvSpPr>
          <p:nvPr>
            <p:ph type="sldNum" sz="quarter" idx="13"/>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112085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3B2CC92D-F90A-CB67-4860-D6939AC29566}"/>
              </a:ext>
              <a:ext uri="{C183D7F6-B498-43B3-948B-1728B52AA6E4}">
                <adec:decorative xmlns:adec="http://schemas.microsoft.com/office/drawing/2017/decorative" val="1"/>
              </a:ext>
            </a:extLst>
          </p:cNvPr>
          <p:cNvCxnSpPr>
            <a:cxnSpLocks/>
          </p:cNvCxnSpPr>
          <p:nvPr userDrawn="1"/>
        </p:nvCxnSpPr>
        <p:spPr>
          <a:xfrm flipH="1" flipV="1">
            <a:off x="3094182" y="0"/>
            <a:ext cx="1745673" cy="3897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4" y="1671639"/>
            <a:ext cx="5884027"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13" name="Picture Placeholder 12">
            <a:extLst>
              <a:ext uri="{FF2B5EF4-FFF2-40B4-BE49-F238E27FC236}">
                <a16:creationId xmlns:a16="http://schemas.microsoft.com/office/drawing/2014/main" id="{4C376638-5C5B-8E5B-0C26-8F63B98EA417}"/>
              </a:ext>
            </a:extLst>
          </p:cNvPr>
          <p:cNvSpPr>
            <a:spLocks noGrp="1"/>
          </p:cNvSpPr>
          <p:nvPr>
            <p:ph type="pic" sz="quarter" idx="13"/>
          </p:nvPr>
        </p:nvSpPr>
        <p:spPr>
          <a:xfrm>
            <a:off x="-28230" y="-9144"/>
            <a:ext cx="5481955" cy="6876288"/>
          </a:xfrm>
          <a:custGeom>
            <a:avLst/>
            <a:gdLst>
              <a:gd name="connsiteX0" fmla="*/ 0 w 5476875"/>
              <a:gd name="connsiteY0" fmla="*/ 0 h 6858000"/>
              <a:gd name="connsiteX1" fmla="*/ 5476875 w 5476875"/>
              <a:gd name="connsiteY1" fmla="*/ 0 h 6858000"/>
              <a:gd name="connsiteX2" fmla="*/ 5476875 w 5476875"/>
              <a:gd name="connsiteY2" fmla="*/ 6858000 h 6858000"/>
              <a:gd name="connsiteX3" fmla="*/ 0 w 5476875"/>
              <a:gd name="connsiteY3" fmla="*/ 6858000 h 6858000"/>
              <a:gd name="connsiteX4" fmla="*/ 0 w 5476875"/>
              <a:gd name="connsiteY4" fmla="*/ 0 h 6858000"/>
              <a:gd name="connsiteX0" fmla="*/ 0 w 5476875"/>
              <a:gd name="connsiteY0" fmla="*/ 0 h 6858000"/>
              <a:gd name="connsiteX1" fmla="*/ 2520315 w 5476875"/>
              <a:gd name="connsiteY1" fmla="*/ 0 h 6858000"/>
              <a:gd name="connsiteX2" fmla="*/ 5476875 w 5476875"/>
              <a:gd name="connsiteY2" fmla="*/ 6858000 h 6858000"/>
              <a:gd name="connsiteX3" fmla="*/ 0 w 5476875"/>
              <a:gd name="connsiteY3" fmla="*/ 6858000 h 6858000"/>
              <a:gd name="connsiteX4" fmla="*/ 0 w 5476875"/>
              <a:gd name="connsiteY4" fmla="*/ 0 h 6858000"/>
              <a:gd name="connsiteX0" fmla="*/ 5080 w 5481955"/>
              <a:gd name="connsiteY0" fmla="*/ 0 h 6858000"/>
              <a:gd name="connsiteX1" fmla="*/ 2525395 w 5481955"/>
              <a:gd name="connsiteY1" fmla="*/ 0 h 6858000"/>
              <a:gd name="connsiteX2" fmla="*/ 5481955 w 5481955"/>
              <a:gd name="connsiteY2" fmla="*/ 6858000 h 6858000"/>
              <a:gd name="connsiteX3" fmla="*/ 5080 w 5481955"/>
              <a:gd name="connsiteY3" fmla="*/ 6858000 h 6858000"/>
              <a:gd name="connsiteX4" fmla="*/ 0 w 5481955"/>
              <a:gd name="connsiteY4" fmla="*/ 4805680 h 6858000"/>
              <a:gd name="connsiteX5" fmla="*/ 5080 w 5481955"/>
              <a:gd name="connsiteY5" fmla="*/ 0 h 685800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75996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759960 h 6863080"/>
              <a:gd name="connsiteX5" fmla="*/ 5080 w 5481955"/>
              <a:gd name="connsiteY5" fmla="*/ 0 h 686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1955" h="6863080">
                <a:moveTo>
                  <a:pt x="5080" y="0"/>
                </a:moveTo>
                <a:lnTo>
                  <a:pt x="2525395" y="0"/>
                </a:lnTo>
                <a:lnTo>
                  <a:pt x="5481955" y="6858000"/>
                </a:lnTo>
                <a:lnTo>
                  <a:pt x="899160" y="6863080"/>
                </a:lnTo>
                <a:cubicBezTo>
                  <a:pt x="506307" y="5933440"/>
                  <a:pt x="413173" y="5720080"/>
                  <a:pt x="0" y="4759960"/>
                </a:cubicBezTo>
                <a:cubicBezTo>
                  <a:pt x="1693" y="3158067"/>
                  <a:pt x="3387" y="1601893"/>
                  <a:pt x="5080" y="0"/>
                </a:cubicBezTo>
                <a:close/>
              </a:path>
            </a:pathLst>
          </a:custGeom>
        </p:spPr>
        <p:txBody>
          <a:bodyPr lIns="274320" tIns="91440" bIns="91440">
            <a:normAutofit/>
          </a:bodyPr>
          <a:lstStyle>
            <a:lvl1pPr marL="0" indent="0" algn="l">
              <a:buNone/>
              <a:defRPr sz="2000">
                <a:solidFill>
                  <a:schemeClr val="tx1"/>
                </a:solidFill>
              </a:defRPr>
            </a:lvl1pPr>
          </a:lstStyle>
          <a:p>
            <a:r>
              <a:rPr lang="en-US" dirty="0"/>
              <a:t>Click icon to add picture</a:t>
            </a:r>
          </a:p>
        </p:txBody>
      </p:sp>
      <p:sp>
        <p:nvSpPr>
          <p:cNvPr id="4" name="Footer Placeholder 4">
            <a:extLst>
              <a:ext uri="{FF2B5EF4-FFF2-40B4-BE49-F238E27FC236}">
                <a16:creationId xmlns:a16="http://schemas.microsoft.com/office/drawing/2014/main" id="{04569D00-2037-2A8D-943B-22FAC1C0B690}"/>
              </a:ext>
            </a:extLst>
          </p:cNvPr>
          <p:cNvSpPr>
            <a:spLocks noGrp="1"/>
          </p:cNvSpPr>
          <p:nvPr>
            <p:ph type="ftr" sz="quarter" idx="11"/>
          </p:nvPr>
        </p:nvSpPr>
        <p:spPr>
          <a:xfrm>
            <a:off x="825500" y="6356349"/>
            <a:ext cx="3819228" cy="365125"/>
          </a:xfrm>
        </p:spPr>
        <p:txBody>
          <a:bodyPr/>
          <a:lstStyle>
            <a:lvl1pPr algn="l">
              <a:defRPr sz="900"/>
            </a:lvl1pPr>
          </a:lstStyle>
          <a:p>
            <a:r>
              <a:rPr lang="en-US" dirty="0"/>
              <a:t>PRESENTATION TITLE</a:t>
            </a:r>
          </a:p>
        </p:txBody>
      </p:sp>
      <p:sp>
        <p:nvSpPr>
          <p:cNvPr id="5" name="Slide Number Placeholder 5">
            <a:extLst>
              <a:ext uri="{FF2B5EF4-FFF2-40B4-BE49-F238E27FC236}">
                <a16:creationId xmlns:a16="http://schemas.microsoft.com/office/drawing/2014/main" id="{75967A9D-0B53-4F3F-0872-495C23A33235}"/>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
        <p:nvSpPr>
          <p:cNvPr id="8" name="Content Placeholder 3">
            <a:extLst>
              <a:ext uri="{FF2B5EF4-FFF2-40B4-BE49-F238E27FC236}">
                <a16:creationId xmlns:a16="http://schemas.microsoft.com/office/drawing/2014/main" id="{643B0E9A-A777-8745-6A36-0A79CB5E036B}"/>
              </a:ext>
            </a:extLst>
          </p:cNvPr>
          <p:cNvSpPr>
            <a:spLocks noGrp="1"/>
          </p:cNvSpPr>
          <p:nvPr>
            <p:ph sz="half" idx="14" hasCustomPrompt="1"/>
          </p:nvPr>
        </p:nvSpPr>
        <p:spPr>
          <a:xfrm>
            <a:off x="5453725" y="3660774"/>
            <a:ext cx="5907176" cy="2536826"/>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77805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DFD55-3C28-40EF-9E31-A92D2E4017FF}" type="slidenum">
              <a:rPr lang="en-US" smtClean="0"/>
              <a:t>‹#›</a:t>
            </a:fld>
            <a:endParaRPr lang="en-US" dirty="0"/>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9" r:id="rId3"/>
    <p:sldLayoutId id="2147483670" r:id="rId4"/>
    <p:sldLayoutId id="2147483651" r:id="rId5"/>
    <p:sldLayoutId id="2147483671" r:id="rId6"/>
    <p:sldLayoutId id="2147483672" r:id="rId7"/>
    <p:sldLayoutId id="2147483673" r:id="rId8"/>
    <p:sldLayoutId id="2147483664" r:id="rId9"/>
    <p:sldLayoutId id="2147483674" r:id="rId10"/>
    <p:sldLayoutId id="2147483653" r:id="rId11"/>
    <p:sldLayoutId id="2147483667" r:id="rId12"/>
    <p:sldLayoutId id="2147483665" r:id="rId13"/>
  </p:sldLayoutIdLst>
  <p:hf hdr="0" ftr="0" dt="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EB1A8-A562-08AC-D341-A9F9D178EC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DF1004-2355-E69E-9E59-E51D18F0E6D2}"/>
              </a:ext>
            </a:extLst>
          </p:cNvPr>
          <p:cNvSpPr>
            <a:spLocks noGrp="1"/>
          </p:cNvSpPr>
          <p:nvPr>
            <p:ph type="ctrTitle"/>
          </p:nvPr>
        </p:nvSpPr>
        <p:spPr>
          <a:xfrm>
            <a:off x="6477000" y="406400"/>
            <a:ext cx="4693920" cy="4870450"/>
          </a:xfrm>
        </p:spPr>
        <p:txBody>
          <a:bodyPr/>
          <a:lstStyle/>
          <a:p>
            <a:r>
              <a:rPr lang="en-US" dirty="0"/>
              <a:t>Welfare fraud</a:t>
            </a:r>
            <a:br>
              <a:rPr lang="en-US" dirty="0"/>
            </a:br>
            <a:br>
              <a:rPr lang="en-US" dirty="0"/>
            </a:br>
            <a:br>
              <a:rPr lang="en-US" dirty="0"/>
            </a:br>
            <a:r>
              <a:rPr lang="en-US" dirty="0"/>
              <a:t>- trish Barbieri,   </a:t>
            </a:r>
            <a:br>
              <a:rPr lang="en-US" dirty="0"/>
            </a:br>
            <a:r>
              <a:rPr lang="en-US" dirty="0"/>
              <a:t>   director,   </a:t>
            </a:r>
            <a:br>
              <a:rPr lang="en-US" dirty="0"/>
            </a:br>
            <a:r>
              <a:rPr lang="en-US" dirty="0"/>
              <a:t>   social services </a:t>
            </a:r>
            <a:br>
              <a:rPr lang="en-US" dirty="0"/>
            </a:br>
            <a:r>
              <a:rPr lang="en-US" dirty="0"/>
              <a:t>   division</a:t>
            </a:r>
          </a:p>
        </p:txBody>
      </p:sp>
    </p:spTree>
    <p:extLst>
      <p:ext uri="{BB962C8B-B14F-4D97-AF65-F5344CB8AC3E}">
        <p14:creationId xmlns:p14="http://schemas.microsoft.com/office/powerpoint/2010/main" val="2269591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AEA70-2CD5-6F76-D3E2-D53530F381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61E180-74AA-624D-FB14-35DA011E3F35}"/>
              </a:ext>
            </a:extLst>
          </p:cNvPr>
          <p:cNvSpPr>
            <a:spLocks noGrp="1"/>
          </p:cNvSpPr>
          <p:nvPr>
            <p:ph type="ctrTitle"/>
          </p:nvPr>
        </p:nvSpPr>
        <p:spPr>
          <a:xfrm>
            <a:off x="5943600" y="406400"/>
            <a:ext cx="5762625" cy="4660900"/>
          </a:xfrm>
        </p:spPr>
        <p:txBody>
          <a:bodyPr/>
          <a:lstStyle/>
          <a:p>
            <a:r>
              <a:rPr lang="en-US" dirty="0"/>
              <a:t>Program integrity efforts </a:t>
            </a:r>
            <a:br>
              <a:rPr lang="en-US" dirty="0"/>
            </a:br>
            <a:r>
              <a:rPr lang="en-US" dirty="0"/>
              <a:t>in California</a:t>
            </a:r>
            <a:br>
              <a:rPr lang="en-US" dirty="0"/>
            </a:br>
            <a:br>
              <a:rPr lang="en-US" dirty="0"/>
            </a:br>
            <a:br>
              <a:rPr lang="en-US" dirty="0"/>
            </a:br>
            <a:r>
              <a:rPr lang="en-US" dirty="0"/>
              <a:t>- corey Watson,</a:t>
            </a:r>
            <a:br>
              <a:rPr lang="en-US" dirty="0"/>
            </a:br>
            <a:r>
              <a:rPr lang="en-US" dirty="0"/>
              <a:t> deputy director ssd</a:t>
            </a:r>
          </a:p>
        </p:txBody>
      </p:sp>
    </p:spTree>
    <p:extLst>
      <p:ext uri="{BB962C8B-B14F-4D97-AF65-F5344CB8AC3E}">
        <p14:creationId xmlns:p14="http://schemas.microsoft.com/office/powerpoint/2010/main" val="325209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7B72C-052B-E472-9181-5D34DE414698}"/>
            </a:ext>
          </a:extLst>
        </p:cNvPr>
        <p:cNvGrpSpPr/>
        <p:nvPr/>
      </p:nvGrpSpPr>
      <p:grpSpPr>
        <a:xfrm>
          <a:off x="0" y="0"/>
          <a:ext cx="0" cy="0"/>
          <a:chOff x="0" y="0"/>
          <a:chExt cx="0" cy="0"/>
        </a:xfrm>
      </p:grpSpPr>
      <p:sp>
        <p:nvSpPr>
          <p:cNvPr id="20" name="Content Placeholder 3">
            <a:extLst>
              <a:ext uri="{FF2B5EF4-FFF2-40B4-BE49-F238E27FC236}">
                <a16:creationId xmlns:a16="http://schemas.microsoft.com/office/drawing/2014/main" id="{5C3F216D-A61E-BE06-E8AD-A88324D9E049}"/>
              </a:ext>
            </a:extLst>
          </p:cNvPr>
          <p:cNvSpPr>
            <a:spLocks noGrp="1"/>
          </p:cNvSpPr>
          <p:nvPr>
            <p:ph sz="half" idx="2"/>
          </p:nvPr>
        </p:nvSpPr>
        <p:spPr>
          <a:xfrm>
            <a:off x="904873" y="2095377"/>
            <a:ext cx="10982327" cy="3695823"/>
          </a:xfrm>
        </p:spPr>
        <p:txBody>
          <a:bodyPr>
            <a:noAutofit/>
          </a:bodyPr>
          <a:lstStyle/>
          <a:p>
            <a:pPr marL="0" indent="0">
              <a:buNone/>
            </a:pPr>
            <a:endParaRPr lang="en-US" sz="2800" b="1" cap="all" dirty="0"/>
          </a:p>
          <a:p>
            <a:pPr marL="0" indent="0">
              <a:buNone/>
            </a:pPr>
            <a:r>
              <a:rPr lang="en-US" sz="2800" dirty="0"/>
              <a:t>The reductions are attributed to the State’s adoption of new, first-in-the-nation fraud-fighting technology, and additional safeguards implemented over the past two years. </a:t>
            </a:r>
          </a:p>
          <a:p>
            <a:pPr marL="0" indent="0">
              <a:buNone/>
            </a:pPr>
            <a:r>
              <a:rPr lang="en-US" sz="2800" dirty="0"/>
              <a:t>Through these efforts, these technologies have reduced benefit replacement costs to $4 million in December 2025. </a:t>
            </a:r>
          </a:p>
          <a:p>
            <a:endParaRPr lang="en-US" sz="2800" b="1" cap="all" dirty="0"/>
          </a:p>
          <a:p>
            <a:pPr marL="0" indent="0">
              <a:buNone/>
            </a:pPr>
            <a:endParaRPr lang="en-US" b="1" cap="all" dirty="0"/>
          </a:p>
          <a:p>
            <a:pPr marL="0" indent="0">
              <a:buNone/>
            </a:pPr>
            <a:endParaRPr lang="en-US" b="1" cap="all" dirty="0"/>
          </a:p>
          <a:p>
            <a:pPr marL="0" indent="0">
              <a:buNone/>
            </a:pPr>
            <a:endParaRPr lang="en-US" sz="2000" dirty="0"/>
          </a:p>
        </p:txBody>
      </p:sp>
      <p:sp>
        <p:nvSpPr>
          <p:cNvPr id="9" name="Slide Number Placeholder 8">
            <a:extLst>
              <a:ext uri="{FF2B5EF4-FFF2-40B4-BE49-F238E27FC236}">
                <a16:creationId xmlns:a16="http://schemas.microsoft.com/office/drawing/2014/main" id="{7B3686F9-A2C9-93CC-B89F-278546ECFB66}"/>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11</a:t>
            </a:fld>
            <a:endParaRPr lang="en-US" dirty="0"/>
          </a:p>
        </p:txBody>
      </p:sp>
      <p:sp>
        <p:nvSpPr>
          <p:cNvPr id="5" name="Title 4">
            <a:extLst>
              <a:ext uri="{FF2B5EF4-FFF2-40B4-BE49-F238E27FC236}">
                <a16:creationId xmlns:a16="http://schemas.microsoft.com/office/drawing/2014/main" id="{6981D484-91FD-95FF-DE8E-EF6D6DD614CA}"/>
              </a:ext>
            </a:extLst>
          </p:cNvPr>
          <p:cNvSpPr>
            <a:spLocks noGrp="1"/>
          </p:cNvSpPr>
          <p:nvPr>
            <p:ph type="title"/>
          </p:nvPr>
        </p:nvSpPr>
        <p:spPr/>
        <p:txBody>
          <a:bodyPr>
            <a:normAutofit fontScale="90000"/>
          </a:bodyPr>
          <a:lstStyle/>
          <a:p>
            <a:r>
              <a:rPr lang="en-US" b="1" dirty="0"/>
              <a:t>California has Cut EBT Fraud by 83% with Advanced Fraud-Prevention Technology</a:t>
            </a:r>
            <a:br>
              <a:rPr lang="en-US" b="1" dirty="0"/>
            </a:br>
            <a:endParaRPr lang="en-US" dirty="0"/>
          </a:p>
        </p:txBody>
      </p:sp>
    </p:spTree>
    <p:extLst>
      <p:ext uri="{BB962C8B-B14F-4D97-AF65-F5344CB8AC3E}">
        <p14:creationId xmlns:p14="http://schemas.microsoft.com/office/powerpoint/2010/main" val="2432745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48027-B5C4-A327-A001-1D3045B6EA7D}"/>
            </a:ext>
          </a:extLst>
        </p:cNvPr>
        <p:cNvGrpSpPr/>
        <p:nvPr/>
      </p:nvGrpSpPr>
      <p:grpSpPr>
        <a:xfrm>
          <a:off x="0" y="0"/>
          <a:ext cx="0" cy="0"/>
          <a:chOff x="0" y="0"/>
          <a:chExt cx="0" cy="0"/>
        </a:xfrm>
      </p:grpSpPr>
      <p:sp>
        <p:nvSpPr>
          <p:cNvPr id="17" name="Title 1">
            <a:extLst>
              <a:ext uri="{FF2B5EF4-FFF2-40B4-BE49-F238E27FC236}">
                <a16:creationId xmlns:a16="http://schemas.microsoft.com/office/drawing/2014/main" id="{2EC0BA61-AFDA-1BE3-6C65-22945D040AB1}"/>
              </a:ext>
            </a:extLst>
          </p:cNvPr>
          <p:cNvSpPr>
            <a:spLocks noGrp="1"/>
          </p:cNvSpPr>
          <p:nvPr>
            <p:ph type="title"/>
          </p:nvPr>
        </p:nvSpPr>
        <p:spPr>
          <a:xfrm>
            <a:off x="838199" y="337192"/>
            <a:ext cx="8336973" cy="567683"/>
          </a:xfrm>
        </p:spPr>
        <p:txBody>
          <a:bodyPr anchor="b">
            <a:normAutofit fontScale="90000"/>
          </a:bodyPr>
          <a:lstStyle/>
          <a:p>
            <a:r>
              <a:rPr lang="en-US" dirty="0"/>
              <a:t> </a:t>
            </a:r>
            <a:r>
              <a:rPr lang="en-US" b="1" dirty="0"/>
              <a:t>fraud prevention technology in california</a:t>
            </a:r>
          </a:p>
        </p:txBody>
      </p:sp>
      <p:sp>
        <p:nvSpPr>
          <p:cNvPr id="20" name="Content Placeholder 3">
            <a:extLst>
              <a:ext uri="{FF2B5EF4-FFF2-40B4-BE49-F238E27FC236}">
                <a16:creationId xmlns:a16="http://schemas.microsoft.com/office/drawing/2014/main" id="{47BFBC65-F90C-D49D-8D3C-369FCF5EC130}"/>
              </a:ext>
            </a:extLst>
          </p:cNvPr>
          <p:cNvSpPr>
            <a:spLocks noGrp="1"/>
          </p:cNvSpPr>
          <p:nvPr>
            <p:ph sz="half" idx="2"/>
          </p:nvPr>
        </p:nvSpPr>
        <p:spPr>
          <a:xfrm>
            <a:off x="838199" y="1476375"/>
            <a:ext cx="10439401" cy="5485533"/>
          </a:xfrm>
        </p:spPr>
        <p:txBody>
          <a:bodyPr>
            <a:noAutofit/>
          </a:bodyPr>
          <a:lstStyle/>
          <a:p>
            <a:endParaRPr lang="en-US" sz="2000" dirty="0"/>
          </a:p>
          <a:p>
            <a:r>
              <a:rPr lang="en-US" sz="2000" dirty="0"/>
              <a:t>CA Launched chip-and-tap-enabled EBT cards and Card Verification Value (CVV) functionality </a:t>
            </a:r>
          </a:p>
          <a:p>
            <a:r>
              <a:rPr lang="en-US" sz="2000" dirty="0"/>
              <a:t>CA Restricted early cash ATM withdrawals, out-of-state cash withdrawals, and promotes direct deposit for cash benefits</a:t>
            </a:r>
          </a:p>
          <a:p>
            <a:r>
              <a:rPr lang="en-US" sz="2000" dirty="0"/>
              <a:t>CA Coordinated with local law enforcement resulting in 190 arrests and the seizure of hundreds of skimming devices from point-of-sale devices and ATMs</a:t>
            </a:r>
          </a:p>
          <a:p>
            <a:r>
              <a:rPr lang="en-US" sz="2000" dirty="0"/>
              <a:t>CA Launched ebtEDGE Mobile Application and an Online Web Portal for ebtEDGE</a:t>
            </a:r>
          </a:p>
          <a:p>
            <a:r>
              <a:rPr lang="en-US" sz="2000" dirty="0"/>
              <a:t>CA Launched a data-driven, predictive model partnered with the Office of Data and Innovation (ODI) to detect fraudulent withdrawals and activities</a:t>
            </a:r>
          </a:p>
          <a:p>
            <a:pPr marL="0" indent="0">
              <a:buNone/>
            </a:pPr>
            <a:endParaRPr lang="en-US" sz="2000" dirty="0"/>
          </a:p>
        </p:txBody>
      </p:sp>
      <p:sp>
        <p:nvSpPr>
          <p:cNvPr id="9" name="Slide Number Placeholder 8">
            <a:extLst>
              <a:ext uri="{FF2B5EF4-FFF2-40B4-BE49-F238E27FC236}">
                <a16:creationId xmlns:a16="http://schemas.microsoft.com/office/drawing/2014/main" id="{406FC7BE-9D32-358D-B9FA-E9F26FA5D246}"/>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12</a:t>
            </a:fld>
            <a:endParaRPr lang="en-US" dirty="0"/>
          </a:p>
        </p:txBody>
      </p:sp>
    </p:spTree>
    <p:extLst>
      <p:ext uri="{BB962C8B-B14F-4D97-AF65-F5344CB8AC3E}">
        <p14:creationId xmlns:p14="http://schemas.microsoft.com/office/powerpoint/2010/main" val="2699616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10509-0322-D02D-8EFA-E23B38D6B116}"/>
            </a:ext>
          </a:extLst>
        </p:cNvPr>
        <p:cNvGrpSpPr/>
        <p:nvPr/>
      </p:nvGrpSpPr>
      <p:grpSpPr>
        <a:xfrm>
          <a:off x="0" y="0"/>
          <a:ext cx="0" cy="0"/>
          <a:chOff x="0" y="0"/>
          <a:chExt cx="0" cy="0"/>
        </a:xfrm>
      </p:grpSpPr>
      <p:sp>
        <p:nvSpPr>
          <p:cNvPr id="17" name="Title 1">
            <a:extLst>
              <a:ext uri="{FF2B5EF4-FFF2-40B4-BE49-F238E27FC236}">
                <a16:creationId xmlns:a16="http://schemas.microsoft.com/office/drawing/2014/main" id="{A83D6685-1546-2278-E522-AD2731909284}"/>
              </a:ext>
            </a:extLst>
          </p:cNvPr>
          <p:cNvSpPr>
            <a:spLocks noGrp="1"/>
          </p:cNvSpPr>
          <p:nvPr>
            <p:ph type="title"/>
          </p:nvPr>
        </p:nvSpPr>
        <p:spPr>
          <a:xfrm>
            <a:off x="838199" y="337192"/>
            <a:ext cx="8336973" cy="567683"/>
          </a:xfrm>
        </p:spPr>
        <p:txBody>
          <a:bodyPr anchor="b">
            <a:normAutofit fontScale="90000"/>
          </a:bodyPr>
          <a:lstStyle/>
          <a:p>
            <a:r>
              <a:rPr lang="en-US" b="1" dirty="0"/>
              <a:t> fraud prevention technology in california</a:t>
            </a:r>
          </a:p>
        </p:txBody>
      </p:sp>
      <p:sp>
        <p:nvSpPr>
          <p:cNvPr id="20" name="Content Placeholder 3">
            <a:extLst>
              <a:ext uri="{FF2B5EF4-FFF2-40B4-BE49-F238E27FC236}">
                <a16:creationId xmlns:a16="http://schemas.microsoft.com/office/drawing/2014/main" id="{FAF017B5-FD25-F4E7-5FA2-A2A8FD8DACE7}"/>
              </a:ext>
            </a:extLst>
          </p:cNvPr>
          <p:cNvSpPr>
            <a:spLocks noGrp="1"/>
          </p:cNvSpPr>
          <p:nvPr>
            <p:ph sz="half" idx="2"/>
          </p:nvPr>
        </p:nvSpPr>
        <p:spPr>
          <a:xfrm>
            <a:off x="838199" y="1133475"/>
            <a:ext cx="7705726" cy="5485533"/>
          </a:xfrm>
        </p:spPr>
        <p:txBody>
          <a:bodyPr>
            <a:noAutofit/>
          </a:bodyPr>
          <a:lstStyle/>
          <a:p>
            <a:pPr fontAlgn="base"/>
            <a:r>
              <a:rPr lang="en-US" sz="2400" dirty="0"/>
              <a:t>CA </a:t>
            </a:r>
            <a:r>
              <a:rPr lang="en-US" sz="2000" dirty="0"/>
              <a:t>identifies compromised EBT cards and resets PINs prior to benefits being loaded on the EBT cards. CDSS then sends a list of case numbers to the County so the County can advise the clients of the need to reset their PIN. </a:t>
            </a:r>
          </a:p>
          <a:p>
            <a:pPr fontAlgn="base"/>
            <a:endParaRPr lang="en-US" sz="2000" dirty="0"/>
          </a:p>
          <a:p>
            <a:pPr fontAlgn="base"/>
            <a:r>
              <a:rPr lang="en-US" sz="2400" dirty="0"/>
              <a:t>NEW PILOT PROGRAM in February 2026 </a:t>
            </a:r>
          </a:p>
          <a:p>
            <a:pPr lvl="1" fontAlgn="base"/>
            <a:r>
              <a:rPr lang="en-US" sz="2000" dirty="0"/>
              <a:t>Cash withdrawal transactions at chip capable bank ATMs will only be allowed to be completed using chip/tap payment mode, not swipe/fallback. This change will make it more difficult for thieves to complete fraudulent withdrawals with their cloned magstripe cards.  </a:t>
            </a:r>
            <a:endParaRPr lang="en-US" sz="2400" dirty="0"/>
          </a:p>
          <a:p>
            <a:pPr marL="0" indent="0">
              <a:buNone/>
            </a:pPr>
            <a:endParaRPr lang="en-US" sz="2000" dirty="0"/>
          </a:p>
        </p:txBody>
      </p:sp>
      <p:sp>
        <p:nvSpPr>
          <p:cNvPr id="9" name="Slide Number Placeholder 8">
            <a:extLst>
              <a:ext uri="{FF2B5EF4-FFF2-40B4-BE49-F238E27FC236}">
                <a16:creationId xmlns:a16="http://schemas.microsoft.com/office/drawing/2014/main" id="{F29C596C-99E6-D865-7F51-3C17606E7489}"/>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13</a:t>
            </a:fld>
            <a:endParaRPr lang="en-US" dirty="0"/>
          </a:p>
        </p:txBody>
      </p:sp>
    </p:spTree>
    <p:extLst>
      <p:ext uri="{BB962C8B-B14F-4D97-AF65-F5344CB8AC3E}">
        <p14:creationId xmlns:p14="http://schemas.microsoft.com/office/powerpoint/2010/main" val="75549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69D04-9544-D79E-E7AC-DEC37140AE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641110-F3F1-BBE4-F4D4-E684EC7BD5FB}"/>
              </a:ext>
            </a:extLst>
          </p:cNvPr>
          <p:cNvSpPr>
            <a:spLocks noGrp="1"/>
          </p:cNvSpPr>
          <p:nvPr>
            <p:ph type="ctrTitle"/>
          </p:nvPr>
        </p:nvSpPr>
        <p:spPr>
          <a:xfrm>
            <a:off x="6305550" y="714374"/>
            <a:ext cx="4865370" cy="5076825"/>
          </a:xfrm>
        </p:spPr>
        <p:txBody>
          <a:bodyPr/>
          <a:lstStyle/>
          <a:p>
            <a:r>
              <a:rPr lang="en-US" dirty="0"/>
              <a:t>Local </a:t>
            </a:r>
            <a:br>
              <a:rPr lang="en-US" dirty="0"/>
            </a:br>
            <a:r>
              <a:rPr lang="en-US" dirty="0"/>
              <a:t>Program integrity efforts</a:t>
            </a:r>
            <a:br>
              <a:rPr lang="en-US" dirty="0"/>
            </a:br>
            <a:br>
              <a:rPr lang="en-US" dirty="0"/>
            </a:br>
            <a:br>
              <a:rPr lang="en-US" dirty="0"/>
            </a:br>
            <a:r>
              <a:rPr lang="en-US" dirty="0"/>
              <a:t>da investigator jesus fernandez</a:t>
            </a:r>
            <a:br>
              <a:rPr lang="en-US" dirty="0"/>
            </a:br>
            <a:r>
              <a:rPr lang="en-US" dirty="0"/>
              <a:t> </a:t>
            </a:r>
            <a:br>
              <a:rPr lang="en-US" dirty="0"/>
            </a:br>
            <a:endParaRPr lang="en-US" dirty="0"/>
          </a:p>
        </p:txBody>
      </p:sp>
    </p:spTree>
    <p:extLst>
      <p:ext uri="{BB962C8B-B14F-4D97-AF65-F5344CB8AC3E}">
        <p14:creationId xmlns:p14="http://schemas.microsoft.com/office/powerpoint/2010/main" val="651247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837934A7-6192-777A-EF04-C8BCFA006115}"/>
            </a:ext>
          </a:extLst>
        </p:cNvPr>
        <p:cNvGrpSpPr/>
        <p:nvPr/>
      </p:nvGrpSpPr>
      <p:grpSpPr>
        <a:xfrm>
          <a:off x="0" y="0"/>
          <a:ext cx="0" cy="0"/>
          <a:chOff x="0" y="0"/>
          <a:chExt cx="0" cy="0"/>
        </a:xfrm>
      </p:grpSpPr>
      <p:sp>
        <p:nvSpPr>
          <p:cNvPr id="20" name="Content Placeholder 3">
            <a:extLst>
              <a:ext uri="{FF2B5EF4-FFF2-40B4-BE49-F238E27FC236}">
                <a16:creationId xmlns:a16="http://schemas.microsoft.com/office/drawing/2014/main" id="{206CF06D-19D5-3616-6885-B2944EB91432}"/>
              </a:ext>
            </a:extLst>
          </p:cNvPr>
          <p:cNvSpPr>
            <a:spLocks noGrp="1"/>
          </p:cNvSpPr>
          <p:nvPr>
            <p:ph sz="half" idx="2"/>
          </p:nvPr>
        </p:nvSpPr>
        <p:spPr>
          <a:xfrm>
            <a:off x="1153822" y="337192"/>
            <a:ext cx="10525988" cy="6281816"/>
          </a:xfrm>
        </p:spPr>
        <p:txBody>
          <a:bodyPr>
            <a:noAutofit/>
          </a:bodyPr>
          <a:lstStyle/>
          <a:p>
            <a:pPr marL="0" indent="0">
              <a:buNone/>
            </a:pPr>
            <a:r>
              <a:rPr lang="en-US" sz="2500" b="1" dirty="0"/>
              <a:t>LOCAL PROGRAM INTEGRITY EFFORTS</a:t>
            </a:r>
          </a:p>
          <a:p>
            <a:endParaRPr lang="en-US" sz="2000" dirty="0"/>
          </a:p>
          <a:p>
            <a:r>
              <a:rPr lang="en-US" sz="2500" dirty="0"/>
              <a:t>Program Referral System</a:t>
            </a:r>
          </a:p>
          <a:p>
            <a:r>
              <a:rPr lang="en-US" sz="2500" dirty="0"/>
              <a:t>ebtEDGE internal processes to run random audits to ensure program integrity</a:t>
            </a:r>
          </a:p>
          <a:p>
            <a:r>
              <a:rPr lang="en-US" sz="2500" dirty="0"/>
              <a:t>Administrative Disqualification Hearings </a:t>
            </a:r>
          </a:p>
          <a:p>
            <a:r>
              <a:rPr lang="en-US" sz="2500" dirty="0"/>
              <a:t>In-House Fraud Trainings for Social Services Staff and New Hires</a:t>
            </a:r>
          </a:p>
          <a:p>
            <a:pPr marL="457200" lvl="1" indent="0">
              <a:buNone/>
            </a:pPr>
            <a:r>
              <a:rPr lang="en-US" sz="2500" dirty="0"/>
              <a:t>-	Tips on recognizing fraud both internal and external </a:t>
            </a:r>
          </a:p>
          <a:p>
            <a:pPr lvl="1">
              <a:buFontTx/>
              <a:buChar char="-"/>
            </a:pPr>
            <a:r>
              <a:rPr lang="en-US" sz="2500" dirty="0"/>
              <a:t>Subject matter training dedicated to Internal Fraud</a:t>
            </a:r>
          </a:p>
          <a:p>
            <a:pPr marL="457200" lvl="1" indent="0">
              <a:buNone/>
            </a:pPr>
            <a:endParaRPr lang="en-US" sz="2500" dirty="0"/>
          </a:p>
          <a:p>
            <a:r>
              <a:rPr lang="en-US" sz="2500" dirty="0"/>
              <a:t>Fraud Hotline for anonymous reports of welfare fraud</a:t>
            </a:r>
          </a:p>
          <a:p>
            <a:pPr marL="0" indent="0">
              <a:buNone/>
            </a:pPr>
            <a:endParaRPr lang="en-US" sz="2000" dirty="0"/>
          </a:p>
          <a:p>
            <a:pPr marL="0" indent="0">
              <a:buNone/>
            </a:pPr>
            <a:endParaRPr lang="en-US" sz="2000" dirty="0"/>
          </a:p>
          <a:p>
            <a:pPr marL="0" indent="0">
              <a:buNone/>
            </a:pPr>
            <a:endParaRPr lang="en-US" sz="2000" dirty="0"/>
          </a:p>
        </p:txBody>
      </p:sp>
      <p:sp>
        <p:nvSpPr>
          <p:cNvPr id="9" name="Slide Number Placeholder 8">
            <a:extLst>
              <a:ext uri="{FF2B5EF4-FFF2-40B4-BE49-F238E27FC236}">
                <a16:creationId xmlns:a16="http://schemas.microsoft.com/office/drawing/2014/main" id="{AA4F8DDF-9699-5B70-58AD-338B5FD102AA}"/>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15</a:t>
            </a:fld>
            <a:endParaRPr lang="en-US" dirty="0"/>
          </a:p>
        </p:txBody>
      </p:sp>
    </p:spTree>
    <p:extLst>
      <p:ext uri="{BB962C8B-B14F-4D97-AF65-F5344CB8AC3E}">
        <p14:creationId xmlns:p14="http://schemas.microsoft.com/office/powerpoint/2010/main" val="2784057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3CFCE1E5-439C-0577-6E8A-5765F0D0BCAF}"/>
            </a:ext>
          </a:extLst>
        </p:cNvPr>
        <p:cNvGrpSpPr/>
        <p:nvPr/>
      </p:nvGrpSpPr>
      <p:grpSpPr>
        <a:xfrm>
          <a:off x="0" y="0"/>
          <a:ext cx="0" cy="0"/>
          <a:chOff x="0" y="0"/>
          <a:chExt cx="0" cy="0"/>
        </a:xfrm>
      </p:grpSpPr>
      <p:sp>
        <p:nvSpPr>
          <p:cNvPr id="20" name="Content Placeholder 3">
            <a:extLst>
              <a:ext uri="{FF2B5EF4-FFF2-40B4-BE49-F238E27FC236}">
                <a16:creationId xmlns:a16="http://schemas.microsoft.com/office/drawing/2014/main" id="{9BA950FA-929E-BB0B-71D0-E8869D1DFC78}"/>
              </a:ext>
            </a:extLst>
          </p:cNvPr>
          <p:cNvSpPr>
            <a:spLocks noGrp="1"/>
          </p:cNvSpPr>
          <p:nvPr>
            <p:ph sz="half" idx="2"/>
          </p:nvPr>
        </p:nvSpPr>
        <p:spPr>
          <a:xfrm>
            <a:off x="1153822" y="337192"/>
            <a:ext cx="10525988" cy="6281816"/>
          </a:xfrm>
        </p:spPr>
        <p:txBody>
          <a:bodyPr>
            <a:noAutofit/>
          </a:bodyPr>
          <a:lstStyle/>
          <a:p>
            <a:pPr marL="0" indent="0">
              <a:buNone/>
            </a:pPr>
            <a:r>
              <a:rPr lang="en-US" sz="2500" b="1" dirty="0"/>
              <a:t>LOCAL PROGRAM INTEGRITY EFFORTS</a:t>
            </a:r>
          </a:p>
          <a:p>
            <a:endParaRPr lang="en-US" sz="2500" dirty="0"/>
          </a:p>
          <a:p>
            <a:r>
              <a:rPr lang="en-US" sz="2500" dirty="0"/>
              <a:t>Chief’s Presentation- Local Agency Awareness </a:t>
            </a:r>
          </a:p>
          <a:p>
            <a:pPr marL="457200" lvl="1" indent="0">
              <a:buNone/>
            </a:pPr>
            <a:r>
              <a:rPr lang="en-US" sz="2500" dirty="0"/>
              <a:t>-	Basic Introduction to Welfare Fraud</a:t>
            </a:r>
          </a:p>
          <a:p>
            <a:pPr marL="457200" lvl="1" indent="0">
              <a:buNone/>
            </a:pPr>
            <a:r>
              <a:rPr lang="en-US" sz="2500" dirty="0"/>
              <a:t>-	Advisement to the Welfare Fraud Tip Line</a:t>
            </a:r>
          </a:p>
          <a:p>
            <a:r>
              <a:rPr lang="en-US" sz="2500" dirty="0"/>
              <a:t>Marijuana Related Enforcement</a:t>
            </a:r>
          </a:p>
          <a:p>
            <a:pPr lvl="1">
              <a:buFontTx/>
              <a:buChar char="-"/>
            </a:pPr>
            <a:r>
              <a:rPr lang="en-US" sz="2500" dirty="0"/>
              <a:t>  Investigators now assigned to Environmental Crimes, Auto Fraud         </a:t>
            </a:r>
          </a:p>
          <a:p>
            <a:pPr marL="457200" lvl="1" indent="0">
              <a:buNone/>
            </a:pPr>
            <a:r>
              <a:rPr lang="en-US" sz="2500" dirty="0"/>
              <a:t>     Consumer Protection, have a basic understanding of public </a:t>
            </a:r>
          </a:p>
          <a:p>
            <a:pPr marL="457200" lvl="1" indent="0">
              <a:buNone/>
            </a:pPr>
            <a:r>
              <a:rPr lang="en-US" sz="2500" dirty="0"/>
              <a:t>     assistance benefit programs </a:t>
            </a:r>
          </a:p>
          <a:p>
            <a:r>
              <a:rPr lang="en-US" sz="2500" dirty="0"/>
              <a:t>IEVS Alerts Investigations</a:t>
            </a:r>
          </a:p>
          <a:p>
            <a:pPr lvl="1">
              <a:buFontTx/>
              <a:buChar char="-"/>
            </a:pPr>
            <a:r>
              <a:rPr lang="en-US" sz="2500" dirty="0"/>
              <a:t> Deceased Persons Match, Fleeing Felons &amp; National Prisoner   </a:t>
            </a:r>
          </a:p>
          <a:p>
            <a:pPr marL="457200" lvl="1" indent="0">
              <a:buNone/>
            </a:pPr>
            <a:r>
              <a:rPr lang="en-US" sz="2500" dirty="0"/>
              <a:t>    Match</a:t>
            </a:r>
          </a:p>
          <a:p>
            <a:pPr marL="0" indent="0">
              <a:buNone/>
            </a:pPr>
            <a:endParaRPr lang="en-US" sz="2000" dirty="0"/>
          </a:p>
          <a:p>
            <a:pPr marL="0" indent="0">
              <a:buNone/>
            </a:pPr>
            <a:endParaRPr lang="en-US" sz="2000" dirty="0"/>
          </a:p>
          <a:p>
            <a:pPr marL="0" indent="0">
              <a:buNone/>
            </a:pPr>
            <a:endParaRPr lang="en-US" sz="2000" dirty="0"/>
          </a:p>
        </p:txBody>
      </p:sp>
      <p:sp>
        <p:nvSpPr>
          <p:cNvPr id="9" name="Slide Number Placeholder 8">
            <a:extLst>
              <a:ext uri="{FF2B5EF4-FFF2-40B4-BE49-F238E27FC236}">
                <a16:creationId xmlns:a16="http://schemas.microsoft.com/office/drawing/2014/main" id="{3285829A-4E0C-B258-F122-A50D14CD8BF1}"/>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16</a:t>
            </a:fld>
            <a:endParaRPr lang="en-US" dirty="0"/>
          </a:p>
        </p:txBody>
      </p:sp>
    </p:spTree>
    <p:extLst>
      <p:ext uri="{BB962C8B-B14F-4D97-AF65-F5344CB8AC3E}">
        <p14:creationId xmlns:p14="http://schemas.microsoft.com/office/powerpoint/2010/main" val="226749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AEB3D-EADE-0964-EBD4-ED9684E154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66BD13-1607-ED2F-6F58-3A18A93E41F5}"/>
              </a:ext>
            </a:extLst>
          </p:cNvPr>
          <p:cNvSpPr>
            <a:spLocks noGrp="1"/>
          </p:cNvSpPr>
          <p:nvPr>
            <p:ph type="ctrTitle"/>
          </p:nvPr>
        </p:nvSpPr>
        <p:spPr>
          <a:xfrm>
            <a:off x="6096000" y="406400"/>
            <a:ext cx="5619750" cy="5127625"/>
          </a:xfrm>
        </p:spPr>
        <p:txBody>
          <a:bodyPr/>
          <a:lstStyle/>
          <a:p>
            <a:r>
              <a:rPr lang="en-US" dirty="0"/>
              <a:t>Fraud investigations</a:t>
            </a:r>
            <a:br>
              <a:rPr lang="en-US" dirty="0"/>
            </a:br>
            <a:br>
              <a:rPr lang="en-US" dirty="0"/>
            </a:br>
            <a:br>
              <a:rPr lang="en-US" dirty="0"/>
            </a:br>
            <a:r>
              <a:rPr lang="en-US" dirty="0"/>
              <a:t>corey Watson, </a:t>
            </a:r>
            <a:br>
              <a:rPr lang="en-US" dirty="0"/>
            </a:br>
            <a:r>
              <a:rPr lang="en-US" dirty="0"/>
              <a:t>deputy director ssd</a:t>
            </a:r>
            <a:br>
              <a:rPr lang="en-US" dirty="0"/>
            </a:br>
            <a:br>
              <a:rPr lang="en-US" dirty="0"/>
            </a:br>
            <a:r>
              <a:rPr lang="en-US" dirty="0"/>
              <a:t>jesus Fernandez, </a:t>
            </a:r>
            <a:br>
              <a:rPr lang="en-US" dirty="0"/>
            </a:br>
            <a:r>
              <a:rPr lang="en-US" dirty="0"/>
              <a:t>da investigator</a:t>
            </a:r>
          </a:p>
        </p:txBody>
      </p:sp>
    </p:spTree>
    <p:extLst>
      <p:ext uri="{BB962C8B-B14F-4D97-AF65-F5344CB8AC3E}">
        <p14:creationId xmlns:p14="http://schemas.microsoft.com/office/powerpoint/2010/main" val="2926099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08B01-D24C-D648-67E6-0F206E15A73E}"/>
            </a:ext>
          </a:extLst>
        </p:cNvPr>
        <p:cNvGrpSpPr/>
        <p:nvPr/>
      </p:nvGrpSpPr>
      <p:grpSpPr>
        <a:xfrm>
          <a:off x="0" y="0"/>
          <a:ext cx="0" cy="0"/>
          <a:chOff x="0" y="0"/>
          <a:chExt cx="0" cy="0"/>
        </a:xfrm>
      </p:grpSpPr>
      <p:sp>
        <p:nvSpPr>
          <p:cNvPr id="20" name="Content Placeholder 3">
            <a:extLst>
              <a:ext uri="{FF2B5EF4-FFF2-40B4-BE49-F238E27FC236}">
                <a16:creationId xmlns:a16="http://schemas.microsoft.com/office/drawing/2014/main" id="{4C4943DB-0033-CB6A-C815-4308715E916F}"/>
              </a:ext>
            </a:extLst>
          </p:cNvPr>
          <p:cNvSpPr>
            <a:spLocks noGrp="1"/>
          </p:cNvSpPr>
          <p:nvPr>
            <p:ph sz="half" idx="2"/>
          </p:nvPr>
        </p:nvSpPr>
        <p:spPr>
          <a:xfrm>
            <a:off x="838199" y="308759"/>
            <a:ext cx="9286876" cy="6549242"/>
          </a:xfrm>
        </p:spPr>
        <p:txBody>
          <a:bodyPr>
            <a:noAutofit/>
          </a:bodyPr>
          <a:lstStyle/>
          <a:p>
            <a:pPr marL="0" indent="0">
              <a:buNone/>
            </a:pPr>
            <a:r>
              <a:rPr lang="en-US" sz="2800" b="1" dirty="0"/>
              <a:t>FRAUD INVESTIGATION REFERRAL CATEGORIES</a:t>
            </a:r>
          </a:p>
          <a:p>
            <a:pPr marL="0" indent="0">
              <a:buNone/>
            </a:pPr>
            <a:endParaRPr lang="en-US" sz="2800" dirty="0"/>
          </a:p>
          <a:p>
            <a:pPr marL="0" indent="0">
              <a:buNone/>
            </a:pPr>
            <a:r>
              <a:rPr lang="en-US" sz="2500" dirty="0"/>
              <a:t>EARLY FRAUD REFERRALS – these referrals are crucial for preventing fraud </a:t>
            </a:r>
            <a:r>
              <a:rPr lang="en-US" sz="2500" b="1" u="sng" dirty="0"/>
              <a:t>before</a:t>
            </a:r>
            <a:r>
              <a:rPr lang="en-US" sz="2500" dirty="0"/>
              <a:t> public benefits are issued </a:t>
            </a:r>
            <a:r>
              <a:rPr lang="en-US" sz="2500" i="1" dirty="0"/>
              <a:t>when there are reasonable grounds for suspicion of fraud.</a:t>
            </a:r>
          </a:p>
          <a:p>
            <a:pPr marL="0" indent="0">
              <a:buNone/>
            </a:pPr>
            <a:endParaRPr lang="en-US" sz="2500" dirty="0"/>
          </a:p>
          <a:p>
            <a:pPr marL="0" indent="0">
              <a:buNone/>
            </a:pPr>
            <a:r>
              <a:rPr lang="en-US" sz="2500" dirty="0"/>
              <a:t>ONGOING FRAUD REFERRALS -  these referrals are crucial for preventing fraud </a:t>
            </a:r>
            <a:r>
              <a:rPr lang="en-US" sz="2500" b="1" u="sng" dirty="0"/>
              <a:t>after</a:t>
            </a:r>
            <a:r>
              <a:rPr lang="en-US" sz="2500" dirty="0"/>
              <a:t> public benefits have been issued </a:t>
            </a:r>
            <a:r>
              <a:rPr lang="en-US" sz="2500" i="1" dirty="0"/>
              <a:t>when there are reasonable grounds for suspicion of fraud.</a:t>
            </a:r>
          </a:p>
          <a:p>
            <a:endParaRPr lang="en-US" sz="2800" dirty="0"/>
          </a:p>
        </p:txBody>
      </p:sp>
      <p:sp>
        <p:nvSpPr>
          <p:cNvPr id="9" name="Slide Number Placeholder 8">
            <a:extLst>
              <a:ext uri="{FF2B5EF4-FFF2-40B4-BE49-F238E27FC236}">
                <a16:creationId xmlns:a16="http://schemas.microsoft.com/office/drawing/2014/main" id="{378C7FF7-6659-770C-3DD1-0011A34CE27C}"/>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18</a:t>
            </a:fld>
            <a:endParaRPr lang="en-US" dirty="0"/>
          </a:p>
        </p:txBody>
      </p:sp>
    </p:spTree>
    <p:extLst>
      <p:ext uri="{BB962C8B-B14F-4D97-AF65-F5344CB8AC3E}">
        <p14:creationId xmlns:p14="http://schemas.microsoft.com/office/powerpoint/2010/main" val="691241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33B0B-9D57-EF11-3F9E-51F791A2B611}"/>
            </a:ext>
          </a:extLst>
        </p:cNvPr>
        <p:cNvGrpSpPr/>
        <p:nvPr/>
      </p:nvGrpSpPr>
      <p:grpSpPr>
        <a:xfrm>
          <a:off x="0" y="0"/>
          <a:ext cx="0" cy="0"/>
          <a:chOff x="0" y="0"/>
          <a:chExt cx="0" cy="0"/>
        </a:xfrm>
      </p:grpSpPr>
      <p:sp>
        <p:nvSpPr>
          <p:cNvPr id="17" name="Title 1">
            <a:extLst>
              <a:ext uri="{FF2B5EF4-FFF2-40B4-BE49-F238E27FC236}">
                <a16:creationId xmlns:a16="http://schemas.microsoft.com/office/drawing/2014/main" id="{FE73F9DC-48CD-F936-BF49-3B96D8EF041F}"/>
              </a:ext>
            </a:extLst>
          </p:cNvPr>
          <p:cNvSpPr>
            <a:spLocks noGrp="1"/>
          </p:cNvSpPr>
          <p:nvPr>
            <p:ph type="title"/>
          </p:nvPr>
        </p:nvSpPr>
        <p:spPr>
          <a:xfrm>
            <a:off x="838200" y="337192"/>
            <a:ext cx="7705725" cy="567683"/>
          </a:xfrm>
        </p:spPr>
        <p:txBody>
          <a:bodyPr anchor="b">
            <a:normAutofit/>
          </a:bodyPr>
          <a:lstStyle/>
          <a:p>
            <a:r>
              <a:rPr lang="en-US" b="1" dirty="0"/>
              <a:t>LEGAL DEFINITION OF FRAUD mpp 20-003</a:t>
            </a:r>
          </a:p>
        </p:txBody>
      </p:sp>
      <p:sp>
        <p:nvSpPr>
          <p:cNvPr id="20" name="Content Placeholder 3">
            <a:extLst>
              <a:ext uri="{FF2B5EF4-FFF2-40B4-BE49-F238E27FC236}">
                <a16:creationId xmlns:a16="http://schemas.microsoft.com/office/drawing/2014/main" id="{0DA5E209-3037-955C-1F96-D6394B7FA5A4}"/>
              </a:ext>
            </a:extLst>
          </p:cNvPr>
          <p:cNvSpPr>
            <a:spLocks noGrp="1"/>
          </p:cNvSpPr>
          <p:nvPr>
            <p:ph sz="half" idx="2"/>
          </p:nvPr>
        </p:nvSpPr>
        <p:spPr>
          <a:xfrm>
            <a:off x="838199" y="1133476"/>
            <a:ext cx="10823370" cy="5053424"/>
          </a:xfrm>
        </p:spPr>
        <p:txBody>
          <a:bodyPr>
            <a:noAutofit/>
          </a:bodyPr>
          <a:lstStyle/>
          <a:p>
            <a:pPr marL="0" indent="0">
              <a:buNone/>
            </a:pPr>
            <a:r>
              <a:rPr lang="en-US" sz="2800" dirty="0"/>
              <a:t>Fraud exists when a person, on behalf of himself or others, has knowingly, and with intent to deceive or defraud, made a false statement or representation to obtain benefits, obtain a continuance or increase of benefits, or avoid a reduction of aid benefits. </a:t>
            </a:r>
          </a:p>
          <a:p>
            <a:pPr marL="0" indent="0">
              <a:buNone/>
            </a:pPr>
            <a:endParaRPr lang="en-US" sz="2800" dirty="0"/>
          </a:p>
          <a:p>
            <a:pPr marL="0" indent="0">
              <a:buNone/>
            </a:pPr>
            <a:r>
              <a:rPr lang="en-US" sz="2800" dirty="0"/>
              <a:t>Fraud also exists when a person knowingly, and with intent to defraud, failed to disclose a fact which, if disclosed, could have resulted in the denial, reduction or discontinuance of benefits. </a:t>
            </a:r>
          </a:p>
        </p:txBody>
      </p:sp>
      <p:sp>
        <p:nvSpPr>
          <p:cNvPr id="9" name="Slide Number Placeholder 8">
            <a:extLst>
              <a:ext uri="{FF2B5EF4-FFF2-40B4-BE49-F238E27FC236}">
                <a16:creationId xmlns:a16="http://schemas.microsoft.com/office/drawing/2014/main" id="{19DBF60F-A547-4AAF-4839-9E21C78C77B4}"/>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19</a:t>
            </a:fld>
            <a:endParaRPr lang="en-US" dirty="0"/>
          </a:p>
        </p:txBody>
      </p:sp>
    </p:spTree>
    <p:extLst>
      <p:ext uri="{BB962C8B-B14F-4D97-AF65-F5344CB8AC3E}">
        <p14:creationId xmlns:p14="http://schemas.microsoft.com/office/powerpoint/2010/main" val="137045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09140014-73D5-419B-8867-972BB18D52D4}"/>
              </a:ext>
            </a:extLst>
          </p:cNvPr>
          <p:cNvSpPr>
            <a:spLocks noGrp="1"/>
          </p:cNvSpPr>
          <p:nvPr>
            <p:ph type="title"/>
          </p:nvPr>
        </p:nvSpPr>
        <p:spPr>
          <a:xfrm>
            <a:off x="838198" y="501650"/>
            <a:ext cx="8001000" cy="995776"/>
          </a:xfrm>
        </p:spPr>
        <p:txBody>
          <a:bodyPr anchor="b">
            <a:normAutofit fontScale="90000"/>
          </a:bodyPr>
          <a:lstStyle/>
          <a:p>
            <a:br>
              <a:rPr lang="en-US" dirty="0"/>
            </a:br>
            <a:br>
              <a:rPr lang="en-US" dirty="0"/>
            </a:br>
            <a:br>
              <a:rPr lang="en-US" dirty="0"/>
            </a:br>
            <a:br>
              <a:rPr lang="en-US" dirty="0"/>
            </a:br>
            <a:br>
              <a:rPr lang="en-US" dirty="0"/>
            </a:br>
            <a:br>
              <a:rPr lang="en-US" dirty="0"/>
            </a:br>
            <a:br>
              <a:rPr lang="en-US" dirty="0"/>
            </a:br>
            <a:r>
              <a:rPr lang="en-US" dirty="0"/>
              <a:t>Welfare fraud</a:t>
            </a:r>
            <a:br>
              <a:rPr lang="en-US" dirty="0"/>
            </a:br>
            <a:endParaRPr lang="en-US" dirty="0"/>
          </a:p>
        </p:txBody>
      </p:sp>
      <p:sp>
        <p:nvSpPr>
          <p:cNvPr id="20" name="Content Placeholder 3">
            <a:extLst>
              <a:ext uri="{FF2B5EF4-FFF2-40B4-BE49-F238E27FC236}">
                <a16:creationId xmlns:a16="http://schemas.microsoft.com/office/drawing/2014/main" id="{33D8731E-4977-402E-8BFD-895B4D0544CC}"/>
              </a:ext>
            </a:extLst>
          </p:cNvPr>
          <p:cNvSpPr>
            <a:spLocks noGrp="1"/>
          </p:cNvSpPr>
          <p:nvPr>
            <p:ph sz="half" idx="2"/>
          </p:nvPr>
        </p:nvSpPr>
        <p:spPr>
          <a:xfrm>
            <a:off x="838198" y="1666876"/>
            <a:ext cx="9696451" cy="4520024"/>
          </a:xfrm>
        </p:spPr>
        <p:txBody>
          <a:bodyPr>
            <a:noAutofit/>
          </a:bodyPr>
          <a:lstStyle/>
          <a:p>
            <a:pPr marL="0" indent="0">
              <a:buNone/>
            </a:pPr>
            <a:r>
              <a:rPr lang="en-US" sz="2500" dirty="0"/>
              <a:t>Welfare fraud activities are required in all California County Welfare Departments (CWD). In Siskiyou County the CWD is referred to as the Social Services Division, or SSD. </a:t>
            </a:r>
          </a:p>
          <a:p>
            <a:pPr marL="0" indent="0">
              <a:buNone/>
            </a:pPr>
            <a:r>
              <a:rPr lang="en-US" sz="2500" dirty="0"/>
              <a:t>Welfare fraud activities ensure integrity and efficiency in all social service programs administered by the SSD.</a:t>
            </a:r>
          </a:p>
          <a:p>
            <a:pPr marL="0" indent="0">
              <a:buNone/>
            </a:pPr>
            <a:r>
              <a:rPr lang="en-US" sz="2500" dirty="0"/>
              <a:t>These activities are essential for maintaining transparency and accountability in social service programs.</a:t>
            </a:r>
          </a:p>
          <a:p>
            <a:pPr marL="0" indent="0">
              <a:buNone/>
            </a:pPr>
            <a:r>
              <a:rPr lang="en-US" sz="2500" dirty="0"/>
              <a:t>The consequences of welfare fraud extend beyond financial loss,  as it erodes public trust in social safety nets and diverts resourcesfrom where they are truly needed. </a:t>
            </a:r>
          </a:p>
          <a:p>
            <a:pPr marL="0" indent="0">
              <a:buNone/>
            </a:pPr>
            <a:endParaRPr lang="en-US" sz="2500" dirty="0"/>
          </a:p>
        </p:txBody>
      </p:sp>
      <p:sp>
        <p:nvSpPr>
          <p:cNvPr id="9" name="Slide Number Placeholder 8">
            <a:extLst>
              <a:ext uri="{FF2B5EF4-FFF2-40B4-BE49-F238E27FC236}">
                <a16:creationId xmlns:a16="http://schemas.microsoft.com/office/drawing/2014/main" id="{C396FFDC-ADE8-4009-A466-A81787258E88}"/>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a:t>
            </a:fld>
            <a:endParaRPr lang="en-US" dirty="0"/>
          </a:p>
        </p:txBody>
      </p:sp>
    </p:spTree>
    <p:extLst>
      <p:ext uri="{BB962C8B-B14F-4D97-AF65-F5344CB8AC3E}">
        <p14:creationId xmlns:p14="http://schemas.microsoft.com/office/powerpoint/2010/main" val="2403577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85194-AAE9-A9AB-1C67-F23A63272DB2}"/>
            </a:ext>
          </a:extLst>
        </p:cNvPr>
        <p:cNvGrpSpPr/>
        <p:nvPr/>
      </p:nvGrpSpPr>
      <p:grpSpPr>
        <a:xfrm>
          <a:off x="0" y="0"/>
          <a:ext cx="0" cy="0"/>
          <a:chOff x="0" y="0"/>
          <a:chExt cx="0" cy="0"/>
        </a:xfrm>
      </p:grpSpPr>
      <p:sp>
        <p:nvSpPr>
          <p:cNvPr id="17" name="Title 1">
            <a:extLst>
              <a:ext uri="{FF2B5EF4-FFF2-40B4-BE49-F238E27FC236}">
                <a16:creationId xmlns:a16="http://schemas.microsoft.com/office/drawing/2014/main" id="{DCC8F479-1B88-0186-351A-8F11CDF5E4F7}"/>
              </a:ext>
            </a:extLst>
          </p:cNvPr>
          <p:cNvSpPr>
            <a:spLocks noGrp="1"/>
          </p:cNvSpPr>
          <p:nvPr>
            <p:ph type="title"/>
          </p:nvPr>
        </p:nvSpPr>
        <p:spPr>
          <a:xfrm>
            <a:off x="838200" y="337192"/>
            <a:ext cx="7705725" cy="567683"/>
          </a:xfrm>
        </p:spPr>
        <p:txBody>
          <a:bodyPr anchor="b">
            <a:normAutofit/>
          </a:bodyPr>
          <a:lstStyle/>
          <a:p>
            <a:r>
              <a:rPr lang="en-US" b="1" dirty="0"/>
              <a:t>LEGAL DEFINITION OF FRAUD mpp 20-003</a:t>
            </a:r>
          </a:p>
        </p:txBody>
      </p:sp>
      <p:sp>
        <p:nvSpPr>
          <p:cNvPr id="20" name="Content Placeholder 3">
            <a:extLst>
              <a:ext uri="{FF2B5EF4-FFF2-40B4-BE49-F238E27FC236}">
                <a16:creationId xmlns:a16="http://schemas.microsoft.com/office/drawing/2014/main" id="{D36A124F-F4D5-7065-6506-12ED147164E9}"/>
              </a:ext>
            </a:extLst>
          </p:cNvPr>
          <p:cNvSpPr>
            <a:spLocks noGrp="1"/>
          </p:cNvSpPr>
          <p:nvPr>
            <p:ph sz="half" idx="2"/>
          </p:nvPr>
        </p:nvSpPr>
        <p:spPr>
          <a:xfrm>
            <a:off x="838198" y="1133476"/>
            <a:ext cx="8448305" cy="5053424"/>
          </a:xfrm>
        </p:spPr>
        <p:txBody>
          <a:bodyPr>
            <a:noAutofit/>
          </a:bodyPr>
          <a:lstStyle/>
          <a:p>
            <a:pPr marL="0" indent="0">
              <a:buNone/>
            </a:pPr>
            <a:r>
              <a:rPr lang="en-US" sz="2800" dirty="0"/>
              <a:t>Fraud exists when an individual accepts benefits knowing he/she is not entitled thereto, or accepted any amount of benefits knowing it is greater than the amount to which he/she is entitled. </a:t>
            </a:r>
          </a:p>
          <a:p>
            <a:pPr marL="0" indent="0">
              <a:buNone/>
            </a:pPr>
            <a:endParaRPr lang="en-US" sz="2800" dirty="0"/>
          </a:p>
          <a:p>
            <a:pPr marL="0" indent="0">
              <a:buNone/>
            </a:pPr>
            <a:r>
              <a:rPr lang="en-US" sz="2800" dirty="0"/>
              <a:t>Fraud exists when an individual obtains, continues to obtain, or avoids a reduction or denial of benefits. </a:t>
            </a:r>
          </a:p>
        </p:txBody>
      </p:sp>
      <p:sp>
        <p:nvSpPr>
          <p:cNvPr id="9" name="Slide Number Placeholder 8">
            <a:extLst>
              <a:ext uri="{FF2B5EF4-FFF2-40B4-BE49-F238E27FC236}">
                <a16:creationId xmlns:a16="http://schemas.microsoft.com/office/drawing/2014/main" id="{BED6361D-E5A8-68E4-E6F3-40C7E8210458}"/>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20</a:t>
            </a:fld>
            <a:endParaRPr lang="en-US" dirty="0"/>
          </a:p>
        </p:txBody>
      </p:sp>
    </p:spTree>
    <p:extLst>
      <p:ext uri="{BB962C8B-B14F-4D97-AF65-F5344CB8AC3E}">
        <p14:creationId xmlns:p14="http://schemas.microsoft.com/office/powerpoint/2010/main" val="755258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2FC72-14C0-7159-607C-CA3959A90CB6}"/>
            </a:ext>
          </a:extLst>
        </p:cNvPr>
        <p:cNvGrpSpPr/>
        <p:nvPr/>
      </p:nvGrpSpPr>
      <p:grpSpPr>
        <a:xfrm>
          <a:off x="0" y="0"/>
          <a:ext cx="0" cy="0"/>
          <a:chOff x="0" y="0"/>
          <a:chExt cx="0" cy="0"/>
        </a:xfrm>
      </p:grpSpPr>
      <p:sp>
        <p:nvSpPr>
          <p:cNvPr id="17" name="Title 1">
            <a:extLst>
              <a:ext uri="{FF2B5EF4-FFF2-40B4-BE49-F238E27FC236}">
                <a16:creationId xmlns:a16="http://schemas.microsoft.com/office/drawing/2014/main" id="{87829C94-5ADC-9990-549A-134964B8A01C}"/>
              </a:ext>
            </a:extLst>
          </p:cNvPr>
          <p:cNvSpPr>
            <a:spLocks noGrp="1"/>
          </p:cNvSpPr>
          <p:nvPr>
            <p:ph type="title"/>
          </p:nvPr>
        </p:nvSpPr>
        <p:spPr>
          <a:xfrm>
            <a:off x="838200" y="337192"/>
            <a:ext cx="5655197" cy="567683"/>
          </a:xfrm>
        </p:spPr>
        <p:txBody>
          <a:bodyPr anchor="b"/>
          <a:lstStyle/>
          <a:p>
            <a:r>
              <a:rPr lang="en-US" b="1" dirty="0"/>
              <a:t>Prosecuting welfare fraud</a:t>
            </a:r>
          </a:p>
        </p:txBody>
      </p:sp>
      <p:sp>
        <p:nvSpPr>
          <p:cNvPr id="20" name="Content Placeholder 3">
            <a:extLst>
              <a:ext uri="{FF2B5EF4-FFF2-40B4-BE49-F238E27FC236}">
                <a16:creationId xmlns:a16="http://schemas.microsoft.com/office/drawing/2014/main" id="{891AAF0D-CF16-86E6-055E-FCF82C760650}"/>
              </a:ext>
            </a:extLst>
          </p:cNvPr>
          <p:cNvSpPr>
            <a:spLocks noGrp="1"/>
          </p:cNvSpPr>
          <p:nvPr>
            <p:ph sz="half" idx="2"/>
          </p:nvPr>
        </p:nvSpPr>
        <p:spPr>
          <a:xfrm>
            <a:off x="838199" y="1133476"/>
            <a:ext cx="10925176" cy="5387332"/>
          </a:xfrm>
        </p:spPr>
        <p:txBody>
          <a:bodyPr>
            <a:noAutofit/>
          </a:bodyPr>
          <a:lstStyle/>
          <a:p>
            <a:pPr marL="0" indent="0">
              <a:buNone/>
            </a:pPr>
            <a:r>
              <a:rPr lang="en-US" sz="2800" dirty="0"/>
              <a:t>CRIMINAL ROUTE:</a:t>
            </a:r>
          </a:p>
          <a:p>
            <a:pPr lvl="1"/>
            <a:r>
              <a:rPr lang="en-US" sz="2800" dirty="0"/>
              <a:t>Prosecution</a:t>
            </a:r>
          </a:p>
          <a:p>
            <a:pPr lvl="1"/>
            <a:r>
              <a:rPr lang="en-US" sz="2800" dirty="0"/>
              <a:t>Disqualification Consent Agreement (DCA)</a:t>
            </a:r>
          </a:p>
          <a:p>
            <a:pPr marL="0" indent="0">
              <a:buNone/>
            </a:pPr>
            <a:endParaRPr lang="en-US" sz="2800" dirty="0"/>
          </a:p>
          <a:p>
            <a:pPr marL="0" indent="0">
              <a:buNone/>
            </a:pPr>
            <a:r>
              <a:rPr lang="en-US" sz="2800" dirty="0"/>
              <a:t>ADMINISTRATIVE ROUTE:</a:t>
            </a:r>
          </a:p>
          <a:p>
            <a:pPr lvl="1"/>
            <a:r>
              <a:rPr lang="en-US" sz="2800" dirty="0"/>
              <a:t>	Administrative Disqualification Hearing (ADH)</a:t>
            </a:r>
          </a:p>
          <a:p>
            <a:pPr marL="0" indent="0">
              <a:buNone/>
            </a:pPr>
            <a:endParaRPr lang="en-US" sz="2800" dirty="0"/>
          </a:p>
          <a:p>
            <a:pPr marL="0" indent="0">
              <a:buNone/>
            </a:pPr>
            <a:r>
              <a:rPr lang="en-US" sz="2800" dirty="0"/>
              <a:t>Nothing in the MPP precludes law enforcement officials from initiating prosecutions for fraud against welfare applicants/recipients when the necessity for such action comes to their attention from sources other than referral by the SSD. </a:t>
            </a:r>
          </a:p>
        </p:txBody>
      </p:sp>
      <p:sp>
        <p:nvSpPr>
          <p:cNvPr id="9" name="Slide Number Placeholder 8">
            <a:extLst>
              <a:ext uri="{FF2B5EF4-FFF2-40B4-BE49-F238E27FC236}">
                <a16:creationId xmlns:a16="http://schemas.microsoft.com/office/drawing/2014/main" id="{D9996676-C51A-E3AD-499D-95AEF7270769}"/>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21</a:t>
            </a:fld>
            <a:endParaRPr lang="en-US" dirty="0"/>
          </a:p>
        </p:txBody>
      </p:sp>
    </p:spTree>
    <p:extLst>
      <p:ext uri="{BB962C8B-B14F-4D97-AF65-F5344CB8AC3E}">
        <p14:creationId xmlns:p14="http://schemas.microsoft.com/office/powerpoint/2010/main" val="3475169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50800-352E-A46E-875C-ECBC93DBA931}"/>
            </a:ext>
          </a:extLst>
        </p:cNvPr>
        <p:cNvGrpSpPr/>
        <p:nvPr/>
      </p:nvGrpSpPr>
      <p:grpSpPr>
        <a:xfrm>
          <a:off x="0" y="0"/>
          <a:ext cx="0" cy="0"/>
          <a:chOff x="0" y="0"/>
          <a:chExt cx="0" cy="0"/>
        </a:xfrm>
      </p:grpSpPr>
      <p:sp>
        <p:nvSpPr>
          <p:cNvPr id="17" name="Title 1">
            <a:extLst>
              <a:ext uri="{FF2B5EF4-FFF2-40B4-BE49-F238E27FC236}">
                <a16:creationId xmlns:a16="http://schemas.microsoft.com/office/drawing/2014/main" id="{24F175AF-F370-2235-D1A7-338E56DA9FCC}"/>
              </a:ext>
            </a:extLst>
          </p:cNvPr>
          <p:cNvSpPr>
            <a:spLocks noGrp="1"/>
          </p:cNvSpPr>
          <p:nvPr>
            <p:ph type="title"/>
          </p:nvPr>
        </p:nvSpPr>
        <p:spPr>
          <a:xfrm>
            <a:off x="838200" y="337192"/>
            <a:ext cx="8673935" cy="567683"/>
          </a:xfrm>
        </p:spPr>
        <p:txBody>
          <a:bodyPr anchor="b">
            <a:normAutofit/>
          </a:bodyPr>
          <a:lstStyle/>
          <a:p>
            <a:r>
              <a:rPr lang="en-US" b="1" dirty="0"/>
              <a:t>Disqualification consent agreement</a:t>
            </a:r>
          </a:p>
        </p:txBody>
      </p:sp>
      <p:sp>
        <p:nvSpPr>
          <p:cNvPr id="20" name="Content Placeholder 3">
            <a:extLst>
              <a:ext uri="{FF2B5EF4-FFF2-40B4-BE49-F238E27FC236}">
                <a16:creationId xmlns:a16="http://schemas.microsoft.com/office/drawing/2014/main" id="{3EABC1B8-0E35-9FF6-736E-42DA800E8DD3}"/>
              </a:ext>
            </a:extLst>
          </p:cNvPr>
          <p:cNvSpPr>
            <a:spLocks noGrp="1"/>
          </p:cNvSpPr>
          <p:nvPr>
            <p:ph sz="half" idx="2"/>
          </p:nvPr>
        </p:nvSpPr>
        <p:spPr>
          <a:xfrm>
            <a:off x="838198" y="1133476"/>
            <a:ext cx="10515601" cy="5222874"/>
          </a:xfrm>
        </p:spPr>
        <p:txBody>
          <a:bodyPr>
            <a:noAutofit/>
          </a:bodyPr>
          <a:lstStyle/>
          <a:p>
            <a:pPr marL="0" indent="0">
              <a:buNone/>
            </a:pPr>
            <a:r>
              <a:rPr lang="en-US" sz="2800" dirty="0"/>
              <a:t>Individuals suspected of committing welfare fraud may sign Disqualification Consent Agreements for cases of deferred adjudication. </a:t>
            </a:r>
          </a:p>
          <a:p>
            <a:pPr marL="0" indent="0">
              <a:buNone/>
            </a:pPr>
            <a:r>
              <a:rPr lang="en-US" sz="2800" dirty="0"/>
              <a:t>Deferred adjudication applies to the following: </a:t>
            </a:r>
          </a:p>
          <a:p>
            <a:pPr marL="0" indent="0">
              <a:buNone/>
            </a:pPr>
            <a:r>
              <a:rPr lang="en-US" sz="2800" dirty="0"/>
              <a:t>(a) Cases in which a determination of guilt is not obtained from a court due to the accused individual having met the terms of a court order; or </a:t>
            </a:r>
          </a:p>
          <a:p>
            <a:pPr marL="0" indent="0">
              <a:buNone/>
            </a:pPr>
            <a:r>
              <a:rPr lang="en-US" sz="2800" dirty="0"/>
              <a:t>(b) Cases which are not prosecuted due to the accused individual having met the terms of an agreement with the prosecutor.</a:t>
            </a:r>
          </a:p>
        </p:txBody>
      </p:sp>
      <p:sp>
        <p:nvSpPr>
          <p:cNvPr id="9" name="Slide Number Placeholder 8">
            <a:extLst>
              <a:ext uri="{FF2B5EF4-FFF2-40B4-BE49-F238E27FC236}">
                <a16:creationId xmlns:a16="http://schemas.microsoft.com/office/drawing/2014/main" id="{990E1EE0-4A60-650B-C74E-3AA6C49A7C2D}"/>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22</a:t>
            </a:fld>
            <a:endParaRPr lang="en-US" dirty="0"/>
          </a:p>
        </p:txBody>
      </p:sp>
    </p:spTree>
    <p:extLst>
      <p:ext uri="{BB962C8B-B14F-4D97-AF65-F5344CB8AC3E}">
        <p14:creationId xmlns:p14="http://schemas.microsoft.com/office/powerpoint/2010/main" val="1660581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F97ED-2E43-CEA0-8C69-EAF032CCAB2D}"/>
            </a:ext>
          </a:extLst>
        </p:cNvPr>
        <p:cNvGrpSpPr/>
        <p:nvPr/>
      </p:nvGrpSpPr>
      <p:grpSpPr>
        <a:xfrm>
          <a:off x="0" y="0"/>
          <a:ext cx="0" cy="0"/>
          <a:chOff x="0" y="0"/>
          <a:chExt cx="0" cy="0"/>
        </a:xfrm>
      </p:grpSpPr>
      <p:sp>
        <p:nvSpPr>
          <p:cNvPr id="17" name="Title 1">
            <a:extLst>
              <a:ext uri="{FF2B5EF4-FFF2-40B4-BE49-F238E27FC236}">
                <a16:creationId xmlns:a16="http://schemas.microsoft.com/office/drawing/2014/main" id="{A3B2C507-5F9E-DA43-1FBB-9A5649A8C120}"/>
              </a:ext>
            </a:extLst>
          </p:cNvPr>
          <p:cNvSpPr>
            <a:spLocks noGrp="1"/>
          </p:cNvSpPr>
          <p:nvPr>
            <p:ph type="title"/>
          </p:nvPr>
        </p:nvSpPr>
        <p:spPr>
          <a:xfrm>
            <a:off x="838200" y="337192"/>
            <a:ext cx="8673935" cy="567683"/>
          </a:xfrm>
        </p:spPr>
        <p:txBody>
          <a:bodyPr anchor="b">
            <a:normAutofit/>
          </a:bodyPr>
          <a:lstStyle/>
          <a:p>
            <a:r>
              <a:rPr lang="en-US" b="1" dirty="0"/>
              <a:t>Administrative disqualification HEARINGS</a:t>
            </a:r>
          </a:p>
        </p:txBody>
      </p:sp>
      <p:sp>
        <p:nvSpPr>
          <p:cNvPr id="20" name="Content Placeholder 3">
            <a:extLst>
              <a:ext uri="{FF2B5EF4-FFF2-40B4-BE49-F238E27FC236}">
                <a16:creationId xmlns:a16="http://schemas.microsoft.com/office/drawing/2014/main" id="{7B39964F-2056-41F0-320D-9B9B8632126E}"/>
              </a:ext>
            </a:extLst>
          </p:cNvPr>
          <p:cNvSpPr>
            <a:spLocks noGrp="1"/>
          </p:cNvSpPr>
          <p:nvPr>
            <p:ph sz="half" idx="2"/>
          </p:nvPr>
        </p:nvSpPr>
        <p:spPr>
          <a:xfrm>
            <a:off x="838199" y="1133476"/>
            <a:ext cx="10716492" cy="5053424"/>
          </a:xfrm>
        </p:spPr>
        <p:txBody>
          <a:bodyPr>
            <a:noAutofit/>
          </a:bodyPr>
          <a:lstStyle/>
          <a:p>
            <a:pPr marL="0" indent="0">
              <a:buNone/>
            </a:pPr>
            <a:endParaRPr lang="en-US" sz="2800" dirty="0"/>
          </a:p>
          <a:p>
            <a:pPr marL="0" indent="0">
              <a:buNone/>
            </a:pPr>
            <a:r>
              <a:rPr lang="en-US" sz="2800" dirty="0"/>
              <a:t>Cases in which the prosecuting authority has determined the facts do not warrant prosecution are returned to the SSD for referral to the administrative disqualification hearing process through CDSS.</a:t>
            </a:r>
          </a:p>
          <a:p>
            <a:pPr marL="0" indent="0">
              <a:buNone/>
            </a:pPr>
            <a:endParaRPr lang="en-US" sz="2800" dirty="0"/>
          </a:p>
          <a:p>
            <a:pPr marL="0" indent="0">
              <a:buNone/>
            </a:pPr>
            <a:r>
              <a:rPr lang="en-US" sz="2800" dirty="0"/>
              <a:t>Through this process if an individual is found to have committed an IPV they will be disqualified from the respective program.</a:t>
            </a:r>
          </a:p>
        </p:txBody>
      </p:sp>
      <p:sp>
        <p:nvSpPr>
          <p:cNvPr id="9" name="Slide Number Placeholder 8">
            <a:extLst>
              <a:ext uri="{FF2B5EF4-FFF2-40B4-BE49-F238E27FC236}">
                <a16:creationId xmlns:a16="http://schemas.microsoft.com/office/drawing/2014/main" id="{BBA9E2EC-C144-3C96-16F3-EEE13423D868}"/>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23</a:t>
            </a:fld>
            <a:endParaRPr lang="en-US" dirty="0"/>
          </a:p>
        </p:txBody>
      </p:sp>
    </p:spTree>
    <p:extLst>
      <p:ext uri="{BB962C8B-B14F-4D97-AF65-F5344CB8AC3E}">
        <p14:creationId xmlns:p14="http://schemas.microsoft.com/office/powerpoint/2010/main" val="3855284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A7DFA-1743-CD5E-FCD9-A0A5371A3E37}"/>
            </a:ext>
          </a:extLst>
        </p:cNvPr>
        <p:cNvGrpSpPr/>
        <p:nvPr/>
      </p:nvGrpSpPr>
      <p:grpSpPr>
        <a:xfrm>
          <a:off x="0" y="0"/>
          <a:ext cx="0" cy="0"/>
          <a:chOff x="0" y="0"/>
          <a:chExt cx="0" cy="0"/>
        </a:xfrm>
      </p:grpSpPr>
      <p:sp>
        <p:nvSpPr>
          <p:cNvPr id="17" name="Title 1">
            <a:extLst>
              <a:ext uri="{FF2B5EF4-FFF2-40B4-BE49-F238E27FC236}">
                <a16:creationId xmlns:a16="http://schemas.microsoft.com/office/drawing/2014/main" id="{D8BC5990-F236-041C-3E41-AE16B84CF5BD}"/>
              </a:ext>
            </a:extLst>
          </p:cNvPr>
          <p:cNvSpPr>
            <a:spLocks noGrp="1"/>
          </p:cNvSpPr>
          <p:nvPr>
            <p:ph type="title"/>
          </p:nvPr>
        </p:nvSpPr>
        <p:spPr>
          <a:xfrm>
            <a:off x="838198" y="1070616"/>
            <a:ext cx="9528958" cy="909717"/>
          </a:xfrm>
        </p:spPr>
        <p:txBody>
          <a:bodyPr anchor="b">
            <a:normAutofit/>
          </a:bodyPr>
          <a:lstStyle/>
          <a:p>
            <a:r>
              <a:rPr lang="en-US" b="1" dirty="0"/>
              <a:t>CALWORKS AND cALfRESH</a:t>
            </a:r>
            <a:br>
              <a:rPr lang="en-US" b="1" dirty="0"/>
            </a:br>
            <a:r>
              <a:rPr lang="en-US" b="1" dirty="0"/>
              <a:t>intentional program violations </a:t>
            </a:r>
          </a:p>
        </p:txBody>
      </p:sp>
      <p:sp>
        <p:nvSpPr>
          <p:cNvPr id="20" name="Content Placeholder 3">
            <a:extLst>
              <a:ext uri="{FF2B5EF4-FFF2-40B4-BE49-F238E27FC236}">
                <a16:creationId xmlns:a16="http://schemas.microsoft.com/office/drawing/2014/main" id="{8B3238AD-556E-1BBE-8901-55360C408AC3}"/>
              </a:ext>
            </a:extLst>
          </p:cNvPr>
          <p:cNvSpPr>
            <a:spLocks noGrp="1"/>
          </p:cNvSpPr>
          <p:nvPr>
            <p:ph sz="half" idx="2"/>
          </p:nvPr>
        </p:nvSpPr>
        <p:spPr>
          <a:xfrm>
            <a:off x="838198" y="2295525"/>
            <a:ext cx="10704617" cy="3891374"/>
          </a:xfrm>
        </p:spPr>
        <p:txBody>
          <a:bodyPr>
            <a:noAutofit/>
          </a:bodyPr>
          <a:lstStyle/>
          <a:p>
            <a:pPr marL="0" indent="0">
              <a:buNone/>
            </a:pPr>
            <a:endParaRPr lang="en-US" sz="2800" dirty="0"/>
          </a:p>
          <a:p>
            <a:pPr marL="0" indent="0">
              <a:buNone/>
            </a:pPr>
            <a:endParaRPr lang="en-US" sz="2800" dirty="0"/>
          </a:p>
          <a:p>
            <a:pPr marL="0" indent="0">
              <a:buNone/>
            </a:pPr>
            <a:r>
              <a:rPr lang="en-US" sz="2800" dirty="0"/>
              <a:t>The prosecution and conviction of welfare fraud will result in Intentional Program Violations (IPV).</a:t>
            </a:r>
          </a:p>
          <a:p>
            <a:pPr marL="0" indent="0">
              <a:buNone/>
            </a:pPr>
            <a:endParaRPr lang="en-US" sz="2800" dirty="0"/>
          </a:p>
        </p:txBody>
      </p:sp>
      <p:sp>
        <p:nvSpPr>
          <p:cNvPr id="9" name="Slide Number Placeholder 8">
            <a:extLst>
              <a:ext uri="{FF2B5EF4-FFF2-40B4-BE49-F238E27FC236}">
                <a16:creationId xmlns:a16="http://schemas.microsoft.com/office/drawing/2014/main" id="{53E7CFDB-C5BD-0E25-C08D-20FBD74F5402}"/>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24</a:t>
            </a:fld>
            <a:endParaRPr lang="en-US" dirty="0"/>
          </a:p>
        </p:txBody>
      </p:sp>
    </p:spTree>
    <p:extLst>
      <p:ext uri="{BB962C8B-B14F-4D97-AF65-F5344CB8AC3E}">
        <p14:creationId xmlns:p14="http://schemas.microsoft.com/office/powerpoint/2010/main" val="28154147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C2239C-59D5-7746-49F9-0B22E5CC7A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13C46D-57E6-2745-7C31-8B951C8AAD0A}"/>
              </a:ext>
            </a:extLst>
          </p:cNvPr>
          <p:cNvSpPr>
            <a:spLocks noGrp="1"/>
          </p:cNvSpPr>
          <p:nvPr>
            <p:ph type="ctrTitle"/>
          </p:nvPr>
        </p:nvSpPr>
        <p:spPr>
          <a:xfrm>
            <a:off x="6096000" y="406400"/>
            <a:ext cx="5619750" cy="5127625"/>
          </a:xfrm>
        </p:spPr>
        <p:txBody>
          <a:bodyPr/>
          <a:lstStyle/>
          <a:p>
            <a:r>
              <a:rPr lang="en-US" dirty="0"/>
              <a:t>DISQUALIFICATION</a:t>
            </a:r>
            <a:br>
              <a:rPr lang="en-US" dirty="0"/>
            </a:br>
            <a:r>
              <a:rPr lang="en-US" dirty="0"/>
              <a:t>PENALTIES</a:t>
            </a:r>
            <a:br>
              <a:rPr lang="en-US" dirty="0"/>
            </a:br>
            <a:br>
              <a:rPr lang="en-US" dirty="0"/>
            </a:br>
            <a:br>
              <a:rPr lang="en-US" dirty="0"/>
            </a:br>
            <a:r>
              <a:rPr lang="en-US" dirty="0"/>
              <a:t>TRISH BARBIERI, SSD DIRECTOR</a:t>
            </a:r>
          </a:p>
        </p:txBody>
      </p:sp>
    </p:spTree>
    <p:extLst>
      <p:ext uri="{BB962C8B-B14F-4D97-AF65-F5344CB8AC3E}">
        <p14:creationId xmlns:p14="http://schemas.microsoft.com/office/powerpoint/2010/main" val="445429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6A0A9-8C9D-1C77-2707-36129C1FA2B6}"/>
            </a:ext>
          </a:extLst>
        </p:cNvPr>
        <p:cNvGrpSpPr/>
        <p:nvPr/>
      </p:nvGrpSpPr>
      <p:grpSpPr>
        <a:xfrm>
          <a:off x="0" y="0"/>
          <a:ext cx="0" cy="0"/>
          <a:chOff x="0" y="0"/>
          <a:chExt cx="0" cy="0"/>
        </a:xfrm>
      </p:grpSpPr>
      <p:sp>
        <p:nvSpPr>
          <p:cNvPr id="17" name="Title 1">
            <a:extLst>
              <a:ext uri="{FF2B5EF4-FFF2-40B4-BE49-F238E27FC236}">
                <a16:creationId xmlns:a16="http://schemas.microsoft.com/office/drawing/2014/main" id="{53690852-B2F7-AC5B-6DE4-18C52D64829D}"/>
              </a:ext>
            </a:extLst>
          </p:cNvPr>
          <p:cNvSpPr>
            <a:spLocks noGrp="1"/>
          </p:cNvSpPr>
          <p:nvPr>
            <p:ph type="title"/>
          </p:nvPr>
        </p:nvSpPr>
        <p:spPr>
          <a:xfrm>
            <a:off x="838198" y="671100"/>
            <a:ext cx="7772400" cy="567683"/>
          </a:xfrm>
        </p:spPr>
        <p:txBody>
          <a:bodyPr anchor="b">
            <a:normAutofit/>
          </a:bodyPr>
          <a:lstStyle/>
          <a:p>
            <a:r>
              <a:rPr lang="en-US" b="1" dirty="0"/>
              <a:t>CALFRESH DISQUALIFICATON penalties</a:t>
            </a:r>
          </a:p>
        </p:txBody>
      </p:sp>
      <p:sp>
        <p:nvSpPr>
          <p:cNvPr id="20" name="Content Placeholder 3">
            <a:extLst>
              <a:ext uri="{FF2B5EF4-FFF2-40B4-BE49-F238E27FC236}">
                <a16:creationId xmlns:a16="http://schemas.microsoft.com/office/drawing/2014/main" id="{9F7EF975-9C8D-609B-41C2-49281D2BCF0E}"/>
              </a:ext>
            </a:extLst>
          </p:cNvPr>
          <p:cNvSpPr>
            <a:spLocks noGrp="1"/>
          </p:cNvSpPr>
          <p:nvPr>
            <p:ph sz="half" idx="2"/>
          </p:nvPr>
        </p:nvSpPr>
        <p:spPr>
          <a:xfrm>
            <a:off x="838198" y="1657350"/>
            <a:ext cx="10906498" cy="4529550"/>
          </a:xfrm>
        </p:spPr>
        <p:txBody>
          <a:bodyPr>
            <a:noAutofit/>
          </a:bodyPr>
          <a:lstStyle/>
          <a:p>
            <a:r>
              <a:rPr lang="en-US" sz="2800" dirty="0"/>
              <a:t>Welfare fraud will result in a penalty of 12 months for the first violation, twenty-four months for the second violation, and permanently for the third violation.</a:t>
            </a:r>
          </a:p>
          <a:p>
            <a:r>
              <a:rPr lang="en-US" sz="2800" dirty="0"/>
              <a:t>Trading food stamp benefits for a controlled substance will result in a penalty of 24-months for the first violation and permanently for the second violation.</a:t>
            </a:r>
          </a:p>
          <a:p>
            <a:r>
              <a:rPr lang="en-US" sz="2800" dirty="0"/>
              <a:t>Trading food stamp benefits for firearms, ammunition, or explosives will result in a permanent loss of benefits. </a:t>
            </a:r>
          </a:p>
        </p:txBody>
      </p:sp>
      <p:sp>
        <p:nvSpPr>
          <p:cNvPr id="9" name="Slide Number Placeholder 8">
            <a:extLst>
              <a:ext uri="{FF2B5EF4-FFF2-40B4-BE49-F238E27FC236}">
                <a16:creationId xmlns:a16="http://schemas.microsoft.com/office/drawing/2014/main" id="{82A56B46-5381-BE79-B194-27C1D54B212C}"/>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26</a:t>
            </a:fld>
            <a:endParaRPr lang="en-US" dirty="0"/>
          </a:p>
        </p:txBody>
      </p:sp>
    </p:spTree>
    <p:extLst>
      <p:ext uri="{BB962C8B-B14F-4D97-AF65-F5344CB8AC3E}">
        <p14:creationId xmlns:p14="http://schemas.microsoft.com/office/powerpoint/2010/main" val="107821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410D1-7F73-A509-EEE2-46E42568BFF6}"/>
            </a:ext>
          </a:extLst>
        </p:cNvPr>
        <p:cNvGrpSpPr/>
        <p:nvPr/>
      </p:nvGrpSpPr>
      <p:grpSpPr>
        <a:xfrm>
          <a:off x="0" y="0"/>
          <a:ext cx="0" cy="0"/>
          <a:chOff x="0" y="0"/>
          <a:chExt cx="0" cy="0"/>
        </a:xfrm>
      </p:grpSpPr>
      <p:sp>
        <p:nvSpPr>
          <p:cNvPr id="17" name="Title 1">
            <a:extLst>
              <a:ext uri="{FF2B5EF4-FFF2-40B4-BE49-F238E27FC236}">
                <a16:creationId xmlns:a16="http://schemas.microsoft.com/office/drawing/2014/main" id="{BD024A0D-2EA1-6145-B3E9-20D1B5D6562C}"/>
              </a:ext>
            </a:extLst>
          </p:cNvPr>
          <p:cNvSpPr>
            <a:spLocks noGrp="1"/>
          </p:cNvSpPr>
          <p:nvPr>
            <p:ph type="title"/>
          </p:nvPr>
        </p:nvSpPr>
        <p:spPr>
          <a:xfrm>
            <a:off x="838199" y="699034"/>
            <a:ext cx="9148948" cy="567683"/>
          </a:xfrm>
        </p:spPr>
        <p:txBody>
          <a:bodyPr anchor="b">
            <a:normAutofit/>
          </a:bodyPr>
          <a:lstStyle/>
          <a:p>
            <a:r>
              <a:rPr lang="en-US" b="1" dirty="0"/>
              <a:t>CALFRESH DISQUALIFICATON penalties</a:t>
            </a:r>
          </a:p>
        </p:txBody>
      </p:sp>
      <p:sp>
        <p:nvSpPr>
          <p:cNvPr id="20" name="Content Placeholder 3">
            <a:extLst>
              <a:ext uri="{FF2B5EF4-FFF2-40B4-BE49-F238E27FC236}">
                <a16:creationId xmlns:a16="http://schemas.microsoft.com/office/drawing/2014/main" id="{8BC0E392-0C87-0331-8325-AE68653D6B72}"/>
              </a:ext>
            </a:extLst>
          </p:cNvPr>
          <p:cNvSpPr>
            <a:spLocks noGrp="1"/>
          </p:cNvSpPr>
          <p:nvPr>
            <p:ph sz="half" idx="2"/>
          </p:nvPr>
        </p:nvSpPr>
        <p:spPr>
          <a:xfrm>
            <a:off x="838199" y="1467384"/>
            <a:ext cx="10515601" cy="5053424"/>
          </a:xfrm>
        </p:spPr>
        <p:txBody>
          <a:bodyPr>
            <a:noAutofit/>
          </a:bodyPr>
          <a:lstStyle/>
          <a:p>
            <a:pPr marL="0" indent="0">
              <a:buNone/>
            </a:pPr>
            <a:endParaRPr lang="en-US" sz="2800" dirty="0"/>
          </a:p>
          <a:p>
            <a:r>
              <a:rPr lang="en-US" sz="2800" dirty="0"/>
              <a:t>Falsifying the identity or place of residence of the individual in order to receive multiple food stamp benefits simultaneously will result in a penalty of 10-years.</a:t>
            </a:r>
          </a:p>
          <a:p>
            <a:r>
              <a:rPr lang="en-US" sz="2800" dirty="0"/>
              <a:t>Trafficking food stamp benefits of $500 or more will result in a permanently loss of benefits.</a:t>
            </a:r>
          </a:p>
        </p:txBody>
      </p:sp>
      <p:sp>
        <p:nvSpPr>
          <p:cNvPr id="9" name="Slide Number Placeholder 8">
            <a:extLst>
              <a:ext uri="{FF2B5EF4-FFF2-40B4-BE49-F238E27FC236}">
                <a16:creationId xmlns:a16="http://schemas.microsoft.com/office/drawing/2014/main" id="{16E04731-E54F-67C4-8592-49E1B5053722}"/>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27</a:t>
            </a:fld>
            <a:endParaRPr lang="en-US" dirty="0"/>
          </a:p>
        </p:txBody>
      </p:sp>
    </p:spTree>
    <p:extLst>
      <p:ext uri="{BB962C8B-B14F-4D97-AF65-F5344CB8AC3E}">
        <p14:creationId xmlns:p14="http://schemas.microsoft.com/office/powerpoint/2010/main" val="3336614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88E7F-C600-EAB3-47BD-DD53938DB497}"/>
            </a:ext>
          </a:extLst>
        </p:cNvPr>
        <p:cNvGrpSpPr/>
        <p:nvPr/>
      </p:nvGrpSpPr>
      <p:grpSpPr>
        <a:xfrm>
          <a:off x="0" y="0"/>
          <a:ext cx="0" cy="0"/>
          <a:chOff x="0" y="0"/>
          <a:chExt cx="0" cy="0"/>
        </a:xfrm>
      </p:grpSpPr>
      <p:sp>
        <p:nvSpPr>
          <p:cNvPr id="17" name="Title 1">
            <a:extLst>
              <a:ext uri="{FF2B5EF4-FFF2-40B4-BE49-F238E27FC236}">
                <a16:creationId xmlns:a16="http://schemas.microsoft.com/office/drawing/2014/main" id="{5C8B7EE9-37BC-F33E-3532-BCB068A22BF5}"/>
              </a:ext>
            </a:extLst>
          </p:cNvPr>
          <p:cNvSpPr>
            <a:spLocks noGrp="1"/>
          </p:cNvSpPr>
          <p:nvPr>
            <p:ph type="title"/>
          </p:nvPr>
        </p:nvSpPr>
        <p:spPr>
          <a:xfrm>
            <a:off x="838200" y="337192"/>
            <a:ext cx="9148948" cy="567683"/>
          </a:xfrm>
        </p:spPr>
        <p:txBody>
          <a:bodyPr anchor="b">
            <a:normAutofit/>
          </a:bodyPr>
          <a:lstStyle/>
          <a:p>
            <a:r>
              <a:rPr lang="en-US" b="1" dirty="0"/>
              <a:t>CALWORKS DISQUALIFICATON penalties</a:t>
            </a:r>
          </a:p>
        </p:txBody>
      </p:sp>
      <p:sp>
        <p:nvSpPr>
          <p:cNvPr id="20" name="Content Placeholder 3">
            <a:extLst>
              <a:ext uri="{FF2B5EF4-FFF2-40B4-BE49-F238E27FC236}">
                <a16:creationId xmlns:a16="http://schemas.microsoft.com/office/drawing/2014/main" id="{109F31F6-9D5C-0B63-EF01-5A1DF8ED8CC6}"/>
              </a:ext>
            </a:extLst>
          </p:cNvPr>
          <p:cNvSpPr>
            <a:spLocks noGrp="1"/>
          </p:cNvSpPr>
          <p:nvPr>
            <p:ph sz="half" idx="2"/>
          </p:nvPr>
        </p:nvSpPr>
        <p:spPr>
          <a:xfrm>
            <a:off x="838198" y="1133476"/>
            <a:ext cx="10775869" cy="5053424"/>
          </a:xfrm>
        </p:spPr>
        <p:txBody>
          <a:bodyPr>
            <a:noAutofit/>
          </a:bodyPr>
          <a:lstStyle/>
          <a:p>
            <a:pPr marL="0" indent="0">
              <a:buNone/>
            </a:pPr>
            <a:endParaRPr lang="en-US" sz="2800" dirty="0"/>
          </a:p>
          <a:p>
            <a:r>
              <a:rPr lang="en-US" sz="2800" dirty="0"/>
              <a:t>Welfare fraud will result in a penalty of 6 months for the first violation, 12 months for the second violation and permanently for the third violation.</a:t>
            </a:r>
          </a:p>
          <a:p>
            <a:r>
              <a:rPr lang="en-US" sz="2800" dirty="0"/>
              <a:t>There are other penalties based on the severity of the welfare fraud committed which range from two years, up to a permanent ban in receiving benefits. </a:t>
            </a:r>
          </a:p>
        </p:txBody>
      </p:sp>
      <p:sp>
        <p:nvSpPr>
          <p:cNvPr id="9" name="Slide Number Placeholder 8">
            <a:extLst>
              <a:ext uri="{FF2B5EF4-FFF2-40B4-BE49-F238E27FC236}">
                <a16:creationId xmlns:a16="http://schemas.microsoft.com/office/drawing/2014/main" id="{1EE65A9D-526B-C183-7D2C-1892A742420E}"/>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28</a:t>
            </a:fld>
            <a:endParaRPr lang="en-US" dirty="0"/>
          </a:p>
        </p:txBody>
      </p:sp>
    </p:spTree>
    <p:extLst>
      <p:ext uri="{BB962C8B-B14F-4D97-AF65-F5344CB8AC3E}">
        <p14:creationId xmlns:p14="http://schemas.microsoft.com/office/powerpoint/2010/main" val="10831196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0497A-A06A-C85F-66AF-A1130EEB64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BD9E72-7762-DD5C-6222-44C3F18DB9E0}"/>
              </a:ext>
            </a:extLst>
          </p:cNvPr>
          <p:cNvSpPr>
            <a:spLocks noGrp="1"/>
          </p:cNvSpPr>
          <p:nvPr>
            <p:ph type="ctrTitle"/>
          </p:nvPr>
        </p:nvSpPr>
        <p:spPr>
          <a:xfrm>
            <a:off x="6096000" y="406400"/>
            <a:ext cx="5619750" cy="5127625"/>
          </a:xfrm>
        </p:spPr>
        <p:txBody>
          <a:bodyPr/>
          <a:lstStyle/>
          <a:p>
            <a:r>
              <a:rPr lang="en-US" dirty="0"/>
              <a:t>2025 FRAUD REFERRALS</a:t>
            </a:r>
            <a:br>
              <a:rPr lang="en-US" dirty="0"/>
            </a:br>
            <a:br>
              <a:rPr lang="en-US" dirty="0"/>
            </a:br>
            <a:br>
              <a:rPr lang="en-US" dirty="0"/>
            </a:br>
            <a:r>
              <a:rPr lang="en-US" dirty="0"/>
              <a:t>TRISH BARBIERI, </a:t>
            </a:r>
            <a:br>
              <a:rPr lang="en-US" dirty="0"/>
            </a:br>
            <a:r>
              <a:rPr lang="en-US" dirty="0"/>
              <a:t>SSD DIRECTOR</a:t>
            </a:r>
            <a:br>
              <a:rPr lang="en-US" dirty="0"/>
            </a:br>
            <a:endParaRPr lang="en-US" dirty="0"/>
          </a:p>
        </p:txBody>
      </p:sp>
    </p:spTree>
    <p:extLst>
      <p:ext uri="{BB962C8B-B14F-4D97-AF65-F5344CB8AC3E}">
        <p14:creationId xmlns:p14="http://schemas.microsoft.com/office/powerpoint/2010/main" val="2012135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67A730-ACA7-87C8-1435-C21185911D9F}"/>
            </a:ext>
          </a:extLst>
        </p:cNvPr>
        <p:cNvGrpSpPr/>
        <p:nvPr/>
      </p:nvGrpSpPr>
      <p:grpSpPr>
        <a:xfrm>
          <a:off x="0" y="0"/>
          <a:ext cx="0" cy="0"/>
          <a:chOff x="0" y="0"/>
          <a:chExt cx="0" cy="0"/>
        </a:xfrm>
      </p:grpSpPr>
      <p:sp>
        <p:nvSpPr>
          <p:cNvPr id="17" name="Title 1">
            <a:extLst>
              <a:ext uri="{FF2B5EF4-FFF2-40B4-BE49-F238E27FC236}">
                <a16:creationId xmlns:a16="http://schemas.microsoft.com/office/drawing/2014/main" id="{D50D830D-36F4-71B2-354F-762C71FAB45C}"/>
              </a:ext>
            </a:extLst>
          </p:cNvPr>
          <p:cNvSpPr>
            <a:spLocks noGrp="1"/>
          </p:cNvSpPr>
          <p:nvPr>
            <p:ph type="title"/>
          </p:nvPr>
        </p:nvSpPr>
        <p:spPr>
          <a:xfrm>
            <a:off x="838200" y="337193"/>
            <a:ext cx="7562850" cy="1053458"/>
          </a:xfrm>
        </p:spPr>
        <p:txBody>
          <a:bodyPr anchor="b"/>
          <a:lstStyle/>
          <a:p>
            <a:r>
              <a:rPr lang="en-US" dirty="0"/>
              <a:t>Welfare fraud</a:t>
            </a:r>
            <a:br>
              <a:rPr lang="en-US" dirty="0"/>
            </a:br>
            <a:r>
              <a:rPr lang="en-US" dirty="0"/>
              <a:t>SPECIAL INVESTIGATIONS unit (SIU)</a:t>
            </a:r>
          </a:p>
        </p:txBody>
      </p:sp>
      <p:sp>
        <p:nvSpPr>
          <p:cNvPr id="20" name="Content Placeholder 3">
            <a:extLst>
              <a:ext uri="{FF2B5EF4-FFF2-40B4-BE49-F238E27FC236}">
                <a16:creationId xmlns:a16="http://schemas.microsoft.com/office/drawing/2014/main" id="{BBBBF6D0-9E6D-67A1-E2D3-E24EB2596D2E}"/>
              </a:ext>
            </a:extLst>
          </p:cNvPr>
          <p:cNvSpPr>
            <a:spLocks noGrp="1"/>
          </p:cNvSpPr>
          <p:nvPr>
            <p:ph sz="half" idx="2"/>
          </p:nvPr>
        </p:nvSpPr>
        <p:spPr>
          <a:xfrm>
            <a:off x="838197" y="1562099"/>
            <a:ext cx="10658477" cy="4958708"/>
          </a:xfrm>
        </p:spPr>
        <p:txBody>
          <a:bodyPr>
            <a:noAutofit/>
          </a:bodyPr>
          <a:lstStyle/>
          <a:p>
            <a:pPr marL="0" indent="0">
              <a:buNone/>
            </a:pPr>
            <a:r>
              <a:rPr lang="en-US" sz="2500" dirty="0"/>
              <a:t>Through a Memorandum of Understanding, the SSD contracts with the District Attorney for the investigation and prosecution of welfare fraud. </a:t>
            </a:r>
          </a:p>
          <a:p>
            <a:pPr marL="0" indent="0">
              <a:buNone/>
            </a:pPr>
            <a:endParaRPr lang="en-US" sz="2500" dirty="0"/>
          </a:p>
          <a:p>
            <a:pPr marL="0" indent="0">
              <a:buNone/>
            </a:pPr>
            <a:r>
              <a:rPr lang="en-US" sz="2500" dirty="0"/>
              <a:t>The SIU unit works closely with the SSD but by statute, operates independently from SSD. </a:t>
            </a:r>
            <a:r>
              <a:rPr lang="en-US" dirty="0"/>
              <a:t>The SIU must be a separate organization, independent of organizations performing eligibility and benefit determination functions.  Counties must ensure separate and independent operation of eligibility and investigation activities.  SIU staff cannot dictate CalWORKs or CalFresh eligibility determinations but can make recommendations.</a:t>
            </a:r>
            <a:endParaRPr lang="en-US" sz="2500" dirty="0"/>
          </a:p>
          <a:p>
            <a:pPr marL="0" indent="0">
              <a:buNone/>
            </a:pPr>
            <a:endParaRPr lang="en-US" sz="2500" dirty="0"/>
          </a:p>
          <a:p>
            <a:pPr marL="0" indent="0">
              <a:buNone/>
            </a:pPr>
            <a:r>
              <a:rPr lang="en-US" sz="2500" dirty="0"/>
              <a:t>Currently, the SSD contracts for two fulltime District Attorney Investigators and one half-time evidence technician.  The SSD employs office support staff to support the investigative team. </a:t>
            </a:r>
          </a:p>
        </p:txBody>
      </p:sp>
      <p:sp>
        <p:nvSpPr>
          <p:cNvPr id="9" name="Slide Number Placeholder 8">
            <a:extLst>
              <a:ext uri="{FF2B5EF4-FFF2-40B4-BE49-F238E27FC236}">
                <a16:creationId xmlns:a16="http://schemas.microsoft.com/office/drawing/2014/main" id="{897B3EC9-3D28-1B38-320F-C847BE0FEB94}"/>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3</a:t>
            </a:fld>
            <a:endParaRPr lang="en-US" dirty="0"/>
          </a:p>
        </p:txBody>
      </p:sp>
    </p:spTree>
    <p:extLst>
      <p:ext uri="{BB962C8B-B14F-4D97-AF65-F5344CB8AC3E}">
        <p14:creationId xmlns:p14="http://schemas.microsoft.com/office/powerpoint/2010/main" val="18864828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21055C-5E33-5D21-2A6E-21827FA88ED3}"/>
              </a:ext>
            </a:extLst>
          </p:cNvPr>
          <p:cNvSpPr>
            <a:spLocks noGrp="1"/>
          </p:cNvSpPr>
          <p:nvPr>
            <p:ph type="title"/>
          </p:nvPr>
        </p:nvSpPr>
        <p:spPr>
          <a:xfrm>
            <a:off x="838201" y="895349"/>
            <a:ext cx="3247662" cy="4601441"/>
          </a:xfrm>
        </p:spPr>
        <p:txBody>
          <a:bodyPr>
            <a:normAutofit/>
          </a:bodyPr>
          <a:lstStyle/>
          <a:p>
            <a:pPr algn="ctr"/>
            <a:r>
              <a:rPr lang="en-US" dirty="0"/>
              <a:t>Local Welfare fraud referrals &amp; prosecutions</a:t>
            </a:r>
          </a:p>
        </p:txBody>
      </p:sp>
      <p:sp>
        <p:nvSpPr>
          <p:cNvPr id="6" name="Text Placeholder 5">
            <a:extLst>
              <a:ext uri="{FF2B5EF4-FFF2-40B4-BE49-F238E27FC236}">
                <a16:creationId xmlns:a16="http://schemas.microsoft.com/office/drawing/2014/main" id="{B587B122-1579-FDB8-443B-F05E622163C3}"/>
              </a:ext>
            </a:extLst>
          </p:cNvPr>
          <p:cNvSpPr>
            <a:spLocks noGrp="1"/>
          </p:cNvSpPr>
          <p:nvPr>
            <p:ph sz="half" idx="16"/>
          </p:nvPr>
        </p:nvSpPr>
        <p:spPr>
          <a:xfrm>
            <a:off x="838200" y="2524991"/>
            <a:ext cx="3247662" cy="3526557"/>
          </a:xfrm>
        </p:spPr>
        <p:txBody>
          <a:bodyPr>
            <a:normAutofit/>
          </a:bodyPr>
          <a:lstStyle/>
          <a:p>
            <a:pPr algn="ctr"/>
            <a:r>
              <a:rPr lang="en-US" dirty="0"/>
              <a:t> </a:t>
            </a:r>
          </a:p>
          <a:p>
            <a:pPr algn="ctr"/>
            <a:endParaRPr lang="en-US" dirty="0"/>
          </a:p>
          <a:p>
            <a:pPr algn="ctr"/>
            <a:endParaRPr lang="en-US" dirty="0"/>
          </a:p>
          <a:p>
            <a:pPr algn="ctr"/>
            <a:endParaRPr lang="en-US" dirty="0"/>
          </a:p>
          <a:p>
            <a:pPr algn="ctr"/>
            <a:r>
              <a:rPr lang="en-US" sz="2800" dirty="0"/>
              <a:t>2025</a:t>
            </a:r>
          </a:p>
        </p:txBody>
      </p:sp>
      <p:graphicFrame>
        <p:nvGraphicFramePr>
          <p:cNvPr id="10" name="Table Placeholder 2">
            <a:extLst>
              <a:ext uri="{FF2B5EF4-FFF2-40B4-BE49-F238E27FC236}">
                <a16:creationId xmlns:a16="http://schemas.microsoft.com/office/drawing/2014/main" id="{98ED67AF-B48B-F5F8-E2FD-1C98C42C4D54}"/>
              </a:ext>
            </a:extLst>
          </p:cNvPr>
          <p:cNvGraphicFramePr>
            <a:graphicFrameLocks noGrp="1"/>
          </p:cNvGraphicFramePr>
          <p:nvPr>
            <p:ph type="tbl" sz="quarter" idx="14"/>
            <p:extLst>
              <p:ext uri="{D42A27DB-BD31-4B8C-83A1-F6EECF244321}">
                <p14:modId xmlns:p14="http://schemas.microsoft.com/office/powerpoint/2010/main" val="3241286454"/>
              </p:ext>
            </p:extLst>
          </p:nvPr>
        </p:nvGraphicFramePr>
        <p:xfrm>
          <a:off x="4216395" y="587268"/>
          <a:ext cx="7137404" cy="5217602"/>
        </p:xfrm>
        <a:graphic>
          <a:graphicData uri="http://schemas.openxmlformats.org/drawingml/2006/table">
            <a:tbl>
              <a:tblPr firstRow="1" bandRow="1">
                <a:tableStyleId>{7E9639D4-E3E2-4D34-9284-5A2195B3D0D7}</a:tableStyleId>
              </a:tblPr>
              <a:tblGrid>
                <a:gridCol w="4626264">
                  <a:extLst>
                    <a:ext uri="{9D8B030D-6E8A-4147-A177-3AD203B41FA5}">
                      <a16:colId xmlns:a16="http://schemas.microsoft.com/office/drawing/2014/main" val="127040821"/>
                    </a:ext>
                  </a:extLst>
                </a:gridCol>
                <a:gridCol w="1059872">
                  <a:extLst>
                    <a:ext uri="{9D8B030D-6E8A-4147-A177-3AD203B41FA5}">
                      <a16:colId xmlns:a16="http://schemas.microsoft.com/office/drawing/2014/main" val="3119692462"/>
                    </a:ext>
                  </a:extLst>
                </a:gridCol>
                <a:gridCol w="1451268">
                  <a:extLst>
                    <a:ext uri="{9D8B030D-6E8A-4147-A177-3AD203B41FA5}">
                      <a16:colId xmlns:a16="http://schemas.microsoft.com/office/drawing/2014/main" val="3472639139"/>
                    </a:ext>
                  </a:extLst>
                </a:gridCol>
              </a:tblGrid>
              <a:tr h="413365">
                <a:tc>
                  <a:txBody>
                    <a:bodyPr/>
                    <a:lstStyle/>
                    <a:p>
                      <a:pPr algn="l"/>
                      <a:r>
                        <a:rPr lang="en-US" b="0" dirty="0"/>
                        <a:t>2025 FRAUD REFERRALS</a:t>
                      </a:r>
                    </a:p>
                  </a:txBody>
                  <a:tcPr anchor="ctr"/>
                </a:tc>
                <a:tc>
                  <a:txBody>
                    <a:bodyPr/>
                    <a:lstStyle/>
                    <a:p>
                      <a:pPr algn="ctr"/>
                      <a:r>
                        <a:rPr lang="en-US" b="0" dirty="0"/>
                        <a:t>CalFresh</a:t>
                      </a:r>
                    </a:p>
                  </a:txBody>
                  <a:tcPr anchor="ctr"/>
                </a:tc>
                <a:tc>
                  <a:txBody>
                    <a:bodyPr/>
                    <a:lstStyle/>
                    <a:p>
                      <a:pPr algn="ctr"/>
                      <a:r>
                        <a:rPr lang="en-US" b="0" dirty="0"/>
                        <a:t>CalWORKs </a:t>
                      </a:r>
                    </a:p>
                  </a:txBody>
                  <a:tcPr anchor="ctr"/>
                </a:tc>
                <a:extLst>
                  <a:ext uri="{0D108BD9-81ED-4DB2-BD59-A6C34878D82A}">
                    <a16:rowId xmlns:a16="http://schemas.microsoft.com/office/drawing/2014/main" val="3298013591"/>
                  </a:ext>
                </a:extLst>
              </a:tr>
              <a:tr h="708206">
                <a:tc>
                  <a:txBody>
                    <a:bodyPr/>
                    <a:lstStyle/>
                    <a:p>
                      <a:pPr algn="l"/>
                      <a:r>
                        <a:rPr lang="en-US" dirty="0"/>
                        <a:t>Total number of Early Fraud Referrals</a:t>
                      </a:r>
                    </a:p>
                    <a:p>
                      <a:pPr algn="l"/>
                      <a:r>
                        <a:rPr lang="en-US" dirty="0"/>
                        <a:t>Total number of Ongoing Fraud Referrals</a:t>
                      </a:r>
                    </a:p>
                  </a:txBody>
                  <a:tcPr anchor="ctr"/>
                </a:tc>
                <a:tc>
                  <a:txBody>
                    <a:bodyPr/>
                    <a:lstStyle/>
                    <a:p>
                      <a:pPr algn="ctr"/>
                      <a:r>
                        <a:rPr lang="en-US" dirty="0"/>
                        <a:t>46</a:t>
                      </a:r>
                    </a:p>
                    <a:p>
                      <a:pPr algn="ctr"/>
                      <a:r>
                        <a:rPr lang="en-US" dirty="0"/>
                        <a:t>604</a:t>
                      </a:r>
                    </a:p>
                  </a:txBody>
                  <a:tcPr anchor="ctr"/>
                </a:tc>
                <a:tc>
                  <a:txBody>
                    <a:bodyPr/>
                    <a:lstStyle/>
                    <a:p>
                      <a:pPr algn="ctr"/>
                      <a:r>
                        <a:rPr lang="en-US" dirty="0"/>
                        <a:t>15</a:t>
                      </a:r>
                    </a:p>
                    <a:p>
                      <a:pPr algn="ctr"/>
                      <a:r>
                        <a:rPr lang="en-US" dirty="0"/>
                        <a:t>184</a:t>
                      </a:r>
                    </a:p>
                  </a:txBody>
                  <a:tcPr anchor="ctr"/>
                </a:tc>
                <a:extLst>
                  <a:ext uri="{0D108BD9-81ED-4DB2-BD59-A6C34878D82A}">
                    <a16:rowId xmlns:a16="http://schemas.microsoft.com/office/drawing/2014/main" val="3873867931"/>
                  </a:ext>
                </a:extLst>
              </a:tr>
              <a:tr h="495713">
                <a:tc>
                  <a:txBody>
                    <a:bodyPr/>
                    <a:lstStyle/>
                    <a:p>
                      <a:pPr algn="l"/>
                      <a:r>
                        <a:rPr lang="en-US" dirty="0"/>
                        <a:t>Referrals due to Suspected Trafficking</a:t>
                      </a:r>
                    </a:p>
                  </a:txBody>
                  <a:tcPr anchor="ctr"/>
                </a:tc>
                <a:tc>
                  <a:txBody>
                    <a:bodyPr/>
                    <a:lstStyle/>
                    <a:p>
                      <a:pPr algn="ctr"/>
                      <a:r>
                        <a:rPr lang="en-US" dirty="0"/>
                        <a:t>4</a:t>
                      </a:r>
                    </a:p>
                  </a:txBody>
                  <a:tcPr anchor="ctr"/>
                </a:tc>
                <a:tc>
                  <a:txBody>
                    <a:bodyPr/>
                    <a:lstStyle/>
                    <a:p>
                      <a:pPr algn="ctr"/>
                      <a:r>
                        <a:rPr lang="en-US" dirty="0"/>
                        <a:t>0</a:t>
                      </a:r>
                    </a:p>
                  </a:txBody>
                  <a:tcPr anchor="ctr"/>
                </a:tc>
                <a:extLst>
                  <a:ext uri="{0D108BD9-81ED-4DB2-BD59-A6C34878D82A}">
                    <a16:rowId xmlns:a16="http://schemas.microsoft.com/office/drawing/2014/main" val="4061031278"/>
                  </a:ext>
                </a:extLst>
              </a:tr>
              <a:tr h="491358">
                <a:tc>
                  <a:txBody>
                    <a:bodyPr/>
                    <a:lstStyle/>
                    <a:p>
                      <a:pPr algn="l"/>
                      <a:r>
                        <a:rPr lang="en-US" dirty="0"/>
                        <a:t>Referrals to ADH or Prosecution</a:t>
                      </a:r>
                    </a:p>
                  </a:txBody>
                  <a:tcPr anchor="ctr"/>
                </a:tc>
                <a:tc>
                  <a:txBody>
                    <a:bodyPr/>
                    <a:lstStyle/>
                    <a:p>
                      <a:pPr algn="ctr"/>
                      <a:r>
                        <a:rPr lang="en-US" dirty="0"/>
                        <a:t>33</a:t>
                      </a:r>
                    </a:p>
                  </a:txBody>
                  <a:tcPr anchor="ctr"/>
                </a:tc>
                <a:tc>
                  <a:txBody>
                    <a:bodyPr/>
                    <a:lstStyle/>
                    <a:p>
                      <a:pPr algn="ctr"/>
                      <a:r>
                        <a:rPr lang="en-US" dirty="0"/>
                        <a:t>13</a:t>
                      </a:r>
                    </a:p>
                  </a:txBody>
                  <a:tcPr anchor="ctr"/>
                </a:tc>
                <a:extLst>
                  <a:ext uri="{0D108BD9-81ED-4DB2-BD59-A6C34878D82A}">
                    <a16:rowId xmlns:a16="http://schemas.microsoft.com/office/drawing/2014/main" val="335389741"/>
                  </a:ext>
                </a:extLst>
              </a:tr>
              <a:tr h="24556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PROSECUTIONS – CRIMINAL AND ADMINISTRATIVE ROUTE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Disqualified due to Prosecution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Disqualified due to DCA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Disqualified due to ADH*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SSD currently has 6 cases pending ADH</a:t>
                      </a:r>
                    </a:p>
                  </a:txBody>
                  <a:tcPr anchor="ctr"/>
                </a:tc>
                <a:tc>
                  <a:txBody>
                    <a:bodyPr/>
                    <a:lstStyle/>
                    <a:p>
                      <a:pPr algn="ctr"/>
                      <a:endParaRPr lang="en-US" dirty="0"/>
                    </a:p>
                    <a:p>
                      <a:pPr algn="ctr"/>
                      <a:endParaRPr lang="en-US" dirty="0"/>
                    </a:p>
                    <a:p>
                      <a:pPr algn="ctr"/>
                      <a:r>
                        <a:rPr lang="en-US" dirty="0"/>
                        <a:t>2</a:t>
                      </a:r>
                    </a:p>
                    <a:p>
                      <a:pPr algn="ctr"/>
                      <a:endParaRPr lang="en-US" dirty="0"/>
                    </a:p>
                    <a:p>
                      <a:pPr algn="ctr"/>
                      <a:r>
                        <a:rPr lang="en-US" dirty="0"/>
                        <a:t>0</a:t>
                      </a:r>
                    </a:p>
                    <a:p>
                      <a:pPr algn="ctr"/>
                      <a:endParaRPr lang="en-US" dirty="0"/>
                    </a:p>
                    <a:p>
                      <a:pPr algn="ctr"/>
                      <a:r>
                        <a:rPr lang="en-US" dirty="0"/>
                        <a:t>0</a:t>
                      </a:r>
                    </a:p>
                  </a:txBody>
                  <a:tcPr anchor="ctr"/>
                </a:tc>
                <a:tc>
                  <a:txBody>
                    <a:bodyPr/>
                    <a:lstStyle/>
                    <a:p>
                      <a:pPr algn="ctr"/>
                      <a:endParaRPr lang="en-US" dirty="0"/>
                    </a:p>
                    <a:p>
                      <a:pPr algn="ctr"/>
                      <a:endParaRPr lang="en-US" dirty="0"/>
                    </a:p>
                    <a:p>
                      <a:pPr algn="ctr"/>
                      <a:endParaRPr lang="en-US" dirty="0"/>
                    </a:p>
                    <a:p>
                      <a:pPr algn="ctr"/>
                      <a:endParaRPr lang="en-US" dirty="0"/>
                    </a:p>
                    <a:p>
                      <a:pPr algn="ctr"/>
                      <a:r>
                        <a:rPr lang="en-US" dirty="0"/>
                        <a:t>1</a:t>
                      </a:r>
                    </a:p>
                    <a:p>
                      <a:pPr algn="ctr"/>
                      <a:endParaRPr lang="en-US" dirty="0"/>
                    </a:p>
                    <a:p>
                      <a:pPr algn="ctr"/>
                      <a:r>
                        <a:rPr lang="en-US" dirty="0"/>
                        <a:t>1</a:t>
                      </a:r>
                    </a:p>
                    <a:p>
                      <a:pPr algn="ctr"/>
                      <a:endParaRPr lang="en-US" dirty="0"/>
                    </a:p>
                    <a:p>
                      <a:pPr algn="ctr"/>
                      <a:r>
                        <a:rPr lang="en-US" dirty="0"/>
                        <a:t>0</a:t>
                      </a:r>
                    </a:p>
                    <a:p>
                      <a:pPr algn="ctr"/>
                      <a:endParaRPr lang="en-US" dirty="0"/>
                    </a:p>
                    <a:p>
                      <a:pPr algn="ctr"/>
                      <a:endParaRPr lang="en-US" dirty="0"/>
                    </a:p>
                  </a:txBody>
                  <a:tcPr anchor="ctr"/>
                </a:tc>
                <a:extLst>
                  <a:ext uri="{0D108BD9-81ED-4DB2-BD59-A6C34878D82A}">
                    <a16:rowId xmlns:a16="http://schemas.microsoft.com/office/drawing/2014/main" val="2762906618"/>
                  </a:ext>
                </a:extLst>
              </a:tr>
            </a:tbl>
          </a:graphicData>
        </a:graphic>
      </p:graphicFrame>
      <p:sp>
        <p:nvSpPr>
          <p:cNvPr id="5" name="Slide Number Placeholder 4">
            <a:extLst>
              <a:ext uri="{FF2B5EF4-FFF2-40B4-BE49-F238E27FC236}">
                <a16:creationId xmlns:a16="http://schemas.microsoft.com/office/drawing/2014/main" id="{E74B0ADB-527F-A58C-9372-D8502ED6F918}"/>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30</a:t>
            </a:fld>
            <a:endParaRPr lang="en-US" dirty="0"/>
          </a:p>
        </p:txBody>
      </p:sp>
    </p:spTree>
    <p:extLst>
      <p:ext uri="{BB962C8B-B14F-4D97-AF65-F5344CB8AC3E}">
        <p14:creationId xmlns:p14="http://schemas.microsoft.com/office/powerpoint/2010/main" val="17673638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8AF2610-4746-D2FB-7BA6-30148F3C37D0}"/>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D4184B0-6D41-5EB7-B80B-59D27E804CE4}"/>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31</a:t>
            </a:fld>
            <a:endParaRPr lang="en-US" dirty="0"/>
          </a:p>
        </p:txBody>
      </p:sp>
      <p:sp>
        <p:nvSpPr>
          <p:cNvPr id="12" name="Title 1">
            <a:extLst>
              <a:ext uri="{FF2B5EF4-FFF2-40B4-BE49-F238E27FC236}">
                <a16:creationId xmlns:a16="http://schemas.microsoft.com/office/drawing/2014/main" id="{86B5CED4-7DCC-0B9C-00BA-67C043E9821C}"/>
              </a:ext>
            </a:extLst>
          </p:cNvPr>
          <p:cNvSpPr txBox="1">
            <a:spLocks/>
          </p:cNvSpPr>
          <p:nvPr/>
        </p:nvSpPr>
        <p:spPr>
          <a:xfrm>
            <a:off x="6477000" y="406400"/>
            <a:ext cx="4495800" cy="5384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2400" kern="1200" cap="all" spc="150" baseline="0" dirty="0">
                <a:solidFill>
                  <a:schemeClr val="tx1"/>
                </a:solidFill>
                <a:latin typeface="+mj-lt"/>
                <a:ea typeface="+mj-ea"/>
                <a:cs typeface="+mj-cs"/>
              </a:defRPr>
            </a:lvl1pPr>
          </a:lstStyle>
          <a:p>
            <a:r>
              <a:rPr lang="pt-BR" sz="2800" dirty="0">
                <a:solidFill>
                  <a:schemeClr val="bg1"/>
                </a:solidFill>
              </a:rPr>
              <a:t>Recent prosecutions</a:t>
            </a:r>
            <a:br>
              <a:rPr lang="pt-BR" sz="2800" dirty="0">
                <a:solidFill>
                  <a:schemeClr val="bg1"/>
                </a:solidFill>
              </a:rPr>
            </a:br>
            <a:br>
              <a:rPr lang="pt-BR" sz="2800" dirty="0">
                <a:solidFill>
                  <a:schemeClr val="bg1"/>
                </a:solidFill>
              </a:rPr>
            </a:br>
            <a:br>
              <a:rPr lang="pt-BR" sz="2800" dirty="0">
                <a:solidFill>
                  <a:schemeClr val="bg1"/>
                </a:solidFill>
              </a:rPr>
            </a:br>
            <a:r>
              <a:rPr lang="pt-BR" sz="2800" dirty="0">
                <a:solidFill>
                  <a:schemeClr val="bg1"/>
                </a:solidFill>
              </a:rPr>
              <a:t>JESUS FERNANDEZ, DA INVESTIGATOR</a:t>
            </a:r>
            <a:br>
              <a:rPr lang="pt-BR" dirty="0">
                <a:solidFill>
                  <a:schemeClr val="bg1"/>
                </a:solidFill>
              </a:rPr>
            </a:br>
            <a:br>
              <a:rPr lang="pt-BR" dirty="0"/>
            </a:br>
            <a:endParaRPr lang="pt-BR" dirty="0"/>
          </a:p>
        </p:txBody>
      </p:sp>
      <p:pic>
        <p:nvPicPr>
          <p:cNvPr id="2050" name="Picture 2" descr="Silhouette Human head Person Clip art - shadow png download - 1295*1035 - Free Transparent ...">
            <a:extLst>
              <a:ext uri="{FF2B5EF4-FFF2-40B4-BE49-F238E27FC236}">
                <a16:creationId xmlns:a16="http://schemas.microsoft.com/office/drawing/2014/main" id="{D77F335E-EBF7-05F1-F147-3E2DE769A1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406400"/>
            <a:ext cx="4762501" cy="5949949"/>
          </a:xfrm>
          <a:prstGeom prst="rect">
            <a:avLst/>
          </a:prstGeom>
          <a:solidFill>
            <a:schemeClr val="bg1"/>
          </a:solidFill>
        </p:spPr>
      </p:pic>
    </p:spTree>
    <p:extLst>
      <p:ext uri="{BB962C8B-B14F-4D97-AF65-F5344CB8AC3E}">
        <p14:creationId xmlns:p14="http://schemas.microsoft.com/office/powerpoint/2010/main" val="4016067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B6C31-1211-6D7D-48EC-5309AC00927A}"/>
            </a:ext>
          </a:extLst>
        </p:cNvPr>
        <p:cNvGrpSpPr/>
        <p:nvPr/>
      </p:nvGrpSpPr>
      <p:grpSpPr>
        <a:xfrm>
          <a:off x="0" y="0"/>
          <a:ext cx="0" cy="0"/>
          <a:chOff x="0" y="0"/>
          <a:chExt cx="0" cy="0"/>
        </a:xfrm>
      </p:grpSpPr>
      <p:sp>
        <p:nvSpPr>
          <p:cNvPr id="17" name="Title 1">
            <a:extLst>
              <a:ext uri="{FF2B5EF4-FFF2-40B4-BE49-F238E27FC236}">
                <a16:creationId xmlns:a16="http://schemas.microsoft.com/office/drawing/2014/main" id="{370DCCB3-F9DA-2003-8671-F45690EAC2E8}"/>
              </a:ext>
            </a:extLst>
          </p:cNvPr>
          <p:cNvSpPr>
            <a:spLocks noGrp="1"/>
          </p:cNvSpPr>
          <p:nvPr>
            <p:ph type="title"/>
          </p:nvPr>
        </p:nvSpPr>
        <p:spPr>
          <a:xfrm>
            <a:off x="838200" y="337192"/>
            <a:ext cx="5655197" cy="567683"/>
          </a:xfrm>
        </p:spPr>
        <p:txBody>
          <a:bodyPr anchor="b">
            <a:noAutofit/>
          </a:bodyPr>
          <a:lstStyle/>
          <a:p>
            <a:br>
              <a:rPr lang="en-US" dirty="0"/>
            </a:br>
            <a:r>
              <a:rPr lang="en-US" b="1" dirty="0"/>
              <a:t>case summary #1</a:t>
            </a:r>
          </a:p>
        </p:txBody>
      </p:sp>
      <p:sp>
        <p:nvSpPr>
          <p:cNvPr id="20" name="Content Placeholder 3">
            <a:extLst>
              <a:ext uri="{FF2B5EF4-FFF2-40B4-BE49-F238E27FC236}">
                <a16:creationId xmlns:a16="http://schemas.microsoft.com/office/drawing/2014/main" id="{472AABF1-FCAD-4694-1CF9-F87B9F323379}"/>
              </a:ext>
            </a:extLst>
          </p:cNvPr>
          <p:cNvSpPr>
            <a:spLocks noGrp="1"/>
          </p:cNvSpPr>
          <p:nvPr>
            <p:ph sz="half" idx="2"/>
          </p:nvPr>
        </p:nvSpPr>
        <p:spPr>
          <a:xfrm>
            <a:off x="199502" y="904875"/>
            <a:ext cx="11481847" cy="5691868"/>
          </a:xfrm>
        </p:spPr>
        <p:txBody>
          <a:bodyPr>
            <a:noAutofit/>
          </a:bodyPr>
          <a:lstStyle/>
          <a:p>
            <a:pPr lvl="1"/>
            <a:endParaRPr lang="en-US" sz="2500" dirty="0"/>
          </a:p>
          <a:p>
            <a:pPr lvl="1"/>
            <a:endParaRPr lang="en-US" sz="2500" dirty="0"/>
          </a:p>
          <a:p>
            <a:pPr lvl="1"/>
            <a:r>
              <a:rPr lang="en-US" sz="2500" dirty="0"/>
              <a:t>In 2022, DA Investigators investigating a False Contracting License and Financial Elder Abuse case discovered the girlfriend of the suspect applied for benefits in suspect’s name.  At the time of her fraudulent application, the suspect/boyfriend was incarcerated.  The girlfriend was charged and plead to felony Welfare Fraud.  After years of absconding, she was finally sentenced for the charges on Feb. 3, 2026.  The amount of fraudulent aid received was $1,190.00.</a:t>
            </a:r>
          </a:p>
          <a:p>
            <a:pPr marL="0" indent="0">
              <a:buNone/>
            </a:pPr>
            <a:endParaRPr lang="en-US" sz="2800" dirty="0"/>
          </a:p>
          <a:p>
            <a:endParaRPr lang="en-US" sz="2800" dirty="0"/>
          </a:p>
        </p:txBody>
      </p:sp>
      <p:sp>
        <p:nvSpPr>
          <p:cNvPr id="9" name="Slide Number Placeholder 8">
            <a:extLst>
              <a:ext uri="{FF2B5EF4-FFF2-40B4-BE49-F238E27FC236}">
                <a16:creationId xmlns:a16="http://schemas.microsoft.com/office/drawing/2014/main" id="{9A0FD9BD-E8F9-08D5-8D27-76D242730798}"/>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32</a:t>
            </a:fld>
            <a:endParaRPr lang="en-US" dirty="0"/>
          </a:p>
        </p:txBody>
      </p:sp>
    </p:spTree>
    <p:extLst>
      <p:ext uri="{BB962C8B-B14F-4D97-AF65-F5344CB8AC3E}">
        <p14:creationId xmlns:p14="http://schemas.microsoft.com/office/powerpoint/2010/main" val="708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35010-C584-EAD2-C306-3E800926B60A}"/>
            </a:ext>
          </a:extLst>
        </p:cNvPr>
        <p:cNvGrpSpPr/>
        <p:nvPr/>
      </p:nvGrpSpPr>
      <p:grpSpPr>
        <a:xfrm>
          <a:off x="0" y="0"/>
          <a:ext cx="0" cy="0"/>
          <a:chOff x="0" y="0"/>
          <a:chExt cx="0" cy="0"/>
        </a:xfrm>
      </p:grpSpPr>
      <p:sp>
        <p:nvSpPr>
          <p:cNvPr id="17" name="Title 1">
            <a:extLst>
              <a:ext uri="{FF2B5EF4-FFF2-40B4-BE49-F238E27FC236}">
                <a16:creationId xmlns:a16="http://schemas.microsoft.com/office/drawing/2014/main" id="{9A1C70F1-362F-DAA5-B87F-B112DE8133C1}"/>
              </a:ext>
            </a:extLst>
          </p:cNvPr>
          <p:cNvSpPr>
            <a:spLocks noGrp="1"/>
          </p:cNvSpPr>
          <p:nvPr>
            <p:ph type="title"/>
          </p:nvPr>
        </p:nvSpPr>
        <p:spPr>
          <a:xfrm>
            <a:off x="838200" y="337192"/>
            <a:ext cx="5655197" cy="567683"/>
          </a:xfrm>
        </p:spPr>
        <p:txBody>
          <a:bodyPr anchor="b">
            <a:noAutofit/>
          </a:bodyPr>
          <a:lstStyle/>
          <a:p>
            <a:r>
              <a:rPr lang="en-US" b="1" dirty="0"/>
              <a:t>Case summary #2</a:t>
            </a:r>
          </a:p>
        </p:txBody>
      </p:sp>
      <p:sp>
        <p:nvSpPr>
          <p:cNvPr id="20" name="Content Placeholder 3">
            <a:extLst>
              <a:ext uri="{FF2B5EF4-FFF2-40B4-BE49-F238E27FC236}">
                <a16:creationId xmlns:a16="http://schemas.microsoft.com/office/drawing/2014/main" id="{018CD44F-2936-88C4-9985-A4DB8503F2A2}"/>
              </a:ext>
            </a:extLst>
          </p:cNvPr>
          <p:cNvSpPr>
            <a:spLocks noGrp="1"/>
          </p:cNvSpPr>
          <p:nvPr>
            <p:ph sz="half" idx="2"/>
          </p:nvPr>
        </p:nvSpPr>
        <p:spPr>
          <a:xfrm>
            <a:off x="199502" y="904875"/>
            <a:ext cx="11481847" cy="5691868"/>
          </a:xfrm>
        </p:spPr>
        <p:txBody>
          <a:bodyPr>
            <a:noAutofit/>
          </a:bodyPr>
          <a:lstStyle/>
          <a:p>
            <a:endParaRPr lang="en-US" sz="1700" dirty="0"/>
          </a:p>
          <a:p>
            <a:pPr lvl="1"/>
            <a:r>
              <a:rPr lang="en-US" sz="2500" dirty="0"/>
              <a:t>In 2023, a benefit recipient signed, under penalty of perjury, that someone stole $595 from her benefits at a local bank.  A search warrant executed by SIU obtained the bank’s ATM photos, which showed the suspect who stole the benefits was the recipient herself.  </a:t>
            </a:r>
          </a:p>
          <a:p>
            <a:pPr lvl="1"/>
            <a:r>
              <a:rPr lang="en-US" sz="2500" dirty="0"/>
              <a:t>The investigation showed the recipient completed a fraudulent claim to gain additional monies. </a:t>
            </a:r>
          </a:p>
          <a:p>
            <a:pPr lvl="1"/>
            <a:r>
              <a:rPr lang="en-US" sz="2500" dirty="0"/>
              <a:t>The recipient plead to a felony Perjury charge, as well as misdemeanor charges of Filing a False Report and Welfare Fraud. </a:t>
            </a:r>
          </a:p>
          <a:p>
            <a:pPr lvl="1"/>
            <a:r>
              <a:rPr lang="en-US" sz="2500" dirty="0"/>
              <a:t>At the time of discovering the fraud, the recipient was employed with the County of Siskiyou Health and Human Services Agency, Social Services Division.</a:t>
            </a:r>
          </a:p>
          <a:p>
            <a:pPr marL="0" indent="0">
              <a:buNone/>
            </a:pPr>
            <a:endParaRPr lang="en-US" sz="2800" dirty="0"/>
          </a:p>
          <a:p>
            <a:endParaRPr lang="en-US" sz="2800" dirty="0"/>
          </a:p>
        </p:txBody>
      </p:sp>
      <p:sp>
        <p:nvSpPr>
          <p:cNvPr id="9" name="Slide Number Placeholder 8">
            <a:extLst>
              <a:ext uri="{FF2B5EF4-FFF2-40B4-BE49-F238E27FC236}">
                <a16:creationId xmlns:a16="http://schemas.microsoft.com/office/drawing/2014/main" id="{5D0598E7-6E6C-7DB0-DE5E-F90341AC63B4}"/>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33</a:t>
            </a:fld>
            <a:endParaRPr lang="en-US" dirty="0"/>
          </a:p>
        </p:txBody>
      </p:sp>
    </p:spTree>
    <p:extLst>
      <p:ext uri="{BB962C8B-B14F-4D97-AF65-F5344CB8AC3E}">
        <p14:creationId xmlns:p14="http://schemas.microsoft.com/office/powerpoint/2010/main" val="206774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80616-CCBD-1B74-F1E5-AC1E5009327F}"/>
            </a:ext>
          </a:extLst>
        </p:cNvPr>
        <p:cNvGrpSpPr/>
        <p:nvPr/>
      </p:nvGrpSpPr>
      <p:grpSpPr>
        <a:xfrm>
          <a:off x="0" y="0"/>
          <a:ext cx="0" cy="0"/>
          <a:chOff x="0" y="0"/>
          <a:chExt cx="0" cy="0"/>
        </a:xfrm>
      </p:grpSpPr>
      <p:sp>
        <p:nvSpPr>
          <p:cNvPr id="17" name="Title 1">
            <a:extLst>
              <a:ext uri="{FF2B5EF4-FFF2-40B4-BE49-F238E27FC236}">
                <a16:creationId xmlns:a16="http://schemas.microsoft.com/office/drawing/2014/main" id="{2ADA8647-8905-85AB-CC42-B25463085A17}"/>
              </a:ext>
            </a:extLst>
          </p:cNvPr>
          <p:cNvSpPr>
            <a:spLocks noGrp="1"/>
          </p:cNvSpPr>
          <p:nvPr>
            <p:ph type="title"/>
          </p:nvPr>
        </p:nvSpPr>
        <p:spPr>
          <a:xfrm>
            <a:off x="838200" y="337192"/>
            <a:ext cx="5655197" cy="567683"/>
          </a:xfrm>
        </p:spPr>
        <p:txBody>
          <a:bodyPr anchor="b">
            <a:normAutofit fontScale="90000"/>
          </a:bodyPr>
          <a:lstStyle/>
          <a:p>
            <a:br>
              <a:rPr lang="en-US" dirty="0"/>
            </a:br>
            <a:r>
              <a:rPr lang="en-US" sz="3100" b="1" dirty="0"/>
              <a:t>case summary #3</a:t>
            </a:r>
          </a:p>
        </p:txBody>
      </p:sp>
      <p:sp>
        <p:nvSpPr>
          <p:cNvPr id="20" name="Content Placeholder 3">
            <a:extLst>
              <a:ext uri="{FF2B5EF4-FFF2-40B4-BE49-F238E27FC236}">
                <a16:creationId xmlns:a16="http://schemas.microsoft.com/office/drawing/2014/main" id="{F2FEB56D-F874-6C71-226F-9E1D0BD3D39D}"/>
              </a:ext>
            </a:extLst>
          </p:cNvPr>
          <p:cNvSpPr>
            <a:spLocks noGrp="1"/>
          </p:cNvSpPr>
          <p:nvPr>
            <p:ph sz="half" idx="2"/>
          </p:nvPr>
        </p:nvSpPr>
        <p:spPr>
          <a:xfrm>
            <a:off x="199502" y="904875"/>
            <a:ext cx="11481847" cy="5816600"/>
          </a:xfrm>
        </p:spPr>
        <p:txBody>
          <a:bodyPr>
            <a:noAutofit/>
          </a:bodyPr>
          <a:lstStyle/>
          <a:p>
            <a:pPr lvl="1"/>
            <a:endParaRPr lang="en-US" sz="2500" dirty="0"/>
          </a:p>
          <a:p>
            <a:pPr lvl="1"/>
            <a:endParaRPr lang="en-US" sz="2500" dirty="0"/>
          </a:p>
          <a:p>
            <a:pPr lvl="1"/>
            <a:r>
              <a:rPr lang="en-US" sz="2500" dirty="0"/>
              <a:t>In 2022, DA Investigators alerted the SSD of a possible confidentiality breach relating to a fifteen-year SSD employee who was in a management position. SIU immediately began investigating the matter.  </a:t>
            </a:r>
          </a:p>
          <a:p>
            <a:pPr lvl="1"/>
            <a:r>
              <a:rPr lang="en-US" sz="2500" dirty="0"/>
              <a:t>In 2023, after obtaining several audits from welfare-based systems and conducting interviews, SIU filed a DA Complaint against the SSD employee for the felony charges of:</a:t>
            </a:r>
          </a:p>
          <a:p>
            <a:pPr lvl="3"/>
            <a:r>
              <a:rPr lang="en-US" sz="2500" dirty="0"/>
              <a:t>Forgery</a:t>
            </a:r>
          </a:p>
          <a:p>
            <a:pPr lvl="3"/>
            <a:r>
              <a:rPr lang="en-US" sz="2500" dirty="0"/>
              <a:t>Welfare fraud</a:t>
            </a:r>
          </a:p>
          <a:p>
            <a:pPr lvl="3"/>
            <a:r>
              <a:rPr lang="en-US" sz="2500" dirty="0"/>
              <a:t>Embezzlement of SNAP funds and</a:t>
            </a:r>
          </a:p>
          <a:p>
            <a:pPr lvl="3"/>
            <a:r>
              <a:rPr lang="en-US" sz="2500" dirty="0"/>
              <a:t>Perjury. </a:t>
            </a:r>
          </a:p>
          <a:p>
            <a:pPr marL="0" indent="0">
              <a:buNone/>
            </a:pPr>
            <a:endParaRPr lang="en-US" sz="2800" dirty="0"/>
          </a:p>
          <a:p>
            <a:endParaRPr lang="en-US" sz="2800" dirty="0"/>
          </a:p>
        </p:txBody>
      </p:sp>
      <p:sp>
        <p:nvSpPr>
          <p:cNvPr id="9" name="Slide Number Placeholder 8">
            <a:extLst>
              <a:ext uri="{FF2B5EF4-FFF2-40B4-BE49-F238E27FC236}">
                <a16:creationId xmlns:a16="http://schemas.microsoft.com/office/drawing/2014/main" id="{C4819FB2-5E3C-D9CD-21FF-9E2C12EB60F8}"/>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34</a:t>
            </a:fld>
            <a:endParaRPr lang="en-US" dirty="0"/>
          </a:p>
        </p:txBody>
      </p:sp>
    </p:spTree>
    <p:extLst>
      <p:ext uri="{BB962C8B-B14F-4D97-AF65-F5344CB8AC3E}">
        <p14:creationId xmlns:p14="http://schemas.microsoft.com/office/powerpoint/2010/main" val="325710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12564-392A-C4A8-A8C7-73F97D265527}"/>
              </a:ext>
            </a:extLst>
          </p:cNvPr>
          <p:cNvSpPr>
            <a:spLocks noGrp="1"/>
          </p:cNvSpPr>
          <p:nvPr>
            <p:ph type="title"/>
          </p:nvPr>
        </p:nvSpPr>
        <p:spPr>
          <a:xfrm>
            <a:off x="838200" y="337192"/>
            <a:ext cx="9210472" cy="995497"/>
          </a:xfrm>
        </p:spPr>
        <p:txBody>
          <a:bodyPr/>
          <a:lstStyle/>
          <a:p>
            <a:r>
              <a:rPr lang="en-US" b="1" dirty="0"/>
              <a:t>Case summary #3, cOnt.</a:t>
            </a:r>
            <a:br>
              <a:rPr lang="en-US" dirty="0"/>
            </a:br>
            <a:endParaRPr lang="en-US" dirty="0"/>
          </a:p>
        </p:txBody>
      </p:sp>
      <p:sp>
        <p:nvSpPr>
          <p:cNvPr id="4" name="Content Placeholder 3">
            <a:extLst>
              <a:ext uri="{FF2B5EF4-FFF2-40B4-BE49-F238E27FC236}">
                <a16:creationId xmlns:a16="http://schemas.microsoft.com/office/drawing/2014/main" id="{F3329BE5-1E09-D490-ABFD-F25EBB10E3E2}"/>
              </a:ext>
            </a:extLst>
          </p:cNvPr>
          <p:cNvSpPr>
            <a:spLocks noGrp="1"/>
          </p:cNvSpPr>
          <p:nvPr>
            <p:ph sz="half" idx="2"/>
          </p:nvPr>
        </p:nvSpPr>
        <p:spPr>
          <a:xfrm>
            <a:off x="838200" y="1409700"/>
            <a:ext cx="10416702" cy="4946649"/>
          </a:xfrm>
        </p:spPr>
        <p:txBody>
          <a:bodyPr>
            <a:normAutofit/>
          </a:bodyPr>
          <a:lstStyle/>
          <a:p>
            <a:r>
              <a:rPr lang="en-US" sz="2700" dirty="0"/>
              <a:t>The basis of the allegation was, while in performance of her work duties, she accessed the benefits case belonging to someone she was romantically involved with.  She also added herself as an Authorized Representative without proper procedure and approval.  Lastly, she fraudulently submitted Recertification and Semi-Annual Recertification Forms in an effort for her partner to continue receiving benefits.  </a:t>
            </a:r>
          </a:p>
          <a:p>
            <a:r>
              <a:rPr lang="en-US" sz="2700" dirty="0"/>
              <a:t>In November 2025, she plead to a felony Welfare Fraud charge.  After two years and successfully completing a Deferred Entry of Judgement, the charge will be dropped to a misdemeanor. Restitution of $2,822. was ordered in the case.     </a:t>
            </a:r>
          </a:p>
          <a:p>
            <a:endParaRPr lang="en-US" dirty="0"/>
          </a:p>
        </p:txBody>
      </p:sp>
      <p:sp>
        <p:nvSpPr>
          <p:cNvPr id="7" name="Slide Number Placeholder 6">
            <a:extLst>
              <a:ext uri="{FF2B5EF4-FFF2-40B4-BE49-F238E27FC236}">
                <a16:creationId xmlns:a16="http://schemas.microsoft.com/office/drawing/2014/main" id="{2860422B-2A9E-B282-6559-76BEB7A43FBC}"/>
              </a:ext>
            </a:extLst>
          </p:cNvPr>
          <p:cNvSpPr>
            <a:spLocks noGrp="1"/>
          </p:cNvSpPr>
          <p:nvPr>
            <p:ph type="sldNum" sz="quarter" idx="12"/>
          </p:nvPr>
        </p:nvSpPr>
        <p:spPr/>
        <p:txBody>
          <a:bodyPr/>
          <a:lstStyle/>
          <a:p>
            <a:fld id="{A49DFD55-3C28-40EF-9E31-A92D2E4017FF}" type="slidenum">
              <a:rPr lang="en-US" smtClean="0"/>
              <a:pPr/>
              <a:t>35</a:t>
            </a:fld>
            <a:endParaRPr lang="en-US" dirty="0"/>
          </a:p>
        </p:txBody>
      </p:sp>
    </p:spTree>
    <p:extLst>
      <p:ext uri="{BB962C8B-B14F-4D97-AF65-F5344CB8AC3E}">
        <p14:creationId xmlns:p14="http://schemas.microsoft.com/office/powerpoint/2010/main" val="24706965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1EDE-5423-435C-B149-87AB1BC22B83}"/>
              </a:ext>
            </a:extLst>
          </p:cNvPr>
          <p:cNvSpPr>
            <a:spLocks noGrp="1"/>
          </p:cNvSpPr>
          <p:nvPr>
            <p:ph type="ctrTitle"/>
          </p:nvPr>
        </p:nvSpPr>
        <p:spPr>
          <a:xfrm>
            <a:off x="4267200" y="1615736"/>
            <a:ext cx="4179570" cy="3499189"/>
          </a:xfrm>
        </p:spPr>
        <p:txBody>
          <a:bodyPr/>
          <a:lstStyle/>
          <a:p>
            <a:r>
              <a:rPr lang="en-US" dirty="0"/>
              <a:t>ACHIEVEMENTS</a:t>
            </a:r>
            <a:br>
              <a:rPr lang="en-US" dirty="0"/>
            </a:br>
            <a:br>
              <a:rPr lang="en-US" dirty="0"/>
            </a:br>
            <a:br>
              <a:rPr lang="en-US" dirty="0"/>
            </a:br>
            <a:r>
              <a:rPr lang="en-US" dirty="0"/>
              <a:t>TRISH BARBIERI, SSD DIRECTOR</a:t>
            </a:r>
          </a:p>
        </p:txBody>
      </p:sp>
      <p:sp>
        <p:nvSpPr>
          <p:cNvPr id="6" name="Slide Number Placeholder 5">
            <a:extLst>
              <a:ext uri="{FF2B5EF4-FFF2-40B4-BE49-F238E27FC236}">
                <a16:creationId xmlns:a16="http://schemas.microsoft.com/office/drawing/2014/main" id="{4C127D99-645F-4FCF-9573-FDFE2A344FA9}"/>
              </a:ext>
            </a:extLst>
          </p:cNvPr>
          <p:cNvSpPr>
            <a:spLocks noGrp="1"/>
          </p:cNvSpPr>
          <p:nvPr>
            <p:ph type="sldNum" sz="quarter" idx="12"/>
          </p:nvPr>
        </p:nvSpPr>
        <p:spPr>
          <a:xfrm>
            <a:off x="9579428" y="6356350"/>
            <a:ext cx="1774371" cy="365125"/>
          </a:xfrm>
        </p:spPr>
        <p:txBody>
          <a:bodyPr/>
          <a:lstStyle/>
          <a:p>
            <a:fld id="{A49DFD55-3C28-40EF-9E31-A92D2E4017FF}" type="slidenum">
              <a:rPr lang="en-US" smtClean="0"/>
              <a:pPr/>
              <a:t>36</a:t>
            </a:fld>
            <a:endParaRPr lang="en-US" dirty="0"/>
          </a:p>
        </p:txBody>
      </p:sp>
    </p:spTree>
    <p:extLst>
      <p:ext uri="{BB962C8B-B14F-4D97-AF65-F5344CB8AC3E}">
        <p14:creationId xmlns:p14="http://schemas.microsoft.com/office/powerpoint/2010/main" val="19697875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D48A0-3E28-E683-E941-8406A742DE0D}"/>
            </a:ext>
          </a:extLst>
        </p:cNvPr>
        <p:cNvGrpSpPr/>
        <p:nvPr/>
      </p:nvGrpSpPr>
      <p:grpSpPr>
        <a:xfrm>
          <a:off x="0" y="0"/>
          <a:ext cx="0" cy="0"/>
          <a:chOff x="0" y="0"/>
          <a:chExt cx="0" cy="0"/>
        </a:xfrm>
      </p:grpSpPr>
      <p:sp>
        <p:nvSpPr>
          <p:cNvPr id="17" name="Title 1">
            <a:extLst>
              <a:ext uri="{FF2B5EF4-FFF2-40B4-BE49-F238E27FC236}">
                <a16:creationId xmlns:a16="http://schemas.microsoft.com/office/drawing/2014/main" id="{593848C8-C1FE-590F-6BB4-8B1A4BE3F177}"/>
              </a:ext>
            </a:extLst>
          </p:cNvPr>
          <p:cNvSpPr>
            <a:spLocks noGrp="1"/>
          </p:cNvSpPr>
          <p:nvPr>
            <p:ph type="title"/>
          </p:nvPr>
        </p:nvSpPr>
        <p:spPr>
          <a:xfrm>
            <a:off x="838200" y="337192"/>
            <a:ext cx="5655197" cy="567683"/>
          </a:xfrm>
        </p:spPr>
        <p:txBody>
          <a:bodyPr anchor="b">
            <a:normAutofit/>
          </a:bodyPr>
          <a:lstStyle/>
          <a:p>
            <a:r>
              <a:rPr lang="en-US" b="1" dirty="0"/>
              <a:t>achievements</a:t>
            </a:r>
          </a:p>
        </p:txBody>
      </p:sp>
      <p:sp>
        <p:nvSpPr>
          <p:cNvPr id="20" name="Content Placeholder 3">
            <a:extLst>
              <a:ext uri="{FF2B5EF4-FFF2-40B4-BE49-F238E27FC236}">
                <a16:creationId xmlns:a16="http://schemas.microsoft.com/office/drawing/2014/main" id="{E7834312-8BA8-9279-61A6-0EC406EF20B2}"/>
              </a:ext>
            </a:extLst>
          </p:cNvPr>
          <p:cNvSpPr>
            <a:spLocks noGrp="1"/>
          </p:cNvSpPr>
          <p:nvPr>
            <p:ph sz="half" idx="2"/>
          </p:nvPr>
        </p:nvSpPr>
        <p:spPr>
          <a:xfrm>
            <a:off x="838198" y="1133476"/>
            <a:ext cx="10687051" cy="5457824"/>
          </a:xfrm>
        </p:spPr>
        <p:txBody>
          <a:bodyPr>
            <a:noAutofit/>
          </a:bodyPr>
          <a:lstStyle/>
          <a:p>
            <a:r>
              <a:rPr lang="en-US" sz="2800" dirty="0"/>
              <a:t>Implemented ADH and DCA in collaboration with the DA</a:t>
            </a:r>
          </a:p>
          <a:p>
            <a:r>
              <a:rPr lang="en-US" sz="2800" dirty="0"/>
              <a:t>Increased awareness of external and internal welfare fraud</a:t>
            </a:r>
          </a:p>
          <a:p>
            <a:r>
              <a:rPr lang="en-US" sz="2800" dirty="0"/>
              <a:t>Successfully prosecuted cases of welfare fraud in the county</a:t>
            </a:r>
          </a:p>
          <a:p>
            <a:r>
              <a:rPr lang="en-US" sz="2800" dirty="0"/>
              <a:t>Attend National and State Welfare Fraud Training </a:t>
            </a:r>
          </a:p>
          <a:p>
            <a:r>
              <a:rPr lang="en-US" sz="2800" dirty="0"/>
              <a:t>Attend Welfare Fraud (SIU) Chief Meetings</a:t>
            </a:r>
          </a:p>
          <a:p>
            <a:r>
              <a:rPr lang="en-US" sz="2800" dirty="0"/>
              <a:t>Work collaboratively with DHCS and the US Department of Agriculture Office of Inspector General on local investigations</a:t>
            </a:r>
          </a:p>
          <a:p>
            <a:r>
              <a:rPr lang="en-US" sz="2800" dirty="0"/>
              <a:t>Use of Perceptive Data Analytics</a:t>
            </a:r>
          </a:p>
          <a:p>
            <a:r>
              <a:rPr lang="en-US" sz="2800" dirty="0"/>
              <a:t>Certification of Welfare Fraud Investigator Fernandez</a:t>
            </a:r>
          </a:p>
          <a:p>
            <a:r>
              <a:rPr lang="en-US" sz="2800" dirty="0"/>
              <a:t>Increased collaboration between DA and SSD</a:t>
            </a:r>
          </a:p>
          <a:p>
            <a:endParaRPr lang="en-US" sz="2800" dirty="0"/>
          </a:p>
          <a:p>
            <a:pPr marL="0" indent="0">
              <a:buNone/>
            </a:pPr>
            <a:endParaRPr lang="en-US" sz="2800" dirty="0"/>
          </a:p>
          <a:p>
            <a:pPr marL="0" indent="0">
              <a:buNone/>
            </a:pPr>
            <a:endParaRPr lang="en-US" sz="2800" dirty="0"/>
          </a:p>
          <a:p>
            <a:endParaRPr lang="en-US" sz="2800" dirty="0"/>
          </a:p>
        </p:txBody>
      </p:sp>
      <p:sp>
        <p:nvSpPr>
          <p:cNvPr id="9" name="Slide Number Placeholder 8">
            <a:extLst>
              <a:ext uri="{FF2B5EF4-FFF2-40B4-BE49-F238E27FC236}">
                <a16:creationId xmlns:a16="http://schemas.microsoft.com/office/drawing/2014/main" id="{70950DC8-A1BC-400C-5F31-89E83C89A996}"/>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37</a:t>
            </a:fld>
            <a:endParaRPr lang="en-US" dirty="0"/>
          </a:p>
        </p:txBody>
      </p:sp>
    </p:spTree>
    <p:extLst>
      <p:ext uri="{BB962C8B-B14F-4D97-AF65-F5344CB8AC3E}">
        <p14:creationId xmlns:p14="http://schemas.microsoft.com/office/powerpoint/2010/main" val="1623677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FE029-99C8-9040-EAD5-D4102246D8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FF273F-4C12-BDDC-6F3A-E0012B9FFA05}"/>
              </a:ext>
            </a:extLst>
          </p:cNvPr>
          <p:cNvSpPr>
            <a:spLocks noGrp="1"/>
          </p:cNvSpPr>
          <p:nvPr>
            <p:ph type="ctrTitle"/>
          </p:nvPr>
        </p:nvSpPr>
        <p:spPr>
          <a:xfrm>
            <a:off x="4267200" y="1615736"/>
            <a:ext cx="4179570" cy="1524735"/>
          </a:xfrm>
        </p:spPr>
        <p:txBody>
          <a:bodyPr/>
          <a:lstStyle/>
          <a:p>
            <a:r>
              <a:rPr lang="en-US" dirty="0"/>
              <a:t>THANK YOU</a:t>
            </a:r>
          </a:p>
        </p:txBody>
      </p:sp>
      <p:sp>
        <p:nvSpPr>
          <p:cNvPr id="6" name="Slide Number Placeholder 5">
            <a:extLst>
              <a:ext uri="{FF2B5EF4-FFF2-40B4-BE49-F238E27FC236}">
                <a16:creationId xmlns:a16="http://schemas.microsoft.com/office/drawing/2014/main" id="{12065E3B-9716-3E58-E3A2-340067928A6A}"/>
              </a:ext>
            </a:extLst>
          </p:cNvPr>
          <p:cNvSpPr>
            <a:spLocks noGrp="1"/>
          </p:cNvSpPr>
          <p:nvPr>
            <p:ph type="sldNum" sz="quarter" idx="12"/>
          </p:nvPr>
        </p:nvSpPr>
        <p:spPr>
          <a:xfrm>
            <a:off x="9579428" y="6356350"/>
            <a:ext cx="1774371" cy="365125"/>
          </a:xfrm>
        </p:spPr>
        <p:txBody>
          <a:bodyPr/>
          <a:lstStyle/>
          <a:p>
            <a:fld id="{A49DFD55-3C28-40EF-9E31-A92D2E4017FF}" type="slidenum">
              <a:rPr lang="en-US" smtClean="0"/>
              <a:pPr/>
              <a:t>38</a:t>
            </a:fld>
            <a:endParaRPr lang="en-US" dirty="0"/>
          </a:p>
        </p:txBody>
      </p:sp>
    </p:spTree>
    <p:extLst>
      <p:ext uri="{BB962C8B-B14F-4D97-AF65-F5344CB8AC3E}">
        <p14:creationId xmlns:p14="http://schemas.microsoft.com/office/powerpoint/2010/main" val="3515484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3E5FEE2D-79E5-4C1D-8BF7-EE619CA7039A}"/>
              </a:ext>
            </a:extLst>
          </p:cNvPr>
          <p:cNvSpPr>
            <a:spLocks noGrp="1"/>
          </p:cNvSpPr>
          <p:nvPr>
            <p:ph type="title"/>
          </p:nvPr>
        </p:nvSpPr>
        <p:spPr>
          <a:xfrm>
            <a:off x="838200" y="353550"/>
            <a:ext cx="10515600" cy="1325563"/>
          </a:xfrm>
        </p:spPr>
        <p:txBody>
          <a:bodyPr anchor="b"/>
          <a:lstStyle/>
          <a:p>
            <a:r>
              <a:rPr lang="en-US" dirty="0"/>
              <a:t>Program integrity efforts</a:t>
            </a:r>
          </a:p>
        </p:txBody>
      </p:sp>
      <p:graphicFrame>
        <p:nvGraphicFramePr>
          <p:cNvPr id="13" name="Table Placeholder 2">
            <a:extLst>
              <a:ext uri="{FF2B5EF4-FFF2-40B4-BE49-F238E27FC236}">
                <a16:creationId xmlns:a16="http://schemas.microsoft.com/office/drawing/2014/main" id="{4A94C7BE-6E60-66F0-EFD4-2F452B0D743A}"/>
              </a:ext>
            </a:extLst>
          </p:cNvPr>
          <p:cNvGraphicFramePr>
            <a:graphicFrameLocks noGrp="1"/>
          </p:cNvGraphicFramePr>
          <p:nvPr>
            <p:ph type="tbl" sz="quarter" idx="14"/>
            <p:extLst>
              <p:ext uri="{D42A27DB-BD31-4B8C-83A1-F6EECF244321}">
                <p14:modId xmlns:p14="http://schemas.microsoft.com/office/powerpoint/2010/main" val="421001062"/>
              </p:ext>
            </p:extLst>
          </p:nvPr>
        </p:nvGraphicFramePr>
        <p:xfrm>
          <a:off x="838200" y="1679113"/>
          <a:ext cx="10515601" cy="4389454"/>
        </p:xfrm>
        <a:graphic>
          <a:graphicData uri="http://schemas.openxmlformats.org/drawingml/2006/table">
            <a:tbl>
              <a:tblPr firstRow="1" bandRow="1">
                <a:tableStyleId>{7E9639D4-E3E2-4D34-9284-5A2195B3D0D7}</a:tableStyleId>
              </a:tblPr>
              <a:tblGrid>
                <a:gridCol w="3433998">
                  <a:extLst>
                    <a:ext uri="{9D8B030D-6E8A-4147-A177-3AD203B41FA5}">
                      <a16:colId xmlns:a16="http://schemas.microsoft.com/office/drawing/2014/main" val="127040821"/>
                    </a:ext>
                  </a:extLst>
                </a:gridCol>
                <a:gridCol w="2450892">
                  <a:extLst>
                    <a:ext uri="{9D8B030D-6E8A-4147-A177-3AD203B41FA5}">
                      <a16:colId xmlns:a16="http://schemas.microsoft.com/office/drawing/2014/main" val="149845700"/>
                    </a:ext>
                  </a:extLst>
                </a:gridCol>
                <a:gridCol w="2375942">
                  <a:extLst>
                    <a:ext uri="{9D8B030D-6E8A-4147-A177-3AD203B41FA5}">
                      <a16:colId xmlns:a16="http://schemas.microsoft.com/office/drawing/2014/main" val="3119692462"/>
                    </a:ext>
                  </a:extLst>
                </a:gridCol>
                <a:gridCol w="2254769">
                  <a:extLst>
                    <a:ext uri="{9D8B030D-6E8A-4147-A177-3AD203B41FA5}">
                      <a16:colId xmlns:a16="http://schemas.microsoft.com/office/drawing/2014/main" val="3472639139"/>
                    </a:ext>
                  </a:extLst>
                </a:gridCol>
              </a:tblGrid>
              <a:tr h="733347">
                <a:tc>
                  <a:txBody>
                    <a:bodyPr/>
                    <a:lstStyle/>
                    <a:p>
                      <a:pPr algn="ctr"/>
                      <a:r>
                        <a:rPr lang="en-US" b="0" dirty="0"/>
                        <a:t>Program Name</a:t>
                      </a:r>
                    </a:p>
                  </a:txBody>
                  <a:tcPr anchor="ctr"/>
                </a:tc>
                <a:tc>
                  <a:txBody>
                    <a:bodyPr/>
                    <a:lstStyle/>
                    <a:p>
                      <a:pPr algn="ctr"/>
                      <a:r>
                        <a:rPr lang="en-US" b="0" dirty="0"/>
                        <a:t>SIU Program Integrity Efforts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t>External Program Integrity Efforts</a:t>
                      </a:r>
                    </a:p>
                  </a:txBody>
                  <a:tcPr anchor="ctr"/>
                </a:tc>
                <a:tc>
                  <a:txBody>
                    <a:bodyPr/>
                    <a:lstStyle/>
                    <a:p>
                      <a:pPr algn="ctr"/>
                      <a:r>
                        <a:rPr lang="en-US" b="0" dirty="0"/>
                        <a:t>Who Completes Program Integrity?</a:t>
                      </a:r>
                    </a:p>
                  </a:txBody>
                  <a:tcPr anchor="ctr"/>
                </a:tc>
                <a:extLst>
                  <a:ext uri="{0D108BD9-81ED-4DB2-BD59-A6C34878D82A}">
                    <a16:rowId xmlns:a16="http://schemas.microsoft.com/office/drawing/2014/main" val="3298013591"/>
                  </a:ext>
                </a:extLst>
              </a:tr>
              <a:tr h="531843">
                <a:tc>
                  <a:txBody>
                    <a:bodyPr/>
                    <a:lstStyle/>
                    <a:p>
                      <a:pPr algn="ctr"/>
                      <a:r>
                        <a:rPr lang="en-US" dirty="0"/>
                        <a:t>TANF (CalWORKs)</a:t>
                      </a:r>
                    </a:p>
                  </a:txBody>
                  <a:tcPr anchor="ctr"/>
                </a:tc>
                <a:tc>
                  <a:txBody>
                    <a:bodyPr/>
                    <a:lstStyle/>
                    <a:p>
                      <a:pPr algn="ctr"/>
                      <a:r>
                        <a:rPr lang="en-US" dirty="0"/>
                        <a:t>Yes</a:t>
                      </a:r>
                    </a:p>
                  </a:txBody>
                  <a:tcPr anchor="ctr"/>
                </a:tc>
                <a:tc>
                  <a:txBody>
                    <a:bodyPr/>
                    <a:lstStyle/>
                    <a:p>
                      <a:pPr algn="ctr"/>
                      <a:r>
                        <a:rPr lang="en-US" dirty="0"/>
                        <a:t>Yes*</a:t>
                      </a:r>
                    </a:p>
                  </a:txBody>
                  <a:tcPr anchor="ctr"/>
                </a:tc>
                <a:tc>
                  <a:txBody>
                    <a:bodyPr/>
                    <a:lstStyle/>
                    <a:p>
                      <a:pPr algn="ctr"/>
                      <a:r>
                        <a:rPr lang="en-US" dirty="0"/>
                        <a:t> SIU &amp; CDSS</a:t>
                      </a:r>
                    </a:p>
                  </a:txBody>
                  <a:tcPr anchor="ctr"/>
                </a:tc>
                <a:extLst>
                  <a:ext uri="{0D108BD9-81ED-4DB2-BD59-A6C34878D82A}">
                    <a16:rowId xmlns:a16="http://schemas.microsoft.com/office/drawing/2014/main" val="3873867931"/>
                  </a:ext>
                </a:extLst>
              </a:tr>
              <a:tr h="531843">
                <a:tc>
                  <a:txBody>
                    <a:bodyPr/>
                    <a:lstStyle/>
                    <a:p>
                      <a:pPr algn="ctr"/>
                      <a:r>
                        <a:rPr lang="en-US" dirty="0"/>
                        <a:t>SNAP (CalFresh)</a:t>
                      </a:r>
                    </a:p>
                  </a:txBody>
                  <a:tcPr anchor="ctr"/>
                </a:tc>
                <a:tc>
                  <a:txBody>
                    <a:bodyPr/>
                    <a:lstStyle/>
                    <a:p>
                      <a:pPr algn="ctr"/>
                      <a:r>
                        <a:rPr lang="en-US" dirty="0"/>
                        <a:t>Yes</a:t>
                      </a:r>
                    </a:p>
                  </a:txBody>
                  <a:tcPr anchor="ctr"/>
                </a:tc>
                <a:tc>
                  <a:txBody>
                    <a:bodyPr/>
                    <a:lstStyle/>
                    <a:p>
                      <a:pPr algn="ctr"/>
                      <a:r>
                        <a:rPr lang="en-US" dirty="0"/>
                        <a:t> Yes*</a:t>
                      </a:r>
                    </a:p>
                  </a:txBody>
                  <a:tcPr anchor="ctr"/>
                </a:tc>
                <a:tc>
                  <a:txBody>
                    <a:bodyPr/>
                    <a:lstStyle/>
                    <a:p>
                      <a:pPr algn="ctr"/>
                      <a:r>
                        <a:rPr lang="en-US" dirty="0"/>
                        <a:t> SIU &amp; CDSS</a:t>
                      </a:r>
                    </a:p>
                  </a:txBody>
                  <a:tcPr anchor="ctr"/>
                </a:tc>
                <a:extLst>
                  <a:ext uri="{0D108BD9-81ED-4DB2-BD59-A6C34878D82A}">
                    <a16:rowId xmlns:a16="http://schemas.microsoft.com/office/drawing/2014/main" val="85209771"/>
                  </a:ext>
                </a:extLst>
              </a:tr>
              <a:tr h="5318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General Assistance</a:t>
                      </a:r>
                    </a:p>
                  </a:txBody>
                  <a:tcPr anchor="ctr"/>
                </a:tc>
                <a:tc>
                  <a:txBody>
                    <a:bodyPr/>
                    <a:lstStyle/>
                    <a:p>
                      <a:pPr algn="ctr"/>
                      <a:r>
                        <a:rPr lang="en-US" dirty="0"/>
                        <a:t>Yes</a:t>
                      </a:r>
                    </a:p>
                  </a:txBody>
                  <a:tcPr anchor="ctr"/>
                </a:tc>
                <a:tc>
                  <a:txBody>
                    <a:bodyPr/>
                    <a:lstStyle/>
                    <a:p>
                      <a:pPr algn="ctr"/>
                      <a:r>
                        <a:rPr lang="en-US"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SIU</a:t>
                      </a:r>
                    </a:p>
                  </a:txBody>
                  <a:tcPr anchor="ctr"/>
                </a:tc>
                <a:extLst>
                  <a:ext uri="{0D108BD9-81ED-4DB2-BD59-A6C34878D82A}">
                    <a16:rowId xmlns:a16="http://schemas.microsoft.com/office/drawing/2014/main" val="4061031278"/>
                  </a:ext>
                </a:extLst>
              </a:tr>
              <a:tr h="5318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Medi-Cal</a:t>
                      </a:r>
                    </a:p>
                  </a:txBody>
                  <a:tcPr anchor="ctr"/>
                </a:tc>
                <a:tc>
                  <a:txBody>
                    <a:bodyPr/>
                    <a:lstStyle/>
                    <a:p>
                      <a:pPr algn="ctr"/>
                      <a:r>
                        <a:rPr lang="en-US" dirty="0"/>
                        <a:t>No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 Yes</a:t>
                      </a:r>
                    </a:p>
                    <a:p>
                      <a:pPr algn="ctr"/>
                      <a:endParaRPr 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DHCS</a:t>
                      </a:r>
                    </a:p>
                    <a:p>
                      <a:pPr algn="ctr"/>
                      <a:endParaRPr lang="en-US" dirty="0"/>
                    </a:p>
                  </a:txBody>
                  <a:tcPr anchor="ctr"/>
                </a:tc>
                <a:extLst>
                  <a:ext uri="{0D108BD9-81ED-4DB2-BD59-A6C34878D82A}">
                    <a16:rowId xmlns:a16="http://schemas.microsoft.com/office/drawing/2014/main" val="3591840781"/>
                  </a:ext>
                </a:extLst>
              </a:tr>
              <a:tr h="710249">
                <a:tc>
                  <a:txBody>
                    <a:bodyPr/>
                    <a:lstStyle/>
                    <a:p>
                      <a:pPr algn="ctr"/>
                      <a:r>
                        <a:rPr lang="en-US" dirty="0"/>
                        <a:t>IHSS</a:t>
                      </a:r>
                    </a:p>
                  </a:txBody>
                  <a:tcPr anchor="ctr"/>
                </a:tc>
                <a:tc>
                  <a:txBody>
                    <a:bodyPr/>
                    <a:lstStyle/>
                    <a:p>
                      <a:pPr algn="ctr"/>
                      <a:r>
                        <a:rPr lang="en-US" dirty="0"/>
                        <a:t>Coming Soon</a:t>
                      </a:r>
                    </a:p>
                  </a:txBody>
                  <a:tcPr anchor="ctr"/>
                </a:tc>
                <a:tc>
                  <a:txBody>
                    <a:bodyPr/>
                    <a:lstStyle/>
                    <a:p>
                      <a:pPr algn="ctr"/>
                      <a:r>
                        <a:rPr lang="en-US" dirty="0"/>
                        <a:t>Yes</a:t>
                      </a:r>
                    </a:p>
                  </a:txBody>
                  <a:tcPr anchor="ctr"/>
                </a:tc>
                <a:tc>
                  <a:txBody>
                    <a:bodyPr/>
                    <a:lstStyle/>
                    <a:p>
                      <a:pPr algn="ctr"/>
                      <a:r>
                        <a:rPr lang="en-US" dirty="0"/>
                        <a:t>DHCS</a:t>
                      </a:r>
                    </a:p>
                  </a:txBody>
                  <a:tcPr anchor="ctr"/>
                </a:tc>
                <a:extLst>
                  <a:ext uri="{0D108BD9-81ED-4DB2-BD59-A6C34878D82A}">
                    <a16:rowId xmlns:a16="http://schemas.microsoft.com/office/drawing/2014/main" val="335389741"/>
                  </a:ext>
                </a:extLst>
              </a:tr>
              <a:tr h="710249">
                <a:tc gridSpan="4">
                  <a:txBody>
                    <a:bodyPr/>
                    <a:lstStyle/>
                    <a:p>
                      <a:pPr algn="ctr"/>
                      <a:r>
                        <a:rPr lang="en-US" sz="1600" dirty="0"/>
                        <a:t>* CDSS performs enhanced program integrity activities through the use of advanced fraud-prevention technology.</a:t>
                      </a:r>
                    </a:p>
                  </a:txBody>
                  <a:tcPr anchor="ct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extLst>
                  <a:ext uri="{0D108BD9-81ED-4DB2-BD59-A6C34878D82A}">
                    <a16:rowId xmlns:a16="http://schemas.microsoft.com/office/drawing/2014/main" val="686711833"/>
                  </a:ext>
                </a:extLst>
              </a:tr>
            </a:tbl>
          </a:graphicData>
        </a:graphic>
      </p:graphicFrame>
      <p:sp>
        <p:nvSpPr>
          <p:cNvPr id="5" name="Slide Number Placeholder 5">
            <a:extLst>
              <a:ext uri="{FF2B5EF4-FFF2-40B4-BE49-F238E27FC236}">
                <a16:creationId xmlns:a16="http://schemas.microsoft.com/office/drawing/2014/main" id="{4832B776-E386-1CF9-CC8F-2D2FF3EA7066}"/>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4</a:t>
            </a:fld>
            <a:endParaRPr lang="en-US" dirty="0"/>
          </a:p>
        </p:txBody>
      </p:sp>
    </p:spTree>
    <p:extLst>
      <p:ext uri="{BB962C8B-B14F-4D97-AF65-F5344CB8AC3E}">
        <p14:creationId xmlns:p14="http://schemas.microsoft.com/office/powerpoint/2010/main" val="2791821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13617-32B3-6BF1-6136-534E6F87E73A}"/>
            </a:ext>
          </a:extLst>
        </p:cNvPr>
        <p:cNvGrpSpPr/>
        <p:nvPr/>
      </p:nvGrpSpPr>
      <p:grpSpPr>
        <a:xfrm>
          <a:off x="0" y="0"/>
          <a:ext cx="0" cy="0"/>
          <a:chOff x="0" y="0"/>
          <a:chExt cx="0" cy="0"/>
        </a:xfrm>
      </p:grpSpPr>
      <p:sp>
        <p:nvSpPr>
          <p:cNvPr id="17" name="Title 1">
            <a:extLst>
              <a:ext uri="{FF2B5EF4-FFF2-40B4-BE49-F238E27FC236}">
                <a16:creationId xmlns:a16="http://schemas.microsoft.com/office/drawing/2014/main" id="{012B0ABA-13A9-2CB1-8E1C-871B3BFD7181}"/>
              </a:ext>
            </a:extLst>
          </p:cNvPr>
          <p:cNvSpPr>
            <a:spLocks noGrp="1"/>
          </p:cNvSpPr>
          <p:nvPr>
            <p:ph type="title"/>
          </p:nvPr>
        </p:nvSpPr>
        <p:spPr>
          <a:xfrm>
            <a:off x="838200" y="337192"/>
            <a:ext cx="5655197" cy="567683"/>
          </a:xfrm>
        </p:spPr>
        <p:txBody>
          <a:bodyPr anchor="b"/>
          <a:lstStyle/>
          <a:p>
            <a:r>
              <a:rPr lang="en-US" b="1" dirty="0"/>
              <a:t>What is welfare fraud?</a:t>
            </a:r>
          </a:p>
        </p:txBody>
      </p:sp>
      <p:sp>
        <p:nvSpPr>
          <p:cNvPr id="20" name="Content Placeholder 3">
            <a:extLst>
              <a:ext uri="{FF2B5EF4-FFF2-40B4-BE49-F238E27FC236}">
                <a16:creationId xmlns:a16="http://schemas.microsoft.com/office/drawing/2014/main" id="{C2D90108-D40D-5C10-66C8-4F22299BB538}"/>
              </a:ext>
            </a:extLst>
          </p:cNvPr>
          <p:cNvSpPr>
            <a:spLocks noGrp="1"/>
          </p:cNvSpPr>
          <p:nvPr>
            <p:ph sz="half" idx="2"/>
          </p:nvPr>
        </p:nvSpPr>
        <p:spPr>
          <a:xfrm>
            <a:off x="838199" y="1133475"/>
            <a:ext cx="7705726" cy="5506315"/>
          </a:xfrm>
        </p:spPr>
        <p:txBody>
          <a:bodyPr>
            <a:noAutofit/>
          </a:bodyPr>
          <a:lstStyle/>
          <a:p>
            <a:pPr marL="0" indent="0">
              <a:buNone/>
            </a:pPr>
            <a:r>
              <a:rPr lang="en-US" sz="2800" dirty="0"/>
              <a:t>CLIENT WELFARE FRAUD occurs when applicants or recipients lie or misrepresent information on applications or other program forms to receive benefits they are not entitled to or misuse their benefits in illegal ways. </a:t>
            </a:r>
          </a:p>
          <a:p>
            <a:pPr marL="0" indent="0">
              <a:buNone/>
            </a:pPr>
            <a:br>
              <a:rPr lang="en-US" sz="2800" dirty="0"/>
            </a:br>
            <a:r>
              <a:rPr lang="en-US" sz="2800" dirty="0"/>
              <a:t>INTERNAL WELFARE FRAUD occurs through the fraudulent actions of SSD staff for personal gain. </a:t>
            </a:r>
          </a:p>
          <a:p>
            <a:pPr marL="0" indent="0">
              <a:buNone/>
            </a:pPr>
            <a:endParaRPr lang="en-US" sz="2800" dirty="0"/>
          </a:p>
          <a:p>
            <a:pPr marL="0" indent="0">
              <a:buNone/>
            </a:pPr>
            <a:r>
              <a:rPr lang="en-US" sz="2800" dirty="0"/>
              <a:t>Welfare fraud also includes EBT fraud. </a:t>
            </a:r>
          </a:p>
        </p:txBody>
      </p:sp>
      <p:sp>
        <p:nvSpPr>
          <p:cNvPr id="9" name="Slide Number Placeholder 8">
            <a:extLst>
              <a:ext uri="{FF2B5EF4-FFF2-40B4-BE49-F238E27FC236}">
                <a16:creationId xmlns:a16="http://schemas.microsoft.com/office/drawing/2014/main" id="{AF07BDC3-A0A9-500E-CAF1-504D39D82A11}"/>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5</a:t>
            </a:fld>
            <a:endParaRPr lang="en-US" dirty="0"/>
          </a:p>
        </p:txBody>
      </p:sp>
    </p:spTree>
    <p:extLst>
      <p:ext uri="{BB962C8B-B14F-4D97-AF65-F5344CB8AC3E}">
        <p14:creationId xmlns:p14="http://schemas.microsoft.com/office/powerpoint/2010/main" val="254975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2161E-7F4B-3744-8753-A930091D9807}"/>
            </a:ext>
          </a:extLst>
        </p:cNvPr>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2991C4C2-ACE9-105E-381F-C99190EDA5C0}"/>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6</a:t>
            </a:fld>
            <a:endParaRPr lang="en-US" dirty="0"/>
          </a:p>
        </p:txBody>
      </p:sp>
      <p:pic>
        <p:nvPicPr>
          <p:cNvPr id="1026" name="Picture 2" descr="Welfare Fraud bubble graph">
            <a:extLst>
              <a:ext uri="{FF2B5EF4-FFF2-40B4-BE49-F238E27FC236}">
                <a16:creationId xmlns:a16="http://schemas.microsoft.com/office/drawing/2014/main" id="{6808DC57-ACA5-F94B-E69B-F1F742B000C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871536" y="457200"/>
            <a:ext cx="9153409" cy="616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103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4F018-448B-64DF-4124-38338ACEC8CE}"/>
            </a:ext>
          </a:extLst>
        </p:cNvPr>
        <p:cNvGrpSpPr/>
        <p:nvPr/>
      </p:nvGrpSpPr>
      <p:grpSpPr>
        <a:xfrm>
          <a:off x="0" y="0"/>
          <a:ext cx="0" cy="0"/>
          <a:chOff x="0" y="0"/>
          <a:chExt cx="0" cy="0"/>
        </a:xfrm>
      </p:grpSpPr>
      <p:sp>
        <p:nvSpPr>
          <p:cNvPr id="17" name="Title 1">
            <a:extLst>
              <a:ext uri="{FF2B5EF4-FFF2-40B4-BE49-F238E27FC236}">
                <a16:creationId xmlns:a16="http://schemas.microsoft.com/office/drawing/2014/main" id="{5FFA4BBD-5416-EC8A-2A22-2989445C8562}"/>
              </a:ext>
            </a:extLst>
          </p:cNvPr>
          <p:cNvSpPr>
            <a:spLocks noGrp="1"/>
          </p:cNvSpPr>
          <p:nvPr>
            <p:ph type="title"/>
          </p:nvPr>
        </p:nvSpPr>
        <p:spPr>
          <a:xfrm>
            <a:off x="838200" y="337192"/>
            <a:ext cx="5655197" cy="567683"/>
          </a:xfrm>
        </p:spPr>
        <p:txBody>
          <a:bodyPr anchor="b">
            <a:normAutofit/>
          </a:bodyPr>
          <a:lstStyle/>
          <a:p>
            <a:r>
              <a:rPr lang="en-US" b="1" dirty="0"/>
              <a:t>What is Ebt Fraud?</a:t>
            </a:r>
          </a:p>
        </p:txBody>
      </p:sp>
      <p:sp>
        <p:nvSpPr>
          <p:cNvPr id="20" name="Content Placeholder 3">
            <a:extLst>
              <a:ext uri="{FF2B5EF4-FFF2-40B4-BE49-F238E27FC236}">
                <a16:creationId xmlns:a16="http://schemas.microsoft.com/office/drawing/2014/main" id="{770DB3CB-6C9C-E863-AD31-41D44EBDEFD7}"/>
              </a:ext>
            </a:extLst>
          </p:cNvPr>
          <p:cNvSpPr>
            <a:spLocks noGrp="1"/>
          </p:cNvSpPr>
          <p:nvPr>
            <p:ph sz="half" idx="2"/>
          </p:nvPr>
        </p:nvSpPr>
        <p:spPr>
          <a:xfrm>
            <a:off x="838199" y="1133476"/>
            <a:ext cx="7705726" cy="5495924"/>
          </a:xfrm>
        </p:spPr>
        <p:txBody>
          <a:bodyPr>
            <a:noAutofit/>
          </a:bodyPr>
          <a:lstStyle/>
          <a:p>
            <a:pPr marL="0" indent="0">
              <a:buNone/>
            </a:pPr>
            <a:r>
              <a:rPr lang="en-US" sz="2400" dirty="0"/>
              <a:t>EBT Fraud refers to the illicit use of theft of benefits provided through the Electronic Benefits Transfer (EBT) system. </a:t>
            </a:r>
          </a:p>
          <a:p>
            <a:pPr marL="0" indent="0">
              <a:buNone/>
            </a:pPr>
            <a:endParaRPr lang="en-US" sz="2400" dirty="0"/>
          </a:p>
          <a:p>
            <a:pPr marL="0" indent="0">
              <a:buNone/>
            </a:pPr>
            <a:r>
              <a:rPr lang="en-US" sz="2400" dirty="0"/>
              <a:t>When a theft incident is reported and confirmed by a county caseworker, counties reimburse the victim. These reimbursements are largely paid for by the state.</a:t>
            </a:r>
          </a:p>
          <a:p>
            <a:pPr marL="0" indent="0">
              <a:buNone/>
            </a:pPr>
            <a:endParaRPr lang="en-US" sz="2400" dirty="0"/>
          </a:p>
          <a:p>
            <a:pPr marL="0" indent="0">
              <a:buNone/>
            </a:pPr>
            <a:r>
              <a:rPr lang="en-US" sz="2400" dirty="0"/>
              <a:t>In the month of January 2024, victims were reimbursed $20.9 million for stolen EBT benefits in California.</a:t>
            </a:r>
          </a:p>
        </p:txBody>
      </p:sp>
      <p:sp>
        <p:nvSpPr>
          <p:cNvPr id="9" name="Slide Number Placeholder 8">
            <a:extLst>
              <a:ext uri="{FF2B5EF4-FFF2-40B4-BE49-F238E27FC236}">
                <a16:creationId xmlns:a16="http://schemas.microsoft.com/office/drawing/2014/main" id="{D52B5B59-7E6E-1BB0-27E8-47C4AD67CFF2}"/>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7</a:t>
            </a:fld>
            <a:endParaRPr lang="en-US" dirty="0"/>
          </a:p>
        </p:txBody>
      </p:sp>
    </p:spTree>
    <p:extLst>
      <p:ext uri="{BB962C8B-B14F-4D97-AF65-F5344CB8AC3E}">
        <p14:creationId xmlns:p14="http://schemas.microsoft.com/office/powerpoint/2010/main" val="2601044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8E144-4C82-2B4A-1CA6-0D8031A93F51}"/>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0BD1801-5DD2-DE70-750C-85BFB315A8B5}"/>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8</a:t>
            </a:fld>
            <a:endParaRPr lang="en-US" dirty="0"/>
          </a:p>
        </p:txBody>
      </p:sp>
      <p:sp>
        <p:nvSpPr>
          <p:cNvPr id="17" name="Title 1">
            <a:extLst>
              <a:ext uri="{FF2B5EF4-FFF2-40B4-BE49-F238E27FC236}">
                <a16:creationId xmlns:a16="http://schemas.microsoft.com/office/drawing/2014/main" id="{09B148A8-E564-D8F4-88CD-288BDCB5CB60}"/>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2400" kern="1200" cap="all" spc="150" baseline="0" dirty="0">
                <a:solidFill>
                  <a:schemeClr val="tx1"/>
                </a:solidFill>
                <a:latin typeface="+mj-lt"/>
                <a:ea typeface="+mj-ea"/>
                <a:cs typeface="+mj-cs"/>
              </a:defRPr>
            </a:lvl1pPr>
          </a:lstStyle>
          <a:p>
            <a:r>
              <a:rPr lang="en-US" b="1" dirty="0"/>
              <a:t>How EBT THEFT Commonly occurs</a:t>
            </a:r>
          </a:p>
        </p:txBody>
      </p:sp>
      <p:sp>
        <p:nvSpPr>
          <p:cNvPr id="20" name="Content Placeholder 3">
            <a:extLst>
              <a:ext uri="{FF2B5EF4-FFF2-40B4-BE49-F238E27FC236}">
                <a16:creationId xmlns:a16="http://schemas.microsoft.com/office/drawing/2014/main" id="{EB47FD07-D6F8-AB47-0E3D-CE8A98AEFC4B}"/>
              </a:ext>
            </a:extLst>
          </p:cNvPr>
          <p:cNvSpPr txBox="1">
            <a:spLocks/>
          </p:cNvSpPr>
          <p:nvPr/>
        </p:nvSpPr>
        <p:spPr>
          <a:xfrm>
            <a:off x="838200" y="1881188"/>
            <a:ext cx="5067300" cy="4352544"/>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en-US" sz="2200" dirty="0"/>
              <a:t>There are two typical types of EBT theft that occur:</a:t>
            </a:r>
            <a:r>
              <a:rPr lang="en-US" sz="2200" b="1" dirty="0"/>
              <a:t> </a:t>
            </a:r>
            <a:r>
              <a:rPr lang="en-US" sz="2200" dirty="0"/>
              <a:t>scamming and skimming. </a:t>
            </a:r>
          </a:p>
          <a:p>
            <a:pPr marL="0" indent="0" fontAlgn="base">
              <a:buFont typeface="Arial" panose="020B0604020202020204" pitchFamily="34" charset="0"/>
              <a:buNone/>
            </a:pPr>
            <a:endParaRPr lang="en-US" sz="2200" dirty="0"/>
          </a:p>
          <a:p>
            <a:pPr marL="0" indent="0" fontAlgn="base">
              <a:buFont typeface="Arial" panose="020B0604020202020204" pitchFamily="34" charset="0"/>
              <a:buNone/>
            </a:pPr>
            <a:r>
              <a:rPr lang="en-US" sz="2200" dirty="0"/>
              <a:t>EBT SCAMMING involves using social engineering tactics, such as when individuals impersonate a technician to trick cardholders into disclosing their card information, often via text message. </a:t>
            </a:r>
          </a:p>
          <a:p>
            <a:pPr marL="0" indent="0" fontAlgn="base">
              <a:buFont typeface="Arial" panose="020B0604020202020204" pitchFamily="34" charset="0"/>
              <a:buNone/>
            </a:pPr>
            <a:endParaRPr lang="en-US" sz="2200" dirty="0"/>
          </a:p>
          <a:p>
            <a:pPr marL="0" indent="0" fontAlgn="base">
              <a:buFont typeface="Arial" panose="020B0604020202020204" pitchFamily="34" charset="0"/>
              <a:buNone/>
            </a:pPr>
            <a:r>
              <a:rPr lang="en-US" sz="2200" dirty="0"/>
              <a:t>EBT SKIMMING involves stealing information through a device implanted on a card terminal.</a:t>
            </a:r>
          </a:p>
        </p:txBody>
      </p:sp>
      <p:pic>
        <p:nvPicPr>
          <p:cNvPr id="9" name="Content Placeholder 4" descr="A broken computer device with wires&#10;&#10;Description automatically generated with medium confidence">
            <a:extLst>
              <a:ext uri="{FF2B5EF4-FFF2-40B4-BE49-F238E27FC236}">
                <a16:creationId xmlns:a16="http://schemas.microsoft.com/office/drawing/2014/main" id="{C3CE3FF0-96CF-82A8-DD4A-05990E98A65D}"/>
              </a:ext>
            </a:extLst>
          </p:cNvPr>
          <p:cNvPicPr>
            <a:picLocks noChangeAspect="1"/>
          </p:cNvPicPr>
          <p:nvPr/>
        </p:nvPicPr>
        <p:blipFill rotWithShape="1">
          <a:blip r:embed="rId3"/>
          <a:srcRect t="22752" b="2248"/>
          <a:stretch/>
        </p:blipFill>
        <p:spPr>
          <a:xfrm>
            <a:off x="6259978" y="-209298"/>
            <a:ext cx="4232356" cy="2953064"/>
          </a:xfrm>
          <a:prstGeom prst="rect">
            <a:avLst/>
          </a:prstGeom>
          <a:ln w="76200">
            <a:solidFill>
              <a:srgbClr val="C00000"/>
            </a:solidFill>
          </a:ln>
          <a:effectLst>
            <a:softEdge rad="635000"/>
          </a:effectLst>
        </p:spPr>
      </p:pic>
      <p:pic>
        <p:nvPicPr>
          <p:cNvPr id="11" name="Picture 10">
            <a:extLst>
              <a:ext uri="{FF2B5EF4-FFF2-40B4-BE49-F238E27FC236}">
                <a16:creationId xmlns:a16="http://schemas.microsoft.com/office/drawing/2014/main" id="{26F73012-DFD7-C141-0F02-430DB452DE59}"/>
              </a:ext>
            </a:extLst>
          </p:cNvPr>
          <p:cNvPicPr>
            <a:picLocks noChangeAspect="1"/>
          </p:cNvPicPr>
          <p:nvPr/>
        </p:nvPicPr>
        <p:blipFill rotWithShape="1">
          <a:blip r:embed="rId4"/>
          <a:srcRect t="10505" r="-2" b="56837"/>
          <a:stretch/>
        </p:blipFill>
        <p:spPr>
          <a:xfrm>
            <a:off x="8195849" y="1618287"/>
            <a:ext cx="3852009" cy="2503366"/>
          </a:xfrm>
          <a:prstGeom prst="rect">
            <a:avLst/>
          </a:prstGeom>
          <a:noFill/>
          <a:ln w="76200">
            <a:solidFill>
              <a:schemeClr val="tx1"/>
            </a:solidFill>
          </a:ln>
          <a:effectLst>
            <a:softEdge rad="63500"/>
          </a:effectLst>
        </p:spPr>
      </p:pic>
      <p:pic>
        <p:nvPicPr>
          <p:cNvPr id="12" name="Picture 11">
            <a:extLst>
              <a:ext uri="{FF2B5EF4-FFF2-40B4-BE49-F238E27FC236}">
                <a16:creationId xmlns:a16="http://schemas.microsoft.com/office/drawing/2014/main" id="{30C50A39-6D4B-6F96-6D35-73D4943A38A3}"/>
              </a:ext>
            </a:extLst>
          </p:cNvPr>
          <p:cNvPicPr>
            <a:picLocks noChangeAspect="1"/>
          </p:cNvPicPr>
          <p:nvPr/>
        </p:nvPicPr>
        <p:blipFill rotWithShape="1">
          <a:blip r:embed="rId5"/>
          <a:srcRect l="51110" t="3988" r="1796" b="1545"/>
          <a:stretch/>
        </p:blipFill>
        <p:spPr>
          <a:xfrm>
            <a:off x="6096000" y="4188328"/>
            <a:ext cx="2318924" cy="2796300"/>
          </a:xfrm>
          <a:prstGeom prst="rect">
            <a:avLst/>
          </a:prstGeom>
          <a:effectLst>
            <a:softEdge rad="63500"/>
          </a:effectLst>
        </p:spPr>
      </p:pic>
      <p:pic>
        <p:nvPicPr>
          <p:cNvPr id="13" name="Picture 12">
            <a:extLst>
              <a:ext uri="{FF2B5EF4-FFF2-40B4-BE49-F238E27FC236}">
                <a16:creationId xmlns:a16="http://schemas.microsoft.com/office/drawing/2014/main" id="{78E86720-E621-55F8-BAFD-ECF2FB723B38}"/>
              </a:ext>
            </a:extLst>
          </p:cNvPr>
          <p:cNvPicPr>
            <a:picLocks noChangeAspect="1"/>
          </p:cNvPicPr>
          <p:nvPr/>
        </p:nvPicPr>
        <p:blipFill rotWithShape="1">
          <a:blip r:embed="rId6"/>
          <a:srcRect l="60521" t="5082"/>
          <a:stretch/>
        </p:blipFill>
        <p:spPr>
          <a:xfrm>
            <a:off x="9105901" y="4188328"/>
            <a:ext cx="2740514" cy="2669672"/>
          </a:xfrm>
          <a:prstGeom prst="rect">
            <a:avLst/>
          </a:prstGeom>
          <a:ln w="76200">
            <a:solidFill>
              <a:schemeClr val="tx1"/>
            </a:solidFill>
          </a:ln>
          <a:effectLst>
            <a:softEdge rad="317500"/>
          </a:effectLst>
          <a:scene3d>
            <a:camera prst="perspectiveAbove"/>
            <a:lightRig rig="threePt" dir="t"/>
          </a:scene3d>
        </p:spPr>
      </p:pic>
    </p:spTree>
    <p:extLst>
      <p:ext uri="{BB962C8B-B14F-4D97-AF65-F5344CB8AC3E}">
        <p14:creationId xmlns:p14="http://schemas.microsoft.com/office/powerpoint/2010/main" val="3053910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94543-91E3-8230-83C0-8B3359D0A64A}"/>
            </a:ext>
          </a:extLst>
        </p:cNvPr>
        <p:cNvGrpSpPr/>
        <p:nvPr/>
      </p:nvGrpSpPr>
      <p:grpSpPr>
        <a:xfrm>
          <a:off x="0" y="0"/>
          <a:ext cx="0" cy="0"/>
          <a:chOff x="0" y="0"/>
          <a:chExt cx="0" cy="0"/>
        </a:xfrm>
      </p:grpSpPr>
      <p:sp>
        <p:nvSpPr>
          <p:cNvPr id="17" name="Title 1">
            <a:extLst>
              <a:ext uri="{FF2B5EF4-FFF2-40B4-BE49-F238E27FC236}">
                <a16:creationId xmlns:a16="http://schemas.microsoft.com/office/drawing/2014/main" id="{BF683ABB-48D6-3B49-3183-508AB5C783F6}"/>
              </a:ext>
            </a:extLst>
          </p:cNvPr>
          <p:cNvSpPr>
            <a:spLocks noGrp="1"/>
          </p:cNvSpPr>
          <p:nvPr>
            <p:ph type="title"/>
          </p:nvPr>
        </p:nvSpPr>
        <p:spPr>
          <a:xfrm>
            <a:off x="838200" y="337192"/>
            <a:ext cx="5655197" cy="567683"/>
          </a:xfrm>
        </p:spPr>
        <p:txBody>
          <a:bodyPr anchor="b"/>
          <a:lstStyle/>
          <a:p>
            <a:r>
              <a:rPr lang="en-US" b="1" dirty="0"/>
              <a:t>What is EBT trafficking?</a:t>
            </a:r>
          </a:p>
        </p:txBody>
      </p:sp>
      <p:sp>
        <p:nvSpPr>
          <p:cNvPr id="20" name="Content Placeholder 3">
            <a:extLst>
              <a:ext uri="{FF2B5EF4-FFF2-40B4-BE49-F238E27FC236}">
                <a16:creationId xmlns:a16="http://schemas.microsoft.com/office/drawing/2014/main" id="{E6CC8F68-F915-3B6A-990A-7C8E1CC7C1B5}"/>
              </a:ext>
            </a:extLst>
          </p:cNvPr>
          <p:cNvSpPr>
            <a:spLocks noGrp="1"/>
          </p:cNvSpPr>
          <p:nvPr>
            <p:ph sz="half" idx="2"/>
          </p:nvPr>
        </p:nvSpPr>
        <p:spPr>
          <a:xfrm>
            <a:off x="838199" y="1133476"/>
            <a:ext cx="7705726" cy="5053424"/>
          </a:xfrm>
        </p:spPr>
        <p:txBody>
          <a:bodyPr>
            <a:noAutofit/>
          </a:bodyPr>
          <a:lstStyle/>
          <a:p>
            <a:pPr marL="0" indent="0">
              <a:buNone/>
            </a:pPr>
            <a:r>
              <a:rPr lang="en-US" sz="2400" dirty="0"/>
              <a:t>EBT trafficking is the deliberate exchange of benefits for cash or other non‑eligible items. </a:t>
            </a:r>
          </a:p>
          <a:p>
            <a:pPr marL="0" indent="0">
              <a:buNone/>
            </a:pPr>
            <a:r>
              <a:rPr lang="en-US" sz="2400" dirty="0"/>
              <a:t>It can also be the use of false retailer credentials and doctored applications so unauthorized businesses can accept EBT benefits.</a:t>
            </a:r>
          </a:p>
          <a:p>
            <a:pPr marL="0" indent="0">
              <a:buNone/>
            </a:pPr>
            <a:endParaRPr lang="en-US" sz="2400" dirty="0"/>
          </a:p>
          <a:p>
            <a:pPr marL="0" indent="0">
              <a:buNone/>
            </a:pPr>
            <a:r>
              <a:rPr lang="en-US" sz="2400" dirty="0"/>
              <a:t>Prosecutors have charged individuals who submitted fraudulent USDA applications, misused legitimate license numbers, and installed EBT terminals at ineligible businesses like smoke shops to route benefits into illicit cash flows.</a:t>
            </a:r>
          </a:p>
        </p:txBody>
      </p:sp>
      <p:sp>
        <p:nvSpPr>
          <p:cNvPr id="9" name="Slide Number Placeholder 8">
            <a:extLst>
              <a:ext uri="{FF2B5EF4-FFF2-40B4-BE49-F238E27FC236}">
                <a16:creationId xmlns:a16="http://schemas.microsoft.com/office/drawing/2014/main" id="{E810181B-AF47-CFF6-03D3-DFCB6CBA3B8E}"/>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9</a:t>
            </a:fld>
            <a:endParaRPr lang="en-US" dirty="0"/>
          </a:p>
        </p:txBody>
      </p:sp>
    </p:spTree>
    <p:extLst>
      <p:ext uri="{BB962C8B-B14F-4D97-AF65-F5344CB8AC3E}">
        <p14:creationId xmlns:p14="http://schemas.microsoft.com/office/powerpoint/2010/main" val="3052489381"/>
      </p:ext>
    </p:extLst>
  </p:cSld>
  <p:clrMapOvr>
    <a:masterClrMapping/>
  </p:clrMapOvr>
</p:sld>
</file>

<file path=ppt/theme/theme1.xml><?xml version="1.0" encoding="utf-8"?>
<a:theme xmlns:a="http://schemas.openxmlformats.org/drawingml/2006/main" name="Custom">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stom" id="{F85C13B5-8B75-4CB8-BA5E-9CAC0747196D}" vid="{617487EE-AB70-4C55-8A81-E6744CC4A2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168DCE-134F-4610-A6AA-88CEBE8D71D2}">
  <ds:schemaRefs>
    <ds:schemaRef ds:uri="230e9df3-be65-4c73-a93b-d1236ebd677e"/>
    <ds:schemaRef ds:uri="http://purl.org/dc/terms/"/>
    <ds:schemaRef ds:uri="16c05727-aa75-4e4a-9b5f-8a80a1165891"/>
    <ds:schemaRef ds:uri="http://schemas.microsoft.com/office/2006/documentManagement/types"/>
    <ds:schemaRef ds:uri="http://schemas.microsoft.com/office/infopath/2007/PartnerControls"/>
    <ds:schemaRef ds:uri="http://purl.org/dc/elements/1.1/"/>
    <ds:schemaRef ds:uri="71af3243-3dd4-4a8d-8c0d-dd76da1f02a5"/>
    <ds:schemaRef ds:uri="http://schemas.openxmlformats.org/package/2006/metadata/core-properties"/>
    <ds:schemaRef ds:uri="http://schemas.microsoft.com/sharepoint/v3"/>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CABF691C-888B-4061-8A6F-D5CE84A0254B}">
  <ds:schemaRefs>
    <ds:schemaRef ds:uri="http://schemas.microsoft.com/sharepoint/v3/contenttype/forms"/>
  </ds:schemaRefs>
</ds:datastoreItem>
</file>

<file path=customXml/itemProps3.xml><?xml version="1.0" encoding="utf-8"?>
<ds:datastoreItem xmlns:ds="http://schemas.openxmlformats.org/officeDocument/2006/customXml" ds:itemID="{5EDE3176-A15D-46A3-BDDB-64A0D73632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Gallery</Template>
  <TotalTime>4264</TotalTime>
  <Words>2307</Words>
  <Application>Microsoft Office PowerPoint</Application>
  <PresentationFormat>Widescreen</PresentationFormat>
  <Paragraphs>306</Paragraphs>
  <Slides>38</Slides>
  <Notes>37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Tenorite</vt:lpstr>
      <vt:lpstr>Custom</vt:lpstr>
      <vt:lpstr>Welfare fraud   - trish Barbieri,       director,       social services     division</vt:lpstr>
      <vt:lpstr>       Welfare fraud </vt:lpstr>
      <vt:lpstr>Welfare fraud SPECIAL INVESTIGATIONS unit (SIU)</vt:lpstr>
      <vt:lpstr>Program integrity efforts</vt:lpstr>
      <vt:lpstr>What is welfare fraud?</vt:lpstr>
      <vt:lpstr>PowerPoint Presentation</vt:lpstr>
      <vt:lpstr>What is Ebt Fraud?</vt:lpstr>
      <vt:lpstr>PowerPoint Presentation</vt:lpstr>
      <vt:lpstr>What is EBT trafficking?</vt:lpstr>
      <vt:lpstr>Program integrity efforts  in California   - corey Watson,  deputy director ssd</vt:lpstr>
      <vt:lpstr>California has Cut EBT Fraud by 83% with Advanced Fraud-Prevention Technology </vt:lpstr>
      <vt:lpstr> fraud prevention technology in california</vt:lpstr>
      <vt:lpstr> fraud prevention technology in california</vt:lpstr>
      <vt:lpstr>Local  Program integrity efforts   da investigator jesus fernandez   </vt:lpstr>
      <vt:lpstr>PowerPoint Presentation</vt:lpstr>
      <vt:lpstr>PowerPoint Presentation</vt:lpstr>
      <vt:lpstr>Fraud investigations   corey Watson,  deputy director ssd  jesus Fernandez,  da investigator</vt:lpstr>
      <vt:lpstr>PowerPoint Presentation</vt:lpstr>
      <vt:lpstr>LEGAL DEFINITION OF FRAUD mpp 20-003</vt:lpstr>
      <vt:lpstr>LEGAL DEFINITION OF FRAUD mpp 20-003</vt:lpstr>
      <vt:lpstr>Prosecuting welfare fraud</vt:lpstr>
      <vt:lpstr>Disqualification consent agreement</vt:lpstr>
      <vt:lpstr>Administrative disqualification HEARINGS</vt:lpstr>
      <vt:lpstr>CALWORKS AND cALfRESH intentional program violations </vt:lpstr>
      <vt:lpstr>DISQUALIFICATION PENALTIES   TRISH BARBIERI, SSD DIRECTOR</vt:lpstr>
      <vt:lpstr>CALFRESH DISQUALIFICATON penalties</vt:lpstr>
      <vt:lpstr>CALFRESH DISQUALIFICATON penalties</vt:lpstr>
      <vt:lpstr>CALWORKS DISQUALIFICATON penalties</vt:lpstr>
      <vt:lpstr>2025 FRAUD REFERRALS   TRISH BARBIERI,  SSD DIRECTOR </vt:lpstr>
      <vt:lpstr>Local Welfare fraud referrals &amp; prosecutions</vt:lpstr>
      <vt:lpstr>PowerPoint Presentation</vt:lpstr>
      <vt:lpstr> case summary #1</vt:lpstr>
      <vt:lpstr>Case summary #2</vt:lpstr>
      <vt:lpstr> case summary #3</vt:lpstr>
      <vt:lpstr>Case summary #3, cOnt. </vt:lpstr>
      <vt:lpstr>ACHIEVEMENTS   TRISH BARBIERI, SSD DIRECTOR</vt:lpstr>
      <vt:lpstr>achievements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FRAUD, WASTE AND ABUSE</dc:title>
  <dc:creator>Trish Barbieri</dc:creator>
  <cp:lastModifiedBy>Trish Barbieri</cp:lastModifiedBy>
  <cp:revision>64</cp:revision>
  <cp:lastPrinted>2026-02-05T22:59:39Z</cp:lastPrinted>
  <dcterms:created xsi:type="dcterms:W3CDTF">2026-01-28T21:21:47Z</dcterms:created>
  <dcterms:modified xsi:type="dcterms:W3CDTF">2026-02-06T19:08:54Z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