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56" r:id="rId5"/>
    <p:sldId id="288" r:id="rId6"/>
    <p:sldId id="278" r:id="rId7"/>
    <p:sldId id="290" r:id="rId8"/>
    <p:sldId id="295" r:id="rId9"/>
    <p:sldId id="296" r:id="rId10"/>
    <p:sldId id="258" r:id="rId11"/>
    <p:sldId id="292" r:id="rId12"/>
    <p:sldId id="293" r:id="rId13"/>
    <p:sldId id="291" r:id="rId14"/>
    <p:sldId id="287" r:id="rId15"/>
    <p:sldId id="286" r:id="rId16"/>
    <p:sldId id="280" r:id="rId17"/>
    <p:sldId id="281" r:id="rId18"/>
    <p:sldId id="294" r:id="rId19"/>
    <p:sldId id="282" r:id="rId20"/>
    <p:sldId id="266"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FCA1D-75F2-4A38-98FE-697D8CEC6064}" v="5" dt="2026-01-29T17:10:43.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78" autoAdjust="0"/>
    <p:restoredTop sz="90655" autoAdjust="0"/>
  </p:normalViewPr>
  <p:slideViewPr>
    <p:cSldViewPr snapToGrid="0">
      <p:cViewPr varScale="1">
        <p:scale>
          <a:sx n="99" d="100"/>
          <a:sy n="99" d="100"/>
        </p:scale>
        <p:origin x="396" y="72"/>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2/6/2026</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90D8-B2A8-4AE6-1979-527BD1902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C78AC-A2B4-BAB3-FF0A-BAF0B5B77D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50986E-9635-6F43-D169-DE1E5C33C9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7020B6-7FF1-DEE1-8BEC-67B739E9A56B}"/>
              </a:ext>
            </a:extLst>
          </p:cNvPr>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92055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44AC4-005D-6F4C-895B-483E4272D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31E08-6413-3543-AD89-091F77830F4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E9E09D6-4149-A852-28DA-910BC064B3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0A2D40-ECB0-42DB-F7BF-B5332E48B459}"/>
              </a:ext>
            </a:extLst>
          </p:cNvPr>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4161306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16</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17</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18</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43A2D-631A-FD64-6125-21E8B00DE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5A1D2-C70A-E822-A0A1-5DE5E57E2D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0CD675-FD8A-DC02-6662-CD4D0CB2AA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A75B8F-D2D9-E35A-0B32-5D415832E22D}"/>
              </a:ext>
            </a:extLst>
          </p:cNvPr>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39848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E1559-410B-AF12-9AFD-588C88E762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3479E-7CEF-0D1F-99A9-BE53B89916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95A2CE-503D-41D0-553F-2F4D11C674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87BB35-23EB-5F33-C59A-EA242C89A55F}"/>
              </a:ext>
            </a:extLst>
          </p:cNvPr>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381044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0C8BB-3380-A4EC-6B38-A778BCAA7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21F67-6ECC-17A7-AB29-C3EFF10C22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845CD15-DB6A-0C90-8353-8DD452017F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1940FC-8D74-AC61-44AB-DEADAE254BB5}"/>
              </a:ext>
            </a:extLst>
          </p:cNvPr>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123699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BA3A0-0ECB-3F44-CBC2-D92BAEF708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F5117-3B4F-7B50-81C9-7EF3F4A0FF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532ACE-C79E-3A4F-313C-7DB84944DA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A4A1F7-F393-88AE-B8E5-5E4226B35304}"/>
              </a:ext>
            </a:extLst>
          </p:cNvPr>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70219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D86A-7DF4-166C-317E-90DD36D9F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4EB712-4529-C0DE-152E-7CDD0C002A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F540B89-AB7D-1A08-DFB6-B2ADBF4CA6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65BF70-C824-34B3-2C54-5FEAD7D0BF73}"/>
              </a:ext>
            </a:extLst>
          </p:cNvPr>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06365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10409-64E2-3A9C-8795-96AC51A5A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E7417-CFC3-BDBF-125B-20E5E784C5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0CD7A42-20C5-9B22-0DBD-BD551757E5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DAAC6A-40C7-2C74-08CB-14731D954818}"/>
              </a:ext>
            </a:extLst>
          </p:cNvPr>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2752620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dirty="0"/>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dirty="0"/>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dirty="0"/>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dirty="0"/>
              <a:t>Click icon to add picture</a:t>
            </a:r>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765768" y="2291565"/>
            <a:ext cx="4941771" cy="3200400"/>
          </a:xfrm>
        </p:spPr>
        <p:txBody>
          <a:bodyPr anchor="ctr"/>
          <a:lstStyle/>
          <a:p>
            <a:r>
              <a:rPr lang="en-US" dirty="0"/>
              <a:t>“Defend the spend”</a:t>
            </a:r>
            <a:br>
              <a:rPr lang="en-US" dirty="0"/>
            </a:br>
            <a:br>
              <a:rPr lang="en-US" dirty="0"/>
            </a:br>
            <a:r>
              <a:rPr lang="en-US" dirty="0"/>
              <a:t>Trish Barbieri,</a:t>
            </a:r>
            <a:br>
              <a:rPr lang="en-US" dirty="0"/>
            </a:br>
            <a:r>
              <a:rPr lang="en-US" dirty="0"/>
              <a:t>SSD Director</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F6545-C568-0FD0-D69D-C31EAA971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CF2445-B486-FEB0-DB10-56D473AD946E}"/>
              </a:ext>
            </a:extLst>
          </p:cNvPr>
          <p:cNvSpPr>
            <a:spLocks noGrp="1"/>
          </p:cNvSpPr>
          <p:nvPr>
            <p:ph type="title"/>
          </p:nvPr>
        </p:nvSpPr>
        <p:spPr>
          <a:xfrm>
            <a:off x="1322318" y="268361"/>
            <a:ext cx="7288282" cy="798440"/>
          </a:xfrm>
        </p:spPr>
        <p:txBody>
          <a:bodyPr/>
          <a:lstStyle/>
          <a:p>
            <a:r>
              <a:rPr lang="en-US" b="1" dirty="0"/>
              <a:t>Potentially Impacted programs</a:t>
            </a:r>
          </a:p>
        </p:txBody>
      </p:sp>
      <p:sp>
        <p:nvSpPr>
          <p:cNvPr id="3" name="Text Placeholder 2">
            <a:extLst>
              <a:ext uri="{FF2B5EF4-FFF2-40B4-BE49-F238E27FC236}">
                <a16:creationId xmlns:a16="http://schemas.microsoft.com/office/drawing/2014/main" id="{C646EC1E-285D-6CB8-E59E-D96860398AC1}"/>
              </a:ext>
            </a:extLst>
          </p:cNvPr>
          <p:cNvSpPr>
            <a:spLocks noGrp="1"/>
          </p:cNvSpPr>
          <p:nvPr>
            <p:ph sz="half" idx="2"/>
          </p:nvPr>
        </p:nvSpPr>
        <p:spPr>
          <a:xfrm>
            <a:off x="1322388" y="1276350"/>
            <a:ext cx="7288212" cy="4893779"/>
          </a:xfrm>
        </p:spPr>
        <p:txBody>
          <a:bodyPr>
            <a:normAutofit fontScale="55000" lnSpcReduction="20000"/>
          </a:bodyPr>
          <a:lstStyle/>
          <a:p>
            <a:r>
              <a:rPr lang="en-US" sz="4800" b="0" dirty="0"/>
              <a:t>TEMPORARY ASSISTANCE FOR NEEDY FAMILIES (TANF) FUNDING:</a:t>
            </a:r>
          </a:p>
          <a:p>
            <a:endParaRPr lang="en-US" sz="4800" dirty="0"/>
          </a:p>
          <a:p>
            <a:pPr marL="0" lvl="1" indent="0">
              <a:buNone/>
            </a:pPr>
            <a:r>
              <a:rPr lang="en-US" sz="4800" dirty="0">
                <a:highlight>
                  <a:srgbClr val="FFFF00"/>
                </a:highlight>
              </a:rPr>
              <a:t>* CalWORKs</a:t>
            </a:r>
          </a:p>
          <a:p>
            <a:pPr marL="0" lvl="1" indent="0">
              <a:buNone/>
            </a:pPr>
            <a:r>
              <a:rPr lang="en-US" sz="4800" dirty="0">
                <a:highlight>
                  <a:srgbClr val="FFFF00"/>
                </a:highlight>
              </a:rPr>
              <a:t>* Stage I </a:t>
            </a:r>
            <a:r>
              <a:rPr lang="en-US" sz="4800" dirty="0"/>
              <a:t>and Stage II Child Care</a:t>
            </a:r>
          </a:p>
          <a:p>
            <a:pPr marL="0" lvl="1" indent="0">
              <a:buNone/>
            </a:pPr>
            <a:r>
              <a:rPr lang="en-US" sz="4800" dirty="0">
                <a:highlight>
                  <a:srgbClr val="FFFF00"/>
                </a:highlight>
              </a:rPr>
              <a:t>* Foster Care</a:t>
            </a:r>
          </a:p>
          <a:p>
            <a:pPr marL="0" lvl="1" indent="0">
              <a:buNone/>
            </a:pPr>
            <a:r>
              <a:rPr lang="en-US" sz="4800" dirty="0">
                <a:highlight>
                  <a:srgbClr val="FFFF00"/>
                </a:highlight>
              </a:rPr>
              <a:t>* Child Welfare </a:t>
            </a:r>
          </a:p>
          <a:p>
            <a:pPr marL="0" lvl="1" indent="0">
              <a:buNone/>
            </a:pPr>
            <a:r>
              <a:rPr lang="en-US" sz="4800" dirty="0">
                <a:highlight>
                  <a:srgbClr val="FFFF00"/>
                </a:highlight>
              </a:rPr>
              <a:t>* Child Welfare Emergency Assistance  Foster Care</a:t>
            </a:r>
          </a:p>
          <a:p>
            <a:pPr marL="0" lvl="1" indent="0">
              <a:buNone/>
            </a:pPr>
            <a:r>
              <a:rPr lang="en-US" sz="4800" dirty="0"/>
              <a:t>* TANF Transfer to Student Aid Commission</a:t>
            </a:r>
          </a:p>
          <a:p>
            <a:pPr lvl="0"/>
            <a:r>
              <a:rPr lang="en-US" sz="4800" dirty="0"/>
              <a:t> </a:t>
            </a:r>
          </a:p>
          <a:p>
            <a:pPr lvl="1"/>
            <a:endParaRPr lang="en-US" dirty="0"/>
          </a:p>
        </p:txBody>
      </p:sp>
      <p:sp>
        <p:nvSpPr>
          <p:cNvPr id="14" name="Slide Number Placeholder 5">
            <a:extLst>
              <a:ext uri="{FF2B5EF4-FFF2-40B4-BE49-F238E27FC236}">
                <a16:creationId xmlns:a16="http://schemas.microsoft.com/office/drawing/2014/main" id="{AAFC6F01-3151-6516-2747-42FF432CF7CF}"/>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100620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5F7E3-8221-55CC-473F-24E3C1E0A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77A18-A88D-5D7C-18F4-EB857E53A79D}"/>
              </a:ext>
            </a:extLst>
          </p:cNvPr>
          <p:cNvSpPr>
            <a:spLocks noGrp="1"/>
          </p:cNvSpPr>
          <p:nvPr>
            <p:ph type="title"/>
          </p:nvPr>
        </p:nvSpPr>
        <p:spPr>
          <a:xfrm>
            <a:off x="1322318" y="268361"/>
            <a:ext cx="7288282" cy="798440"/>
          </a:xfrm>
        </p:spPr>
        <p:txBody>
          <a:bodyPr/>
          <a:lstStyle/>
          <a:p>
            <a:r>
              <a:rPr lang="en-US" b="1" dirty="0"/>
              <a:t>Potentially Impacted programs</a:t>
            </a:r>
          </a:p>
        </p:txBody>
      </p:sp>
      <p:sp>
        <p:nvSpPr>
          <p:cNvPr id="3" name="Text Placeholder 2">
            <a:extLst>
              <a:ext uri="{FF2B5EF4-FFF2-40B4-BE49-F238E27FC236}">
                <a16:creationId xmlns:a16="http://schemas.microsoft.com/office/drawing/2014/main" id="{2FCEF898-1308-5A32-C3BC-5268CA4BADF2}"/>
              </a:ext>
            </a:extLst>
          </p:cNvPr>
          <p:cNvSpPr>
            <a:spLocks noGrp="1"/>
          </p:cNvSpPr>
          <p:nvPr>
            <p:ph sz="half" idx="2"/>
          </p:nvPr>
        </p:nvSpPr>
        <p:spPr>
          <a:xfrm>
            <a:off x="1322388" y="1276350"/>
            <a:ext cx="7288212" cy="4893779"/>
          </a:xfrm>
        </p:spPr>
        <p:txBody>
          <a:bodyPr>
            <a:normAutofit fontScale="25000" lnSpcReduction="20000"/>
          </a:bodyPr>
          <a:lstStyle/>
          <a:p>
            <a:r>
              <a:rPr lang="en-US" sz="9600" b="0" u="sng" dirty="0"/>
              <a:t>CCDF FUNDING:</a:t>
            </a:r>
          </a:p>
          <a:p>
            <a:endParaRPr lang="en-US" sz="4800" dirty="0"/>
          </a:p>
          <a:p>
            <a:pPr marL="283464" lvl="2" indent="0">
              <a:buNone/>
            </a:pPr>
            <a:r>
              <a:rPr lang="en-US" sz="6400" dirty="0"/>
              <a:t>* General Child Development (CCTR)</a:t>
            </a:r>
          </a:p>
          <a:p>
            <a:pPr marL="283464" lvl="2" indent="0">
              <a:buNone/>
            </a:pPr>
            <a:r>
              <a:rPr lang="en-US" sz="6400" dirty="0"/>
              <a:t>* Family Child Care Home Education Networks (CFCC)</a:t>
            </a:r>
          </a:p>
          <a:p>
            <a:pPr marL="283464" lvl="2" indent="0">
              <a:buNone/>
            </a:pPr>
            <a:r>
              <a:rPr lang="en-US" sz="6400" dirty="0"/>
              <a:t>* California Migrant Alternative Payment (CMAP)</a:t>
            </a:r>
          </a:p>
          <a:p>
            <a:pPr marL="283464" lvl="2" indent="0">
              <a:buNone/>
            </a:pPr>
            <a:r>
              <a:rPr lang="en-US" sz="6400" dirty="0"/>
              <a:t>* Alternative Payment Program (CAPP)</a:t>
            </a:r>
          </a:p>
          <a:p>
            <a:pPr marL="283464" lvl="2" indent="0">
              <a:buNone/>
            </a:pPr>
            <a:r>
              <a:rPr lang="en-US" sz="6400" dirty="0"/>
              <a:t>* CalWORKs Stage 3 Child Care</a:t>
            </a:r>
          </a:p>
          <a:p>
            <a:pPr lvl="0"/>
            <a:endParaRPr lang="en-US" sz="6400" dirty="0"/>
          </a:p>
          <a:p>
            <a:pPr lvl="0"/>
            <a:r>
              <a:rPr lang="en-US" sz="6400" dirty="0"/>
              <a:t>Quality Improvement Activities, including the following support programs:</a:t>
            </a:r>
          </a:p>
          <a:p>
            <a:pPr marL="281178" lvl="2" indent="0">
              <a:buNone/>
            </a:pPr>
            <a:r>
              <a:rPr lang="en-US" sz="6400" dirty="0"/>
              <a:t>* California Resource and Referral Programs (CRRP)</a:t>
            </a:r>
          </a:p>
          <a:p>
            <a:pPr marL="281178" lvl="2" indent="0">
              <a:buNone/>
            </a:pPr>
            <a:r>
              <a:rPr lang="en-US" sz="6400" dirty="0"/>
              <a:t>* California Health and Safety (CHST)</a:t>
            </a:r>
          </a:p>
          <a:p>
            <a:pPr marL="281178" lvl="2" indent="0">
              <a:buNone/>
            </a:pPr>
            <a:r>
              <a:rPr lang="en-US" sz="6400" dirty="0"/>
              <a:t>* California Local Planning Councils (CLPC)</a:t>
            </a:r>
          </a:p>
          <a:p>
            <a:pPr marL="281178" lvl="2" indent="0">
              <a:buNone/>
            </a:pPr>
            <a:r>
              <a:rPr lang="en-US" sz="6400" dirty="0"/>
              <a:t>* California Child Care Initiative Projects (CCIP)</a:t>
            </a:r>
          </a:p>
          <a:p>
            <a:endParaRPr lang="en-US" sz="4800" dirty="0"/>
          </a:p>
          <a:p>
            <a:pPr marL="0" lvl="1" indent="0">
              <a:buNone/>
            </a:pPr>
            <a:r>
              <a:rPr lang="en-US" sz="4800" dirty="0">
                <a:highlight>
                  <a:srgbClr val="FFFF00"/>
                </a:highlight>
              </a:rPr>
              <a:t> </a:t>
            </a:r>
            <a:endParaRPr lang="en-US" sz="4800" dirty="0"/>
          </a:p>
          <a:p>
            <a:pPr lvl="0"/>
            <a:r>
              <a:rPr lang="en-US" sz="4800" dirty="0"/>
              <a:t> </a:t>
            </a:r>
          </a:p>
          <a:p>
            <a:pPr lvl="1"/>
            <a:endParaRPr lang="en-US" dirty="0"/>
          </a:p>
        </p:txBody>
      </p:sp>
      <p:sp>
        <p:nvSpPr>
          <p:cNvPr id="14" name="Slide Number Placeholder 5">
            <a:extLst>
              <a:ext uri="{FF2B5EF4-FFF2-40B4-BE49-F238E27FC236}">
                <a16:creationId xmlns:a16="http://schemas.microsoft.com/office/drawing/2014/main" id="{0ED278B1-A3FE-2BE1-D76C-2EDDA6E799E0}"/>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171996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58A9-9855-E977-1288-37F4EBCD4B31}"/>
              </a:ext>
            </a:extLst>
          </p:cNvPr>
          <p:cNvSpPr>
            <a:spLocks noGrp="1"/>
          </p:cNvSpPr>
          <p:nvPr>
            <p:ph type="title"/>
          </p:nvPr>
        </p:nvSpPr>
        <p:spPr>
          <a:xfrm>
            <a:off x="1322318" y="268361"/>
            <a:ext cx="7288282" cy="703190"/>
          </a:xfrm>
        </p:spPr>
        <p:txBody>
          <a:bodyPr/>
          <a:lstStyle/>
          <a:p>
            <a:r>
              <a:rPr lang="en-US" b="1" dirty="0"/>
              <a:t>Potentially Impacted programs</a:t>
            </a:r>
            <a:endParaRPr lang="en-US" dirty="0"/>
          </a:p>
        </p:txBody>
      </p:sp>
      <p:sp>
        <p:nvSpPr>
          <p:cNvPr id="3" name="Content Placeholder 2">
            <a:extLst>
              <a:ext uri="{FF2B5EF4-FFF2-40B4-BE49-F238E27FC236}">
                <a16:creationId xmlns:a16="http://schemas.microsoft.com/office/drawing/2014/main" id="{3EC5C4C1-9E6B-8663-D7EC-EBE7DDE49B40}"/>
              </a:ext>
            </a:extLst>
          </p:cNvPr>
          <p:cNvSpPr>
            <a:spLocks noGrp="1"/>
          </p:cNvSpPr>
          <p:nvPr>
            <p:ph sz="half" idx="2"/>
          </p:nvPr>
        </p:nvSpPr>
        <p:spPr>
          <a:xfrm>
            <a:off x="1322388" y="1552574"/>
            <a:ext cx="7288212" cy="4617555"/>
          </a:xfrm>
        </p:spPr>
        <p:txBody>
          <a:bodyPr/>
          <a:lstStyle/>
          <a:p>
            <a:pPr lvl="0"/>
            <a:r>
              <a:rPr lang="en-US" sz="2000" b="0" dirty="0"/>
              <a:t>SSBG FUNDING</a:t>
            </a:r>
          </a:p>
          <a:p>
            <a:pPr lvl="0"/>
            <a:endParaRPr lang="en-US" sz="2000" b="0" dirty="0"/>
          </a:p>
          <a:p>
            <a:pPr lvl="0"/>
            <a:r>
              <a:rPr lang="en-US" sz="2000" b="0" dirty="0"/>
              <a:t>* Deaf Access Program</a:t>
            </a:r>
          </a:p>
          <a:p>
            <a:pPr lvl="0"/>
            <a:r>
              <a:rPr lang="en-US" sz="2000" b="0" dirty="0"/>
              <a:t>* CCLD licensing of Day Care and Foster Care for Adults</a:t>
            </a:r>
          </a:p>
          <a:p>
            <a:pPr lvl="0"/>
            <a:r>
              <a:rPr lang="en-US" sz="2000" b="0" dirty="0"/>
              <a:t>* CCLD- Residential Licensed Facilities (Foster Care for Children)</a:t>
            </a:r>
          </a:p>
          <a:p>
            <a:pPr lvl="0"/>
            <a:r>
              <a:rPr lang="en-US" sz="2000" b="0" dirty="0"/>
              <a:t>* CCLD -Child Care Licensed Facilities (Day Care for Children)</a:t>
            </a:r>
          </a:p>
          <a:p>
            <a:pPr lvl="0"/>
            <a:r>
              <a:rPr lang="en-US" sz="2000" b="0" dirty="0"/>
              <a:t>* Department of Developmental Services (DDS) Regional Centers</a:t>
            </a:r>
          </a:p>
          <a:p>
            <a:endParaRPr lang="en-US" dirty="0"/>
          </a:p>
        </p:txBody>
      </p:sp>
      <p:sp>
        <p:nvSpPr>
          <p:cNvPr id="4" name="Slide Number Placeholder 3">
            <a:extLst>
              <a:ext uri="{FF2B5EF4-FFF2-40B4-BE49-F238E27FC236}">
                <a16:creationId xmlns:a16="http://schemas.microsoft.com/office/drawing/2014/main" id="{70A6F140-4AB4-8936-6A7A-668B7F967B74}"/>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Tree>
    <p:extLst>
      <p:ext uri="{BB962C8B-B14F-4D97-AF65-F5344CB8AC3E}">
        <p14:creationId xmlns:p14="http://schemas.microsoft.com/office/powerpoint/2010/main" val="303267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6991350" y="406400"/>
            <a:ext cx="4179570" cy="3457971"/>
          </a:xfrm>
        </p:spPr>
        <p:txBody>
          <a:bodyPr/>
          <a:lstStyle/>
          <a:p>
            <a:r>
              <a:rPr lang="en-US" dirty="0"/>
              <a:t>COURT INTERVENTIONS</a:t>
            </a:r>
          </a:p>
        </p:txBody>
      </p:sp>
    </p:spTree>
    <p:extLst>
      <p:ext uri="{BB962C8B-B14F-4D97-AF65-F5344CB8AC3E}">
        <p14:creationId xmlns:p14="http://schemas.microsoft.com/office/powerpoint/2010/main" val="334696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933700" y="568961"/>
            <a:ext cx="8420100" cy="612139"/>
          </a:xfrm>
        </p:spPr>
        <p:txBody>
          <a:bodyPr/>
          <a:lstStyle/>
          <a:p>
            <a:r>
              <a:rPr lang="en-US" dirty="0"/>
              <a:t>Temporary Restraining order</a:t>
            </a:r>
          </a:p>
        </p:txBody>
      </p:sp>
      <p:sp>
        <p:nvSpPr>
          <p:cNvPr id="35" name="Content Placeholder 34">
            <a:extLst>
              <a:ext uri="{FF2B5EF4-FFF2-40B4-BE49-F238E27FC236}">
                <a16:creationId xmlns:a16="http://schemas.microsoft.com/office/drawing/2014/main" id="{EDBE6233-75E9-40D1-968F-58CA9AD0FF50}"/>
              </a:ext>
            </a:extLst>
          </p:cNvPr>
          <p:cNvSpPr>
            <a:spLocks noGrp="1"/>
          </p:cNvSpPr>
          <p:nvPr>
            <p:ph sz="half" idx="13"/>
          </p:nvPr>
        </p:nvSpPr>
        <p:spPr>
          <a:xfrm>
            <a:off x="2933700" y="1447800"/>
            <a:ext cx="3943627" cy="5038060"/>
          </a:xfrm>
        </p:spPr>
        <p:txBody>
          <a:bodyPr>
            <a:normAutofit/>
          </a:bodyPr>
          <a:lstStyle/>
          <a:p>
            <a:r>
              <a:rPr lang="en-US" sz="2800" dirty="0"/>
              <a:t>On January 9, 2026, a Judge issued a TRO pausing the federal freeze for 14 days.</a:t>
            </a:r>
          </a:p>
          <a:p>
            <a:endParaRPr lang="en-US" dirty="0"/>
          </a:p>
        </p:txBody>
      </p:sp>
      <p:sp>
        <p:nvSpPr>
          <p:cNvPr id="14" name="Text Placeholder 13">
            <a:extLst>
              <a:ext uri="{FF2B5EF4-FFF2-40B4-BE49-F238E27FC236}">
                <a16:creationId xmlns:a16="http://schemas.microsoft.com/office/drawing/2014/main" id="{CB9F9E8B-42CD-AC26-AFC9-F1F66695693B}"/>
              </a:ext>
            </a:extLst>
          </p:cNvPr>
          <p:cNvSpPr>
            <a:spLocks noGrp="1"/>
          </p:cNvSpPr>
          <p:nvPr>
            <p:ph type="body" sz="quarter" idx="3"/>
          </p:nvPr>
        </p:nvSpPr>
        <p:spPr>
          <a:xfrm>
            <a:off x="7410173" y="2797255"/>
            <a:ext cx="3943627" cy="464499"/>
          </a:xfrm>
        </p:spPr>
        <p:txBody>
          <a:bodyPr/>
          <a:lstStyle/>
          <a:p>
            <a:r>
              <a:rPr lang="en-US" dirty="0"/>
              <a:t> </a:t>
            </a:r>
          </a:p>
        </p:txBody>
      </p:sp>
      <p:sp>
        <p:nvSpPr>
          <p:cNvPr id="50" name="Content Placeholder 49">
            <a:extLst>
              <a:ext uri="{FF2B5EF4-FFF2-40B4-BE49-F238E27FC236}">
                <a16:creationId xmlns:a16="http://schemas.microsoft.com/office/drawing/2014/main" id="{8F6B2AE9-DDE4-FD99-A235-3B39EEE21481}"/>
              </a:ext>
            </a:extLst>
          </p:cNvPr>
          <p:cNvSpPr>
            <a:spLocks noGrp="1"/>
          </p:cNvSpPr>
          <p:nvPr>
            <p:ph sz="half" idx="14"/>
          </p:nvPr>
        </p:nvSpPr>
        <p:spPr>
          <a:xfrm>
            <a:off x="7410173" y="3251595"/>
            <a:ext cx="3943627" cy="3234264"/>
          </a:xfrm>
        </p:spPr>
        <p:txBody>
          <a:bodyPr>
            <a:normAutofit/>
          </a:bodyPr>
          <a:lstStyle/>
          <a:p>
            <a:r>
              <a:rPr lang="en-US" sz="2800" dirty="0"/>
              <a:t>On January 23, 2026, a Judge extended the TRO through February 6, 2026.</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10345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20EE-D4E7-1656-7649-3DFBCE8DE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45878-05F2-8760-7EEA-BF487EDD96AA}"/>
              </a:ext>
            </a:extLst>
          </p:cNvPr>
          <p:cNvSpPr>
            <a:spLocks noGrp="1"/>
          </p:cNvSpPr>
          <p:nvPr>
            <p:ph type="title"/>
          </p:nvPr>
        </p:nvSpPr>
        <p:spPr>
          <a:xfrm>
            <a:off x="2695575" y="2651997"/>
            <a:ext cx="8420100" cy="755014"/>
          </a:xfrm>
        </p:spPr>
        <p:txBody>
          <a:bodyPr/>
          <a:lstStyle/>
          <a:p>
            <a:r>
              <a:rPr lang="en-US" dirty="0"/>
              <a:t>Update to Temporary Restraining order</a:t>
            </a:r>
          </a:p>
        </p:txBody>
      </p:sp>
      <p:sp>
        <p:nvSpPr>
          <p:cNvPr id="14" name="Text Placeholder 13">
            <a:extLst>
              <a:ext uri="{FF2B5EF4-FFF2-40B4-BE49-F238E27FC236}">
                <a16:creationId xmlns:a16="http://schemas.microsoft.com/office/drawing/2014/main" id="{8C4C2D02-54F1-75E6-4733-7C94E56A442C}"/>
              </a:ext>
            </a:extLst>
          </p:cNvPr>
          <p:cNvSpPr>
            <a:spLocks noGrp="1"/>
          </p:cNvSpPr>
          <p:nvPr>
            <p:ph type="body" sz="quarter" idx="3"/>
          </p:nvPr>
        </p:nvSpPr>
        <p:spPr>
          <a:xfrm>
            <a:off x="7410173" y="2797255"/>
            <a:ext cx="3943627" cy="464499"/>
          </a:xfrm>
        </p:spPr>
        <p:txBody>
          <a:bodyPr/>
          <a:lstStyle/>
          <a:p>
            <a:r>
              <a:rPr lang="en-US" dirty="0"/>
              <a:t> </a:t>
            </a:r>
          </a:p>
        </p:txBody>
      </p:sp>
      <p:sp>
        <p:nvSpPr>
          <p:cNvPr id="8" name="Slide Number Placeholder 7">
            <a:extLst>
              <a:ext uri="{FF2B5EF4-FFF2-40B4-BE49-F238E27FC236}">
                <a16:creationId xmlns:a16="http://schemas.microsoft.com/office/drawing/2014/main" id="{0C221678-EFD2-FA67-B545-782E02E18AF5}"/>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320472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341120" y="558801"/>
            <a:ext cx="9953308" cy="727074"/>
          </a:xfrm>
        </p:spPr>
        <p:txBody>
          <a:bodyPr/>
          <a:lstStyle/>
          <a:p>
            <a:r>
              <a:rPr lang="en-US" dirty="0"/>
              <a:t>Harm to families</a:t>
            </a:r>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1341119" y="1533525"/>
            <a:ext cx="8402955" cy="4419600"/>
          </a:xfrm>
        </p:spPr>
        <p:txBody>
          <a:bodyPr>
            <a:normAutofit fontScale="92500" lnSpcReduction="10000"/>
          </a:bodyPr>
          <a:lstStyle/>
          <a:p>
            <a:pPr marL="0" indent="0">
              <a:buNone/>
            </a:pPr>
            <a:r>
              <a:rPr lang="en-US" dirty="0"/>
              <a:t>The Administration’s five-state freeze would be extremely harmful to low-and moderate-income families. </a:t>
            </a:r>
          </a:p>
          <a:p>
            <a:pPr marL="285750" indent="-285750">
              <a:buFont typeface="Arial" panose="020B0604020202020204" pitchFamily="34" charset="0"/>
              <a:buChar char="•"/>
            </a:pPr>
            <a:r>
              <a:rPr lang="en-US" dirty="0"/>
              <a:t>The TANF program provides essential funding for basic cash assistance to some of the lowest-income families, including foster care children, supporting childcare, early education, services for at-risk youth, and other related services for families. </a:t>
            </a:r>
          </a:p>
          <a:p>
            <a:pPr marL="285750" indent="-285750">
              <a:buFont typeface="Arial" panose="020B0604020202020204" pitchFamily="34" charset="0"/>
              <a:buChar char="•"/>
            </a:pPr>
            <a:r>
              <a:rPr lang="en-US" dirty="0"/>
              <a:t>TANF benefits allow low-income families to cover some of their most basic expenses, such as rent, utilities, diapers, and school supplies. </a:t>
            </a:r>
          </a:p>
          <a:p>
            <a:pPr marL="285750" indent="-285750">
              <a:buFont typeface="Arial" panose="020B0604020202020204" pitchFamily="34" charset="0"/>
              <a:buChar char="•"/>
            </a:pPr>
            <a:r>
              <a:rPr lang="en-US" dirty="0"/>
              <a:t>SSBG is the most flexible of these programs. It provides care and protection for both vulnerable adults and at-risk youth, special services for people with disabilities, childcare, counseling, and other services.</a:t>
            </a:r>
          </a:p>
          <a:p>
            <a:pPr marL="0" indent="0">
              <a:buNone/>
            </a:pPr>
            <a:endParaRPr lang="en-US" dirty="0"/>
          </a:p>
          <a:p>
            <a:pPr marL="0" indent="0">
              <a:buNone/>
            </a:pPr>
            <a:r>
              <a:rPr lang="en-US" dirty="0"/>
              <a:t>These funding cuts threaten many types of funding, from transportation to public schools, community health centers, services to children who have been abused or neglected, disaster relief, financial aid to students at state universities, and much more (as demonstrated on previous slides).</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16</a:t>
            </a:fld>
            <a:endParaRPr lang="en-US" dirty="0"/>
          </a:p>
        </p:txBody>
      </p:sp>
    </p:spTree>
    <p:extLst>
      <p:ext uri="{BB962C8B-B14F-4D97-AF65-F5344CB8AC3E}">
        <p14:creationId xmlns:p14="http://schemas.microsoft.com/office/powerpoint/2010/main" val="63692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8FC28-E0BD-4387-B8BE-9965D1A57FF1}"/>
              </a:ext>
            </a:extLst>
          </p:cNvPr>
          <p:cNvSpPr>
            <a:spLocks noGrp="1"/>
          </p:cNvSpPr>
          <p:nvPr>
            <p:ph type="title"/>
          </p:nvPr>
        </p:nvSpPr>
        <p:spPr>
          <a:xfrm>
            <a:off x="5476874" y="1671639"/>
            <a:ext cx="5884027" cy="1204912"/>
          </a:xfrm>
        </p:spPr>
        <p:txBody>
          <a:bodyPr/>
          <a:lstStyle/>
          <a:p>
            <a:r>
              <a:rPr lang="en-US" dirty="0"/>
              <a:t>County impact</a:t>
            </a:r>
          </a:p>
        </p:txBody>
      </p:sp>
      <p:pic>
        <p:nvPicPr>
          <p:cNvPr id="47" name="Picture Placeholder 46" descr="A person smiling with a shadow on the wall">
            <a:extLst>
              <a:ext uri="{FF2B5EF4-FFF2-40B4-BE49-F238E27FC236}">
                <a16:creationId xmlns:a16="http://schemas.microsoft.com/office/drawing/2014/main" id="{F55BC7A4-EE4B-7EFC-C325-408D66C3CBA7}"/>
              </a:ext>
            </a:extLst>
          </p:cNvPr>
          <p:cNvPicPr>
            <a:picLocks noGrp="1" noChangeAspect="1"/>
          </p:cNvPicPr>
          <p:nvPr>
            <p:ph type="pic" sz="quarter" idx="13"/>
          </p:nvPr>
        </p:nvPicPr>
        <p:blipFill>
          <a:blip r:embed="rId3"/>
          <a:srcRect l="112" r="112"/>
          <a:stretch/>
        </p:blipFill>
        <p:spPr>
          <a:xfrm>
            <a:off x="-28230" y="-9144"/>
            <a:ext cx="5481955" cy="6876288"/>
          </a:xfrm>
        </p:spPr>
      </p:pic>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17</a:t>
            </a:fld>
            <a:endParaRPr lang="en-US" dirty="0"/>
          </a:p>
        </p:txBody>
      </p:sp>
      <p:sp>
        <p:nvSpPr>
          <p:cNvPr id="3" name="Text Placeholder 2">
            <a:extLst>
              <a:ext uri="{FF2B5EF4-FFF2-40B4-BE49-F238E27FC236}">
                <a16:creationId xmlns:a16="http://schemas.microsoft.com/office/drawing/2014/main" id="{FED19BCA-B61F-4EA6-A1FB-CCA3BD8506FB}"/>
              </a:ext>
            </a:extLst>
          </p:cNvPr>
          <p:cNvSpPr>
            <a:spLocks noGrp="1"/>
          </p:cNvSpPr>
          <p:nvPr>
            <p:ph sz="half" idx="14"/>
          </p:nvPr>
        </p:nvSpPr>
        <p:spPr>
          <a:xfrm>
            <a:off x="5625175" y="3117849"/>
            <a:ext cx="5907176" cy="2536826"/>
          </a:xfrm>
        </p:spPr>
        <p:txBody>
          <a:bodyPr>
            <a:noAutofit/>
          </a:bodyPr>
          <a:lstStyle/>
          <a:p>
            <a:r>
              <a:rPr lang="en-US" dirty="0"/>
              <a:t>The State of California is exploring contingency plans and may allow Counties to access the State General fund Loan Authority or other loan authority under statute. </a:t>
            </a:r>
          </a:p>
          <a:p>
            <a:r>
              <a:rPr lang="en-US" dirty="0"/>
              <a:t>The SSD is exploring options for funding should the State not provide access to loan authority funds. </a:t>
            </a:r>
          </a:p>
          <a:p>
            <a:endParaRPr lang="en-US" dirty="0"/>
          </a:p>
          <a:p>
            <a:endParaRPr lang="en-US" dirty="0"/>
          </a:p>
          <a:p>
            <a:endParaRPr lang="en-US" dirty="0"/>
          </a:p>
        </p:txBody>
      </p:sp>
      <p:cxnSp>
        <p:nvCxnSpPr>
          <p:cNvPr id="23" name="Straight Connector 22">
            <a:extLst>
              <a:ext uri="{FF2B5EF4-FFF2-40B4-BE49-F238E27FC236}">
                <a16:creationId xmlns:a16="http://schemas.microsoft.com/office/drawing/2014/main" id="{D87F08D6-2CA7-4A5A-BE34-07113DCA535D}"/>
              </a:ext>
              <a:ext uri="{C183D7F6-B498-43B3-948B-1728B52AA6E4}">
                <adec:decorative xmlns:adec="http://schemas.microsoft.com/office/drawing/2017/decorative" val="1"/>
              </a:ext>
            </a:extLst>
          </p:cNvPr>
          <p:cNvCxnSpPr>
            <a:cxnSpLocks/>
          </p:cNvCxnSpPr>
          <p:nvPr userDrawn="1"/>
        </p:nvCxnSpPr>
        <p:spPr>
          <a:xfrm flipH="1" flipV="1">
            <a:off x="0" y="876300"/>
            <a:ext cx="5246255" cy="170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6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850181"/>
          </a:xfrm>
        </p:spPr>
        <p:txBody>
          <a:bodyPr>
            <a:noAutofit/>
          </a:bodyPr>
          <a:lstStyle/>
          <a:p>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18</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1F5FA-CCCC-E1A1-8274-892ED3F56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38E10-522D-2A7E-9525-AF43D2627B9D}"/>
              </a:ext>
            </a:extLst>
          </p:cNvPr>
          <p:cNvSpPr>
            <a:spLocks noGrp="1"/>
          </p:cNvSpPr>
          <p:nvPr>
            <p:ph type="ctrTitle"/>
          </p:nvPr>
        </p:nvSpPr>
        <p:spPr>
          <a:xfrm>
            <a:off x="6422868" y="200025"/>
            <a:ext cx="4941771" cy="6305549"/>
          </a:xfrm>
        </p:spPr>
        <p:txBody>
          <a:bodyPr anchor="ctr"/>
          <a:lstStyle/>
          <a:p>
            <a:r>
              <a:rPr lang="en-US" cap="none" dirty="0">
                <a:latin typeface="Abadi" panose="020B0604020104020204" pitchFamily="34" charset="0"/>
              </a:rPr>
              <a:t>This initiative is a new program introduced by the Department of Government Efficiency (DOGE) that requires federal agencies to manually review and approve requests for funding.</a:t>
            </a:r>
          </a:p>
        </p:txBody>
      </p:sp>
    </p:spTree>
    <p:extLst>
      <p:ext uri="{BB962C8B-B14F-4D97-AF65-F5344CB8AC3E}">
        <p14:creationId xmlns:p14="http://schemas.microsoft.com/office/powerpoint/2010/main" val="232266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4810125" y="1609724"/>
            <a:ext cx="6981824" cy="4676775"/>
          </a:xfrm>
        </p:spPr>
        <p:txBody>
          <a:bodyPr/>
          <a:lstStyle/>
          <a:p>
            <a:r>
              <a:rPr lang="en-US" dirty="0"/>
              <a:t>ON January 6, 2026, the federal GOVT. sent letters to five states ATTEMPTing TO FREEZE federal FUNDING FOR family assistance &amp; childcare PROGRAMS</a:t>
            </a:r>
            <a:br>
              <a:rPr lang="en-US" dirty="0"/>
            </a:br>
            <a:br>
              <a:rPr lang="en-US" dirty="0"/>
            </a:br>
            <a:endParaRPr lang="en-US" dirty="0"/>
          </a:p>
        </p:txBody>
      </p:sp>
    </p:spTree>
    <p:extLst>
      <p:ext uri="{BB962C8B-B14F-4D97-AF65-F5344CB8AC3E}">
        <p14:creationId xmlns:p14="http://schemas.microsoft.com/office/powerpoint/2010/main" val="60879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C308-1C8F-7D4F-4B27-E1FC14075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3952C-E585-68E8-55E2-245943DE78A5}"/>
              </a:ext>
            </a:extLst>
          </p:cNvPr>
          <p:cNvSpPr>
            <a:spLocks noGrp="1"/>
          </p:cNvSpPr>
          <p:nvPr>
            <p:ph type="ctrTitle"/>
          </p:nvPr>
        </p:nvSpPr>
        <p:spPr>
          <a:xfrm>
            <a:off x="6422868" y="447675"/>
            <a:ext cx="4941771" cy="6057899"/>
          </a:xfrm>
        </p:spPr>
        <p:txBody>
          <a:bodyPr anchor="ctr"/>
          <a:lstStyle/>
          <a:p>
            <a:r>
              <a:rPr lang="en-US" sz="2400" cap="none" dirty="0">
                <a:latin typeface="Abadi" panose="020B0604020104020204" pitchFamily="34" charset="0"/>
              </a:rPr>
              <a:t>California – $5 billion potential 		loss</a:t>
            </a:r>
            <a:br>
              <a:rPr lang="en-US" sz="2400" cap="none" dirty="0">
                <a:latin typeface="Abadi" panose="020B0604020104020204" pitchFamily="34" charset="0"/>
              </a:rPr>
            </a:br>
            <a:br>
              <a:rPr lang="en-US" sz="2400" cap="none" dirty="0">
                <a:latin typeface="Abadi" panose="020B0604020104020204" pitchFamily="34" charset="0"/>
              </a:rPr>
            </a:br>
            <a:r>
              <a:rPr lang="en-US" sz="2400" cap="none" dirty="0">
                <a:latin typeface="Abadi" panose="020B0604020104020204" pitchFamily="34" charset="0"/>
              </a:rPr>
              <a:t>Colorado</a:t>
            </a:r>
            <a:br>
              <a:rPr lang="en-US" sz="2400" cap="none" dirty="0">
                <a:latin typeface="Abadi" panose="020B0604020104020204" pitchFamily="34" charset="0"/>
              </a:rPr>
            </a:br>
            <a:br>
              <a:rPr lang="en-US" sz="2400" cap="none" dirty="0">
                <a:latin typeface="Abadi" panose="020B0604020104020204" pitchFamily="34" charset="0"/>
              </a:rPr>
            </a:br>
            <a:r>
              <a:rPr lang="en-US" sz="2400" cap="none" dirty="0">
                <a:latin typeface="Abadi" panose="020B0604020104020204" pitchFamily="34" charset="0"/>
              </a:rPr>
              <a:t>Illinois</a:t>
            </a:r>
            <a:br>
              <a:rPr lang="en-US" sz="2400" cap="none" dirty="0">
                <a:latin typeface="Abadi" panose="020B0604020104020204" pitchFamily="34" charset="0"/>
              </a:rPr>
            </a:br>
            <a:br>
              <a:rPr lang="en-US" sz="2400" cap="none" dirty="0">
                <a:latin typeface="Abadi" panose="020B0604020104020204" pitchFamily="34" charset="0"/>
              </a:rPr>
            </a:br>
            <a:r>
              <a:rPr lang="en-US" sz="2400" cap="none" dirty="0">
                <a:latin typeface="Abadi" panose="020B0604020104020204" pitchFamily="34" charset="0"/>
              </a:rPr>
              <a:t>Minnesota</a:t>
            </a:r>
            <a:br>
              <a:rPr lang="en-US" sz="2400" cap="none" dirty="0">
                <a:latin typeface="Abadi" panose="020B0604020104020204" pitchFamily="34" charset="0"/>
              </a:rPr>
            </a:br>
            <a:br>
              <a:rPr lang="en-US" sz="2400" cap="none" dirty="0">
                <a:latin typeface="Abadi" panose="020B0604020104020204" pitchFamily="34" charset="0"/>
              </a:rPr>
            </a:br>
            <a:r>
              <a:rPr lang="en-US" sz="2400" cap="none" dirty="0">
                <a:latin typeface="Abadi" panose="020B0604020104020204" pitchFamily="34" charset="0"/>
              </a:rPr>
              <a:t>New York</a:t>
            </a:r>
          </a:p>
        </p:txBody>
      </p:sp>
    </p:spTree>
    <p:extLst>
      <p:ext uri="{BB962C8B-B14F-4D97-AF65-F5344CB8AC3E}">
        <p14:creationId xmlns:p14="http://schemas.microsoft.com/office/powerpoint/2010/main" val="310445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CCF0D-83DD-FB70-9124-44262E63E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0BEB1-39FB-593C-AB6C-6DA18EAB915E}"/>
              </a:ext>
            </a:extLst>
          </p:cNvPr>
          <p:cNvSpPr>
            <a:spLocks noGrp="1"/>
          </p:cNvSpPr>
          <p:nvPr>
            <p:ph type="title"/>
          </p:nvPr>
        </p:nvSpPr>
        <p:spPr>
          <a:xfrm>
            <a:off x="1322318" y="268361"/>
            <a:ext cx="7288282" cy="798440"/>
          </a:xfrm>
        </p:spPr>
        <p:txBody>
          <a:bodyPr/>
          <a:lstStyle/>
          <a:p>
            <a:r>
              <a:rPr lang="en-US" b="1" dirty="0"/>
              <a:t>Allegations of widespread fraud</a:t>
            </a:r>
          </a:p>
        </p:txBody>
      </p:sp>
      <p:sp>
        <p:nvSpPr>
          <p:cNvPr id="3" name="Text Placeholder 2">
            <a:extLst>
              <a:ext uri="{FF2B5EF4-FFF2-40B4-BE49-F238E27FC236}">
                <a16:creationId xmlns:a16="http://schemas.microsoft.com/office/drawing/2014/main" id="{5308A1D6-6214-A652-A4EC-3400F412D3D3}"/>
              </a:ext>
            </a:extLst>
          </p:cNvPr>
          <p:cNvSpPr>
            <a:spLocks noGrp="1"/>
          </p:cNvSpPr>
          <p:nvPr>
            <p:ph sz="half" idx="2"/>
          </p:nvPr>
        </p:nvSpPr>
        <p:spPr>
          <a:xfrm>
            <a:off x="1322388" y="1276350"/>
            <a:ext cx="7288212" cy="4893779"/>
          </a:xfrm>
        </p:spPr>
        <p:txBody>
          <a:bodyPr>
            <a:normAutofit/>
          </a:bodyPr>
          <a:lstStyle/>
          <a:p>
            <a:endParaRPr lang="en-US" b="0" dirty="0"/>
          </a:p>
          <a:p>
            <a:endParaRPr lang="en-US" b="0" dirty="0"/>
          </a:p>
          <a:p>
            <a:r>
              <a:rPr lang="en-US" b="0" dirty="0"/>
              <a:t>The HHS Administration for Children and Families (ACF) cited “serious concerns about widespread fraud and misuse of taxpayer dollars in state-administered programs” as its reason for suspending the funding. </a:t>
            </a:r>
          </a:p>
          <a:p>
            <a:endParaRPr lang="en-US" b="0" dirty="0"/>
          </a:p>
          <a:p>
            <a:r>
              <a:rPr lang="en-US" b="0" dirty="0"/>
              <a:t>The ACF has requested the five states “to submit a justification and receipt documentation before any federal payment is released.”</a:t>
            </a:r>
            <a:endParaRPr lang="en-US" sz="2000" dirty="0"/>
          </a:p>
        </p:txBody>
      </p:sp>
      <p:sp>
        <p:nvSpPr>
          <p:cNvPr id="14" name="Slide Number Placeholder 5">
            <a:extLst>
              <a:ext uri="{FF2B5EF4-FFF2-40B4-BE49-F238E27FC236}">
                <a16:creationId xmlns:a16="http://schemas.microsoft.com/office/drawing/2014/main" id="{F4BCB97C-3298-FB61-437A-21F00DA9189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242080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F62429-1DFD-396E-04CD-3059FFC1CAE0}"/>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
        <p:nvSpPr>
          <p:cNvPr id="6" name="TextBox 5">
            <a:extLst>
              <a:ext uri="{FF2B5EF4-FFF2-40B4-BE49-F238E27FC236}">
                <a16:creationId xmlns:a16="http://schemas.microsoft.com/office/drawing/2014/main" id="{F8DCC3E9-B1BF-615C-E01F-64CE38C22C0C}"/>
              </a:ext>
            </a:extLst>
          </p:cNvPr>
          <p:cNvSpPr txBox="1"/>
          <p:nvPr/>
        </p:nvSpPr>
        <p:spPr>
          <a:xfrm>
            <a:off x="1293743" y="1536174"/>
            <a:ext cx="7402582" cy="3046988"/>
          </a:xfrm>
          <a:prstGeom prst="rect">
            <a:avLst/>
          </a:prstGeom>
          <a:noFill/>
        </p:spPr>
        <p:txBody>
          <a:bodyPr wrap="square">
            <a:spAutoFit/>
          </a:bodyPr>
          <a:lstStyle/>
          <a:p>
            <a:endParaRPr lang="en-US" sz="2400" dirty="0"/>
          </a:p>
          <a:p>
            <a:r>
              <a:rPr lang="en-US" sz="2400" dirty="0"/>
              <a:t>The letters also requested that the five states turn over essentially every document ever associated with the state's implementation of these federal programs and do so within 14 days, by Jan. 20, including personally identifiable information about program participants, such as names and SSNs from program participants dating back to 2022.</a:t>
            </a:r>
          </a:p>
        </p:txBody>
      </p:sp>
    </p:spTree>
    <p:extLst>
      <p:ext uri="{BB962C8B-B14F-4D97-AF65-F5344CB8AC3E}">
        <p14:creationId xmlns:p14="http://schemas.microsoft.com/office/powerpoint/2010/main" val="3530399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1"/>
            <a:ext cx="7288282" cy="798440"/>
          </a:xfrm>
        </p:spPr>
        <p:txBody>
          <a:bodyPr/>
          <a:lstStyle/>
          <a:p>
            <a:r>
              <a:rPr lang="en-US" b="1" dirty="0"/>
              <a:t>assertions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1276350"/>
            <a:ext cx="7288212" cy="4893779"/>
          </a:xfrm>
        </p:spPr>
        <p:txBody>
          <a:bodyPr>
            <a:normAutofit/>
          </a:bodyPr>
          <a:lstStyle/>
          <a:p>
            <a:r>
              <a:rPr lang="en-US" sz="2000" b="0" dirty="0"/>
              <a:t>The letters sent to the five states assert the authority for the funding freeze comes from a general regulation related to noncompliance with federal statutes. </a:t>
            </a:r>
          </a:p>
          <a:p>
            <a:endParaRPr lang="en-US" sz="2000" b="0" dirty="0"/>
          </a:p>
          <a:p>
            <a:r>
              <a:rPr lang="en-US" sz="2000" b="0" dirty="0"/>
              <a:t>TANF statute requires federal agencies to take a series of steps before withholding funding, including identifying specific noncompliance and the actions the state must take to come into compliance.</a:t>
            </a:r>
          </a:p>
          <a:p>
            <a:endParaRPr lang="en-US" sz="2000" b="0" dirty="0"/>
          </a:p>
          <a:p>
            <a:r>
              <a:rPr lang="en-US" sz="2000" b="0" dirty="0"/>
              <a:t>The Administration failed to identify any noncompliance by the five states, either in the letters or in subsequent communications, instead citing the Administration’s concerns that there </a:t>
            </a:r>
            <a:r>
              <a:rPr lang="en-US" sz="2000" b="0" i="1" dirty="0"/>
              <a:t>could</a:t>
            </a:r>
            <a:r>
              <a:rPr lang="en-US" sz="2000" b="0" dirty="0"/>
              <a:t> be fraud based on unsubstantiated allegations.</a:t>
            </a:r>
            <a:r>
              <a:rPr lang="en-US" sz="2000" dirty="0"/>
              <a:t> </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C93CE-8D2B-AD90-EE8F-6A40DF3B6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FDEB4-E1DA-D736-CDEA-596500B268E3}"/>
              </a:ext>
            </a:extLst>
          </p:cNvPr>
          <p:cNvSpPr>
            <a:spLocks noGrp="1"/>
          </p:cNvSpPr>
          <p:nvPr>
            <p:ph type="title"/>
          </p:nvPr>
        </p:nvSpPr>
        <p:spPr>
          <a:xfrm>
            <a:off x="1322318" y="268361"/>
            <a:ext cx="7288282" cy="798440"/>
          </a:xfrm>
        </p:spPr>
        <p:txBody>
          <a:bodyPr/>
          <a:lstStyle/>
          <a:p>
            <a:r>
              <a:rPr lang="en-US" b="1" dirty="0"/>
              <a:t>Program Integrity</a:t>
            </a:r>
          </a:p>
        </p:txBody>
      </p:sp>
      <p:sp>
        <p:nvSpPr>
          <p:cNvPr id="3" name="Text Placeholder 2">
            <a:extLst>
              <a:ext uri="{FF2B5EF4-FFF2-40B4-BE49-F238E27FC236}">
                <a16:creationId xmlns:a16="http://schemas.microsoft.com/office/drawing/2014/main" id="{8D162AF9-C0A2-D543-6ED9-1D39BFE9CC43}"/>
              </a:ext>
            </a:extLst>
          </p:cNvPr>
          <p:cNvSpPr>
            <a:spLocks noGrp="1"/>
          </p:cNvSpPr>
          <p:nvPr>
            <p:ph sz="half" idx="2"/>
          </p:nvPr>
        </p:nvSpPr>
        <p:spPr>
          <a:xfrm>
            <a:off x="1322388" y="1276350"/>
            <a:ext cx="7288212" cy="4893779"/>
          </a:xfrm>
        </p:spPr>
        <p:txBody>
          <a:bodyPr>
            <a:normAutofit/>
          </a:bodyPr>
          <a:lstStyle/>
          <a:p>
            <a:endParaRPr lang="en-US" sz="2000" b="0" dirty="0"/>
          </a:p>
          <a:p>
            <a:r>
              <a:rPr lang="en-US" sz="2000" b="0" dirty="0"/>
              <a:t>TANF, CCDF, and SSBG have procedures and penalties spelled out in their statutes and regulations to address program integrity and any potential misuse of funds. </a:t>
            </a:r>
          </a:p>
          <a:p>
            <a:endParaRPr lang="en-US" sz="2000" b="0" dirty="0"/>
          </a:p>
          <a:p>
            <a:r>
              <a:rPr lang="en-US" sz="2000" b="0" dirty="0"/>
              <a:t>It should be noted that these statutes and regulations seek to balance state flexibility with program integrity. </a:t>
            </a:r>
          </a:p>
          <a:p>
            <a:endParaRPr lang="en-US" sz="2000" b="0" dirty="0"/>
          </a:p>
          <a:p>
            <a:pPr marL="342900" indent="-342900">
              <a:buFont typeface="Arial" panose="020B0604020202020204" pitchFamily="34" charset="0"/>
              <a:buChar char="•"/>
            </a:pPr>
            <a:r>
              <a:rPr lang="en-US" sz="2000" u="sng" dirty="0"/>
              <a:t>States are responsible for </a:t>
            </a:r>
            <a:r>
              <a:rPr lang="en-US" sz="2000" b="0" dirty="0"/>
              <a:t>following federal requirements, including rules around eligibility, audits, and provider oversight. </a:t>
            </a:r>
          </a:p>
          <a:p>
            <a:pPr marL="342900" indent="-342900">
              <a:buFont typeface="Arial" panose="020B0604020202020204" pitchFamily="34" charset="0"/>
              <a:buChar char="•"/>
            </a:pPr>
            <a:r>
              <a:rPr lang="en-US" sz="2000" u="sng" dirty="0"/>
              <a:t>The federal government is responsible for </a:t>
            </a:r>
            <a:r>
              <a:rPr lang="en-US" sz="2000" b="0" dirty="0"/>
              <a:t>determining compliance through federal audits and reviews. </a:t>
            </a:r>
            <a:endParaRPr lang="en-US" sz="2000" dirty="0"/>
          </a:p>
        </p:txBody>
      </p:sp>
      <p:sp>
        <p:nvSpPr>
          <p:cNvPr id="14" name="Slide Number Placeholder 5">
            <a:extLst>
              <a:ext uri="{FF2B5EF4-FFF2-40B4-BE49-F238E27FC236}">
                <a16:creationId xmlns:a16="http://schemas.microsoft.com/office/drawing/2014/main" id="{2DEE0381-4AE5-0002-D0B7-5CE6F1B749E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spTree>
    <p:extLst>
      <p:ext uri="{BB962C8B-B14F-4D97-AF65-F5344CB8AC3E}">
        <p14:creationId xmlns:p14="http://schemas.microsoft.com/office/powerpoint/2010/main" val="34561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6A617-E3AB-A7BC-CC8E-DC2D371DB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BD6B4-BBDA-FB30-7BDD-B7F58528BAAC}"/>
              </a:ext>
            </a:extLst>
          </p:cNvPr>
          <p:cNvSpPr>
            <a:spLocks noGrp="1"/>
          </p:cNvSpPr>
          <p:nvPr>
            <p:ph type="ctrTitle"/>
          </p:nvPr>
        </p:nvSpPr>
        <p:spPr>
          <a:xfrm>
            <a:off x="7543800" y="447675"/>
            <a:ext cx="3820839" cy="6057899"/>
          </a:xfrm>
        </p:spPr>
        <p:txBody>
          <a:bodyPr anchor="ctr"/>
          <a:lstStyle/>
          <a:p>
            <a:br>
              <a:rPr lang="en-US" sz="4000" cap="none" dirty="0">
                <a:latin typeface="Abadi" panose="020B0604020104020204" pitchFamily="34" charset="0"/>
              </a:rPr>
            </a:br>
            <a:br>
              <a:rPr lang="en-US" sz="4000" cap="none" dirty="0">
                <a:latin typeface="Abadi" panose="020B0604020104020204" pitchFamily="34" charset="0"/>
              </a:rPr>
            </a:br>
            <a:r>
              <a:rPr lang="en-US" sz="4000" cap="none" dirty="0">
                <a:latin typeface="Abadi" panose="020B0604020104020204" pitchFamily="34" charset="0"/>
              </a:rPr>
              <a:t>Potentially Impacted</a:t>
            </a:r>
            <a:br>
              <a:rPr lang="en-US" sz="4000" cap="none" dirty="0">
                <a:latin typeface="Abadi" panose="020B0604020104020204" pitchFamily="34" charset="0"/>
              </a:rPr>
            </a:br>
            <a:r>
              <a:rPr lang="en-US" sz="4000" cap="none" dirty="0">
                <a:latin typeface="Abadi" panose="020B0604020104020204" pitchFamily="34" charset="0"/>
              </a:rPr>
              <a:t>Programs</a:t>
            </a:r>
            <a:br>
              <a:rPr lang="en-US" sz="4000" cap="none" dirty="0">
                <a:latin typeface="Abadi" panose="020B0604020104020204" pitchFamily="34" charset="0"/>
              </a:rPr>
            </a:br>
            <a:br>
              <a:rPr lang="en-US" sz="4000" cap="none" dirty="0">
                <a:latin typeface="Abadi" panose="020B0604020104020204" pitchFamily="34" charset="0"/>
              </a:rPr>
            </a:br>
            <a:endParaRPr lang="en-US" sz="4000" cap="none" dirty="0">
              <a:latin typeface="Abadi" panose="020B0604020104020204" pitchFamily="34" charset="0"/>
            </a:endParaRPr>
          </a:p>
        </p:txBody>
      </p:sp>
    </p:spTree>
    <p:extLst>
      <p:ext uri="{BB962C8B-B14F-4D97-AF65-F5344CB8AC3E}">
        <p14:creationId xmlns:p14="http://schemas.microsoft.com/office/powerpoint/2010/main" val="131932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{10F4AA24-7A3B-412F-A92D-431EEB356EA4}TF7521aafa-c748-4c40-a498-ba511be234dc5b1b6097_win32-5039330bb2f3</Template>
  <TotalTime>1223</TotalTime>
  <Words>873</Words>
  <Application>Microsoft Office PowerPoint</Application>
  <PresentationFormat>Widescreen</PresentationFormat>
  <Paragraphs>109</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Abadi</vt:lpstr>
      <vt:lpstr>Arial</vt:lpstr>
      <vt:lpstr>Calibri</vt:lpstr>
      <vt:lpstr>Tenorite</vt:lpstr>
      <vt:lpstr>Custom</vt:lpstr>
      <vt:lpstr>“Defend the spend”  Trish Barbieri, SSD Director</vt:lpstr>
      <vt:lpstr>This initiative is a new program introduced by the Department of Government Efficiency (DOGE) that requires federal agencies to manually review and approve requests for funding.</vt:lpstr>
      <vt:lpstr>ON January 6, 2026, the federal GOVT. sent letters to five states ATTEMPTing TO FREEZE federal FUNDING FOR family assistance &amp; childcare PROGRAMS  </vt:lpstr>
      <vt:lpstr>California – $5 billion potential   loss  Colorado  Illinois  Minnesota  New York</vt:lpstr>
      <vt:lpstr>Allegations of widespread fraud</vt:lpstr>
      <vt:lpstr>PowerPoint Presentation</vt:lpstr>
      <vt:lpstr>assertions</vt:lpstr>
      <vt:lpstr>Program Integrity</vt:lpstr>
      <vt:lpstr>  Potentially Impacted Programs  </vt:lpstr>
      <vt:lpstr>Potentially Impacted programs</vt:lpstr>
      <vt:lpstr>Potentially Impacted programs</vt:lpstr>
      <vt:lpstr>Potentially Impacted programs</vt:lpstr>
      <vt:lpstr>COURT INTERVENTIONS</vt:lpstr>
      <vt:lpstr>Temporary Restraining order</vt:lpstr>
      <vt:lpstr>Update to Temporary Restraining order</vt:lpstr>
      <vt:lpstr>Harm to families</vt:lpstr>
      <vt:lpstr>County impact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“Defend the spend”  Trish Barbieri, SSD Director</dc:title>
  <dc:creator>Trish Barbieri</dc:creator>
  <cp:lastModifiedBy>Joan Hoy</cp:lastModifiedBy>
  <cp:revision>5</cp:revision>
  <dcterms:created xsi:type="dcterms:W3CDTF">2026-01-28T21:21:47Z</dcterms:created>
  <dcterms:modified xsi:type="dcterms:W3CDTF">2026-02-06T19:52:14Z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