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pYm00jEtQ57yYmvWyWKi9dXav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E41"/>
    <a:srgbClr val="3A5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185444-546A-45F6-BCC6-B38D3C859762}">
  <a:tblStyle styleId="{29185444-546A-45F6-BCC6-B38D3C859762}" styleName="Table_0">
    <a:wholeTbl>
      <a:tcTxStyle b="off" i="off">
        <a:font>
          <a:latin typeface="Tenorite "/>
          <a:ea typeface="Tenorite "/>
          <a:cs typeface="Tenorite 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8EA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AE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enorite "/>
          <a:ea typeface="Tenorite "/>
          <a:cs typeface="Tenorite 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Cleland" userId="4c0f75cc5b7fb738" providerId="LiveId" clId="{7A9C3FB6-020A-4C29-888B-9ACB1C59987B}"/>
    <pc:docChg chg="modSld">
      <pc:chgData name="Susan Cleland" userId="4c0f75cc5b7fb738" providerId="LiveId" clId="{7A9C3FB6-020A-4C29-888B-9ACB1C59987B}" dt="2026-01-14T18:18:33.113" v="37" actId="20577"/>
      <pc:docMkLst>
        <pc:docMk/>
      </pc:docMkLst>
      <pc:sldChg chg="modSp mod">
        <pc:chgData name="Susan Cleland" userId="4c0f75cc5b7fb738" providerId="LiveId" clId="{7A9C3FB6-020A-4C29-888B-9ACB1C59987B}" dt="2026-01-14T18:18:33.113" v="37" actId="20577"/>
        <pc:sldMkLst>
          <pc:docMk/>
          <pc:sldMk cId="0" sldId="261"/>
        </pc:sldMkLst>
        <pc:spChg chg="mod">
          <ac:chgData name="Susan Cleland" userId="4c0f75cc5b7fb738" providerId="LiveId" clId="{7A9C3FB6-020A-4C29-888B-9ACB1C59987B}" dt="2026-01-14T18:18:33.113" v="37" actId="20577"/>
          <ac:spMkLst>
            <pc:docMk/>
            <pc:sldMk cId="0" sldId="261"/>
            <ac:spMk id="1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800453F9-95B5-0051-9BB2-89001AB6F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>
            <a:extLst>
              <a:ext uri="{FF2B5EF4-FFF2-40B4-BE49-F238E27FC236}">
                <a16:creationId xmlns:a16="http://schemas.microsoft.com/office/drawing/2014/main" id="{ED27626E-9945-B8F9-D0C6-AC22AFB31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>
            <a:extLst>
              <a:ext uri="{FF2B5EF4-FFF2-40B4-BE49-F238E27FC236}">
                <a16:creationId xmlns:a16="http://schemas.microsoft.com/office/drawing/2014/main" id="{88DA3F93-F866-0DEF-8C00-AD41D48980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897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>
          <a:extLst>
            <a:ext uri="{FF2B5EF4-FFF2-40B4-BE49-F238E27FC236}">
              <a16:creationId xmlns:a16="http://schemas.microsoft.com/office/drawing/2014/main" id="{49166574-A23A-9EA6-2507-5842CBC48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>
            <a:extLst>
              <a:ext uri="{FF2B5EF4-FFF2-40B4-BE49-F238E27FC236}">
                <a16:creationId xmlns:a16="http://schemas.microsoft.com/office/drawing/2014/main" id="{DC967B17-B638-1FD4-25E6-887EE63A70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11:notes">
            <a:extLst>
              <a:ext uri="{FF2B5EF4-FFF2-40B4-BE49-F238E27FC236}">
                <a16:creationId xmlns:a16="http://schemas.microsoft.com/office/drawing/2014/main" id="{0FC6E1CA-A7C6-5883-9DB0-FEE74DDE17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483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35402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icture">
  <p:cSld name="Title and Picture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3"/>
          <p:cNvSpPr>
            <a:spLocks noGrp="1"/>
          </p:cNvSpPr>
          <p:nvPr>
            <p:ph type="pic" idx="2"/>
          </p:nvPr>
        </p:nvSpPr>
        <p:spPr>
          <a:xfrm>
            <a:off x="0" y="-9009"/>
            <a:ext cx="5521124" cy="6878584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3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Overview">
  <p:cSld name="Product Overview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rgbClr val="D6E2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lphaL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arenR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arenR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romanLcPeriod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About U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0" y="3716594"/>
            <a:ext cx="12192000" cy="3141406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Competition">
  <p:cSld name="Our Competi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1764"/>
            </a:schemeClr>
          </a:solidFill>
          <a:ln>
            <a:noFill/>
          </a:ln>
        </p:spPr>
        <p:txBody>
          <a:bodyPr spcFirstLastPara="1" wrap="square" lIns="731500" tIns="45700" rIns="7315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6"/>
          <p:cNvSpPr>
            <a:spLocks noGrp="1"/>
          </p:cNvSpPr>
          <p:nvPr>
            <p:ph type="pic" idx="2"/>
          </p:nvPr>
        </p:nvSpPr>
        <p:spPr>
          <a:xfrm>
            <a:off x="4942932" y="0"/>
            <a:ext cx="7249067" cy="2182483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3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">
  <p:cSld name="Agenda 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>
            <a:spLocks noGrp="1"/>
          </p:cNvSpPr>
          <p:nvPr>
            <p:ph type="pic" idx="2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rgbClr val="A9BD82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0">
                <a:srgbClr val="F9FBFD">
                  <a:alpha val="0"/>
                </a:srgbClr>
              </a:gs>
              <a:gs pos="50000">
                <a:srgbClr val="F9FBFD">
                  <a:alpha val="0"/>
                </a:srgbClr>
              </a:gs>
              <a:gs pos="100000">
                <a:srgbClr val="9ACF21">
                  <a:alpha val="9803"/>
                </a:srgbClr>
              </a:gs>
            </a:gsLst>
            <a:lin ang="0" scaled="0"/>
          </a:gra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3427896" y="0"/>
            <a:ext cx="3344379" cy="6858000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3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rgbClr val="35402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blem">
  <p:cSld name="Problem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/>
          <p:nvPr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07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/>
          <p:nvPr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rgbClr val="D6E2E6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s">
  <p:cSld name="Financial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rgbClr val="AEC6CE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671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4D671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ution">
  <p:cSld name="Solu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-1" y="0"/>
            <a:ext cx="4495801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3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2">
  <p:cSld name="Thank you 2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>
            <a:spLocks noGrp="1"/>
          </p:cNvSpPr>
          <p:nvPr>
            <p:ph type="pic" idx="2"/>
          </p:nvPr>
        </p:nvSpPr>
        <p:spPr>
          <a:xfrm>
            <a:off x="6771736" y="0"/>
            <a:ext cx="5420263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bg>
      <p:bgPr>
        <a:solidFill>
          <a:schemeClr val="accent5">
            <a:alpha val="9803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/>
          <p:nvPr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noFill/>
          <a:ln w="28575" cap="flat" cmpd="sng">
            <a:solidFill>
              <a:srgbClr val="3540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402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4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2"/>
          <p:cNvSpPr>
            <a:spLocks noGrp="1"/>
          </p:cNvSpPr>
          <p:nvPr>
            <p:ph type="pic" idx="2"/>
          </p:nvPr>
        </p:nvSpPr>
        <p:spPr>
          <a:xfrm>
            <a:off x="6789480" y="0"/>
            <a:ext cx="539496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9142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dirty="0"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ea typeface="Arial"/>
                <a:cs typeface="Arial"/>
                <a:sym typeface="Arial"/>
              </a:rPr>
              <a:t>COLLIER REST STOP VISITOR CENTER</a:t>
            </a:r>
            <a:endParaRPr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186C2DF1-041B-BA87-F6A5-53E8898E0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>
            <a:extLst>
              <a:ext uri="{FF2B5EF4-FFF2-40B4-BE49-F238E27FC236}">
                <a16:creationId xmlns:a16="http://schemas.microsoft.com/office/drawing/2014/main" id="{E670EE47-F5C0-B177-4B59-CC58BFCA1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6305" y="368819"/>
            <a:ext cx="6323957" cy="86002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solidFill>
                  <a:srgbClr val="092E41"/>
                </a:solidFill>
              </a:rPr>
              <a:t>Advertising Opportunities</a:t>
            </a:r>
            <a:endParaRPr lang="en-US" dirty="0">
              <a:solidFill>
                <a:srgbClr val="092E41"/>
              </a:solidFill>
            </a:endParaRPr>
          </a:p>
        </p:txBody>
      </p:sp>
      <p:sp>
        <p:nvSpPr>
          <p:cNvPr id="158" name="Google Shape;158;p9">
            <a:extLst>
              <a:ext uri="{FF2B5EF4-FFF2-40B4-BE49-F238E27FC236}">
                <a16:creationId xmlns:a16="http://schemas.microsoft.com/office/drawing/2014/main" id="{72F9DA5B-1463-414E-5C7C-1191C71582D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pic>
        <p:nvPicPr>
          <p:cNvPr id="159" name="Google Shape;159;p9">
            <a:extLst>
              <a:ext uri="{FF2B5EF4-FFF2-40B4-BE49-F238E27FC236}">
                <a16:creationId xmlns:a16="http://schemas.microsoft.com/office/drawing/2014/main" id="{7E6FC8AC-4C78-D3D1-7E6C-12FBA41A2D89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6477001" y="1143000"/>
            <a:ext cx="6857999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7705A-F11B-A111-6F66-4701CDCE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305" y="1577411"/>
            <a:ext cx="6218237" cy="3070789"/>
          </a:xfrm>
        </p:spPr>
        <p:txBody>
          <a:bodyPr/>
          <a:lstStyle/>
          <a:p>
            <a:r>
              <a:rPr lang="en-US" b="1" dirty="0"/>
              <a:t>What we’re seeing: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Many businesses recognize the value and participate.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However, many more still haven’t taken advantage of this prime visibility.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This means missed opportunities for both travelers and our communities.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With thousands of people passing through each week, the potential impact is far greater than most realize.</a:t>
            </a:r>
          </a:p>
        </p:txBody>
      </p:sp>
    </p:spTree>
    <p:extLst>
      <p:ext uri="{BB962C8B-B14F-4D97-AF65-F5344CB8AC3E}">
        <p14:creationId xmlns:p14="http://schemas.microsoft.com/office/powerpoint/2010/main" val="398258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0;p8">
            <a:extLst>
              <a:ext uri="{FF2B5EF4-FFF2-40B4-BE49-F238E27FC236}">
                <a16:creationId xmlns:a16="http://schemas.microsoft.com/office/drawing/2014/main" id="{9F3C4C5F-8F50-F3B9-8C8A-9C62B6DCD86F}"/>
              </a:ext>
            </a:extLst>
          </p:cNvPr>
          <p:cNvSpPr txBox="1">
            <a:spLocks/>
          </p:cNvSpPr>
          <p:nvPr/>
        </p:nvSpPr>
        <p:spPr>
          <a:xfrm>
            <a:off x="1199909" y="2335190"/>
            <a:ext cx="9792182" cy="21876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2"/>
              </a:buClr>
            </a:pPr>
            <a:r>
              <a:rPr lang="en-US" dirty="0"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WHY DOES IT MATTER</a:t>
            </a:r>
            <a:endParaRPr lang="en-US"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5308473" y="1458229"/>
            <a:ext cx="6144038" cy="477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dirty="0"/>
              <a:t>The Collier Visitor Center plays a quiet but significant role in supporting:</a:t>
            </a:r>
          </a:p>
          <a:p>
            <a:r>
              <a:rPr lang="en-US" sz="1600" b="1" dirty="0"/>
              <a:t>Tourism:</a:t>
            </a:r>
            <a:r>
              <a:rPr lang="en-US" sz="1600" dirty="0"/>
              <a:t> By driving visitors into our towns, parks, trails, and attractions</a:t>
            </a:r>
          </a:p>
          <a:p>
            <a:r>
              <a:rPr lang="en-US" sz="1600" b="1" dirty="0"/>
              <a:t>Local economies:</a:t>
            </a:r>
            <a:r>
              <a:rPr lang="en-US" sz="1600" dirty="0"/>
              <a:t> Through referrals that lead to overnight stays, meals, and retail spending</a:t>
            </a:r>
          </a:p>
          <a:p>
            <a:r>
              <a:rPr lang="en-US" sz="1600" b="1" dirty="0"/>
              <a:t>Public safety:</a:t>
            </a:r>
            <a:r>
              <a:rPr lang="en-US" sz="1600" dirty="0"/>
              <a:t> By sharing wildfire, weather, and travel information year-round</a:t>
            </a:r>
          </a:p>
          <a:p>
            <a:r>
              <a:rPr lang="en-US" sz="1600" b="1" dirty="0"/>
              <a:t>Community awareness:</a:t>
            </a:r>
            <a:r>
              <a:rPr lang="en-US" sz="1600" dirty="0"/>
              <a:t> By educating visitors on history, natural resources, recreation, agriculture, and more</a:t>
            </a:r>
          </a:p>
          <a:p>
            <a:r>
              <a:rPr lang="en-US" sz="1600" b="1" dirty="0"/>
              <a:t>County identity:</a:t>
            </a:r>
            <a:r>
              <a:rPr lang="en-US" sz="1600" dirty="0"/>
              <a:t> By offering a unified “welcome” that reflects our values and landscapes</a:t>
            </a:r>
          </a:p>
          <a:p>
            <a:r>
              <a:rPr lang="en-US" sz="1600" dirty="0"/>
              <a:t>When Boards ask, </a:t>
            </a:r>
            <a:r>
              <a:rPr lang="en-US" sz="1600" i="1" dirty="0"/>
              <a:t>“Why does this matter to my district?”</a:t>
            </a:r>
            <a:r>
              <a:rPr lang="en-US" sz="1600" dirty="0"/>
              <a:t> the answer is simple:</a:t>
            </a:r>
            <a:br>
              <a:rPr lang="en-US" sz="1600" dirty="0"/>
            </a:br>
            <a:r>
              <a:rPr lang="en-US" sz="1600" b="1" dirty="0"/>
              <a:t>Because this center represents your community even if a traveler never drives directly through it.</a:t>
            </a:r>
            <a:endParaRPr lang="en-US" sz="1600" dirty="0"/>
          </a:p>
        </p:txBody>
      </p:sp>
      <p:sp>
        <p:nvSpPr>
          <p:cNvPr id="172" name="Google Shape;1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2D88B-2DAF-FA4F-20B8-820653E721CB}"/>
              </a:ext>
            </a:extLst>
          </p:cNvPr>
          <p:cNvSpPr txBox="1"/>
          <p:nvPr/>
        </p:nvSpPr>
        <p:spPr>
          <a:xfrm>
            <a:off x="5308473" y="951263"/>
            <a:ext cx="4348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Big Impact from a Small Footprint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tree, outdoor, street&#10;&#10;AI-generated content may be incorrect.">
            <a:extLst>
              <a:ext uri="{FF2B5EF4-FFF2-40B4-BE49-F238E27FC236}">
                <a16:creationId xmlns:a16="http://schemas.microsoft.com/office/drawing/2014/main" id="{27914630-2159-21E2-D799-79EE1CDCE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112519" y="1036317"/>
            <a:ext cx="6857999" cy="47853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>
          <a:extLst>
            <a:ext uri="{FF2B5EF4-FFF2-40B4-BE49-F238E27FC236}">
              <a16:creationId xmlns:a16="http://schemas.microsoft.com/office/drawing/2014/main" id="{E9E64A40-5A79-21BD-75EF-077AD977B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1F9F3-D7FE-5D1B-D95B-A259E7E88E84}"/>
              </a:ext>
            </a:extLst>
          </p:cNvPr>
          <p:cNvSpPr/>
          <p:nvPr/>
        </p:nvSpPr>
        <p:spPr>
          <a:xfrm>
            <a:off x="-315071" y="-100584"/>
            <a:ext cx="5239512" cy="7059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Google Shape;171;p11">
            <a:extLst>
              <a:ext uri="{FF2B5EF4-FFF2-40B4-BE49-F238E27FC236}">
                <a16:creationId xmlns:a16="http://schemas.microsoft.com/office/drawing/2014/main" id="{68785CC4-87FF-02FC-85C6-0C93A258E3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65618" y="1825211"/>
            <a:ext cx="6089963" cy="265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dirty="0"/>
              <a:t>Serves travelers headed across Siskiyou County and beyond</a:t>
            </a:r>
          </a:p>
          <a:p>
            <a:r>
              <a:rPr lang="en-US" sz="1600" dirty="0"/>
              <a:t>Often the first point of contact for Lake Siskiyou, Klamath Basin, Scott Valley, Shasta Valley &amp; more</a:t>
            </a:r>
          </a:p>
          <a:p>
            <a:r>
              <a:rPr lang="en-US" sz="1600" dirty="0"/>
              <a:t>Reaches visitors </a:t>
            </a:r>
            <a:r>
              <a:rPr lang="en-US" sz="1600" i="1" dirty="0"/>
              <a:t>before</a:t>
            </a:r>
            <a:r>
              <a:rPr lang="en-US" sz="1600" dirty="0"/>
              <a:t> they decide where to go or spend time</a:t>
            </a:r>
          </a:p>
          <a:p>
            <a:r>
              <a:rPr lang="en-US" sz="1600" dirty="0"/>
              <a:t>Expands visibility for local programs, destinations &amp; services</a:t>
            </a:r>
          </a:p>
          <a:p>
            <a:r>
              <a:rPr lang="en-US" sz="1600" dirty="0"/>
              <a:t>Reflects the full diversity of Siskiyou County</a:t>
            </a:r>
          </a:p>
          <a:p>
            <a:r>
              <a:rPr lang="en-US" sz="1600" b="1" dirty="0"/>
              <a:t>Stronger impact through collaboration</a:t>
            </a:r>
            <a:endParaRPr lang="en-US" sz="1600" dirty="0"/>
          </a:p>
        </p:txBody>
      </p:sp>
      <p:sp>
        <p:nvSpPr>
          <p:cNvPr id="172" name="Google Shape;172;p11">
            <a:extLst>
              <a:ext uri="{FF2B5EF4-FFF2-40B4-BE49-F238E27FC236}">
                <a16:creationId xmlns:a16="http://schemas.microsoft.com/office/drawing/2014/main" id="{839E76EC-C68E-9698-7655-9CA7C56A6C1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628B1-37EB-4BE6-3D9B-95FB95A1A09C}"/>
              </a:ext>
            </a:extLst>
          </p:cNvPr>
          <p:cNvSpPr txBox="1"/>
          <p:nvPr/>
        </p:nvSpPr>
        <p:spPr>
          <a:xfrm>
            <a:off x="6436233" y="1308491"/>
            <a:ext cx="4348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 Shared Region Opportunity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ree, outdoor, sky, road&#10;&#10;AI-generated content may be incorrect.">
            <a:extLst>
              <a:ext uri="{FF2B5EF4-FFF2-40B4-BE49-F238E27FC236}">
                <a16:creationId xmlns:a16="http://schemas.microsoft.com/office/drawing/2014/main" id="{D2ED5E2E-87D7-8843-1368-81B88DD883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"/>
          <a:stretch>
            <a:fillRect/>
          </a:stretch>
        </p:blipFill>
        <p:spPr>
          <a:xfrm>
            <a:off x="-315071" y="-227846"/>
            <a:ext cx="5637228" cy="7313692"/>
          </a:xfrm>
          <a:prstGeom prst="rect">
            <a:avLst/>
          </a:prstGeom>
        </p:spPr>
      </p:pic>
      <p:sp>
        <p:nvSpPr>
          <p:cNvPr id="170" name="Google Shape;170;p11">
            <a:extLst>
              <a:ext uri="{FF2B5EF4-FFF2-40B4-BE49-F238E27FC236}">
                <a16:creationId xmlns:a16="http://schemas.microsoft.com/office/drawing/2014/main" id="{77F2C956-E77E-F03D-6C3E-7967FD7630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49681" y="2568548"/>
            <a:ext cx="7045681" cy="11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ENGAGING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THE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AUDIENCE</a:t>
            </a:r>
            <a:endParaRPr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71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977123" y="2216500"/>
            <a:ext cx="4442603" cy="242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Rennie Cleland, Board President</a:t>
            </a:r>
            <a:endParaRPr dirty="0"/>
          </a:p>
          <a:p>
            <a:pPr marL="0" lvl="0" indent="0" algn="ctr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530-260-1147​</a:t>
            </a:r>
            <a:endParaRPr dirty="0"/>
          </a:p>
          <a:p>
            <a:pPr marL="0" lvl="0" indent="0" algn="ctr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rennie.clelandconsulting@gmail.com</a:t>
            </a:r>
            <a:endParaRPr dirty="0"/>
          </a:p>
          <a:p>
            <a:pPr marL="0" lvl="0" indent="0">
              <a:spcBef>
                <a:spcPts val="600"/>
              </a:spcBef>
            </a:pPr>
            <a:r>
              <a:rPr lang="en-US" dirty="0"/>
              <a:t>https://collierctr.org/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2" descr="A picture containing tree, outdoor, plan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6053138" y="719138"/>
            <a:ext cx="6858000" cy="54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body" idx="3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Background</a:t>
            </a:r>
            <a:endParaRPr sz="2800" b="1" dirty="0"/>
          </a:p>
          <a:p>
            <a:pPr marL="0" lvl="0" indent="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Statistics</a:t>
            </a:r>
            <a:endParaRPr sz="2800" b="1" dirty="0"/>
          </a:p>
          <a:p>
            <a:pPr marL="0" lvl="0" indent="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Tourism</a:t>
            </a:r>
            <a:endParaRPr sz="2800" b="1" dirty="0"/>
          </a:p>
          <a:p>
            <a:pPr marL="0" lvl="0" indent="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Why Does It Matter</a:t>
            </a:r>
            <a:endParaRPr sz="2800" b="1" dirty="0"/>
          </a:p>
        </p:txBody>
      </p:sp>
      <p:sp>
        <p:nvSpPr>
          <p:cNvPr id="109" name="Google Shape;109;p2"/>
          <p:cNvSpPr txBox="1">
            <a:spLocks noGrp="1"/>
          </p:cNvSpPr>
          <p:nvPr>
            <p:ph type="sldNum" idx="12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pic>
        <p:nvPicPr>
          <p:cNvPr id="110" name="Google Shape;110;p2" descr="A picture containing text, tree, outdoor, sign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42863" y="42863"/>
            <a:ext cx="6858001" cy="6772275"/>
          </a:xfrm>
          <a:prstGeom prst="rect">
            <a:avLst/>
          </a:prstGeom>
          <a:solidFill>
            <a:srgbClr val="A9BD82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dirty="0"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ea typeface="Arial"/>
                <a:cs typeface="Arial"/>
                <a:sym typeface="Arial"/>
              </a:rPr>
              <a:t>BACKGROUND</a:t>
            </a:r>
            <a:endParaRPr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5176157" y="2343150"/>
            <a:ext cx="6868886" cy="2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/>
              <a:t>Named for State Senator Randolph “Randy” Collier</a:t>
            </a:r>
          </a:p>
          <a:p>
            <a:r>
              <a:rPr lang="en-US" dirty="0"/>
              <a:t>Leader in California transportation &amp; infrastructure</a:t>
            </a:r>
          </a:p>
          <a:p>
            <a:r>
              <a:rPr lang="en-US" dirty="0"/>
              <a:t>Located on I-5 near the Oregon border</a:t>
            </a:r>
          </a:p>
          <a:p>
            <a:r>
              <a:rPr lang="en-US" dirty="0"/>
              <a:t>A key gateway into Siskiyou County</a:t>
            </a:r>
          </a:p>
          <a:p>
            <a:r>
              <a:rPr lang="en-US" dirty="0"/>
              <a:t>More than a rest stop — a regional welcome point</a:t>
            </a:r>
          </a:p>
        </p:txBody>
      </p:sp>
      <p:sp>
        <p:nvSpPr>
          <p:cNvPr id="122" name="Google Shape;1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pic>
        <p:nvPicPr>
          <p:cNvPr id="123" name="Google Shape;123;p4" descr="Tex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995363" y="995359"/>
            <a:ext cx="6857999" cy="486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CE1489-80EA-9E27-04DE-0B4A1CCB558E}"/>
              </a:ext>
            </a:extLst>
          </p:cNvPr>
          <p:cNvSpPr txBox="1"/>
          <p:nvPr/>
        </p:nvSpPr>
        <p:spPr>
          <a:xfrm>
            <a:off x="5334000" y="13776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 Vital First Impression for Siskiyou County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D1334-C9DA-D9B8-3DB8-DBA6C5BFD1A3}"/>
              </a:ext>
            </a:extLst>
          </p:cNvPr>
          <p:cNvSpPr txBox="1"/>
          <p:nvPr/>
        </p:nvSpPr>
        <p:spPr>
          <a:xfrm>
            <a:off x="5334000" y="60824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Collier Rest Area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dirty="0"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ea typeface="Arial"/>
                <a:cs typeface="Arial"/>
                <a:sym typeface="Arial"/>
              </a:rPr>
              <a:t>STATISTICS</a:t>
            </a:r>
            <a:endParaRPr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F6A279-3CC7-5B27-5074-8A9CBFFFFBE5}"/>
              </a:ext>
            </a:extLst>
          </p:cNvPr>
          <p:cNvSpPr/>
          <p:nvPr/>
        </p:nvSpPr>
        <p:spPr>
          <a:xfrm>
            <a:off x="0" y="0"/>
            <a:ext cx="12192000" cy="2257425"/>
          </a:xfrm>
          <a:prstGeom prst="rect">
            <a:avLst/>
          </a:prstGeom>
          <a:solidFill>
            <a:srgbClr val="092E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838200" y="790575"/>
            <a:ext cx="10515600" cy="66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VISITOR IMPACT NUMBERS</a:t>
            </a:r>
            <a:endParaRPr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5" name="Google Shape;135;p6"/>
          <p:cNvGraphicFramePr/>
          <p:nvPr>
            <p:extLst>
              <p:ext uri="{D42A27DB-BD31-4B8C-83A1-F6EECF244321}">
                <p14:modId xmlns:p14="http://schemas.microsoft.com/office/powerpoint/2010/main" val="2937097103"/>
              </p:ext>
            </p:extLst>
          </p:nvPr>
        </p:nvGraphicFramePr>
        <p:xfrm>
          <a:off x="858838" y="2674938"/>
          <a:ext cx="10515625" cy="3625775"/>
        </p:xfrm>
        <a:graphic>
          <a:graphicData uri="http://schemas.openxmlformats.org/drawingml/2006/table">
            <a:tbl>
              <a:tblPr firstRow="1" bandRow="1">
                <a:noFill/>
                <a:tableStyleId>{29185444-546A-45F6-BCC6-B38D3C859762}</a:tableStyleId>
              </a:tblPr>
              <a:tblGrid>
                <a:gridCol w="34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6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IMPACT FACTOR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MEASUREMENT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ACHIEVED</a:t>
                      </a:r>
                      <a:endParaRPr b="1" dirty="0"/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Audience interaction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Percentage (%)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88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 retention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Percentage (%)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Post-presentation surveys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Average rating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4.2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4.5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Referral rate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Percentage (%)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Collaboration opportunities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# of opportunities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6" name="Google Shape;1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CF6F0B-FDD6-1952-9D1E-07FDAB9106A6}"/>
              </a:ext>
            </a:extLst>
          </p:cNvPr>
          <p:cNvSpPr/>
          <p:nvPr/>
        </p:nvSpPr>
        <p:spPr>
          <a:xfrm>
            <a:off x="-190501" y="-114300"/>
            <a:ext cx="12573000" cy="7067550"/>
          </a:xfrm>
          <a:prstGeom prst="rect">
            <a:avLst/>
          </a:prstGeom>
          <a:solidFill>
            <a:srgbClr val="092E4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3" name="Google Shape;143;p7"/>
          <p:cNvGraphicFramePr/>
          <p:nvPr>
            <p:extLst>
              <p:ext uri="{D42A27DB-BD31-4B8C-83A1-F6EECF244321}">
                <p14:modId xmlns:p14="http://schemas.microsoft.com/office/powerpoint/2010/main" val="976240450"/>
              </p:ext>
            </p:extLst>
          </p:nvPr>
        </p:nvGraphicFramePr>
        <p:xfrm>
          <a:off x="2436017" y="831215"/>
          <a:ext cx="7319963" cy="5420360"/>
        </p:xfrm>
        <a:graphic>
          <a:graphicData uri="http://schemas.openxmlformats.org/drawingml/2006/table">
            <a:tbl>
              <a:tblPr firstRow="1" bandRow="1">
                <a:noFill/>
                <a:tableStyleId>{29185444-546A-45F6-BCC6-B38D3C859762}</a:tableStyleId>
              </a:tblPr>
              <a:tblGrid>
                <a:gridCol w="182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9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9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METRIC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MEASUREMENT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ACTUAL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3A52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Audience attendance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# of attendees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120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Engagement duration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Minutes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60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75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Q&amp;A interaction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# of questions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Positive feedback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Percentage (%)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95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Rate of information retention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Percentage (%)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" name="Google Shape;1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7</a:t>
            </a:fld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0" y="-2"/>
            <a:ext cx="13716000" cy="77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182875" rIns="9144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US" dirty="0">
                <a:solidFill>
                  <a:schemeClr val="lt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TOURISM</a:t>
            </a:r>
            <a:endParaRPr dirty="0"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5134980" y="255165"/>
            <a:ext cx="6323957" cy="860021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>
                <a:solidFill>
                  <a:srgbClr val="092E41"/>
                </a:solidFill>
              </a:rPr>
              <a:t>Connecting Travelers to Local Businesses &amp; Communities</a:t>
            </a:r>
            <a:endParaRPr lang="en-US" dirty="0">
              <a:solidFill>
                <a:srgbClr val="092E41"/>
              </a:solidFill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5134980" y="1377226"/>
            <a:ext cx="6662737" cy="330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dirty="0"/>
              <a:t>Where Travelers Decide What’s Next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Direct connection to local businesses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Promotes lodging, dining, recreation &amp; events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Represents towns across the county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Reaches visitors before plans are made</a:t>
            </a:r>
          </a:p>
          <a:p>
            <a:endParaRPr lang="en-US" b="1" dirty="0"/>
          </a:p>
          <a:p>
            <a:r>
              <a:rPr lang="en-US" b="1" dirty="0"/>
              <a:t>Today:</a:t>
            </a:r>
            <a:endParaRPr lang="en-US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Some partners engaged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dirty="0"/>
              <a:t>Many missed opportunities remain</a:t>
            </a:r>
          </a:p>
        </p:txBody>
      </p:sp>
      <p:sp>
        <p:nvSpPr>
          <p:cNvPr id="158" name="Google Shape;1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pic>
        <p:nvPicPr>
          <p:cNvPr id="159" name="Google Shape;159;p9" descr="A picture containing tree, outdoor, street, plant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142999" y="1143002"/>
            <a:ext cx="685799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</TotalTime>
  <Words>475</Words>
  <Application>Microsoft Office PowerPoint</Application>
  <PresentationFormat>Widescreen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Custom</vt:lpstr>
      <vt:lpstr>COLLIER REST STOP VISITOR CENTER</vt:lpstr>
      <vt:lpstr>PowerPoint Presentation</vt:lpstr>
      <vt:lpstr>BACKGROUND</vt:lpstr>
      <vt:lpstr>PowerPoint Presentation</vt:lpstr>
      <vt:lpstr>STATISTICS</vt:lpstr>
      <vt:lpstr>VISITOR IMPACT NUMBERS</vt:lpstr>
      <vt:lpstr>PowerPoint Presentation</vt:lpstr>
      <vt:lpstr>TOURISM</vt:lpstr>
      <vt:lpstr>Connecting Travelers to Local Businesses &amp; Communities</vt:lpstr>
      <vt:lpstr>Advertising Opportunities</vt:lpstr>
      <vt:lpstr>PowerPoint Presentation</vt:lpstr>
      <vt:lpstr>PowerPoint Presentation</vt:lpstr>
      <vt:lpstr>ENGAGING THE AUDIENCE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 Kutzer</dc:creator>
  <cp:lastModifiedBy>Susan Cleland</cp:lastModifiedBy>
  <cp:revision>12</cp:revision>
  <dcterms:created xsi:type="dcterms:W3CDTF">2024-08-30T22:47:20Z</dcterms:created>
  <dcterms:modified xsi:type="dcterms:W3CDTF">2026-01-14T18:18:42Z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