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303" r:id="rId3"/>
    <p:sldId id="257" r:id="rId4"/>
    <p:sldId id="258" r:id="rId5"/>
    <p:sldId id="259" r:id="rId6"/>
    <p:sldId id="260" r:id="rId7"/>
    <p:sldId id="261" r:id="rId8"/>
    <p:sldId id="262" r:id="rId9"/>
    <p:sldId id="263" r:id="rId10"/>
    <p:sldId id="264" r:id="rId11"/>
    <p:sldId id="284" r:id="rId12"/>
    <p:sldId id="285" r:id="rId13"/>
    <p:sldId id="286" r:id="rId14"/>
    <p:sldId id="287" r:id="rId15"/>
    <p:sldId id="288" r:id="rId16"/>
    <p:sldId id="289" r:id="rId17"/>
    <p:sldId id="290" r:id="rId18"/>
    <p:sldId id="291" r:id="rId19"/>
    <p:sldId id="292" r:id="rId20"/>
    <p:sldId id="293" r:id="rId21"/>
    <p:sldId id="295" r:id="rId22"/>
    <p:sldId id="294" r:id="rId23"/>
    <p:sldId id="296" r:id="rId24"/>
    <p:sldId id="297" r:id="rId25"/>
    <p:sldId id="298" r:id="rId26"/>
    <p:sldId id="299" r:id="rId27"/>
    <p:sldId id="301" r:id="rId28"/>
    <p:sldId id="300" r:id="rId29"/>
    <p:sldId id="302" r:id="rId30"/>
  </p:sldIdLst>
  <p:sldSz cx="18288000" cy="10287000"/>
  <p:notesSz cx="6858000" cy="9144000"/>
  <p:embeddedFontLst>
    <p:embeddedFont>
      <p:font typeface="Alice Bold" panose="020B0604020202020204" charset="0"/>
      <p:regular r:id="rId32"/>
    </p:embeddedFont>
    <p:embeddedFont>
      <p:font typeface="Garet Bold" panose="020B0604020202020204" charset="0"/>
      <p:regular r:id="rId33"/>
    </p:embeddedFont>
    <p:embeddedFont>
      <p:font typeface="Garet Bold Italics" panose="020B0604020202020204" charset="0"/>
      <p:regular r:id="rId34"/>
    </p:embeddedFont>
    <p:embeddedFont>
      <p:font typeface="Garet Italics" panose="020B0604020202020204" charset="0"/>
      <p:regular r:id="rId35"/>
    </p:embeddedFont>
    <p:embeddedFont>
      <p:font typeface="Lazydog"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C427F"/>
    <a:srgbClr val="A0AFC4"/>
    <a:srgbClr val="F72C51"/>
    <a:srgbClr val="12507A"/>
    <a:srgbClr val="F6F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6AAF05-0283-335A-187C-A119F6A60F02}" v="32" dt="2025-06-24T20:48:40.6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24.06.2025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Engaging Local Leadership in Prevention Proclamations</a:t>
            </a:r>
          </a:p>
          <a:p>
            <a:r>
              <a:rPr lang="en-US"/>
              <a:t>By including city councils, the Board of Education, and the Siskiyou County Board of Supervisors in April proclamations, we:</a:t>
            </a:r>
          </a:p>
          <a:p>
            <a:endParaRPr lang="en-US"/>
          </a:p>
          <a:p>
            <a:r>
              <a:rPr lang="en-US"/>
              <a:t>-Elevate the importance of child abuse prevention at the highest levels of local leadership</a:t>
            </a:r>
          </a:p>
          <a:p>
            <a:endParaRPr lang="en-US"/>
          </a:p>
          <a:p>
            <a:r>
              <a:rPr lang="en-US"/>
              <a:t>Encourage community leaders to consider children and families in decision-making year-round</a:t>
            </a:r>
          </a:p>
          <a:p>
            <a:endParaRPr lang="en-US"/>
          </a:p>
          <a:p>
            <a:r>
              <a:rPr lang="en-US"/>
              <a:t>Foster visible support for protective policies, funding, and programs</a:t>
            </a:r>
          </a:p>
          <a:p>
            <a:endParaRPr lang="en-US"/>
          </a:p>
          <a:p>
            <a:r>
              <a:rPr lang="en-US"/>
              <a:t>Build public awareness and a shared sense of responsibility across sectors</a:t>
            </a:r>
          </a:p>
          <a:p>
            <a:endParaRPr lang="en-US"/>
          </a:p>
          <a:p>
            <a:r>
              <a:rPr lang="en-US"/>
              <a:t>Help integrate child well-being into broader community planning</a:t>
            </a:r>
          </a:p>
          <a:p>
            <a:endParaRPr lang="en-US"/>
          </a:p>
          <a:p>
            <a:r>
              <a:rPr lang="en-US"/>
              <a:t>These proclamations are more than symbolic—they are a meaningful step toward creating a culture where children's safety, health, and success are community priorities.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part of Child Abuse Prevention Month, 11 inspiring individuals were recognized as Champions for Children in Siskiyou County.</a:t>
            </a:r>
          </a:p>
          <a:p>
            <a:endParaRPr lang="en-US"/>
          </a:p>
          <a:p>
            <a:r>
              <a:rPr lang="en-US"/>
              <a:t>Nominated by peers who see their dedication and care firsthand</a:t>
            </a:r>
          </a:p>
          <a:p>
            <a:endParaRPr lang="en-US"/>
          </a:p>
          <a:p>
            <a:r>
              <a:rPr lang="en-US"/>
              <a:t>Honored at First 5 Siskiyou’s 25th Anniversary Partner Celebration</a:t>
            </a:r>
          </a:p>
          <a:p>
            <a:endParaRPr lang="en-US"/>
          </a:p>
          <a:p>
            <a:r>
              <a:rPr lang="en-US"/>
              <a:t>Each honoree has made a lasting impact on the lives of local children</a:t>
            </a:r>
          </a:p>
          <a:p>
            <a:endParaRPr lang="en-US"/>
          </a:p>
          <a:p>
            <a:r>
              <a:rPr lang="en-US"/>
              <a:t>Custom word clouds showcased the kind words shared about each individual in the nomination</a:t>
            </a:r>
          </a:p>
          <a:p>
            <a:endParaRPr lang="en-US"/>
          </a:p>
          <a:p>
            <a:r>
              <a:rPr lang="en-US"/>
              <a:t>This project helps build protective factors by:</a:t>
            </a:r>
          </a:p>
          <a:p>
            <a:endParaRPr lang="en-US"/>
          </a:p>
          <a:p>
            <a:r>
              <a:rPr lang="en-US"/>
              <a:t>Recognizing and uplifting caregivers, educators, and advocates who support children every day</a:t>
            </a:r>
          </a:p>
          <a:p>
            <a:endParaRPr lang="en-US"/>
          </a:p>
          <a:p>
            <a:r>
              <a:rPr lang="en-US"/>
              <a:t>Strengthening community connections and shared responsibility for child well-being</a:t>
            </a:r>
          </a:p>
          <a:p>
            <a:endParaRPr lang="en-US"/>
          </a:p>
          <a:p>
            <a:r>
              <a:rPr lang="en-US"/>
              <a:t>Encouraging a culture of appreciation, support, and resilience, which helps buffer the effects of Adverse Childhood Experiences (ACEs)</a:t>
            </a:r>
          </a:p>
          <a:p>
            <a:endParaRPr lang="en-US"/>
          </a:p>
          <a:p>
            <a:r>
              <a:rPr lang="en-US"/>
              <a:t>By celebrating these champions, we shine a light on the everyday efforts that make Siskiyou County a safer, more nurturing place for children to grow.</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“I Feel Loved” Project invited children to reflect on when they feel most loved and supported, encouraging emotional expression and connection with caring adults.</a:t>
            </a:r>
          </a:p>
          <a:p>
            <a:endParaRPr lang="en-US"/>
          </a:p>
          <a:p>
            <a:r>
              <a:rPr lang="en-US"/>
              <a:t>This simple activity supports protective factors and helps buffer the impact of Adverse Childhood Experiences (ACEs) by:</a:t>
            </a:r>
          </a:p>
          <a:p>
            <a:endParaRPr lang="en-US"/>
          </a:p>
          <a:p>
            <a:r>
              <a:rPr lang="en-US"/>
              <a:t>Building emotional awareness</a:t>
            </a:r>
          </a:p>
          <a:p>
            <a:endParaRPr lang="en-US"/>
          </a:p>
          <a:p>
            <a:r>
              <a:rPr lang="en-US"/>
              <a:t>Strengthening child-adult relationships</a:t>
            </a:r>
          </a:p>
          <a:p>
            <a:endParaRPr lang="en-US"/>
          </a:p>
          <a:p>
            <a:r>
              <a:rPr lang="en-US"/>
              <a:t>Fostering a sense of safety and belonging</a:t>
            </a:r>
          </a:p>
          <a:p>
            <a:endParaRPr lang="en-US"/>
          </a:p>
          <a:p>
            <a:r>
              <a:rPr lang="en-US"/>
              <a:t>Project kits were shared with after-school programs countywide, with touching examples submitted by students from Hornbrook Elementary.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89 1 x Workshops</a:t>
            </a:r>
          </a:p>
          <a:p>
            <a:r>
              <a:rPr lang="en-US"/>
              <a:t>- 341 Participated in developmental activities during childcare </a:t>
            </a:r>
          </a:p>
          <a:p>
            <a:r>
              <a:rPr lang="en-US"/>
              <a:t>-631 Parents attended a 1x Workshop</a:t>
            </a:r>
          </a:p>
          <a:p>
            <a:r>
              <a:rPr lang="en-US"/>
              <a:t>9 Parenting series </a:t>
            </a:r>
          </a:p>
          <a:p>
            <a:r>
              <a:rPr lang="en-US"/>
              <a:t>-444 Children</a:t>
            </a:r>
          </a:p>
          <a:p>
            <a:r>
              <a:rPr lang="en-US"/>
              <a:t>-476 Parents</a:t>
            </a:r>
          </a:p>
          <a:p>
            <a:r>
              <a:rPr lang="en-US"/>
              <a:t>-9 Teens came together for 106 engagements in the Parent and Teens Curricula </a:t>
            </a:r>
          </a:p>
          <a:p>
            <a:endParaRPr dirty="0">
              <a:ea typeface="Calibri"/>
              <a:cs typeface="Calibri"/>
            </a:endParaRPr>
          </a:p>
          <a:p>
            <a:endParaRPr lang="en-US" dirty="0">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Distribution Highlights – Child Abuse Prevention Month</a:t>
            </a:r>
          </a:p>
          <a:p>
            <a:r>
              <a:rPr lang="en-US"/>
              <a:t>Countywide Reach:</a:t>
            </a:r>
          </a:p>
          <a:p>
            <a:endParaRPr lang="en-US"/>
          </a:p>
          <a:p>
            <a:r>
              <a:rPr lang="en-US"/>
              <a:t>A total of 2,526 Blue Pinwheels, 245 Yard Signs, and 10 CAPC Flags were distributed across Siskiyou County. Many Stickers were shared with schools, businesses, healthcare centers, and community programs to spread awareness throughout April.</a:t>
            </a:r>
          </a:p>
          <a:p>
            <a:endParaRPr lang="en-US"/>
          </a:p>
          <a:p>
            <a:r>
              <a:rPr lang="en-US"/>
              <a:t>Community Enthusiasm:</a:t>
            </a:r>
          </a:p>
          <a:p>
            <a:r>
              <a:rPr lang="en-US"/>
              <a:t>Many organizations expressed excitement about receiving this year’s materials. </a:t>
            </a:r>
          </a:p>
          <a:p>
            <a:endParaRPr lang="en-US"/>
          </a:p>
          <a:p>
            <a:r>
              <a:rPr lang="en-US"/>
              <a:t>Some businesses display yard signs year-round as an ongoing show of support.</a:t>
            </a:r>
          </a:p>
          <a:p>
            <a:endParaRPr lang="en-US"/>
          </a:p>
          <a:p>
            <a:r>
              <a:rPr lang="en-US"/>
              <a:t>Others were thrilled to receive their new supply of shining blue pinwheels.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4C9E4-8FAF-A60D-D074-C9D241D0B950}"/>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8064E7-9FBB-DC4E-C085-6303EE496D9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B6E2E6E-8687-D147-3017-57E58F45311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955BCFD-BE1A-B509-3130-A4F7DB74CD7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DC40BC6-90BE-B6D5-F001-B9FAF3F65B2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Distribution Highlights – Child Abuse Prevention Month</a:t>
            </a:r>
          </a:p>
          <a:p>
            <a:r>
              <a:rPr lang="en-US"/>
              <a:t>Countywide Reach:</a:t>
            </a:r>
          </a:p>
          <a:p>
            <a:endParaRPr lang="en-US"/>
          </a:p>
          <a:p>
            <a:r>
              <a:rPr lang="en-US"/>
              <a:t>A total of 2,526 Blue Pinwheels, 245 Yard Signs, and 10 CAPC Flags were distributed across Siskiyou County. Many Stickers were shared with schools, businesses, healthcare centers, and community programs to spread awareness throughout April.</a:t>
            </a:r>
          </a:p>
          <a:p>
            <a:endParaRPr lang="en-US"/>
          </a:p>
          <a:p>
            <a:r>
              <a:rPr lang="en-US"/>
              <a:t>Community Enthusiasm:</a:t>
            </a:r>
          </a:p>
          <a:p>
            <a:r>
              <a:rPr lang="en-US"/>
              <a:t>Many organizations expressed excitement about receiving this year’s materials. </a:t>
            </a:r>
          </a:p>
          <a:p>
            <a:endParaRPr lang="en-US"/>
          </a:p>
          <a:p>
            <a:r>
              <a:rPr lang="en-US"/>
              <a:t>Some businesses display yard signs year-round as an ongoing show of support.</a:t>
            </a:r>
          </a:p>
          <a:p>
            <a:endParaRPr lang="en-US"/>
          </a:p>
          <a:p>
            <a:r>
              <a:rPr lang="en-US"/>
              <a:t>Others were thrilled to receive their new supply of shining blue pinwheels.</a:t>
            </a:r>
          </a:p>
        </p:txBody>
      </p:sp>
      <p:sp>
        <p:nvSpPr>
          <p:cNvPr id="6" name="Footer Placeholder 5">
            <a:extLst>
              <a:ext uri="{FF2B5EF4-FFF2-40B4-BE49-F238E27FC236}">
                <a16:creationId xmlns:a16="http://schemas.microsoft.com/office/drawing/2014/main" id="{4FD65630-FD65-D945-7AA8-A6A9D128F04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615E7B31-E608-F6ED-26B7-35838148F54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16811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6.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C23F28-5F1C-26E6-9BD7-858AEDCEF40E}"/>
              </a:ext>
            </a:extLst>
          </p:cNvPr>
          <p:cNvPicPr>
            <a:picLocks noChangeAspect="1"/>
          </p:cNvPicPr>
          <p:nvPr/>
        </p:nvPicPr>
        <p:blipFill>
          <a:blip r:embed="rId2"/>
          <a:stretch>
            <a:fillRect/>
          </a:stretch>
        </p:blipFill>
        <p:spPr>
          <a:xfrm>
            <a:off x="0" y="0"/>
            <a:ext cx="18288000" cy="10287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5366E"/>
        </a:solidFill>
        <a:effectLst/>
      </p:bgPr>
    </p:bg>
    <p:spTree>
      <p:nvGrpSpPr>
        <p:cNvPr id="1" name=""/>
        <p:cNvGrpSpPr/>
        <p:nvPr/>
      </p:nvGrpSpPr>
      <p:grpSpPr>
        <a:xfrm>
          <a:off x="0" y="0"/>
          <a:ext cx="0" cy="0"/>
          <a:chOff x="0" y="0"/>
          <a:chExt cx="0" cy="0"/>
        </a:xfrm>
      </p:grpSpPr>
      <p:sp>
        <p:nvSpPr>
          <p:cNvPr id="2" name="Freeform 2"/>
          <p:cNvSpPr/>
          <p:nvPr/>
        </p:nvSpPr>
        <p:spPr>
          <a:xfrm rot="-5400000">
            <a:off x="856422" y="2222562"/>
            <a:ext cx="5945599" cy="4533708"/>
          </a:xfrm>
          <a:custGeom>
            <a:avLst/>
            <a:gdLst/>
            <a:ahLst/>
            <a:cxnLst/>
            <a:rect l="l" t="t" r="r" b="b"/>
            <a:pathLst>
              <a:path w="5945599" h="4533708">
                <a:moveTo>
                  <a:pt x="0" y="0"/>
                </a:moveTo>
                <a:lnTo>
                  <a:pt x="5945599" y="0"/>
                </a:lnTo>
                <a:lnTo>
                  <a:pt x="5945599" y="4533708"/>
                </a:lnTo>
                <a:lnTo>
                  <a:pt x="0" y="4533708"/>
                </a:lnTo>
                <a:lnTo>
                  <a:pt x="0" y="0"/>
                </a:lnTo>
                <a:close/>
              </a:path>
            </a:pathLst>
          </a:custGeom>
          <a:blipFill>
            <a:blip r:embed="rId3"/>
            <a:stretch>
              <a:fillRect l="-8501" r="-8501" b="-98629"/>
            </a:stretch>
          </a:blipFill>
        </p:spPr>
      </p:sp>
      <p:sp>
        <p:nvSpPr>
          <p:cNvPr id="3" name="Freeform 3"/>
          <p:cNvSpPr/>
          <p:nvPr/>
        </p:nvSpPr>
        <p:spPr>
          <a:xfrm>
            <a:off x="12132657" y="1516616"/>
            <a:ext cx="4592975" cy="5945599"/>
          </a:xfrm>
          <a:custGeom>
            <a:avLst/>
            <a:gdLst/>
            <a:ahLst/>
            <a:cxnLst/>
            <a:rect l="l" t="t" r="r" b="b"/>
            <a:pathLst>
              <a:path w="4592975" h="5945599">
                <a:moveTo>
                  <a:pt x="0" y="0"/>
                </a:moveTo>
                <a:lnTo>
                  <a:pt x="4592976" y="0"/>
                </a:lnTo>
                <a:lnTo>
                  <a:pt x="4592976" y="5945600"/>
                </a:lnTo>
                <a:lnTo>
                  <a:pt x="0" y="5945600"/>
                </a:lnTo>
                <a:lnTo>
                  <a:pt x="0" y="0"/>
                </a:lnTo>
                <a:close/>
              </a:path>
            </a:pathLst>
          </a:custGeom>
          <a:blipFill>
            <a:blip r:embed="rId4"/>
            <a:stretch>
              <a:fillRect/>
            </a:stretch>
          </a:blipFill>
        </p:spPr>
      </p:sp>
      <p:sp>
        <p:nvSpPr>
          <p:cNvPr id="4" name="Freeform 4"/>
          <p:cNvSpPr/>
          <p:nvPr/>
        </p:nvSpPr>
        <p:spPr>
          <a:xfrm>
            <a:off x="6270420" y="1516616"/>
            <a:ext cx="5687894" cy="5945599"/>
          </a:xfrm>
          <a:custGeom>
            <a:avLst/>
            <a:gdLst/>
            <a:ahLst/>
            <a:cxnLst/>
            <a:rect l="l" t="t" r="r" b="b"/>
            <a:pathLst>
              <a:path w="5687894" h="5945599">
                <a:moveTo>
                  <a:pt x="0" y="0"/>
                </a:moveTo>
                <a:lnTo>
                  <a:pt x="5687894" y="0"/>
                </a:lnTo>
                <a:lnTo>
                  <a:pt x="5687894" y="5945600"/>
                </a:lnTo>
                <a:lnTo>
                  <a:pt x="0" y="5945600"/>
                </a:lnTo>
                <a:lnTo>
                  <a:pt x="0" y="0"/>
                </a:lnTo>
                <a:close/>
              </a:path>
            </a:pathLst>
          </a:custGeom>
          <a:blipFill>
            <a:blip r:embed="rId5"/>
            <a:stretch>
              <a:fillRect l="-56307"/>
            </a:stretch>
          </a:blipFill>
        </p:spPr>
      </p:sp>
      <p:grpSp>
        <p:nvGrpSpPr>
          <p:cNvPr id="5" name="Group 5"/>
          <p:cNvGrpSpPr/>
          <p:nvPr/>
        </p:nvGrpSpPr>
        <p:grpSpPr>
          <a:xfrm>
            <a:off x="1562367" y="7748124"/>
            <a:ext cx="15163266" cy="1970777"/>
            <a:chOff x="0" y="0"/>
            <a:chExt cx="5896504" cy="766372"/>
          </a:xfrm>
        </p:grpSpPr>
        <p:sp>
          <p:nvSpPr>
            <p:cNvPr id="6" name="Freeform 6"/>
            <p:cNvSpPr/>
            <p:nvPr/>
          </p:nvSpPr>
          <p:spPr>
            <a:xfrm>
              <a:off x="0" y="0"/>
              <a:ext cx="5896504" cy="766372"/>
            </a:xfrm>
            <a:custGeom>
              <a:avLst/>
              <a:gdLst/>
              <a:ahLst/>
              <a:cxnLst/>
              <a:rect l="l" t="t" r="r" b="b"/>
              <a:pathLst>
                <a:path w="5896504" h="766372">
                  <a:moveTo>
                    <a:pt x="7659" y="0"/>
                  </a:moveTo>
                  <a:lnTo>
                    <a:pt x="5888846" y="0"/>
                  </a:lnTo>
                  <a:cubicBezTo>
                    <a:pt x="5893075" y="0"/>
                    <a:pt x="5896504" y="3429"/>
                    <a:pt x="5896504" y="7659"/>
                  </a:cubicBezTo>
                  <a:lnTo>
                    <a:pt x="5896504" y="758713"/>
                  </a:lnTo>
                  <a:cubicBezTo>
                    <a:pt x="5896504" y="760744"/>
                    <a:pt x="5895697" y="762692"/>
                    <a:pt x="5894261" y="764129"/>
                  </a:cubicBezTo>
                  <a:cubicBezTo>
                    <a:pt x="5892825" y="765565"/>
                    <a:pt x="5890876" y="766372"/>
                    <a:pt x="5888846" y="766372"/>
                  </a:cubicBezTo>
                  <a:lnTo>
                    <a:pt x="7659" y="766372"/>
                  </a:lnTo>
                  <a:cubicBezTo>
                    <a:pt x="5627" y="766372"/>
                    <a:pt x="3679" y="765565"/>
                    <a:pt x="2243" y="764129"/>
                  </a:cubicBezTo>
                  <a:cubicBezTo>
                    <a:pt x="807" y="762692"/>
                    <a:pt x="0" y="760744"/>
                    <a:pt x="0" y="758713"/>
                  </a:cubicBezTo>
                  <a:lnTo>
                    <a:pt x="0" y="7659"/>
                  </a:lnTo>
                  <a:cubicBezTo>
                    <a:pt x="0" y="5627"/>
                    <a:pt x="807" y="3679"/>
                    <a:pt x="2243" y="2243"/>
                  </a:cubicBezTo>
                  <a:cubicBezTo>
                    <a:pt x="3679" y="807"/>
                    <a:pt x="5627" y="0"/>
                    <a:pt x="7659" y="0"/>
                  </a:cubicBezTo>
                  <a:close/>
                </a:path>
              </a:pathLst>
            </a:custGeom>
            <a:solidFill>
              <a:srgbClr val="B1CAEA"/>
            </a:solidFill>
          </p:spPr>
        </p:sp>
        <p:sp>
          <p:nvSpPr>
            <p:cNvPr id="7" name="TextBox 7"/>
            <p:cNvSpPr txBox="1"/>
            <p:nvPr/>
          </p:nvSpPr>
          <p:spPr>
            <a:xfrm>
              <a:off x="0" y="85725"/>
              <a:ext cx="5896504" cy="680647"/>
            </a:xfrm>
            <a:prstGeom prst="rect">
              <a:avLst/>
            </a:prstGeom>
          </p:spPr>
          <p:txBody>
            <a:bodyPr lIns="50800" tIns="50800" rIns="50800" bIns="50800" rtlCol="0" anchor="ctr"/>
            <a:lstStyle/>
            <a:p>
              <a:pPr algn="ctr">
                <a:lnSpc>
                  <a:spcPts val="1925"/>
                </a:lnSpc>
              </a:pPr>
              <a:endParaRPr/>
            </a:p>
          </p:txBody>
        </p:sp>
      </p:grpSp>
      <p:sp>
        <p:nvSpPr>
          <p:cNvPr id="8" name="TextBox 8"/>
          <p:cNvSpPr txBox="1"/>
          <p:nvPr/>
        </p:nvSpPr>
        <p:spPr>
          <a:xfrm>
            <a:off x="1755526" y="7954403"/>
            <a:ext cx="14776947" cy="1505537"/>
          </a:xfrm>
          <a:prstGeom prst="rect">
            <a:avLst/>
          </a:prstGeom>
        </p:spPr>
        <p:txBody>
          <a:bodyPr lIns="0" tIns="0" rIns="0" bIns="0" rtlCol="0" anchor="t">
            <a:spAutoFit/>
          </a:bodyPr>
          <a:lstStyle/>
          <a:p>
            <a:pPr algn="ctr">
              <a:lnSpc>
                <a:spcPts val="3048"/>
              </a:lnSpc>
              <a:spcBef>
                <a:spcPct val="0"/>
              </a:spcBef>
            </a:pPr>
            <a:r>
              <a:rPr lang="en-US" sz="2177" b="1">
                <a:solidFill>
                  <a:srgbClr val="2A376D"/>
                </a:solidFill>
                <a:latin typeface="Garet Bold"/>
                <a:ea typeface="Garet Bold"/>
                <a:cs typeface="Garet Bold"/>
                <a:sym typeface="Garet Bold"/>
              </a:rPr>
              <a:t>Blue pinwheels are a national symbol for April's Child Abuse Prevention Month. They represent hope, health, and happiness for all children. The pinwheel is used to promote the idea that every child deserves a safe, nurturing, and joyful childhood, free from abuse and neglect. Their bright, spinning nature is a reminder that prevention is possible when communities support families and protect kids.</a:t>
            </a:r>
          </a:p>
        </p:txBody>
      </p:sp>
      <p:sp>
        <p:nvSpPr>
          <p:cNvPr id="9" name="TextBox 9"/>
          <p:cNvSpPr txBox="1"/>
          <p:nvPr/>
        </p:nvSpPr>
        <p:spPr>
          <a:xfrm>
            <a:off x="466798" y="568099"/>
            <a:ext cx="17354403" cy="662768"/>
          </a:xfrm>
          <a:prstGeom prst="rect">
            <a:avLst/>
          </a:prstGeom>
        </p:spPr>
        <p:txBody>
          <a:bodyPr lIns="0" tIns="0" rIns="0" bIns="0" rtlCol="0" anchor="t">
            <a:spAutoFit/>
          </a:bodyPr>
          <a:lstStyle/>
          <a:p>
            <a:pPr algn="ctr">
              <a:lnSpc>
                <a:spcPts val="5193"/>
              </a:lnSpc>
            </a:pPr>
            <a:r>
              <a:rPr lang="en-US" sz="4364" spc="-270">
                <a:solidFill>
                  <a:srgbClr val="D0E6ED"/>
                </a:solidFill>
                <a:latin typeface="Lazydog"/>
                <a:ea typeface="Lazydog"/>
                <a:cs typeface="Lazydog"/>
                <a:sym typeface="Lazydog"/>
              </a:rPr>
              <a:t>Symbols of protection: Siskiyou County united against child abuse  </a:t>
            </a:r>
          </a:p>
        </p:txBody>
      </p:sp>
      <p:pic>
        <p:nvPicPr>
          <p:cNvPr id="10" name="Picture 9">
            <a:extLst>
              <a:ext uri="{FF2B5EF4-FFF2-40B4-BE49-F238E27FC236}">
                <a16:creationId xmlns:a16="http://schemas.microsoft.com/office/drawing/2014/main" id="{3879C16E-73C5-DEAD-B0B6-5445DF804509}"/>
              </a:ext>
            </a:extLst>
          </p:cNvPr>
          <p:cNvPicPr>
            <a:picLocks noChangeAspect="1"/>
          </p:cNvPicPr>
          <p:nvPr/>
        </p:nvPicPr>
        <p:blipFill>
          <a:blip r:embed="rId6"/>
          <a:stretch>
            <a:fillRect/>
          </a:stretch>
        </p:blipFill>
        <p:spPr>
          <a:xfrm>
            <a:off x="0" y="0"/>
            <a:ext cx="18288000" cy="10287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5366E"/>
        </a:solidFill>
        <a:effectLst/>
      </p:bgPr>
    </p:bg>
    <p:spTree>
      <p:nvGrpSpPr>
        <p:cNvPr id="1" name="">
          <a:extLst>
            <a:ext uri="{FF2B5EF4-FFF2-40B4-BE49-F238E27FC236}">
              <a16:creationId xmlns:a16="http://schemas.microsoft.com/office/drawing/2014/main" id="{E98062B5-7511-D715-EA62-66AA0DA4B687}"/>
            </a:ext>
          </a:extLst>
        </p:cNvPr>
        <p:cNvGrpSpPr/>
        <p:nvPr/>
      </p:nvGrpSpPr>
      <p:grpSpPr>
        <a:xfrm>
          <a:off x="0" y="0"/>
          <a:ext cx="0" cy="0"/>
          <a:chOff x="0" y="0"/>
          <a:chExt cx="0" cy="0"/>
        </a:xfrm>
      </p:grpSpPr>
      <p:pic>
        <p:nvPicPr>
          <p:cNvPr id="2" name="Picture 1" descr="A group of blue and white stickers&#10;&#10;AI-generated content may be incorrect.">
            <a:extLst>
              <a:ext uri="{FF2B5EF4-FFF2-40B4-BE49-F238E27FC236}">
                <a16:creationId xmlns:a16="http://schemas.microsoft.com/office/drawing/2014/main" id="{4CE822D1-E1BA-7B5F-1776-0D9C2ACD9BFE}"/>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3603561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7B0033-F27B-6B3F-6104-C2963A3163CC}"/>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452872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C0E42-6C34-7F11-8B77-DB305DBAC988}"/>
            </a:ext>
          </a:extLst>
        </p:cNvPr>
        <p:cNvGrpSpPr/>
        <p:nvPr/>
      </p:nvGrpSpPr>
      <p:grpSpPr>
        <a:xfrm>
          <a:off x="0" y="0"/>
          <a:ext cx="0" cy="0"/>
          <a:chOff x="0" y="0"/>
          <a:chExt cx="0" cy="0"/>
        </a:xfrm>
      </p:grpSpPr>
      <p:pic>
        <p:nvPicPr>
          <p:cNvPr id="2" name="Picture 1" descr="A collage of children holding pinwheels&#10;&#10;AI-generated content may be incorrect.">
            <a:extLst>
              <a:ext uri="{FF2B5EF4-FFF2-40B4-BE49-F238E27FC236}">
                <a16:creationId xmlns:a16="http://schemas.microsoft.com/office/drawing/2014/main" id="{CEF8CB15-1895-239D-F818-E678C45E6D99}"/>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89265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B7EBBA-1285-5A3F-FDC4-9FA1194C6058}"/>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2510638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5BF28-F068-72C8-275A-AA97CC44A7E7}"/>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747927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A7623B-AA41-81C3-B4EA-1A90B405F09F}"/>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2992104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B08B7D-D586-696A-1744-7C7E9891E8DB}"/>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2103648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A451E0-CD45-67BE-7DA7-68D193DD6EBB}"/>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1869438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B5CCC7-AE07-BF78-19EC-84B42112F36B}"/>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4020931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posing for a photo&#10;&#10;AI-generated content may be incorrect.">
            <a:extLst>
              <a:ext uri="{FF2B5EF4-FFF2-40B4-BE49-F238E27FC236}">
                <a16:creationId xmlns:a16="http://schemas.microsoft.com/office/drawing/2014/main" id="{704B8541-28A4-35E7-F7CD-24B9196D45D4}"/>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2993808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74E9DD-3731-2D19-F341-B542EA189F10}"/>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1083477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images of people and a child&#10;&#10;AI-generated content may be incorrect.">
            <a:extLst>
              <a:ext uri="{FF2B5EF4-FFF2-40B4-BE49-F238E27FC236}">
                <a16:creationId xmlns:a16="http://schemas.microsoft.com/office/drawing/2014/main" id="{C3BE1B1F-1C61-5F07-0FA4-B073F1E48A26}"/>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3411680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F0ADCE-2FC8-5DE1-D174-30CF423C8498}"/>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2539509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6B1E85-9158-4CA9-DE20-0345BFF908A8}"/>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102996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823D1F-52D4-1667-B1CB-99991CB0401E}"/>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2204118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74B13C-A4FA-4361-D810-80A09426802A}"/>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326118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15DA90-A784-8991-CAD3-B3562D50590B}"/>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3902314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with text and pictures on it&#10;&#10;AI-generated content may be incorrect.">
            <a:extLst>
              <a:ext uri="{FF2B5EF4-FFF2-40B4-BE49-F238E27FC236}">
                <a16:creationId xmlns:a16="http://schemas.microsoft.com/office/drawing/2014/main" id="{A0653588-F237-79B8-1584-B213F514A56A}"/>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3953969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AI-generated content may be incorrect.">
            <a:extLst>
              <a:ext uri="{FF2B5EF4-FFF2-40B4-BE49-F238E27FC236}">
                <a16:creationId xmlns:a16="http://schemas.microsoft.com/office/drawing/2014/main" id="{190D4BA4-47F2-D0F0-EF40-281E9A550280}"/>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460052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text on a blue background&#10;&#10;AI-generated content may be incorrect.">
            <a:extLst>
              <a:ext uri="{FF2B5EF4-FFF2-40B4-BE49-F238E27FC236}">
                <a16:creationId xmlns:a16="http://schemas.microsoft.com/office/drawing/2014/main" id="{3D05F4A0-0345-4B64-1DB5-FF82284C8A47}"/>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1644371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286C3"/>
        </a:solidFill>
        <a:effectLst/>
      </p:bgPr>
    </p:bg>
    <p:spTree>
      <p:nvGrpSpPr>
        <p:cNvPr id="1" name=""/>
        <p:cNvGrpSpPr/>
        <p:nvPr/>
      </p:nvGrpSpPr>
      <p:grpSpPr>
        <a:xfrm>
          <a:off x="0" y="0"/>
          <a:ext cx="0" cy="0"/>
          <a:chOff x="0" y="0"/>
          <a:chExt cx="0" cy="0"/>
        </a:xfrm>
      </p:grpSpPr>
      <p:sp>
        <p:nvSpPr>
          <p:cNvPr id="2" name="Freeform 2"/>
          <p:cNvSpPr/>
          <p:nvPr/>
        </p:nvSpPr>
        <p:spPr>
          <a:xfrm>
            <a:off x="1757215" y="2599403"/>
            <a:ext cx="5368564" cy="6968666"/>
          </a:xfrm>
          <a:custGeom>
            <a:avLst/>
            <a:gdLst/>
            <a:ahLst/>
            <a:cxnLst/>
            <a:rect l="l" t="t" r="r" b="b"/>
            <a:pathLst>
              <a:path w="5368564" h="6968666">
                <a:moveTo>
                  <a:pt x="0" y="0"/>
                </a:moveTo>
                <a:lnTo>
                  <a:pt x="5368564" y="0"/>
                </a:lnTo>
                <a:lnTo>
                  <a:pt x="5368564" y="6968665"/>
                </a:lnTo>
                <a:lnTo>
                  <a:pt x="0" y="6968665"/>
                </a:lnTo>
                <a:lnTo>
                  <a:pt x="0" y="0"/>
                </a:lnTo>
                <a:close/>
              </a:path>
            </a:pathLst>
          </a:custGeom>
          <a:blipFill>
            <a:blip r:embed="rId3"/>
            <a:stretch>
              <a:fillRect l="-104165" t="-20806" r="-104595" b="-12992"/>
            </a:stretch>
          </a:blipFill>
        </p:spPr>
      </p:sp>
      <p:sp>
        <p:nvSpPr>
          <p:cNvPr id="3" name="Freeform 3"/>
          <p:cNvSpPr/>
          <p:nvPr/>
        </p:nvSpPr>
        <p:spPr>
          <a:xfrm>
            <a:off x="7825315" y="2599403"/>
            <a:ext cx="8692605" cy="6519454"/>
          </a:xfrm>
          <a:custGeom>
            <a:avLst/>
            <a:gdLst/>
            <a:ahLst/>
            <a:cxnLst/>
            <a:rect l="l" t="t" r="r" b="b"/>
            <a:pathLst>
              <a:path w="8692605" h="6519454">
                <a:moveTo>
                  <a:pt x="0" y="0"/>
                </a:moveTo>
                <a:lnTo>
                  <a:pt x="8692605" y="0"/>
                </a:lnTo>
                <a:lnTo>
                  <a:pt x="8692605" y="6519453"/>
                </a:lnTo>
                <a:lnTo>
                  <a:pt x="0" y="6519453"/>
                </a:lnTo>
                <a:lnTo>
                  <a:pt x="0" y="0"/>
                </a:lnTo>
                <a:close/>
              </a:path>
            </a:pathLst>
          </a:custGeom>
          <a:blipFill>
            <a:blip r:embed="rId4"/>
            <a:stretch>
              <a:fillRect/>
            </a:stretch>
          </a:blipFill>
        </p:spPr>
      </p:sp>
      <p:sp>
        <p:nvSpPr>
          <p:cNvPr id="4" name="Freeform 4"/>
          <p:cNvSpPr/>
          <p:nvPr/>
        </p:nvSpPr>
        <p:spPr>
          <a:xfrm>
            <a:off x="15575307" y="2050539"/>
            <a:ext cx="1683993" cy="2729841"/>
          </a:xfrm>
          <a:custGeom>
            <a:avLst/>
            <a:gdLst/>
            <a:ahLst/>
            <a:cxnLst/>
            <a:rect l="l" t="t" r="r" b="b"/>
            <a:pathLst>
              <a:path w="1683993" h="2729841">
                <a:moveTo>
                  <a:pt x="0" y="0"/>
                </a:moveTo>
                <a:lnTo>
                  <a:pt x="1683993" y="0"/>
                </a:lnTo>
                <a:lnTo>
                  <a:pt x="1683993" y="2729841"/>
                </a:lnTo>
                <a:lnTo>
                  <a:pt x="0" y="2729841"/>
                </a:lnTo>
                <a:lnTo>
                  <a:pt x="0" y="0"/>
                </a:lnTo>
                <a:close/>
              </a:path>
            </a:pathLst>
          </a:custGeom>
          <a:blipFill>
            <a:blip r:embed="rId5"/>
            <a:stretch>
              <a:fillRect/>
            </a:stretch>
          </a:blipFill>
        </p:spPr>
      </p:sp>
      <p:sp>
        <p:nvSpPr>
          <p:cNvPr id="5" name="TextBox 5"/>
          <p:cNvSpPr txBox="1"/>
          <p:nvPr/>
        </p:nvSpPr>
        <p:spPr>
          <a:xfrm>
            <a:off x="7229395" y="9214106"/>
            <a:ext cx="9884445" cy="279958"/>
          </a:xfrm>
          <a:prstGeom prst="rect">
            <a:avLst/>
          </a:prstGeom>
        </p:spPr>
        <p:txBody>
          <a:bodyPr lIns="0" tIns="0" rIns="0" bIns="0" rtlCol="0" anchor="t">
            <a:spAutoFit/>
          </a:bodyPr>
          <a:lstStyle/>
          <a:p>
            <a:pPr algn="ctr">
              <a:lnSpc>
                <a:spcPts val="2368"/>
              </a:lnSpc>
              <a:spcBef>
                <a:spcPct val="0"/>
              </a:spcBef>
            </a:pPr>
            <a:r>
              <a:rPr lang="en-US" sz="1691" b="1">
                <a:solidFill>
                  <a:srgbClr val="FFFFFF"/>
                </a:solidFill>
                <a:latin typeface="Garet Bold"/>
                <a:ea typeface="Garet Bold"/>
                <a:cs typeface="Garet Bold"/>
                <a:sym typeface="Garet Bold"/>
              </a:rPr>
              <a:t>*Photographed above is the Dunsmuir City Council signing the April CAPC Proclamation</a:t>
            </a:r>
          </a:p>
        </p:txBody>
      </p:sp>
      <p:sp>
        <p:nvSpPr>
          <p:cNvPr id="6" name="TextBox 6"/>
          <p:cNvSpPr txBox="1"/>
          <p:nvPr/>
        </p:nvSpPr>
        <p:spPr>
          <a:xfrm>
            <a:off x="9674744" y="1244935"/>
            <a:ext cx="775891" cy="805604"/>
          </a:xfrm>
          <a:prstGeom prst="rect">
            <a:avLst/>
          </a:prstGeom>
        </p:spPr>
        <p:txBody>
          <a:bodyPr lIns="0" tIns="0" rIns="0" bIns="0" rtlCol="0" anchor="t">
            <a:spAutoFit/>
          </a:bodyPr>
          <a:lstStyle/>
          <a:p>
            <a:pPr algn="ctr">
              <a:lnSpc>
                <a:spcPts val="6671"/>
              </a:lnSpc>
              <a:spcBef>
                <a:spcPct val="0"/>
              </a:spcBef>
            </a:pPr>
            <a:r>
              <a:rPr lang="en-US" sz="4765" b="1">
                <a:solidFill>
                  <a:srgbClr val="B3D1EB"/>
                </a:solidFill>
                <a:latin typeface="Garet Bold"/>
                <a:ea typeface="Garet Bold"/>
                <a:cs typeface="Garet Bold"/>
                <a:sym typeface="Garet Bold"/>
              </a:rPr>
              <a:t>9</a:t>
            </a:r>
          </a:p>
        </p:txBody>
      </p:sp>
      <p:sp>
        <p:nvSpPr>
          <p:cNvPr id="7" name="TextBox 7"/>
          <p:cNvSpPr txBox="1"/>
          <p:nvPr/>
        </p:nvSpPr>
        <p:spPr>
          <a:xfrm>
            <a:off x="1108978" y="1478508"/>
            <a:ext cx="16070044" cy="816151"/>
          </a:xfrm>
          <a:prstGeom prst="rect">
            <a:avLst/>
          </a:prstGeom>
        </p:spPr>
        <p:txBody>
          <a:bodyPr lIns="0" tIns="0" rIns="0" bIns="0" rtlCol="0" anchor="t">
            <a:spAutoFit/>
          </a:bodyPr>
          <a:lstStyle/>
          <a:p>
            <a:pPr algn="ctr">
              <a:lnSpc>
                <a:spcPts val="3270"/>
              </a:lnSpc>
              <a:spcBef>
                <a:spcPct val="0"/>
              </a:spcBef>
            </a:pPr>
            <a:r>
              <a:rPr lang="en-US" sz="2336" b="1">
                <a:solidFill>
                  <a:srgbClr val="FFFFFF"/>
                </a:solidFill>
                <a:latin typeface="Garet Bold"/>
                <a:ea typeface="Garet Bold"/>
                <a:cs typeface="Garet Bold"/>
                <a:sym typeface="Garet Bold"/>
              </a:rPr>
              <a:t>Elevating their commitment to Child Abuse Prevention,         City Councils, the Siskiyou County Board of Supervisors, and The Siskiyou County Office of Education officially adopted proclamations</a:t>
            </a:r>
          </a:p>
        </p:txBody>
      </p:sp>
      <p:sp>
        <p:nvSpPr>
          <p:cNvPr id="8" name="TextBox 8"/>
          <p:cNvSpPr txBox="1"/>
          <p:nvPr/>
        </p:nvSpPr>
        <p:spPr>
          <a:xfrm>
            <a:off x="834493" y="718932"/>
            <a:ext cx="16619014" cy="506953"/>
          </a:xfrm>
          <a:prstGeom prst="rect">
            <a:avLst/>
          </a:prstGeom>
        </p:spPr>
        <p:txBody>
          <a:bodyPr lIns="0" tIns="0" rIns="0" bIns="0" rtlCol="0" anchor="t">
            <a:spAutoFit/>
          </a:bodyPr>
          <a:lstStyle/>
          <a:p>
            <a:pPr algn="ctr">
              <a:lnSpc>
                <a:spcPts val="3980"/>
              </a:lnSpc>
            </a:pPr>
            <a:r>
              <a:rPr lang="en-US" sz="3345" spc="-56">
                <a:solidFill>
                  <a:srgbClr val="B2E1FC"/>
                </a:solidFill>
                <a:latin typeface="Lazydog"/>
                <a:ea typeface="Lazydog"/>
                <a:cs typeface="Lazydog"/>
                <a:sym typeface="Lazydog"/>
              </a:rPr>
              <a:t>LEADERS ELEVATE COMMITMENT TO ADOPT CHILD ABUSE PREVENTION PROCLAMATIONS</a:t>
            </a:r>
          </a:p>
        </p:txBody>
      </p:sp>
      <p:pic>
        <p:nvPicPr>
          <p:cNvPr id="10" name="Picture 9" descr="A group of people sitting at a table&#10;&#10;AI-generated content may be incorrect.">
            <a:extLst>
              <a:ext uri="{FF2B5EF4-FFF2-40B4-BE49-F238E27FC236}">
                <a16:creationId xmlns:a16="http://schemas.microsoft.com/office/drawing/2014/main" id="{B7885A49-AE8F-7259-5406-3367FCD56481}"/>
              </a:ext>
            </a:extLst>
          </p:cNvPr>
          <p:cNvPicPr>
            <a:picLocks noChangeAspect="1"/>
          </p:cNvPicPr>
          <p:nvPr/>
        </p:nvPicPr>
        <p:blipFill>
          <a:blip r:embed="rId6"/>
          <a:stretch>
            <a:fillRect/>
          </a:stretch>
        </p:blipFill>
        <p:spPr>
          <a:xfrm>
            <a:off x="0" y="0"/>
            <a:ext cx="18288000" cy="10287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A477C"/>
        </a:solidFill>
        <a:effectLst/>
      </p:bgPr>
    </p:bg>
    <p:spTree>
      <p:nvGrpSpPr>
        <p:cNvPr id="1" name=""/>
        <p:cNvGrpSpPr/>
        <p:nvPr/>
      </p:nvGrpSpPr>
      <p:grpSpPr>
        <a:xfrm>
          <a:off x="0" y="0"/>
          <a:ext cx="0" cy="0"/>
          <a:chOff x="0" y="0"/>
          <a:chExt cx="0" cy="0"/>
        </a:xfrm>
      </p:grpSpPr>
      <p:pic>
        <p:nvPicPr>
          <p:cNvPr id="2" name="Picture 1" descr="A group of people posing for a photo&#10;&#10;AI-generated content may be incorrect.">
            <a:extLst>
              <a:ext uri="{FF2B5EF4-FFF2-40B4-BE49-F238E27FC236}">
                <a16:creationId xmlns:a16="http://schemas.microsoft.com/office/drawing/2014/main" id="{332EC467-36FE-56F1-F361-ACDAA862B1DC}"/>
              </a:ext>
            </a:extLst>
          </p:cNvPr>
          <p:cNvPicPr>
            <a:picLocks noChangeAspect="1"/>
          </p:cNvPicPr>
          <p:nvPr/>
        </p:nvPicPr>
        <p:blipFill>
          <a:blip r:embed="rId3"/>
          <a:stretch>
            <a:fillRect/>
          </a:stretch>
        </p:blipFill>
        <p:spPr>
          <a:xfrm>
            <a:off x="0" y="0"/>
            <a:ext cx="18288000" cy="10287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2507A"/>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428DC3A-9D2A-F626-5866-73083477C76B}"/>
              </a:ext>
            </a:extLst>
          </p:cNvPr>
          <p:cNvPicPr>
            <a:picLocks noChangeAspect="1"/>
          </p:cNvPicPr>
          <p:nvPr/>
        </p:nvPicPr>
        <p:blipFill>
          <a:blip r:embed="rId3"/>
          <a:stretch>
            <a:fillRect/>
          </a:stretch>
        </p:blipFill>
        <p:spPr>
          <a:xfrm>
            <a:off x="0" y="0"/>
            <a:ext cx="18288000" cy="10287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5366E"/>
        </a:solidFill>
        <a:effectLst/>
      </p:bgPr>
    </p:bg>
    <p:spTree>
      <p:nvGrpSpPr>
        <p:cNvPr id="1" name=""/>
        <p:cNvGrpSpPr/>
        <p:nvPr/>
      </p:nvGrpSpPr>
      <p:grpSpPr>
        <a:xfrm>
          <a:off x="0" y="0"/>
          <a:ext cx="0" cy="0"/>
          <a:chOff x="0" y="0"/>
          <a:chExt cx="0" cy="0"/>
        </a:xfrm>
      </p:grpSpPr>
      <p:pic>
        <p:nvPicPr>
          <p:cNvPr id="13" name="Picture 12" descr="A collage of images of people and a tent&#10;&#10;AI-generated content may be incorrect.">
            <a:extLst>
              <a:ext uri="{FF2B5EF4-FFF2-40B4-BE49-F238E27FC236}">
                <a16:creationId xmlns:a16="http://schemas.microsoft.com/office/drawing/2014/main" id="{AB9D89B5-F2C3-075F-99CA-833FA7795EEE}"/>
              </a:ext>
            </a:extLst>
          </p:cNvPr>
          <p:cNvPicPr>
            <a:picLocks noChangeAspect="1"/>
          </p:cNvPicPr>
          <p:nvPr/>
        </p:nvPicPr>
        <p:blipFill>
          <a:blip r:embed="rId3"/>
          <a:stretch>
            <a:fillRect/>
          </a:stretch>
        </p:blipFill>
        <p:spPr>
          <a:xfrm>
            <a:off x="0" y="0"/>
            <a:ext cx="18288000" cy="10287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5366E"/>
        </a:solidFill>
        <a:effectLst/>
      </p:bgPr>
    </p:bg>
    <p:spTree>
      <p:nvGrpSpPr>
        <p:cNvPr id="1" name=""/>
        <p:cNvGrpSpPr/>
        <p:nvPr/>
      </p:nvGrpSpPr>
      <p:grpSpPr>
        <a:xfrm>
          <a:off x="0" y="0"/>
          <a:ext cx="0" cy="0"/>
          <a:chOff x="0" y="0"/>
          <a:chExt cx="0" cy="0"/>
        </a:xfrm>
      </p:grpSpPr>
      <p:grpSp>
        <p:nvGrpSpPr>
          <p:cNvPr id="2" name="Group 2"/>
          <p:cNvGrpSpPr/>
          <p:nvPr/>
        </p:nvGrpSpPr>
        <p:grpSpPr>
          <a:xfrm>
            <a:off x="784428" y="538295"/>
            <a:ext cx="980810" cy="98081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a:stretch>
            </a:blipFill>
          </p:spPr>
        </p:sp>
      </p:grpSp>
      <p:sp>
        <p:nvSpPr>
          <p:cNvPr id="4" name="Freeform 4"/>
          <p:cNvSpPr/>
          <p:nvPr/>
        </p:nvSpPr>
        <p:spPr>
          <a:xfrm>
            <a:off x="661157" y="1651644"/>
            <a:ext cx="6037451" cy="7783219"/>
          </a:xfrm>
          <a:custGeom>
            <a:avLst/>
            <a:gdLst/>
            <a:ahLst/>
            <a:cxnLst/>
            <a:rect l="l" t="t" r="r" b="b"/>
            <a:pathLst>
              <a:path w="6037451" h="7783219">
                <a:moveTo>
                  <a:pt x="0" y="0"/>
                </a:moveTo>
                <a:lnTo>
                  <a:pt x="6037450" y="0"/>
                </a:lnTo>
                <a:lnTo>
                  <a:pt x="6037450" y="7783220"/>
                </a:lnTo>
                <a:lnTo>
                  <a:pt x="0" y="7783220"/>
                </a:lnTo>
                <a:lnTo>
                  <a:pt x="0" y="0"/>
                </a:lnTo>
                <a:close/>
              </a:path>
            </a:pathLst>
          </a:custGeom>
          <a:blipFill>
            <a:blip r:embed="rId4"/>
            <a:stretch>
              <a:fillRect l="-167727" t="-35201" r="-96041" b="-23522"/>
            </a:stretch>
          </a:blipFill>
        </p:spPr>
      </p:sp>
      <p:sp>
        <p:nvSpPr>
          <p:cNvPr id="5" name="Freeform 5"/>
          <p:cNvSpPr/>
          <p:nvPr/>
        </p:nvSpPr>
        <p:spPr>
          <a:xfrm>
            <a:off x="6855629" y="1651644"/>
            <a:ext cx="6755992" cy="7783219"/>
          </a:xfrm>
          <a:custGeom>
            <a:avLst/>
            <a:gdLst/>
            <a:ahLst/>
            <a:cxnLst/>
            <a:rect l="l" t="t" r="r" b="b"/>
            <a:pathLst>
              <a:path w="6755992" h="7783219">
                <a:moveTo>
                  <a:pt x="0" y="0"/>
                </a:moveTo>
                <a:lnTo>
                  <a:pt x="6755993" y="0"/>
                </a:lnTo>
                <a:lnTo>
                  <a:pt x="6755993" y="7783220"/>
                </a:lnTo>
                <a:lnTo>
                  <a:pt x="0" y="7783220"/>
                </a:lnTo>
                <a:lnTo>
                  <a:pt x="0" y="0"/>
                </a:lnTo>
                <a:close/>
              </a:path>
            </a:pathLst>
          </a:custGeom>
          <a:blipFill>
            <a:blip r:embed="rId5"/>
            <a:stretch>
              <a:fillRect l="-161654" t="-32655" r="-91478" b="-39765"/>
            </a:stretch>
          </a:blipFill>
        </p:spPr>
      </p:sp>
      <p:sp>
        <p:nvSpPr>
          <p:cNvPr id="6" name="Freeform 6"/>
          <p:cNvSpPr/>
          <p:nvPr/>
        </p:nvSpPr>
        <p:spPr>
          <a:xfrm>
            <a:off x="13770663" y="1651644"/>
            <a:ext cx="3856180" cy="3273269"/>
          </a:xfrm>
          <a:custGeom>
            <a:avLst/>
            <a:gdLst/>
            <a:ahLst/>
            <a:cxnLst/>
            <a:rect l="l" t="t" r="r" b="b"/>
            <a:pathLst>
              <a:path w="3856180" h="3273269">
                <a:moveTo>
                  <a:pt x="0" y="0"/>
                </a:moveTo>
                <a:lnTo>
                  <a:pt x="3856180" y="0"/>
                </a:lnTo>
                <a:lnTo>
                  <a:pt x="3856180" y="3273270"/>
                </a:lnTo>
                <a:lnTo>
                  <a:pt x="0" y="3273270"/>
                </a:lnTo>
                <a:lnTo>
                  <a:pt x="0" y="0"/>
                </a:lnTo>
                <a:close/>
              </a:path>
            </a:pathLst>
          </a:custGeom>
          <a:blipFill>
            <a:blip r:embed="rId6"/>
            <a:stretch>
              <a:fillRect l="-160714" t="-61870" r="-90365" b="-70779"/>
            </a:stretch>
          </a:blipFill>
        </p:spPr>
      </p:sp>
      <p:sp>
        <p:nvSpPr>
          <p:cNvPr id="7" name="Freeform 7"/>
          <p:cNvSpPr/>
          <p:nvPr/>
        </p:nvSpPr>
        <p:spPr>
          <a:xfrm>
            <a:off x="13770663" y="5234381"/>
            <a:ext cx="3856180" cy="4200482"/>
          </a:xfrm>
          <a:custGeom>
            <a:avLst/>
            <a:gdLst/>
            <a:ahLst/>
            <a:cxnLst/>
            <a:rect l="l" t="t" r="r" b="b"/>
            <a:pathLst>
              <a:path w="3856180" h="4200482">
                <a:moveTo>
                  <a:pt x="0" y="0"/>
                </a:moveTo>
                <a:lnTo>
                  <a:pt x="3856180" y="0"/>
                </a:lnTo>
                <a:lnTo>
                  <a:pt x="3856180" y="4200483"/>
                </a:lnTo>
                <a:lnTo>
                  <a:pt x="0" y="4200483"/>
                </a:lnTo>
                <a:lnTo>
                  <a:pt x="0" y="0"/>
                </a:lnTo>
                <a:close/>
              </a:path>
            </a:pathLst>
          </a:custGeom>
          <a:blipFill>
            <a:blip r:embed="rId7"/>
            <a:stretch>
              <a:fillRect l="-165731" t="-57011" r="-93707" b="-28600"/>
            </a:stretch>
          </a:blipFill>
        </p:spPr>
      </p:sp>
      <p:sp>
        <p:nvSpPr>
          <p:cNvPr id="8" name="TextBox 8"/>
          <p:cNvSpPr txBox="1"/>
          <p:nvPr/>
        </p:nvSpPr>
        <p:spPr>
          <a:xfrm>
            <a:off x="1519110" y="439987"/>
            <a:ext cx="11348007" cy="856709"/>
          </a:xfrm>
          <a:prstGeom prst="rect">
            <a:avLst/>
          </a:prstGeom>
        </p:spPr>
        <p:txBody>
          <a:bodyPr wrap="square" lIns="0" tIns="0" rIns="0" bIns="0" rtlCol="0" anchor="t">
            <a:spAutoFit/>
          </a:bodyPr>
          <a:lstStyle/>
          <a:p>
            <a:pPr algn="ctr">
              <a:lnSpc>
                <a:spcPts val="7075"/>
              </a:lnSpc>
              <a:spcBef>
                <a:spcPct val="0"/>
              </a:spcBef>
            </a:pPr>
            <a:r>
              <a:rPr lang="en-US" sz="5100" b="1">
                <a:solidFill>
                  <a:schemeClr val="accent1">
                    <a:lumMod val="40000"/>
                    <a:lumOff val="60000"/>
                  </a:schemeClr>
                </a:solidFill>
                <a:latin typeface="Alice Bold"/>
                <a:ea typeface="Alice Bold"/>
                <a:cs typeface="Alice Bold"/>
                <a:sym typeface="Alice Bold"/>
              </a:rPr>
              <a:t>Digital Campaigns and Social Media</a:t>
            </a:r>
            <a:endParaRPr lang="en-US" sz="5100" b="1">
              <a:solidFill>
                <a:schemeClr val="accent1">
                  <a:lumMod val="40000"/>
                  <a:lumOff val="60000"/>
                </a:schemeClr>
              </a:solidFill>
              <a:latin typeface="Alice Bold"/>
              <a:ea typeface="Alice Bold"/>
              <a:cs typeface="Alice Bold"/>
            </a:endParaRPr>
          </a:p>
        </p:txBody>
      </p:sp>
      <p:sp>
        <p:nvSpPr>
          <p:cNvPr id="9" name="TextBox 9"/>
          <p:cNvSpPr txBox="1"/>
          <p:nvPr/>
        </p:nvSpPr>
        <p:spPr>
          <a:xfrm>
            <a:off x="12600933" y="443769"/>
            <a:ext cx="4928673" cy="518577"/>
          </a:xfrm>
          <a:prstGeom prst="rect">
            <a:avLst/>
          </a:prstGeom>
        </p:spPr>
        <p:txBody>
          <a:bodyPr lIns="0" tIns="0" rIns="0" bIns="0" rtlCol="0" anchor="t">
            <a:spAutoFit/>
          </a:bodyPr>
          <a:lstStyle/>
          <a:p>
            <a:pPr algn="ctr">
              <a:lnSpc>
                <a:spcPts val="3913"/>
              </a:lnSpc>
            </a:pPr>
            <a:r>
              <a:rPr lang="en-US" sz="3288" spc="-55">
                <a:solidFill>
                  <a:srgbClr val="D5E6EB"/>
                </a:solidFill>
                <a:latin typeface="Lazydog"/>
                <a:ea typeface="Lazydog"/>
                <a:cs typeface="Lazydog"/>
                <a:sym typeface="Lazydog"/>
              </a:rPr>
              <a:t>Facebook 1k Followers </a:t>
            </a:r>
          </a:p>
        </p:txBody>
      </p:sp>
      <p:sp>
        <p:nvSpPr>
          <p:cNvPr id="10" name="TextBox 10"/>
          <p:cNvSpPr txBox="1"/>
          <p:nvPr/>
        </p:nvSpPr>
        <p:spPr>
          <a:xfrm>
            <a:off x="12571841" y="952821"/>
            <a:ext cx="4986857" cy="460995"/>
          </a:xfrm>
          <a:prstGeom prst="rect">
            <a:avLst/>
          </a:prstGeom>
        </p:spPr>
        <p:txBody>
          <a:bodyPr lIns="0" tIns="0" rIns="0" bIns="0" rtlCol="0" anchor="t">
            <a:spAutoFit/>
          </a:bodyPr>
          <a:lstStyle/>
          <a:p>
            <a:pPr algn="ctr">
              <a:lnSpc>
                <a:spcPts val="3556"/>
              </a:lnSpc>
            </a:pPr>
            <a:r>
              <a:rPr lang="en-US" sz="2988" spc="-50">
                <a:solidFill>
                  <a:srgbClr val="D5E6EB"/>
                </a:solidFill>
                <a:latin typeface="Lazydog"/>
                <a:ea typeface="Lazydog"/>
                <a:cs typeface="Lazydog"/>
                <a:sym typeface="Lazydog"/>
              </a:rPr>
              <a:t>Instagram 190 Followers </a:t>
            </a:r>
          </a:p>
        </p:txBody>
      </p:sp>
      <p:sp>
        <p:nvSpPr>
          <p:cNvPr id="11" name="TextBox 11"/>
          <p:cNvSpPr txBox="1"/>
          <p:nvPr/>
        </p:nvSpPr>
        <p:spPr>
          <a:xfrm>
            <a:off x="6205837" y="9586523"/>
            <a:ext cx="6376389" cy="500137"/>
          </a:xfrm>
          <a:prstGeom prst="rect">
            <a:avLst/>
          </a:prstGeom>
        </p:spPr>
        <p:txBody>
          <a:bodyPr wrap="square" lIns="0" tIns="0" rIns="0" bIns="0" rtlCol="0" anchor="t">
            <a:spAutoFit/>
          </a:bodyPr>
          <a:lstStyle/>
          <a:p>
            <a:pPr algn="ctr">
              <a:lnSpc>
                <a:spcPts val="3913"/>
              </a:lnSpc>
            </a:pPr>
            <a:r>
              <a:rPr lang="en-US" sz="3288" spc="-55">
                <a:solidFill>
                  <a:srgbClr val="D5E6EB"/>
                </a:solidFill>
                <a:latin typeface="Lazydog"/>
                <a:ea typeface="Lazydog"/>
                <a:cs typeface="Lazydog"/>
                <a:sym typeface="Lazydog"/>
              </a:rPr>
              <a:t>Friend us @First5Siskiyou</a:t>
            </a:r>
          </a:p>
        </p:txBody>
      </p:sp>
      <p:pic>
        <p:nvPicPr>
          <p:cNvPr id="12" name="Picture 11" descr="A screenshot of a social media post&#10;&#10;AI-generated content may be incorrect.">
            <a:extLst>
              <a:ext uri="{FF2B5EF4-FFF2-40B4-BE49-F238E27FC236}">
                <a16:creationId xmlns:a16="http://schemas.microsoft.com/office/drawing/2014/main" id="{487D6AEE-A0A7-2889-C224-D4336503E5A3}"/>
              </a:ext>
            </a:extLst>
          </p:cNvPr>
          <p:cNvPicPr>
            <a:picLocks noChangeAspect="1"/>
          </p:cNvPicPr>
          <p:nvPr/>
        </p:nvPicPr>
        <p:blipFill>
          <a:blip r:embed="rId8"/>
          <a:stretch>
            <a:fillRect/>
          </a:stretch>
        </p:blipFill>
        <p:spPr>
          <a:xfrm>
            <a:off x="0" y="0"/>
            <a:ext cx="18288000" cy="10287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5366E"/>
        </a:solidFill>
        <a:effectLst/>
      </p:bgPr>
    </p:bg>
    <p:spTree>
      <p:nvGrpSpPr>
        <p:cNvPr id="1" name=""/>
        <p:cNvGrpSpPr/>
        <p:nvPr/>
      </p:nvGrpSpPr>
      <p:grpSpPr>
        <a:xfrm>
          <a:off x="0" y="0"/>
          <a:ext cx="0" cy="0"/>
          <a:chOff x="0" y="0"/>
          <a:chExt cx="0" cy="0"/>
        </a:xfrm>
      </p:grpSpPr>
      <p:sp>
        <p:nvSpPr>
          <p:cNvPr id="2" name="Freeform 2"/>
          <p:cNvSpPr/>
          <p:nvPr/>
        </p:nvSpPr>
        <p:spPr>
          <a:xfrm>
            <a:off x="170977" y="4018865"/>
            <a:ext cx="1399783" cy="1685787"/>
          </a:xfrm>
          <a:custGeom>
            <a:avLst/>
            <a:gdLst/>
            <a:ahLst/>
            <a:cxnLst/>
            <a:rect l="l" t="t" r="r" b="b"/>
            <a:pathLst>
              <a:path w="1399783" h="1685787">
                <a:moveTo>
                  <a:pt x="0" y="0"/>
                </a:moveTo>
                <a:lnTo>
                  <a:pt x="1399783" y="0"/>
                </a:lnTo>
                <a:lnTo>
                  <a:pt x="1399783" y="1685787"/>
                </a:lnTo>
                <a:lnTo>
                  <a:pt x="0" y="1685787"/>
                </a:lnTo>
                <a:lnTo>
                  <a:pt x="0" y="0"/>
                </a:lnTo>
                <a:close/>
              </a:path>
            </a:pathLst>
          </a:custGeom>
          <a:blipFill>
            <a:blip r:embed="rId3"/>
            <a:stretch>
              <a:fillRect l="-101326" t="-25165" r="-92787" b="-12205"/>
            </a:stretch>
          </a:blipFill>
        </p:spPr>
      </p:sp>
      <p:sp>
        <p:nvSpPr>
          <p:cNvPr id="3" name="Freeform 3"/>
          <p:cNvSpPr/>
          <p:nvPr/>
        </p:nvSpPr>
        <p:spPr>
          <a:xfrm>
            <a:off x="16533818" y="2121496"/>
            <a:ext cx="1459751" cy="1893833"/>
          </a:xfrm>
          <a:custGeom>
            <a:avLst/>
            <a:gdLst/>
            <a:ahLst/>
            <a:cxnLst/>
            <a:rect l="l" t="t" r="r" b="b"/>
            <a:pathLst>
              <a:path w="1459751" h="1893833">
                <a:moveTo>
                  <a:pt x="0" y="0"/>
                </a:moveTo>
                <a:lnTo>
                  <a:pt x="1459751" y="0"/>
                </a:lnTo>
                <a:lnTo>
                  <a:pt x="1459751" y="1893833"/>
                </a:lnTo>
                <a:lnTo>
                  <a:pt x="0" y="1893833"/>
                </a:lnTo>
                <a:lnTo>
                  <a:pt x="0" y="0"/>
                </a:lnTo>
                <a:close/>
              </a:path>
            </a:pathLst>
          </a:custGeom>
          <a:blipFill>
            <a:blip r:embed="rId4"/>
            <a:stretch>
              <a:fillRect l="-107081" t="-24634" r="-106916" b="-11505"/>
            </a:stretch>
          </a:blipFill>
        </p:spPr>
      </p:sp>
      <p:sp>
        <p:nvSpPr>
          <p:cNvPr id="4" name="Freeform 4"/>
          <p:cNvSpPr/>
          <p:nvPr/>
        </p:nvSpPr>
        <p:spPr>
          <a:xfrm>
            <a:off x="1728859" y="93158"/>
            <a:ext cx="1414434" cy="1835089"/>
          </a:xfrm>
          <a:custGeom>
            <a:avLst/>
            <a:gdLst/>
            <a:ahLst/>
            <a:cxnLst/>
            <a:rect l="l" t="t" r="r" b="b"/>
            <a:pathLst>
              <a:path w="1414434" h="1835089">
                <a:moveTo>
                  <a:pt x="0" y="0"/>
                </a:moveTo>
                <a:lnTo>
                  <a:pt x="1414434" y="0"/>
                </a:lnTo>
                <a:lnTo>
                  <a:pt x="1414434" y="1835089"/>
                </a:lnTo>
                <a:lnTo>
                  <a:pt x="0" y="1835089"/>
                </a:lnTo>
                <a:lnTo>
                  <a:pt x="0" y="0"/>
                </a:lnTo>
                <a:close/>
              </a:path>
            </a:pathLst>
          </a:custGeom>
          <a:blipFill>
            <a:blip r:embed="rId5"/>
            <a:stretch>
              <a:fillRect l="-108203" t="-25513" r="-108050" b="-11601"/>
            </a:stretch>
          </a:blipFill>
        </p:spPr>
      </p:sp>
      <p:sp>
        <p:nvSpPr>
          <p:cNvPr id="5" name="Freeform 5"/>
          <p:cNvSpPr/>
          <p:nvPr/>
        </p:nvSpPr>
        <p:spPr>
          <a:xfrm>
            <a:off x="172861" y="5849474"/>
            <a:ext cx="1396015" cy="1978044"/>
          </a:xfrm>
          <a:custGeom>
            <a:avLst/>
            <a:gdLst/>
            <a:ahLst/>
            <a:cxnLst/>
            <a:rect l="l" t="t" r="r" b="b"/>
            <a:pathLst>
              <a:path w="1396015" h="1978044">
                <a:moveTo>
                  <a:pt x="0" y="0"/>
                </a:moveTo>
                <a:lnTo>
                  <a:pt x="1396015" y="0"/>
                </a:lnTo>
                <a:lnTo>
                  <a:pt x="1396015" y="1978044"/>
                </a:lnTo>
                <a:lnTo>
                  <a:pt x="0" y="1978044"/>
                </a:lnTo>
                <a:lnTo>
                  <a:pt x="0" y="0"/>
                </a:lnTo>
                <a:close/>
              </a:path>
            </a:pathLst>
          </a:custGeom>
          <a:blipFill>
            <a:blip r:embed="rId6"/>
            <a:stretch>
              <a:fillRect l="-122749" t="-25362" r="-122627" b="-11748"/>
            </a:stretch>
          </a:blipFill>
        </p:spPr>
      </p:sp>
      <p:sp>
        <p:nvSpPr>
          <p:cNvPr id="6" name="Freeform 6"/>
          <p:cNvSpPr/>
          <p:nvPr/>
        </p:nvSpPr>
        <p:spPr>
          <a:xfrm>
            <a:off x="14935157" y="6127442"/>
            <a:ext cx="1449326" cy="1934191"/>
          </a:xfrm>
          <a:custGeom>
            <a:avLst/>
            <a:gdLst/>
            <a:ahLst/>
            <a:cxnLst/>
            <a:rect l="l" t="t" r="r" b="b"/>
            <a:pathLst>
              <a:path w="1449326" h="1934191">
                <a:moveTo>
                  <a:pt x="0" y="0"/>
                </a:moveTo>
                <a:lnTo>
                  <a:pt x="1449326" y="0"/>
                </a:lnTo>
                <a:lnTo>
                  <a:pt x="1449326" y="1934192"/>
                </a:lnTo>
                <a:lnTo>
                  <a:pt x="0" y="1934192"/>
                </a:lnTo>
                <a:lnTo>
                  <a:pt x="0" y="0"/>
                </a:lnTo>
                <a:close/>
              </a:path>
            </a:pathLst>
          </a:custGeom>
          <a:blipFill>
            <a:blip r:embed="rId7"/>
            <a:stretch>
              <a:fillRect l="-104780" t="-19623" r="-104899" b="-10903"/>
            </a:stretch>
          </a:blipFill>
        </p:spPr>
      </p:sp>
      <p:sp>
        <p:nvSpPr>
          <p:cNvPr id="7" name="Freeform 7"/>
          <p:cNvSpPr/>
          <p:nvPr/>
        </p:nvSpPr>
        <p:spPr>
          <a:xfrm>
            <a:off x="170977" y="2059151"/>
            <a:ext cx="1399783" cy="1814891"/>
          </a:xfrm>
          <a:custGeom>
            <a:avLst/>
            <a:gdLst/>
            <a:ahLst/>
            <a:cxnLst/>
            <a:rect l="l" t="t" r="r" b="b"/>
            <a:pathLst>
              <a:path w="1399783" h="1814891">
                <a:moveTo>
                  <a:pt x="0" y="0"/>
                </a:moveTo>
                <a:lnTo>
                  <a:pt x="1399783" y="0"/>
                </a:lnTo>
                <a:lnTo>
                  <a:pt x="1399783" y="1814891"/>
                </a:lnTo>
                <a:lnTo>
                  <a:pt x="0" y="1814891"/>
                </a:lnTo>
                <a:lnTo>
                  <a:pt x="0" y="0"/>
                </a:lnTo>
                <a:close/>
              </a:path>
            </a:pathLst>
          </a:custGeom>
          <a:blipFill>
            <a:blip r:embed="rId8"/>
            <a:stretch>
              <a:fillRect l="-96602" t="-18090" r="-97059" b="-9312"/>
            </a:stretch>
          </a:blipFill>
        </p:spPr>
      </p:sp>
      <p:sp>
        <p:nvSpPr>
          <p:cNvPr id="8" name="Freeform 8"/>
          <p:cNvSpPr/>
          <p:nvPr/>
        </p:nvSpPr>
        <p:spPr>
          <a:xfrm>
            <a:off x="14935157" y="192641"/>
            <a:ext cx="1433029" cy="1849550"/>
          </a:xfrm>
          <a:custGeom>
            <a:avLst/>
            <a:gdLst/>
            <a:ahLst/>
            <a:cxnLst/>
            <a:rect l="l" t="t" r="r" b="b"/>
            <a:pathLst>
              <a:path w="1433029" h="1849550">
                <a:moveTo>
                  <a:pt x="0" y="0"/>
                </a:moveTo>
                <a:lnTo>
                  <a:pt x="1433029" y="0"/>
                </a:lnTo>
                <a:lnTo>
                  <a:pt x="1433029" y="1849549"/>
                </a:lnTo>
                <a:lnTo>
                  <a:pt x="0" y="1849549"/>
                </a:lnTo>
                <a:lnTo>
                  <a:pt x="0" y="0"/>
                </a:lnTo>
                <a:close/>
              </a:path>
            </a:pathLst>
          </a:custGeom>
          <a:blipFill>
            <a:blip r:embed="rId9"/>
            <a:stretch>
              <a:fillRect l="-96936" t="-18503" r="-97741" b="-9924"/>
            </a:stretch>
          </a:blipFill>
        </p:spPr>
      </p:sp>
      <p:sp>
        <p:nvSpPr>
          <p:cNvPr id="9" name="Freeform 9"/>
          <p:cNvSpPr/>
          <p:nvPr/>
        </p:nvSpPr>
        <p:spPr>
          <a:xfrm>
            <a:off x="16533818" y="4086074"/>
            <a:ext cx="1528582" cy="1971343"/>
          </a:xfrm>
          <a:custGeom>
            <a:avLst/>
            <a:gdLst/>
            <a:ahLst/>
            <a:cxnLst/>
            <a:rect l="l" t="t" r="r" b="b"/>
            <a:pathLst>
              <a:path w="1528582" h="1971343">
                <a:moveTo>
                  <a:pt x="0" y="0"/>
                </a:moveTo>
                <a:lnTo>
                  <a:pt x="1528582" y="0"/>
                </a:lnTo>
                <a:lnTo>
                  <a:pt x="1528582" y="1971343"/>
                </a:lnTo>
                <a:lnTo>
                  <a:pt x="0" y="1971343"/>
                </a:lnTo>
                <a:lnTo>
                  <a:pt x="0" y="0"/>
                </a:lnTo>
                <a:close/>
              </a:path>
            </a:pathLst>
          </a:custGeom>
          <a:blipFill>
            <a:blip r:embed="rId10"/>
            <a:stretch>
              <a:fillRect l="-96946" t="-18454" r="-96715" b="-9630"/>
            </a:stretch>
          </a:blipFill>
        </p:spPr>
      </p:sp>
      <p:sp>
        <p:nvSpPr>
          <p:cNvPr id="10" name="Freeform 10"/>
          <p:cNvSpPr/>
          <p:nvPr/>
        </p:nvSpPr>
        <p:spPr>
          <a:xfrm>
            <a:off x="16517521" y="184080"/>
            <a:ext cx="1428934" cy="1866671"/>
          </a:xfrm>
          <a:custGeom>
            <a:avLst/>
            <a:gdLst/>
            <a:ahLst/>
            <a:cxnLst/>
            <a:rect l="l" t="t" r="r" b="b"/>
            <a:pathLst>
              <a:path w="1428934" h="1866671">
                <a:moveTo>
                  <a:pt x="0" y="0"/>
                </a:moveTo>
                <a:lnTo>
                  <a:pt x="1428934" y="0"/>
                </a:lnTo>
                <a:lnTo>
                  <a:pt x="1428934" y="1866671"/>
                </a:lnTo>
                <a:lnTo>
                  <a:pt x="0" y="1866671"/>
                </a:lnTo>
                <a:lnTo>
                  <a:pt x="0" y="0"/>
                </a:lnTo>
                <a:close/>
              </a:path>
            </a:pathLst>
          </a:custGeom>
          <a:blipFill>
            <a:blip r:embed="rId11"/>
            <a:stretch>
              <a:fillRect l="-98642" t="-18873" r="-101223" b="-10247"/>
            </a:stretch>
          </a:blipFill>
        </p:spPr>
      </p:sp>
      <p:sp>
        <p:nvSpPr>
          <p:cNvPr id="11" name="Freeform 11"/>
          <p:cNvSpPr/>
          <p:nvPr/>
        </p:nvSpPr>
        <p:spPr>
          <a:xfrm>
            <a:off x="170977" y="93158"/>
            <a:ext cx="1399783" cy="1821171"/>
          </a:xfrm>
          <a:custGeom>
            <a:avLst/>
            <a:gdLst/>
            <a:ahLst/>
            <a:cxnLst/>
            <a:rect l="l" t="t" r="r" b="b"/>
            <a:pathLst>
              <a:path w="1399783" h="1821171">
                <a:moveTo>
                  <a:pt x="0" y="0"/>
                </a:moveTo>
                <a:lnTo>
                  <a:pt x="1399783" y="0"/>
                </a:lnTo>
                <a:lnTo>
                  <a:pt x="1399783" y="1821171"/>
                </a:lnTo>
                <a:lnTo>
                  <a:pt x="0" y="1821171"/>
                </a:lnTo>
                <a:lnTo>
                  <a:pt x="0" y="0"/>
                </a:lnTo>
                <a:close/>
              </a:path>
            </a:pathLst>
          </a:custGeom>
          <a:blipFill>
            <a:blip r:embed="rId12"/>
            <a:stretch>
              <a:fillRect l="-97282" t="-18356" r="-97395" b="-9046"/>
            </a:stretch>
          </a:blipFill>
        </p:spPr>
      </p:sp>
      <p:sp>
        <p:nvSpPr>
          <p:cNvPr id="12" name="Freeform 12"/>
          <p:cNvSpPr/>
          <p:nvPr/>
        </p:nvSpPr>
        <p:spPr>
          <a:xfrm>
            <a:off x="14935157" y="8131659"/>
            <a:ext cx="1531436" cy="1971261"/>
          </a:xfrm>
          <a:custGeom>
            <a:avLst/>
            <a:gdLst/>
            <a:ahLst/>
            <a:cxnLst/>
            <a:rect l="l" t="t" r="r" b="b"/>
            <a:pathLst>
              <a:path w="1531436" h="1971261">
                <a:moveTo>
                  <a:pt x="0" y="0"/>
                </a:moveTo>
                <a:lnTo>
                  <a:pt x="1531436" y="0"/>
                </a:lnTo>
                <a:lnTo>
                  <a:pt x="1531436" y="1971261"/>
                </a:lnTo>
                <a:lnTo>
                  <a:pt x="0" y="1971261"/>
                </a:lnTo>
                <a:lnTo>
                  <a:pt x="0" y="0"/>
                </a:lnTo>
                <a:close/>
              </a:path>
            </a:pathLst>
          </a:custGeom>
          <a:blipFill>
            <a:blip r:embed="rId13"/>
            <a:stretch>
              <a:fillRect l="-97282" t="-19091" r="-97395" b="-9681"/>
            </a:stretch>
          </a:blipFill>
        </p:spPr>
      </p:sp>
      <p:sp>
        <p:nvSpPr>
          <p:cNvPr id="13" name="Freeform 13"/>
          <p:cNvSpPr/>
          <p:nvPr/>
        </p:nvSpPr>
        <p:spPr>
          <a:xfrm>
            <a:off x="1728859" y="2073069"/>
            <a:ext cx="1414434" cy="1826978"/>
          </a:xfrm>
          <a:custGeom>
            <a:avLst/>
            <a:gdLst/>
            <a:ahLst/>
            <a:cxnLst/>
            <a:rect l="l" t="t" r="r" b="b"/>
            <a:pathLst>
              <a:path w="1414434" h="1826978">
                <a:moveTo>
                  <a:pt x="0" y="0"/>
                </a:moveTo>
                <a:lnTo>
                  <a:pt x="1414434" y="0"/>
                </a:lnTo>
                <a:lnTo>
                  <a:pt x="1414434" y="1826978"/>
                </a:lnTo>
                <a:lnTo>
                  <a:pt x="0" y="1826978"/>
                </a:lnTo>
                <a:lnTo>
                  <a:pt x="0" y="0"/>
                </a:lnTo>
                <a:close/>
              </a:path>
            </a:pathLst>
          </a:custGeom>
          <a:blipFill>
            <a:blip r:embed="rId14"/>
            <a:stretch>
              <a:fillRect l="-97967" t="-19091" r="-97734" b="-9681"/>
            </a:stretch>
          </a:blipFill>
        </p:spPr>
      </p:sp>
      <p:sp>
        <p:nvSpPr>
          <p:cNvPr id="14" name="Freeform 14"/>
          <p:cNvSpPr/>
          <p:nvPr/>
        </p:nvSpPr>
        <p:spPr>
          <a:xfrm>
            <a:off x="1728859" y="4044869"/>
            <a:ext cx="1414434" cy="2039763"/>
          </a:xfrm>
          <a:custGeom>
            <a:avLst/>
            <a:gdLst/>
            <a:ahLst/>
            <a:cxnLst/>
            <a:rect l="l" t="t" r="r" b="b"/>
            <a:pathLst>
              <a:path w="1414434" h="2039763">
                <a:moveTo>
                  <a:pt x="0" y="0"/>
                </a:moveTo>
                <a:lnTo>
                  <a:pt x="1414434" y="0"/>
                </a:lnTo>
                <a:lnTo>
                  <a:pt x="1414434" y="2039764"/>
                </a:lnTo>
                <a:lnTo>
                  <a:pt x="0" y="2039764"/>
                </a:lnTo>
                <a:lnTo>
                  <a:pt x="0" y="0"/>
                </a:lnTo>
                <a:close/>
              </a:path>
            </a:pathLst>
          </a:custGeom>
          <a:blipFill>
            <a:blip r:embed="rId15"/>
            <a:stretch>
              <a:fillRect l="-108909" t="-18368" r="-108909" b="-5598"/>
            </a:stretch>
          </a:blipFill>
        </p:spPr>
      </p:sp>
      <p:sp>
        <p:nvSpPr>
          <p:cNvPr id="15" name="Freeform 15"/>
          <p:cNvSpPr/>
          <p:nvPr/>
        </p:nvSpPr>
        <p:spPr>
          <a:xfrm>
            <a:off x="14935157" y="2120776"/>
            <a:ext cx="1449326" cy="1895272"/>
          </a:xfrm>
          <a:custGeom>
            <a:avLst/>
            <a:gdLst/>
            <a:ahLst/>
            <a:cxnLst/>
            <a:rect l="l" t="t" r="r" b="b"/>
            <a:pathLst>
              <a:path w="1449326" h="1895272">
                <a:moveTo>
                  <a:pt x="0" y="0"/>
                </a:moveTo>
                <a:lnTo>
                  <a:pt x="1449326" y="0"/>
                </a:lnTo>
                <a:lnTo>
                  <a:pt x="1449326" y="1895273"/>
                </a:lnTo>
                <a:lnTo>
                  <a:pt x="0" y="1895273"/>
                </a:lnTo>
                <a:lnTo>
                  <a:pt x="0" y="0"/>
                </a:lnTo>
                <a:close/>
              </a:path>
            </a:pathLst>
          </a:custGeom>
          <a:blipFill>
            <a:blip r:embed="rId16"/>
            <a:stretch>
              <a:fillRect l="-98652" t="-18454" r="-99116" b="-9630"/>
            </a:stretch>
          </a:blipFill>
        </p:spPr>
      </p:sp>
      <p:sp>
        <p:nvSpPr>
          <p:cNvPr id="16" name="Freeform 16"/>
          <p:cNvSpPr/>
          <p:nvPr/>
        </p:nvSpPr>
        <p:spPr>
          <a:xfrm>
            <a:off x="14935157" y="4128174"/>
            <a:ext cx="1449326" cy="1887143"/>
          </a:xfrm>
          <a:custGeom>
            <a:avLst/>
            <a:gdLst/>
            <a:ahLst/>
            <a:cxnLst/>
            <a:rect l="l" t="t" r="r" b="b"/>
            <a:pathLst>
              <a:path w="1449326" h="1887143">
                <a:moveTo>
                  <a:pt x="0" y="0"/>
                </a:moveTo>
                <a:lnTo>
                  <a:pt x="1449326" y="0"/>
                </a:lnTo>
                <a:lnTo>
                  <a:pt x="1449326" y="1887143"/>
                </a:lnTo>
                <a:lnTo>
                  <a:pt x="0" y="1887143"/>
                </a:lnTo>
                <a:lnTo>
                  <a:pt x="0" y="0"/>
                </a:lnTo>
                <a:close/>
              </a:path>
            </a:pathLst>
          </a:custGeom>
          <a:blipFill>
            <a:blip r:embed="rId17"/>
            <a:stretch>
              <a:fillRect l="-97967" t="-18405" r="-97734" b="-9337"/>
            </a:stretch>
          </a:blipFill>
        </p:spPr>
      </p:sp>
      <p:sp>
        <p:nvSpPr>
          <p:cNvPr id="17" name="Freeform 17"/>
          <p:cNvSpPr/>
          <p:nvPr/>
        </p:nvSpPr>
        <p:spPr>
          <a:xfrm>
            <a:off x="1728859" y="6229455"/>
            <a:ext cx="1414434" cy="1829996"/>
          </a:xfrm>
          <a:custGeom>
            <a:avLst/>
            <a:gdLst/>
            <a:ahLst/>
            <a:cxnLst/>
            <a:rect l="l" t="t" r="r" b="b"/>
            <a:pathLst>
              <a:path w="1414434" h="1829996">
                <a:moveTo>
                  <a:pt x="0" y="0"/>
                </a:moveTo>
                <a:lnTo>
                  <a:pt x="1414434" y="0"/>
                </a:lnTo>
                <a:lnTo>
                  <a:pt x="1414434" y="1829996"/>
                </a:lnTo>
                <a:lnTo>
                  <a:pt x="0" y="1829996"/>
                </a:lnTo>
                <a:lnTo>
                  <a:pt x="0" y="0"/>
                </a:lnTo>
                <a:close/>
              </a:path>
            </a:pathLst>
          </a:custGeom>
          <a:blipFill>
            <a:blip r:embed="rId18"/>
            <a:stretch>
              <a:fillRect/>
            </a:stretch>
          </a:blipFill>
        </p:spPr>
      </p:sp>
      <p:sp>
        <p:nvSpPr>
          <p:cNvPr id="18" name="Freeform 18"/>
          <p:cNvSpPr/>
          <p:nvPr/>
        </p:nvSpPr>
        <p:spPr>
          <a:xfrm>
            <a:off x="16533818" y="6134145"/>
            <a:ext cx="1492223" cy="1920785"/>
          </a:xfrm>
          <a:custGeom>
            <a:avLst/>
            <a:gdLst/>
            <a:ahLst/>
            <a:cxnLst/>
            <a:rect l="l" t="t" r="r" b="b"/>
            <a:pathLst>
              <a:path w="1492223" h="1920785">
                <a:moveTo>
                  <a:pt x="0" y="0"/>
                </a:moveTo>
                <a:lnTo>
                  <a:pt x="1492223" y="0"/>
                </a:lnTo>
                <a:lnTo>
                  <a:pt x="1492223" y="1920786"/>
                </a:lnTo>
                <a:lnTo>
                  <a:pt x="0" y="1920786"/>
                </a:lnTo>
                <a:lnTo>
                  <a:pt x="0" y="0"/>
                </a:lnTo>
                <a:close/>
              </a:path>
            </a:pathLst>
          </a:custGeom>
          <a:blipFill>
            <a:blip r:embed="rId19"/>
            <a:stretch>
              <a:fillRect l="-97282" t="-18822" r="-97395" b="-9950"/>
            </a:stretch>
          </a:blipFill>
        </p:spPr>
      </p:sp>
      <p:grpSp>
        <p:nvGrpSpPr>
          <p:cNvPr id="19" name="Group 19"/>
          <p:cNvGrpSpPr/>
          <p:nvPr/>
        </p:nvGrpSpPr>
        <p:grpSpPr>
          <a:xfrm>
            <a:off x="3667168" y="8524932"/>
            <a:ext cx="10953664" cy="733368"/>
            <a:chOff x="0" y="0"/>
            <a:chExt cx="4091319" cy="273921"/>
          </a:xfrm>
        </p:grpSpPr>
        <p:sp>
          <p:nvSpPr>
            <p:cNvPr id="20" name="Freeform 20"/>
            <p:cNvSpPr/>
            <p:nvPr/>
          </p:nvSpPr>
          <p:spPr>
            <a:xfrm>
              <a:off x="0" y="0"/>
              <a:ext cx="4091319" cy="273921"/>
            </a:xfrm>
            <a:custGeom>
              <a:avLst/>
              <a:gdLst/>
              <a:ahLst/>
              <a:cxnLst/>
              <a:rect l="l" t="t" r="r" b="b"/>
              <a:pathLst>
                <a:path w="4091319" h="273921">
                  <a:moveTo>
                    <a:pt x="10602" y="0"/>
                  </a:moveTo>
                  <a:lnTo>
                    <a:pt x="4080717" y="0"/>
                  </a:lnTo>
                  <a:cubicBezTo>
                    <a:pt x="4083529" y="0"/>
                    <a:pt x="4086225" y="1117"/>
                    <a:pt x="4088214" y="3105"/>
                  </a:cubicBezTo>
                  <a:cubicBezTo>
                    <a:pt x="4090202" y="5093"/>
                    <a:pt x="4091319" y="7790"/>
                    <a:pt x="4091319" y="10602"/>
                  </a:cubicBezTo>
                  <a:lnTo>
                    <a:pt x="4091319" y="263320"/>
                  </a:lnTo>
                  <a:cubicBezTo>
                    <a:pt x="4091319" y="266131"/>
                    <a:pt x="4090202" y="268828"/>
                    <a:pt x="4088214" y="270816"/>
                  </a:cubicBezTo>
                  <a:cubicBezTo>
                    <a:pt x="4086225" y="272805"/>
                    <a:pt x="4083529" y="273921"/>
                    <a:pt x="4080717" y="273921"/>
                  </a:cubicBezTo>
                  <a:lnTo>
                    <a:pt x="10602" y="273921"/>
                  </a:lnTo>
                  <a:cubicBezTo>
                    <a:pt x="7790" y="273921"/>
                    <a:pt x="5093" y="272805"/>
                    <a:pt x="3105" y="270816"/>
                  </a:cubicBezTo>
                  <a:cubicBezTo>
                    <a:pt x="1117" y="268828"/>
                    <a:pt x="0" y="266131"/>
                    <a:pt x="0" y="263320"/>
                  </a:cubicBezTo>
                  <a:lnTo>
                    <a:pt x="0" y="10602"/>
                  </a:lnTo>
                  <a:cubicBezTo>
                    <a:pt x="0" y="7790"/>
                    <a:pt x="1117" y="5093"/>
                    <a:pt x="3105" y="3105"/>
                  </a:cubicBezTo>
                  <a:cubicBezTo>
                    <a:pt x="5093" y="1117"/>
                    <a:pt x="7790" y="0"/>
                    <a:pt x="10602" y="0"/>
                  </a:cubicBezTo>
                  <a:close/>
                </a:path>
              </a:pathLst>
            </a:custGeom>
            <a:solidFill>
              <a:srgbClr val="FEFEFE"/>
            </a:solidFill>
          </p:spPr>
        </p:sp>
        <p:sp>
          <p:nvSpPr>
            <p:cNvPr id="21" name="TextBox 21"/>
            <p:cNvSpPr txBox="1"/>
            <p:nvPr/>
          </p:nvSpPr>
          <p:spPr>
            <a:xfrm>
              <a:off x="0" y="85725"/>
              <a:ext cx="4091319" cy="188196"/>
            </a:xfrm>
            <a:prstGeom prst="rect">
              <a:avLst/>
            </a:prstGeom>
          </p:spPr>
          <p:txBody>
            <a:bodyPr lIns="50800" tIns="50800" rIns="50800" bIns="50800" rtlCol="0" anchor="ctr"/>
            <a:lstStyle/>
            <a:p>
              <a:pPr algn="ctr">
                <a:lnSpc>
                  <a:spcPts val="1925"/>
                </a:lnSpc>
              </a:pPr>
              <a:endParaRPr/>
            </a:p>
          </p:txBody>
        </p:sp>
      </p:grpSp>
      <p:grpSp>
        <p:nvGrpSpPr>
          <p:cNvPr id="22" name="Group 22"/>
          <p:cNvGrpSpPr/>
          <p:nvPr/>
        </p:nvGrpSpPr>
        <p:grpSpPr>
          <a:xfrm>
            <a:off x="3667168" y="3837338"/>
            <a:ext cx="10953664" cy="3235938"/>
            <a:chOff x="0" y="0"/>
            <a:chExt cx="4091319" cy="1208660"/>
          </a:xfrm>
        </p:grpSpPr>
        <p:sp>
          <p:nvSpPr>
            <p:cNvPr id="23" name="Freeform 23"/>
            <p:cNvSpPr/>
            <p:nvPr/>
          </p:nvSpPr>
          <p:spPr>
            <a:xfrm>
              <a:off x="0" y="0"/>
              <a:ext cx="4091319" cy="1208660"/>
            </a:xfrm>
            <a:custGeom>
              <a:avLst/>
              <a:gdLst/>
              <a:ahLst/>
              <a:cxnLst/>
              <a:rect l="l" t="t" r="r" b="b"/>
              <a:pathLst>
                <a:path w="4091319" h="1208660">
                  <a:moveTo>
                    <a:pt x="10602" y="0"/>
                  </a:moveTo>
                  <a:lnTo>
                    <a:pt x="4080717" y="0"/>
                  </a:lnTo>
                  <a:cubicBezTo>
                    <a:pt x="4083529" y="0"/>
                    <a:pt x="4086225" y="1117"/>
                    <a:pt x="4088214" y="3105"/>
                  </a:cubicBezTo>
                  <a:cubicBezTo>
                    <a:pt x="4090202" y="5093"/>
                    <a:pt x="4091319" y="7790"/>
                    <a:pt x="4091319" y="10602"/>
                  </a:cubicBezTo>
                  <a:lnTo>
                    <a:pt x="4091319" y="1198058"/>
                  </a:lnTo>
                  <a:cubicBezTo>
                    <a:pt x="4091319" y="1200870"/>
                    <a:pt x="4090202" y="1203567"/>
                    <a:pt x="4088214" y="1205555"/>
                  </a:cubicBezTo>
                  <a:cubicBezTo>
                    <a:pt x="4086225" y="1207543"/>
                    <a:pt x="4083529" y="1208660"/>
                    <a:pt x="4080717" y="1208660"/>
                  </a:cubicBezTo>
                  <a:lnTo>
                    <a:pt x="10602" y="1208660"/>
                  </a:lnTo>
                  <a:cubicBezTo>
                    <a:pt x="7790" y="1208660"/>
                    <a:pt x="5093" y="1207543"/>
                    <a:pt x="3105" y="1205555"/>
                  </a:cubicBezTo>
                  <a:cubicBezTo>
                    <a:pt x="1117" y="1203567"/>
                    <a:pt x="0" y="1200870"/>
                    <a:pt x="0" y="1198058"/>
                  </a:cubicBezTo>
                  <a:lnTo>
                    <a:pt x="0" y="10602"/>
                  </a:lnTo>
                  <a:cubicBezTo>
                    <a:pt x="0" y="7790"/>
                    <a:pt x="1117" y="5093"/>
                    <a:pt x="3105" y="3105"/>
                  </a:cubicBezTo>
                  <a:cubicBezTo>
                    <a:pt x="5093" y="1117"/>
                    <a:pt x="7790" y="0"/>
                    <a:pt x="10602" y="0"/>
                  </a:cubicBezTo>
                  <a:close/>
                </a:path>
              </a:pathLst>
            </a:custGeom>
            <a:solidFill>
              <a:srgbClr val="FEFEFE"/>
            </a:solidFill>
          </p:spPr>
        </p:sp>
        <p:sp>
          <p:nvSpPr>
            <p:cNvPr id="24" name="TextBox 24"/>
            <p:cNvSpPr txBox="1"/>
            <p:nvPr/>
          </p:nvSpPr>
          <p:spPr>
            <a:xfrm>
              <a:off x="0" y="85725"/>
              <a:ext cx="4091319" cy="1122935"/>
            </a:xfrm>
            <a:prstGeom prst="rect">
              <a:avLst/>
            </a:prstGeom>
          </p:spPr>
          <p:txBody>
            <a:bodyPr lIns="50800" tIns="50800" rIns="50800" bIns="50800" rtlCol="0" anchor="ctr"/>
            <a:lstStyle/>
            <a:p>
              <a:pPr algn="ctr">
                <a:lnSpc>
                  <a:spcPts val="1925"/>
                </a:lnSpc>
              </a:pPr>
              <a:endParaRPr/>
            </a:p>
          </p:txBody>
        </p:sp>
      </p:grpSp>
      <p:sp>
        <p:nvSpPr>
          <p:cNvPr id="25" name="Freeform 25"/>
          <p:cNvSpPr/>
          <p:nvPr/>
        </p:nvSpPr>
        <p:spPr>
          <a:xfrm>
            <a:off x="16615928" y="8131659"/>
            <a:ext cx="1500435" cy="1971261"/>
          </a:xfrm>
          <a:custGeom>
            <a:avLst/>
            <a:gdLst/>
            <a:ahLst/>
            <a:cxnLst/>
            <a:rect l="l" t="t" r="r" b="b"/>
            <a:pathLst>
              <a:path w="1500435" h="1971261">
                <a:moveTo>
                  <a:pt x="0" y="0"/>
                </a:moveTo>
                <a:lnTo>
                  <a:pt x="1500435" y="0"/>
                </a:lnTo>
                <a:lnTo>
                  <a:pt x="1500435" y="1971261"/>
                </a:lnTo>
                <a:lnTo>
                  <a:pt x="0" y="1971261"/>
                </a:lnTo>
                <a:lnTo>
                  <a:pt x="0" y="0"/>
                </a:lnTo>
                <a:close/>
              </a:path>
            </a:pathLst>
          </a:custGeom>
          <a:blipFill>
            <a:blip r:embed="rId20"/>
            <a:stretch>
              <a:fillRect l="-98457" t="-17815" r="-98812" b="-9460"/>
            </a:stretch>
          </a:blipFill>
        </p:spPr>
      </p:sp>
      <p:sp>
        <p:nvSpPr>
          <p:cNvPr id="26" name="Freeform 26"/>
          <p:cNvSpPr/>
          <p:nvPr/>
        </p:nvSpPr>
        <p:spPr>
          <a:xfrm>
            <a:off x="1728859" y="8204273"/>
            <a:ext cx="1414434" cy="1848691"/>
          </a:xfrm>
          <a:custGeom>
            <a:avLst/>
            <a:gdLst/>
            <a:ahLst/>
            <a:cxnLst/>
            <a:rect l="l" t="t" r="r" b="b"/>
            <a:pathLst>
              <a:path w="1414434" h="1848691">
                <a:moveTo>
                  <a:pt x="0" y="0"/>
                </a:moveTo>
                <a:lnTo>
                  <a:pt x="1414434" y="0"/>
                </a:lnTo>
                <a:lnTo>
                  <a:pt x="1414434" y="1848691"/>
                </a:lnTo>
                <a:lnTo>
                  <a:pt x="0" y="1848691"/>
                </a:lnTo>
                <a:lnTo>
                  <a:pt x="0" y="0"/>
                </a:lnTo>
                <a:close/>
              </a:path>
            </a:pathLst>
          </a:custGeom>
          <a:blipFill>
            <a:blip r:embed="rId21"/>
            <a:stretch>
              <a:fillRect l="-108549" t="-19849" r="-108981" b="-16805"/>
            </a:stretch>
          </a:blipFill>
        </p:spPr>
      </p:sp>
      <p:sp>
        <p:nvSpPr>
          <p:cNvPr id="27" name="Freeform 27"/>
          <p:cNvSpPr/>
          <p:nvPr/>
        </p:nvSpPr>
        <p:spPr>
          <a:xfrm>
            <a:off x="172861" y="7972340"/>
            <a:ext cx="1396015" cy="1813675"/>
          </a:xfrm>
          <a:custGeom>
            <a:avLst/>
            <a:gdLst/>
            <a:ahLst/>
            <a:cxnLst/>
            <a:rect l="l" t="t" r="r" b="b"/>
            <a:pathLst>
              <a:path w="1396015" h="1813675">
                <a:moveTo>
                  <a:pt x="0" y="0"/>
                </a:moveTo>
                <a:lnTo>
                  <a:pt x="1396015" y="0"/>
                </a:lnTo>
                <a:lnTo>
                  <a:pt x="1396015" y="1813675"/>
                </a:lnTo>
                <a:lnTo>
                  <a:pt x="0" y="1813675"/>
                </a:lnTo>
                <a:lnTo>
                  <a:pt x="0" y="0"/>
                </a:lnTo>
                <a:close/>
              </a:path>
            </a:pathLst>
          </a:custGeom>
          <a:blipFill>
            <a:blip r:embed="rId22"/>
            <a:stretch>
              <a:fillRect l="-98152" t="-18334" r="-98556" b="-10130"/>
            </a:stretch>
          </a:blipFill>
        </p:spPr>
      </p:sp>
      <p:sp>
        <p:nvSpPr>
          <p:cNvPr id="28" name="TextBox 28"/>
          <p:cNvSpPr txBox="1"/>
          <p:nvPr/>
        </p:nvSpPr>
        <p:spPr>
          <a:xfrm>
            <a:off x="4733442" y="2881431"/>
            <a:ext cx="9887390" cy="500137"/>
          </a:xfrm>
          <a:prstGeom prst="rect">
            <a:avLst/>
          </a:prstGeom>
        </p:spPr>
        <p:txBody>
          <a:bodyPr lIns="0" tIns="0" rIns="0" bIns="0" rtlCol="0" anchor="t">
            <a:spAutoFit/>
          </a:bodyPr>
          <a:lstStyle/>
          <a:p>
            <a:pPr algn="l">
              <a:lnSpc>
                <a:spcPts val="3922"/>
              </a:lnSpc>
              <a:spcBef>
                <a:spcPct val="0"/>
              </a:spcBef>
            </a:pPr>
            <a:r>
              <a:rPr lang="en-US" sz="3200" b="1">
                <a:solidFill>
                  <a:srgbClr val="FEFEFE"/>
                </a:solidFill>
                <a:latin typeface="Garet Bold"/>
                <a:ea typeface="Garet Bold"/>
                <a:cs typeface="Garet Bold"/>
                <a:sym typeface="Garet Bold"/>
              </a:rPr>
              <a:t>Classes and Evidence based series </a:t>
            </a:r>
          </a:p>
        </p:txBody>
      </p:sp>
      <p:sp>
        <p:nvSpPr>
          <p:cNvPr id="29" name="TextBox 29"/>
          <p:cNvSpPr txBox="1"/>
          <p:nvPr/>
        </p:nvSpPr>
        <p:spPr>
          <a:xfrm>
            <a:off x="4527525" y="7522504"/>
            <a:ext cx="9887390" cy="482824"/>
          </a:xfrm>
          <a:prstGeom prst="rect">
            <a:avLst/>
          </a:prstGeom>
        </p:spPr>
        <p:txBody>
          <a:bodyPr lIns="0" tIns="0" rIns="0" bIns="0" rtlCol="0" anchor="t">
            <a:spAutoFit/>
          </a:bodyPr>
          <a:lstStyle/>
          <a:p>
            <a:pPr algn="l">
              <a:lnSpc>
                <a:spcPts val="3922"/>
              </a:lnSpc>
              <a:spcBef>
                <a:spcPct val="0"/>
              </a:spcBef>
            </a:pPr>
            <a:r>
              <a:rPr lang="en-US" sz="2800" b="1">
                <a:solidFill>
                  <a:srgbClr val="FEFEFE"/>
                </a:solidFill>
                <a:latin typeface="Garet Bold"/>
                <a:ea typeface="Garet Bold"/>
                <a:cs typeface="Garet Bold"/>
                <a:sym typeface="Garet Bold"/>
              </a:rPr>
              <a:t>County Wide Professional Development Trainings</a:t>
            </a:r>
          </a:p>
        </p:txBody>
      </p:sp>
      <p:sp>
        <p:nvSpPr>
          <p:cNvPr id="30" name="TextBox 30"/>
          <p:cNvSpPr txBox="1"/>
          <p:nvPr/>
        </p:nvSpPr>
        <p:spPr>
          <a:xfrm>
            <a:off x="4069569" y="8615015"/>
            <a:ext cx="9887390" cy="486526"/>
          </a:xfrm>
          <a:prstGeom prst="rect">
            <a:avLst/>
          </a:prstGeom>
        </p:spPr>
        <p:txBody>
          <a:bodyPr lIns="0" tIns="0" rIns="0" bIns="0" rtlCol="0" anchor="t">
            <a:spAutoFit/>
          </a:bodyPr>
          <a:lstStyle/>
          <a:p>
            <a:pPr marL="604914" lvl="1" indent="-302457" algn="l">
              <a:lnSpc>
                <a:spcPts val="3922"/>
              </a:lnSpc>
              <a:buFont typeface="Arial"/>
              <a:buChar char="•"/>
            </a:pPr>
            <a:r>
              <a:rPr lang="en-US" sz="2801" b="1" i="1">
                <a:solidFill>
                  <a:srgbClr val="F82C51"/>
                </a:solidFill>
                <a:latin typeface="Garet Bold Italics"/>
                <a:ea typeface="Garet Bold Italics"/>
                <a:cs typeface="Garet Bold Italics"/>
                <a:sym typeface="Garet Bold Italics"/>
              </a:rPr>
              <a:t>219</a:t>
            </a:r>
            <a:r>
              <a:rPr lang="en-US" sz="2801" i="1">
                <a:solidFill>
                  <a:srgbClr val="153D6D"/>
                </a:solidFill>
                <a:latin typeface="Garet Italics"/>
                <a:ea typeface="Garet Italics"/>
                <a:cs typeface="Garet Italics"/>
                <a:sym typeface="Garet Italics"/>
              </a:rPr>
              <a:t> Professionals took part</a:t>
            </a:r>
          </a:p>
        </p:txBody>
      </p:sp>
      <p:sp>
        <p:nvSpPr>
          <p:cNvPr id="31" name="TextBox 31"/>
          <p:cNvSpPr txBox="1"/>
          <p:nvPr/>
        </p:nvSpPr>
        <p:spPr>
          <a:xfrm>
            <a:off x="3756465" y="7393793"/>
            <a:ext cx="753963" cy="782265"/>
          </a:xfrm>
          <a:prstGeom prst="rect">
            <a:avLst/>
          </a:prstGeom>
        </p:spPr>
        <p:txBody>
          <a:bodyPr lIns="0" tIns="0" rIns="0" bIns="0" rtlCol="0" anchor="t">
            <a:spAutoFit/>
          </a:bodyPr>
          <a:lstStyle/>
          <a:p>
            <a:pPr algn="l">
              <a:lnSpc>
                <a:spcPts val="6081"/>
              </a:lnSpc>
              <a:spcBef>
                <a:spcPct val="0"/>
              </a:spcBef>
            </a:pPr>
            <a:r>
              <a:rPr lang="en-US" sz="5000" b="1">
                <a:solidFill>
                  <a:srgbClr val="F72C51"/>
                </a:solidFill>
                <a:latin typeface="Garet Bold"/>
                <a:ea typeface="Garet Bold"/>
                <a:cs typeface="Garet Bold"/>
                <a:sym typeface="Garet Bold"/>
              </a:rPr>
              <a:t>12</a:t>
            </a:r>
            <a:endParaRPr lang="en-US" sz="5000" b="1">
              <a:solidFill>
                <a:srgbClr val="F72C51"/>
              </a:solidFill>
              <a:latin typeface="Garet Bold"/>
              <a:ea typeface="Garet Bold"/>
              <a:cs typeface="Garet Bold"/>
            </a:endParaRPr>
          </a:p>
        </p:txBody>
      </p:sp>
      <p:sp>
        <p:nvSpPr>
          <p:cNvPr id="32" name="TextBox 32"/>
          <p:cNvSpPr txBox="1"/>
          <p:nvPr/>
        </p:nvSpPr>
        <p:spPr>
          <a:xfrm>
            <a:off x="3577870" y="2781380"/>
            <a:ext cx="1122076" cy="692497"/>
          </a:xfrm>
          <a:prstGeom prst="rect">
            <a:avLst/>
          </a:prstGeom>
        </p:spPr>
        <p:txBody>
          <a:bodyPr wrap="square" lIns="0" tIns="0" rIns="0" bIns="0" rtlCol="0" anchor="t">
            <a:spAutoFit/>
          </a:bodyPr>
          <a:lstStyle/>
          <a:p>
            <a:pPr algn="l">
              <a:lnSpc>
                <a:spcPts val="5221"/>
              </a:lnSpc>
              <a:spcBef>
                <a:spcPct val="0"/>
              </a:spcBef>
            </a:pPr>
            <a:r>
              <a:rPr lang="en-US" sz="5000" b="1">
                <a:solidFill>
                  <a:srgbClr val="F72C51"/>
                </a:solidFill>
                <a:latin typeface="Garet Bold"/>
                <a:ea typeface="Garet Bold"/>
                <a:cs typeface="Garet Bold"/>
                <a:sym typeface="Garet Bold"/>
              </a:rPr>
              <a:t>170</a:t>
            </a:r>
            <a:endParaRPr lang="en-US" sz="5000" b="1">
              <a:solidFill>
                <a:srgbClr val="F72C51"/>
              </a:solidFill>
              <a:latin typeface="Garet Bold"/>
              <a:ea typeface="Garet Bold"/>
              <a:cs typeface="Garet Bold"/>
            </a:endParaRPr>
          </a:p>
        </p:txBody>
      </p:sp>
      <p:sp>
        <p:nvSpPr>
          <p:cNvPr id="33" name="TextBox 33"/>
          <p:cNvSpPr txBox="1"/>
          <p:nvPr/>
        </p:nvSpPr>
        <p:spPr>
          <a:xfrm>
            <a:off x="3873085" y="3951163"/>
            <a:ext cx="10541831" cy="2941613"/>
          </a:xfrm>
          <a:prstGeom prst="rect">
            <a:avLst/>
          </a:prstGeom>
        </p:spPr>
        <p:txBody>
          <a:bodyPr lIns="0" tIns="0" rIns="0" bIns="0" rtlCol="0" anchor="t">
            <a:spAutoFit/>
          </a:bodyPr>
          <a:lstStyle/>
          <a:p>
            <a:pPr marL="604914" lvl="1" indent="-302457" algn="l">
              <a:lnSpc>
                <a:spcPts val="3922"/>
              </a:lnSpc>
              <a:buFont typeface="Arial"/>
              <a:buChar char="•"/>
            </a:pPr>
            <a:r>
              <a:rPr lang="en-US" sz="2801" b="1" i="1">
                <a:solidFill>
                  <a:srgbClr val="F82C51"/>
                </a:solidFill>
                <a:latin typeface="Garet Bold Italics"/>
                <a:ea typeface="Garet Bold Italics"/>
                <a:cs typeface="Garet Bold Italics"/>
                <a:sym typeface="Garet Bold Italics"/>
              </a:rPr>
              <a:t>785</a:t>
            </a:r>
            <a:r>
              <a:rPr lang="en-US" sz="2801" i="1">
                <a:solidFill>
                  <a:srgbClr val="153D6D"/>
                </a:solidFill>
                <a:latin typeface="Garet Italics"/>
                <a:ea typeface="Garet Italics"/>
                <a:cs typeface="Garet Italics"/>
                <a:sym typeface="Garet Italics"/>
              </a:rPr>
              <a:t> Children participated in child development activities during parenting classes  </a:t>
            </a:r>
          </a:p>
          <a:p>
            <a:pPr marL="604914" lvl="1" indent="-302457" algn="l">
              <a:lnSpc>
                <a:spcPts val="3922"/>
              </a:lnSpc>
              <a:buFont typeface="Arial"/>
              <a:buChar char="•"/>
            </a:pPr>
            <a:r>
              <a:rPr lang="en-US" sz="2801" b="1" i="1">
                <a:solidFill>
                  <a:srgbClr val="F82C51"/>
                </a:solidFill>
                <a:latin typeface="Garet Bold Italics"/>
                <a:ea typeface="Garet Bold Italics"/>
                <a:cs typeface="Garet Bold Italics"/>
                <a:sym typeface="Garet Bold Italics"/>
              </a:rPr>
              <a:t>1,107</a:t>
            </a:r>
            <a:r>
              <a:rPr lang="en-US" sz="2801" i="1">
                <a:solidFill>
                  <a:srgbClr val="153D6D"/>
                </a:solidFill>
                <a:latin typeface="Garet Italics"/>
                <a:ea typeface="Garet Italics"/>
                <a:cs typeface="Garet Italics"/>
                <a:sym typeface="Garet Italics"/>
              </a:rPr>
              <a:t> parents attended workshops and evidence based parenting series </a:t>
            </a:r>
          </a:p>
          <a:p>
            <a:pPr marL="604914" lvl="1" indent="-302457" algn="l">
              <a:lnSpc>
                <a:spcPts val="3922"/>
              </a:lnSpc>
              <a:buFont typeface="Arial"/>
              <a:buChar char="•"/>
            </a:pPr>
            <a:r>
              <a:rPr lang="en-US" sz="2801" b="1" i="1">
                <a:solidFill>
                  <a:srgbClr val="F82C51"/>
                </a:solidFill>
                <a:latin typeface="Garet Bold Italics"/>
                <a:ea typeface="Garet Bold Italics"/>
                <a:cs typeface="Garet Bold Italics"/>
                <a:sym typeface="Garet Bold Italics"/>
              </a:rPr>
              <a:t>106 </a:t>
            </a:r>
            <a:r>
              <a:rPr lang="en-US" sz="2801" i="1">
                <a:solidFill>
                  <a:srgbClr val="153D6D"/>
                </a:solidFill>
                <a:latin typeface="Garet Italics"/>
                <a:ea typeface="Garet Italics"/>
                <a:cs typeface="Garet Italics"/>
                <a:sym typeface="Garet Italics"/>
              </a:rPr>
              <a:t>engagement with teens in a parent teen relationship curriculum </a:t>
            </a:r>
          </a:p>
        </p:txBody>
      </p:sp>
      <p:sp>
        <p:nvSpPr>
          <p:cNvPr id="34" name="TextBox 34"/>
          <p:cNvSpPr txBox="1"/>
          <p:nvPr/>
        </p:nvSpPr>
        <p:spPr>
          <a:xfrm>
            <a:off x="7866650" y="407420"/>
            <a:ext cx="2293228" cy="596324"/>
          </a:xfrm>
          <a:prstGeom prst="rect">
            <a:avLst/>
          </a:prstGeom>
        </p:spPr>
        <p:txBody>
          <a:bodyPr lIns="0" tIns="0" rIns="0" bIns="0" rtlCol="0" anchor="t">
            <a:spAutoFit/>
          </a:bodyPr>
          <a:lstStyle/>
          <a:p>
            <a:pPr algn="ctr">
              <a:lnSpc>
                <a:spcPts val="4948"/>
              </a:lnSpc>
              <a:spcBef>
                <a:spcPct val="0"/>
              </a:spcBef>
            </a:pPr>
            <a:r>
              <a:rPr lang="en-US" sz="3534" b="1">
                <a:solidFill>
                  <a:srgbClr val="FEFEFE"/>
                </a:solidFill>
                <a:latin typeface="Garet Bold"/>
                <a:ea typeface="Garet Bold"/>
                <a:cs typeface="Garet Bold"/>
                <a:sym typeface="Garet Bold"/>
              </a:rPr>
              <a:t>FY 24/25</a:t>
            </a:r>
          </a:p>
        </p:txBody>
      </p:sp>
      <p:sp>
        <p:nvSpPr>
          <p:cNvPr id="35" name="TextBox 35"/>
          <p:cNvSpPr txBox="1"/>
          <p:nvPr/>
        </p:nvSpPr>
        <p:spPr>
          <a:xfrm>
            <a:off x="3938832" y="975112"/>
            <a:ext cx="10148863" cy="1501955"/>
          </a:xfrm>
          <a:prstGeom prst="rect">
            <a:avLst/>
          </a:prstGeom>
        </p:spPr>
        <p:txBody>
          <a:bodyPr lIns="0" tIns="0" rIns="0" bIns="0" rtlCol="0" anchor="t">
            <a:spAutoFit/>
          </a:bodyPr>
          <a:lstStyle/>
          <a:p>
            <a:pPr algn="ctr">
              <a:lnSpc>
                <a:spcPts val="12135"/>
              </a:lnSpc>
              <a:spcBef>
                <a:spcPct val="0"/>
              </a:spcBef>
            </a:pPr>
            <a:r>
              <a:rPr lang="en-US" sz="8668">
                <a:solidFill>
                  <a:srgbClr val="B1CAEA"/>
                </a:solidFill>
                <a:latin typeface="Alice Bold"/>
                <a:ea typeface="Alice Bold"/>
                <a:cs typeface="Alice Bold"/>
                <a:sym typeface="Alice Bold"/>
              </a:rPr>
              <a:t>Parenting Education</a:t>
            </a:r>
          </a:p>
        </p:txBody>
      </p:sp>
      <p:pic>
        <p:nvPicPr>
          <p:cNvPr id="36" name="Picture 35">
            <a:extLst>
              <a:ext uri="{FF2B5EF4-FFF2-40B4-BE49-F238E27FC236}">
                <a16:creationId xmlns:a16="http://schemas.microsoft.com/office/drawing/2014/main" id="{8F1A4F6E-B398-05C8-8DDF-CFA2C05A06C8}"/>
              </a:ext>
            </a:extLst>
          </p:cNvPr>
          <p:cNvPicPr>
            <a:picLocks noChangeAspect="1"/>
          </p:cNvPicPr>
          <p:nvPr/>
        </p:nvPicPr>
        <p:blipFill>
          <a:blip r:embed="rId23"/>
          <a:stretch>
            <a:fillRect/>
          </a:stretch>
        </p:blipFill>
        <p:spPr>
          <a:xfrm>
            <a:off x="0" y="0"/>
            <a:ext cx="18288000" cy="10287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05AA5"/>
        </a:solidFill>
        <a:effectLst/>
      </p:bgPr>
    </p:bg>
    <p:spTree>
      <p:nvGrpSpPr>
        <p:cNvPr id="1" name=""/>
        <p:cNvGrpSpPr/>
        <p:nvPr/>
      </p:nvGrpSpPr>
      <p:grpSpPr>
        <a:xfrm>
          <a:off x="0" y="0"/>
          <a:ext cx="0" cy="0"/>
          <a:chOff x="0" y="0"/>
          <a:chExt cx="0" cy="0"/>
        </a:xfrm>
      </p:grpSpPr>
      <p:sp>
        <p:nvSpPr>
          <p:cNvPr id="2" name="Freeform 2"/>
          <p:cNvSpPr/>
          <p:nvPr/>
        </p:nvSpPr>
        <p:spPr>
          <a:xfrm rot="5765473">
            <a:off x="12609057" y="2781794"/>
            <a:ext cx="511966" cy="471649"/>
          </a:xfrm>
          <a:custGeom>
            <a:avLst/>
            <a:gdLst/>
            <a:ahLst/>
            <a:cxnLst/>
            <a:rect l="l" t="t" r="r" b="b"/>
            <a:pathLst>
              <a:path w="511966" h="471649">
                <a:moveTo>
                  <a:pt x="0" y="0"/>
                </a:moveTo>
                <a:lnTo>
                  <a:pt x="511966" y="0"/>
                </a:lnTo>
                <a:lnTo>
                  <a:pt x="511966" y="471649"/>
                </a:lnTo>
                <a:lnTo>
                  <a:pt x="0" y="4716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98245" y="378390"/>
            <a:ext cx="10250228" cy="4979086"/>
          </a:xfrm>
          <a:custGeom>
            <a:avLst/>
            <a:gdLst/>
            <a:ahLst/>
            <a:cxnLst/>
            <a:rect l="l" t="t" r="r" b="b"/>
            <a:pathLst>
              <a:path w="10250228" h="4979086">
                <a:moveTo>
                  <a:pt x="0" y="0"/>
                </a:moveTo>
                <a:lnTo>
                  <a:pt x="10250228" y="0"/>
                </a:lnTo>
                <a:lnTo>
                  <a:pt x="10250228" y="4979086"/>
                </a:lnTo>
                <a:lnTo>
                  <a:pt x="0" y="4979086"/>
                </a:lnTo>
                <a:lnTo>
                  <a:pt x="0" y="0"/>
                </a:lnTo>
                <a:close/>
              </a:path>
            </a:pathLst>
          </a:custGeom>
          <a:blipFill>
            <a:blip r:embed="rId4"/>
            <a:stretch>
              <a:fillRect l="-33" t="-63134" r="-5623"/>
            </a:stretch>
          </a:blipFill>
        </p:spPr>
      </p:sp>
      <p:sp>
        <p:nvSpPr>
          <p:cNvPr id="4" name="Freeform 4"/>
          <p:cNvSpPr/>
          <p:nvPr/>
        </p:nvSpPr>
        <p:spPr>
          <a:xfrm>
            <a:off x="10755501" y="378390"/>
            <a:ext cx="7236449" cy="9645000"/>
          </a:xfrm>
          <a:custGeom>
            <a:avLst/>
            <a:gdLst/>
            <a:ahLst/>
            <a:cxnLst/>
            <a:rect l="l" t="t" r="r" b="b"/>
            <a:pathLst>
              <a:path w="7236449" h="9645000">
                <a:moveTo>
                  <a:pt x="0" y="0"/>
                </a:moveTo>
                <a:lnTo>
                  <a:pt x="7236448" y="0"/>
                </a:lnTo>
                <a:lnTo>
                  <a:pt x="7236448" y="9644999"/>
                </a:lnTo>
                <a:lnTo>
                  <a:pt x="0" y="9644999"/>
                </a:lnTo>
                <a:lnTo>
                  <a:pt x="0" y="0"/>
                </a:lnTo>
                <a:close/>
              </a:path>
            </a:pathLst>
          </a:custGeom>
          <a:blipFill>
            <a:blip r:embed="rId5"/>
            <a:stretch>
              <a:fillRect l="-53136" t="-15068" r="-140103" b="-8688"/>
            </a:stretch>
          </a:blipFill>
        </p:spPr>
      </p:sp>
      <p:sp>
        <p:nvSpPr>
          <p:cNvPr id="5" name="Freeform 5"/>
          <p:cNvSpPr/>
          <p:nvPr/>
        </p:nvSpPr>
        <p:spPr>
          <a:xfrm>
            <a:off x="6683393" y="5626543"/>
            <a:ext cx="5558708" cy="4396847"/>
          </a:xfrm>
          <a:custGeom>
            <a:avLst/>
            <a:gdLst/>
            <a:ahLst/>
            <a:cxnLst/>
            <a:rect l="l" t="t" r="r" b="b"/>
            <a:pathLst>
              <a:path w="5558708" h="4396847">
                <a:moveTo>
                  <a:pt x="0" y="0"/>
                </a:moveTo>
                <a:lnTo>
                  <a:pt x="5558707" y="0"/>
                </a:lnTo>
                <a:lnTo>
                  <a:pt x="5558707" y="4396846"/>
                </a:lnTo>
                <a:lnTo>
                  <a:pt x="0" y="4396846"/>
                </a:lnTo>
                <a:lnTo>
                  <a:pt x="0" y="0"/>
                </a:lnTo>
                <a:close/>
              </a:path>
            </a:pathLst>
          </a:custGeom>
          <a:blipFill>
            <a:blip r:embed="rId5"/>
            <a:stretch>
              <a:fillRect l="-190316" t="-32744" r="-68183" b="-122198"/>
            </a:stretch>
          </a:blipFill>
        </p:spPr>
      </p:sp>
      <p:sp>
        <p:nvSpPr>
          <p:cNvPr id="6" name="Freeform 6"/>
          <p:cNvSpPr/>
          <p:nvPr/>
        </p:nvSpPr>
        <p:spPr>
          <a:xfrm>
            <a:off x="298245" y="5505670"/>
            <a:ext cx="6129411" cy="4658352"/>
          </a:xfrm>
          <a:custGeom>
            <a:avLst/>
            <a:gdLst/>
            <a:ahLst/>
            <a:cxnLst/>
            <a:rect l="l" t="t" r="r" b="b"/>
            <a:pathLst>
              <a:path w="6129411" h="4658352">
                <a:moveTo>
                  <a:pt x="0" y="0"/>
                </a:moveTo>
                <a:lnTo>
                  <a:pt x="6129411" y="0"/>
                </a:lnTo>
                <a:lnTo>
                  <a:pt x="6129411" y="4658353"/>
                </a:lnTo>
                <a:lnTo>
                  <a:pt x="0" y="46583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523171" y="372747"/>
            <a:ext cx="12330427" cy="1019125"/>
          </a:xfrm>
          <a:prstGeom prst="rect">
            <a:avLst/>
          </a:prstGeom>
          <a:ln>
            <a:noFill/>
          </a:ln>
        </p:spPr>
        <p:txBody>
          <a:bodyPr wrap="square" lIns="0" tIns="0" rIns="0" bIns="0" rtlCol="0" anchor="t">
            <a:spAutoFit/>
          </a:bodyPr>
          <a:lstStyle/>
          <a:p>
            <a:pPr>
              <a:lnSpc>
                <a:spcPts val="8464"/>
              </a:lnSpc>
              <a:spcBef>
                <a:spcPct val="0"/>
              </a:spcBef>
            </a:pPr>
            <a:r>
              <a:rPr lang="en-US" sz="5400" b="1">
                <a:solidFill>
                  <a:schemeClr val="tx2">
                    <a:lumMod val="76000"/>
                  </a:schemeClr>
                </a:solidFill>
                <a:highlight>
                  <a:srgbClr val="FFFFFF"/>
                </a:highlight>
                <a:latin typeface="Alice Bold"/>
                <a:ea typeface="Alice Bold"/>
                <a:cs typeface="Alice Bold"/>
                <a:sym typeface="Alice Bold"/>
              </a:rPr>
              <a:t>Teacher of the Year Award 2025</a:t>
            </a:r>
            <a:endParaRPr lang="en-US" sz="5400" b="1">
              <a:solidFill>
                <a:schemeClr val="tx2">
                  <a:lumMod val="76000"/>
                </a:schemeClr>
              </a:solidFill>
              <a:highlight>
                <a:srgbClr val="FFFFFF"/>
              </a:highlight>
              <a:ea typeface="Calibri"/>
              <a:cs typeface="Calibri"/>
            </a:endParaRPr>
          </a:p>
        </p:txBody>
      </p:sp>
      <p:sp>
        <p:nvSpPr>
          <p:cNvPr id="8" name="TextBox 8"/>
          <p:cNvSpPr txBox="1"/>
          <p:nvPr/>
        </p:nvSpPr>
        <p:spPr>
          <a:xfrm>
            <a:off x="1318720" y="6295866"/>
            <a:ext cx="4088462" cy="3134833"/>
          </a:xfrm>
          <a:prstGeom prst="rect">
            <a:avLst/>
          </a:prstGeom>
        </p:spPr>
        <p:txBody>
          <a:bodyPr lIns="0" tIns="0" rIns="0" bIns="0" rtlCol="0" anchor="t">
            <a:spAutoFit/>
          </a:bodyPr>
          <a:lstStyle/>
          <a:p>
            <a:pPr algn="ctr">
              <a:lnSpc>
                <a:spcPts val="4066"/>
              </a:lnSpc>
            </a:pPr>
            <a:r>
              <a:rPr lang="en-US" sz="2900" i="1">
                <a:solidFill>
                  <a:srgbClr val="FFFFFF"/>
                </a:solidFill>
                <a:highlight>
                  <a:srgbClr val="2C427F"/>
                </a:highlight>
                <a:latin typeface="Garet Italics"/>
                <a:ea typeface="Garet Italics"/>
                <a:cs typeface="Garet Italics"/>
                <a:sym typeface="Garet Italics"/>
              </a:rPr>
              <a:t>Acknowledging teachers for their role in nurturing and educating children by focusing on protective factors. </a:t>
            </a:r>
            <a:endParaRPr lang="en-US" sz="2900" i="1">
              <a:solidFill>
                <a:srgbClr val="FFFFFF"/>
              </a:solidFill>
              <a:highlight>
                <a:srgbClr val="2C427F"/>
              </a:highlight>
              <a:latin typeface="Garet Italics"/>
              <a:ea typeface="Garet Italics"/>
              <a:cs typeface="Garet Italics"/>
            </a:endParaRPr>
          </a:p>
        </p:txBody>
      </p:sp>
      <p:pic>
        <p:nvPicPr>
          <p:cNvPr id="9" name="Picture 8">
            <a:extLst>
              <a:ext uri="{FF2B5EF4-FFF2-40B4-BE49-F238E27FC236}">
                <a16:creationId xmlns:a16="http://schemas.microsoft.com/office/drawing/2014/main" id="{5E84F19E-5F6C-0DBE-6690-AE5875B05753}"/>
              </a:ext>
            </a:extLst>
          </p:cNvPr>
          <p:cNvPicPr>
            <a:picLocks noChangeAspect="1"/>
          </p:cNvPicPr>
          <p:nvPr/>
        </p:nvPicPr>
        <p:blipFill>
          <a:blip r:embed="rId8"/>
          <a:stretch>
            <a:fillRect/>
          </a:stretch>
        </p:blipFill>
        <p:spPr>
          <a:xfrm>
            <a:off x="0" y="0"/>
            <a:ext cx="18288000" cy="10287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29</Slides>
  <Notes>8</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CAPC April Events</dc:title>
  <cp:revision>47</cp:revision>
  <dcterms:created xsi:type="dcterms:W3CDTF">2006-08-16T00:00:00Z</dcterms:created>
  <dcterms:modified xsi:type="dcterms:W3CDTF">2025-06-24T23:20:10Z</dcterms:modified>
  <dc:identifier>DAGlZGPDVu0</dc:identifier>
</cp:coreProperties>
</file>