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256" r:id="rId2"/>
    <p:sldId id="257" r:id="rId3"/>
    <p:sldId id="258" r:id="rId4"/>
    <p:sldId id="259" r:id="rId5"/>
    <p:sldId id="260" r:id="rId6"/>
    <p:sldId id="262" r:id="rId7"/>
    <p:sldId id="266" r:id="rId8"/>
    <p:sldId id="263" r:id="rId9"/>
    <p:sldId id="264" r:id="rId10"/>
    <p:sldId id="265" r:id="rId11"/>
    <p:sldId id="267" r:id="rId12"/>
    <p:sldId id="268" r:id="rId13"/>
    <p:sldId id="269" r:id="rId14"/>
    <p:sldId id="272" r:id="rId15"/>
    <p:sldId id="273" r:id="rId16"/>
    <p:sldId id="27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82" autoAdjust="0"/>
    <p:restoredTop sz="94660"/>
  </p:normalViewPr>
  <p:slideViewPr>
    <p:cSldViewPr snapToGrid="0">
      <p:cViewPr varScale="1">
        <p:scale>
          <a:sx n="109" d="100"/>
          <a:sy n="109" d="100"/>
        </p:scale>
        <p:origin x="36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8E65E-93A4-1A0A-6BDA-30B06A537E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480BA8-FC38-F9BE-8249-53A46801E3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2AA9AA3-5597-572D-4259-C6C07774A6D8}"/>
              </a:ext>
            </a:extLst>
          </p:cNvPr>
          <p:cNvSpPr>
            <a:spLocks noGrp="1"/>
          </p:cNvSpPr>
          <p:nvPr>
            <p:ph type="dt" sz="half" idx="10"/>
          </p:nvPr>
        </p:nvSpPr>
        <p:spPr/>
        <p:txBody>
          <a:bodyPr/>
          <a:lstStyle/>
          <a:p>
            <a:fld id="{3CD3A3AA-F9A0-4F10-A7EB-8427CAA92D77}" type="datetimeFigureOut">
              <a:rPr lang="en-US" smtClean="0"/>
              <a:t>11/25/2025</a:t>
            </a:fld>
            <a:endParaRPr lang="en-US"/>
          </a:p>
        </p:txBody>
      </p:sp>
      <p:sp>
        <p:nvSpPr>
          <p:cNvPr id="5" name="Footer Placeholder 4">
            <a:extLst>
              <a:ext uri="{FF2B5EF4-FFF2-40B4-BE49-F238E27FC236}">
                <a16:creationId xmlns:a16="http://schemas.microsoft.com/office/drawing/2014/main" id="{8646608B-8C9B-DBE0-40F4-1F51EEE032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A0DE46-A4B5-3C11-F8C2-BF81A959C10F}"/>
              </a:ext>
            </a:extLst>
          </p:cNvPr>
          <p:cNvSpPr>
            <a:spLocks noGrp="1"/>
          </p:cNvSpPr>
          <p:nvPr>
            <p:ph type="sldNum" sz="quarter" idx="12"/>
          </p:nvPr>
        </p:nvSpPr>
        <p:spPr/>
        <p:txBody>
          <a:bodyPr/>
          <a:lstStyle/>
          <a:p>
            <a:fld id="{6A1A3896-1918-44DF-B561-A7C45D3AE2B8}" type="slidenum">
              <a:rPr lang="en-US" smtClean="0"/>
              <a:t>‹#›</a:t>
            </a:fld>
            <a:endParaRPr lang="en-US"/>
          </a:p>
        </p:txBody>
      </p:sp>
    </p:spTree>
    <p:extLst>
      <p:ext uri="{BB962C8B-B14F-4D97-AF65-F5344CB8AC3E}">
        <p14:creationId xmlns:p14="http://schemas.microsoft.com/office/powerpoint/2010/main" val="2773911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EB6D3-9018-F584-85C4-78FC0779AF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DF15B3-536D-5915-D63D-42863EE5F4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8C8B60-37A3-7A04-23EB-8D68DE4DD90A}"/>
              </a:ext>
            </a:extLst>
          </p:cNvPr>
          <p:cNvSpPr>
            <a:spLocks noGrp="1"/>
          </p:cNvSpPr>
          <p:nvPr>
            <p:ph type="dt" sz="half" idx="10"/>
          </p:nvPr>
        </p:nvSpPr>
        <p:spPr/>
        <p:txBody>
          <a:bodyPr/>
          <a:lstStyle/>
          <a:p>
            <a:fld id="{3CD3A3AA-F9A0-4F10-A7EB-8427CAA92D77}" type="datetimeFigureOut">
              <a:rPr lang="en-US" smtClean="0"/>
              <a:t>11/25/2025</a:t>
            </a:fld>
            <a:endParaRPr lang="en-US"/>
          </a:p>
        </p:txBody>
      </p:sp>
      <p:sp>
        <p:nvSpPr>
          <p:cNvPr id="5" name="Footer Placeholder 4">
            <a:extLst>
              <a:ext uri="{FF2B5EF4-FFF2-40B4-BE49-F238E27FC236}">
                <a16:creationId xmlns:a16="http://schemas.microsoft.com/office/drawing/2014/main" id="{E8BF76E2-2839-2C02-4B16-526F4D1A56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6FFA98-8DAF-F313-0C40-EEFF40D6EE69}"/>
              </a:ext>
            </a:extLst>
          </p:cNvPr>
          <p:cNvSpPr>
            <a:spLocks noGrp="1"/>
          </p:cNvSpPr>
          <p:nvPr>
            <p:ph type="sldNum" sz="quarter" idx="12"/>
          </p:nvPr>
        </p:nvSpPr>
        <p:spPr/>
        <p:txBody>
          <a:bodyPr/>
          <a:lstStyle/>
          <a:p>
            <a:fld id="{6A1A3896-1918-44DF-B561-A7C45D3AE2B8}" type="slidenum">
              <a:rPr lang="en-US" smtClean="0"/>
              <a:t>‹#›</a:t>
            </a:fld>
            <a:endParaRPr lang="en-US"/>
          </a:p>
        </p:txBody>
      </p:sp>
    </p:spTree>
    <p:extLst>
      <p:ext uri="{BB962C8B-B14F-4D97-AF65-F5344CB8AC3E}">
        <p14:creationId xmlns:p14="http://schemas.microsoft.com/office/powerpoint/2010/main" val="3472313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8DEB72-FC58-0285-0DF1-A65D78C0B84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DBC93D-8A65-0846-3EED-3D4D6D48807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625981-290D-B4BA-C50D-5CD1E6E1C489}"/>
              </a:ext>
            </a:extLst>
          </p:cNvPr>
          <p:cNvSpPr>
            <a:spLocks noGrp="1"/>
          </p:cNvSpPr>
          <p:nvPr>
            <p:ph type="dt" sz="half" idx="10"/>
          </p:nvPr>
        </p:nvSpPr>
        <p:spPr/>
        <p:txBody>
          <a:bodyPr/>
          <a:lstStyle/>
          <a:p>
            <a:fld id="{3CD3A3AA-F9A0-4F10-A7EB-8427CAA92D77}" type="datetimeFigureOut">
              <a:rPr lang="en-US" smtClean="0"/>
              <a:t>11/25/2025</a:t>
            </a:fld>
            <a:endParaRPr lang="en-US"/>
          </a:p>
        </p:txBody>
      </p:sp>
      <p:sp>
        <p:nvSpPr>
          <p:cNvPr id="5" name="Footer Placeholder 4">
            <a:extLst>
              <a:ext uri="{FF2B5EF4-FFF2-40B4-BE49-F238E27FC236}">
                <a16:creationId xmlns:a16="http://schemas.microsoft.com/office/drawing/2014/main" id="{F5798E62-CA71-14E4-190F-5D6A2D92AF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CC6093-917B-0749-9781-97916AEA4AA2}"/>
              </a:ext>
            </a:extLst>
          </p:cNvPr>
          <p:cNvSpPr>
            <a:spLocks noGrp="1"/>
          </p:cNvSpPr>
          <p:nvPr>
            <p:ph type="sldNum" sz="quarter" idx="12"/>
          </p:nvPr>
        </p:nvSpPr>
        <p:spPr/>
        <p:txBody>
          <a:bodyPr/>
          <a:lstStyle/>
          <a:p>
            <a:fld id="{6A1A3896-1918-44DF-B561-A7C45D3AE2B8}" type="slidenum">
              <a:rPr lang="en-US" smtClean="0"/>
              <a:t>‹#›</a:t>
            </a:fld>
            <a:endParaRPr lang="en-US"/>
          </a:p>
        </p:txBody>
      </p:sp>
    </p:spTree>
    <p:extLst>
      <p:ext uri="{BB962C8B-B14F-4D97-AF65-F5344CB8AC3E}">
        <p14:creationId xmlns:p14="http://schemas.microsoft.com/office/powerpoint/2010/main" val="217742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00F36-D8F1-CD11-EBA3-F40DBEF376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B3C526-387D-E250-DDED-5FC07127AD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7715B2-BBA1-75C4-F796-85EDE0FEE2EE}"/>
              </a:ext>
            </a:extLst>
          </p:cNvPr>
          <p:cNvSpPr>
            <a:spLocks noGrp="1"/>
          </p:cNvSpPr>
          <p:nvPr>
            <p:ph type="dt" sz="half" idx="10"/>
          </p:nvPr>
        </p:nvSpPr>
        <p:spPr/>
        <p:txBody>
          <a:bodyPr/>
          <a:lstStyle/>
          <a:p>
            <a:fld id="{3CD3A3AA-F9A0-4F10-A7EB-8427CAA92D77}" type="datetimeFigureOut">
              <a:rPr lang="en-US" smtClean="0"/>
              <a:t>11/25/2025</a:t>
            </a:fld>
            <a:endParaRPr lang="en-US"/>
          </a:p>
        </p:txBody>
      </p:sp>
      <p:sp>
        <p:nvSpPr>
          <p:cNvPr id="5" name="Footer Placeholder 4">
            <a:extLst>
              <a:ext uri="{FF2B5EF4-FFF2-40B4-BE49-F238E27FC236}">
                <a16:creationId xmlns:a16="http://schemas.microsoft.com/office/drawing/2014/main" id="{1B32E2DD-F0DD-CF1F-0508-299A0ADF2D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2E36AF-9C6C-7988-AE94-01E4A3D80243}"/>
              </a:ext>
            </a:extLst>
          </p:cNvPr>
          <p:cNvSpPr>
            <a:spLocks noGrp="1"/>
          </p:cNvSpPr>
          <p:nvPr>
            <p:ph type="sldNum" sz="quarter" idx="12"/>
          </p:nvPr>
        </p:nvSpPr>
        <p:spPr/>
        <p:txBody>
          <a:bodyPr/>
          <a:lstStyle/>
          <a:p>
            <a:fld id="{6A1A3896-1918-44DF-B561-A7C45D3AE2B8}" type="slidenum">
              <a:rPr lang="en-US" smtClean="0"/>
              <a:t>‹#›</a:t>
            </a:fld>
            <a:endParaRPr lang="en-US"/>
          </a:p>
        </p:txBody>
      </p:sp>
    </p:spTree>
    <p:extLst>
      <p:ext uri="{BB962C8B-B14F-4D97-AF65-F5344CB8AC3E}">
        <p14:creationId xmlns:p14="http://schemas.microsoft.com/office/powerpoint/2010/main" val="2465809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99AE9-3270-41D1-C85B-B27F75B276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80BF32C-3036-7F07-6883-28DA0CD1539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05D40E3-9341-8334-DA8B-36F4AB23183E}"/>
              </a:ext>
            </a:extLst>
          </p:cNvPr>
          <p:cNvSpPr>
            <a:spLocks noGrp="1"/>
          </p:cNvSpPr>
          <p:nvPr>
            <p:ph type="dt" sz="half" idx="10"/>
          </p:nvPr>
        </p:nvSpPr>
        <p:spPr/>
        <p:txBody>
          <a:bodyPr/>
          <a:lstStyle/>
          <a:p>
            <a:fld id="{3CD3A3AA-F9A0-4F10-A7EB-8427CAA92D77}" type="datetimeFigureOut">
              <a:rPr lang="en-US" smtClean="0"/>
              <a:t>11/25/2025</a:t>
            </a:fld>
            <a:endParaRPr lang="en-US"/>
          </a:p>
        </p:txBody>
      </p:sp>
      <p:sp>
        <p:nvSpPr>
          <p:cNvPr id="5" name="Footer Placeholder 4">
            <a:extLst>
              <a:ext uri="{FF2B5EF4-FFF2-40B4-BE49-F238E27FC236}">
                <a16:creationId xmlns:a16="http://schemas.microsoft.com/office/drawing/2014/main" id="{D073A900-582D-910B-6461-48A3AF44C1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B71E91-9835-CF19-BF0D-0F978D92E9F0}"/>
              </a:ext>
            </a:extLst>
          </p:cNvPr>
          <p:cNvSpPr>
            <a:spLocks noGrp="1"/>
          </p:cNvSpPr>
          <p:nvPr>
            <p:ph type="sldNum" sz="quarter" idx="12"/>
          </p:nvPr>
        </p:nvSpPr>
        <p:spPr/>
        <p:txBody>
          <a:bodyPr/>
          <a:lstStyle/>
          <a:p>
            <a:fld id="{6A1A3896-1918-44DF-B561-A7C45D3AE2B8}" type="slidenum">
              <a:rPr lang="en-US" smtClean="0"/>
              <a:t>‹#›</a:t>
            </a:fld>
            <a:endParaRPr lang="en-US"/>
          </a:p>
        </p:txBody>
      </p:sp>
    </p:spTree>
    <p:extLst>
      <p:ext uri="{BB962C8B-B14F-4D97-AF65-F5344CB8AC3E}">
        <p14:creationId xmlns:p14="http://schemas.microsoft.com/office/powerpoint/2010/main" val="2896096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C9CD1-C57C-2451-0F43-CAEC8415E5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11AF37-5639-8F06-E2EE-CBD99AF88D8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DD5B21-46E8-4A7C-DE23-65B3ECADC3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08292D1-26C8-CCD1-B6A7-7B3AC16504FA}"/>
              </a:ext>
            </a:extLst>
          </p:cNvPr>
          <p:cNvSpPr>
            <a:spLocks noGrp="1"/>
          </p:cNvSpPr>
          <p:nvPr>
            <p:ph type="dt" sz="half" idx="10"/>
          </p:nvPr>
        </p:nvSpPr>
        <p:spPr/>
        <p:txBody>
          <a:bodyPr/>
          <a:lstStyle/>
          <a:p>
            <a:fld id="{3CD3A3AA-F9A0-4F10-A7EB-8427CAA92D77}" type="datetimeFigureOut">
              <a:rPr lang="en-US" smtClean="0"/>
              <a:t>11/25/2025</a:t>
            </a:fld>
            <a:endParaRPr lang="en-US"/>
          </a:p>
        </p:txBody>
      </p:sp>
      <p:sp>
        <p:nvSpPr>
          <p:cNvPr id="6" name="Footer Placeholder 5">
            <a:extLst>
              <a:ext uri="{FF2B5EF4-FFF2-40B4-BE49-F238E27FC236}">
                <a16:creationId xmlns:a16="http://schemas.microsoft.com/office/drawing/2014/main" id="{AD1CE06B-B014-1D40-F146-F354FFF835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8EF079-B2A2-D3DA-4A90-E7EBCAD9E7C9}"/>
              </a:ext>
            </a:extLst>
          </p:cNvPr>
          <p:cNvSpPr>
            <a:spLocks noGrp="1"/>
          </p:cNvSpPr>
          <p:nvPr>
            <p:ph type="sldNum" sz="quarter" idx="12"/>
          </p:nvPr>
        </p:nvSpPr>
        <p:spPr/>
        <p:txBody>
          <a:bodyPr/>
          <a:lstStyle/>
          <a:p>
            <a:fld id="{6A1A3896-1918-44DF-B561-A7C45D3AE2B8}" type="slidenum">
              <a:rPr lang="en-US" smtClean="0"/>
              <a:t>‹#›</a:t>
            </a:fld>
            <a:endParaRPr lang="en-US"/>
          </a:p>
        </p:txBody>
      </p:sp>
    </p:spTree>
    <p:extLst>
      <p:ext uri="{BB962C8B-B14F-4D97-AF65-F5344CB8AC3E}">
        <p14:creationId xmlns:p14="http://schemas.microsoft.com/office/powerpoint/2010/main" val="1092469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C31EC-21B4-DF86-61BA-AF07F936E6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34D99BD-8D4C-D075-4F3D-045FD91B13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41E383-C162-8A0F-2F73-ACF28BB18BD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9C29D4-253D-A625-00FF-5A37578789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1D476B0-2A5E-87C4-49F0-20F9DC41AB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8F1F45F-64AA-E59C-B3E1-7D28096347DA}"/>
              </a:ext>
            </a:extLst>
          </p:cNvPr>
          <p:cNvSpPr>
            <a:spLocks noGrp="1"/>
          </p:cNvSpPr>
          <p:nvPr>
            <p:ph type="dt" sz="half" idx="10"/>
          </p:nvPr>
        </p:nvSpPr>
        <p:spPr/>
        <p:txBody>
          <a:bodyPr/>
          <a:lstStyle/>
          <a:p>
            <a:fld id="{3CD3A3AA-F9A0-4F10-A7EB-8427CAA92D77}" type="datetimeFigureOut">
              <a:rPr lang="en-US" smtClean="0"/>
              <a:t>11/25/2025</a:t>
            </a:fld>
            <a:endParaRPr lang="en-US"/>
          </a:p>
        </p:txBody>
      </p:sp>
      <p:sp>
        <p:nvSpPr>
          <p:cNvPr id="8" name="Footer Placeholder 7">
            <a:extLst>
              <a:ext uri="{FF2B5EF4-FFF2-40B4-BE49-F238E27FC236}">
                <a16:creationId xmlns:a16="http://schemas.microsoft.com/office/drawing/2014/main" id="{AE3626A3-9194-FDDD-565C-25D8AF851C0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C05F883-9051-30F8-75FC-E5DA60519691}"/>
              </a:ext>
            </a:extLst>
          </p:cNvPr>
          <p:cNvSpPr>
            <a:spLocks noGrp="1"/>
          </p:cNvSpPr>
          <p:nvPr>
            <p:ph type="sldNum" sz="quarter" idx="12"/>
          </p:nvPr>
        </p:nvSpPr>
        <p:spPr/>
        <p:txBody>
          <a:bodyPr/>
          <a:lstStyle/>
          <a:p>
            <a:fld id="{6A1A3896-1918-44DF-B561-A7C45D3AE2B8}" type="slidenum">
              <a:rPr lang="en-US" smtClean="0"/>
              <a:t>‹#›</a:t>
            </a:fld>
            <a:endParaRPr lang="en-US"/>
          </a:p>
        </p:txBody>
      </p:sp>
    </p:spTree>
    <p:extLst>
      <p:ext uri="{BB962C8B-B14F-4D97-AF65-F5344CB8AC3E}">
        <p14:creationId xmlns:p14="http://schemas.microsoft.com/office/powerpoint/2010/main" val="1541709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9DC38-2394-B89E-17E3-A7E4B0D4655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9BAB42-040F-4272-A3ED-201846D24984}"/>
              </a:ext>
            </a:extLst>
          </p:cNvPr>
          <p:cNvSpPr>
            <a:spLocks noGrp="1"/>
          </p:cNvSpPr>
          <p:nvPr>
            <p:ph type="dt" sz="half" idx="10"/>
          </p:nvPr>
        </p:nvSpPr>
        <p:spPr/>
        <p:txBody>
          <a:bodyPr/>
          <a:lstStyle/>
          <a:p>
            <a:fld id="{3CD3A3AA-F9A0-4F10-A7EB-8427CAA92D77}" type="datetimeFigureOut">
              <a:rPr lang="en-US" smtClean="0"/>
              <a:t>11/25/2025</a:t>
            </a:fld>
            <a:endParaRPr lang="en-US"/>
          </a:p>
        </p:txBody>
      </p:sp>
      <p:sp>
        <p:nvSpPr>
          <p:cNvPr id="4" name="Footer Placeholder 3">
            <a:extLst>
              <a:ext uri="{FF2B5EF4-FFF2-40B4-BE49-F238E27FC236}">
                <a16:creationId xmlns:a16="http://schemas.microsoft.com/office/drawing/2014/main" id="{3FE23CBD-10C7-561F-1F39-FE15855BA8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7895130-DFDE-45CE-5839-030B7623D999}"/>
              </a:ext>
            </a:extLst>
          </p:cNvPr>
          <p:cNvSpPr>
            <a:spLocks noGrp="1"/>
          </p:cNvSpPr>
          <p:nvPr>
            <p:ph type="sldNum" sz="quarter" idx="12"/>
          </p:nvPr>
        </p:nvSpPr>
        <p:spPr/>
        <p:txBody>
          <a:bodyPr/>
          <a:lstStyle/>
          <a:p>
            <a:fld id="{6A1A3896-1918-44DF-B561-A7C45D3AE2B8}" type="slidenum">
              <a:rPr lang="en-US" smtClean="0"/>
              <a:t>‹#›</a:t>
            </a:fld>
            <a:endParaRPr lang="en-US"/>
          </a:p>
        </p:txBody>
      </p:sp>
    </p:spTree>
    <p:extLst>
      <p:ext uri="{BB962C8B-B14F-4D97-AF65-F5344CB8AC3E}">
        <p14:creationId xmlns:p14="http://schemas.microsoft.com/office/powerpoint/2010/main" val="989991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031259-A214-A0EA-C430-4B5A0F4EE372}"/>
              </a:ext>
            </a:extLst>
          </p:cNvPr>
          <p:cNvSpPr>
            <a:spLocks noGrp="1"/>
          </p:cNvSpPr>
          <p:nvPr>
            <p:ph type="dt" sz="half" idx="10"/>
          </p:nvPr>
        </p:nvSpPr>
        <p:spPr/>
        <p:txBody>
          <a:bodyPr/>
          <a:lstStyle/>
          <a:p>
            <a:fld id="{3CD3A3AA-F9A0-4F10-A7EB-8427CAA92D77}" type="datetimeFigureOut">
              <a:rPr lang="en-US" smtClean="0"/>
              <a:t>11/25/2025</a:t>
            </a:fld>
            <a:endParaRPr lang="en-US"/>
          </a:p>
        </p:txBody>
      </p:sp>
      <p:sp>
        <p:nvSpPr>
          <p:cNvPr id="3" name="Footer Placeholder 2">
            <a:extLst>
              <a:ext uri="{FF2B5EF4-FFF2-40B4-BE49-F238E27FC236}">
                <a16:creationId xmlns:a16="http://schemas.microsoft.com/office/drawing/2014/main" id="{AC4431B9-A8BB-B2DB-599C-A6B0CE1AB76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1E475ED-3632-F1FE-E8FF-FE3106151DF2}"/>
              </a:ext>
            </a:extLst>
          </p:cNvPr>
          <p:cNvSpPr>
            <a:spLocks noGrp="1"/>
          </p:cNvSpPr>
          <p:nvPr>
            <p:ph type="sldNum" sz="quarter" idx="12"/>
          </p:nvPr>
        </p:nvSpPr>
        <p:spPr/>
        <p:txBody>
          <a:bodyPr/>
          <a:lstStyle/>
          <a:p>
            <a:fld id="{6A1A3896-1918-44DF-B561-A7C45D3AE2B8}" type="slidenum">
              <a:rPr lang="en-US" smtClean="0"/>
              <a:t>‹#›</a:t>
            </a:fld>
            <a:endParaRPr lang="en-US"/>
          </a:p>
        </p:txBody>
      </p:sp>
    </p:spTree>
    <p:extLst>
      <p:ext uri="{BB962C8B-B14F-4D97-AF65-F5344CB8AC3E}">
        <p14:creationId xmlns:p14="http://schemas.microsoft.com/office/powerpoint/2010/main" val="3669414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F3CC9-0BC9-55D1-5554-A02F585086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FA0EA3-D8F3-8320-1784-8AF0A76AD9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B7E0A91-0419-5704-3CE1-A315BD47B9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8F5EDE-C0CA-6650-9E1D-32FDA4670D09}"/>
              </a:ext>
            </a:extLst>
          </p:cNvPr>
          <p:cNvSpPr>
            <a:spLocks noGrp="1"/>
          </p:cNvSpPr>
          <p:nvPr>
            <p:ph type="dt" sz="half" idx="10"/>
          </p:nvPr>
        </p:nvSpPr>
        <p:spPr/>
        <p:txBody>
          <a:bodyPr/>
          <a:lstStyle/>
          <a:p>
            <a:fld id="{3CD3A3AA-F9A0-4F10-A7EB-8427CAA92D77}" type="datetimeFigureOut">
              <a:rPr lang="en-US" smtClean="0"/>
              <a:t>11/25/2025</a:t>
            </a:fld>
            <a:endParaRPr lang="en-US"/>
          </a:p>
        </p:txBody>
      </p:sp>
      <p:sp>
        <p:nvSpPr>
          <p:cNvPr id="6" name="Footer Placeholder 5">
            <a:extLst>
              <a:ext uri="{FF2B5EF4-FFF2-40B4-BE49-F238E27FC236}">
                <a16:creationId xmlns:a16="http://schemas.microsoft.com/office/drawing/2014/main" id="{73DB2479-6EDA-47F1-4749-D334FB899D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B32CEE-3761-C4CD-6629-F092122BBEE6}"/>
              </a:ext>
            </a:extLst>
          </p:cNvPr>
          <p:cNvSpPr>
            <a:spLocks noGrp="1"/>
          </p:cNvSpPr>
          <p:nvPr>
            <p:ph type="sldNum" sz="quarter" idx="12"/>
          </p:nvPr>
        </p:nvSpPr>
        <p:spPr/>
        <p:txBody>
          <a:bodyPr/>
          <a:lstStyle/>
          <a:p>
            <a:fld id="{6A1A3896-1918-44DF-B561-A7C45D3AE2B8}" type="slidenum">
              <a:rPr lang="en-US" smtClean="0"/>
              <a:t>‹#›</a:t>
            </a:fld>
            <a:endParaRPr lang="en-US"/>
          </a:p>
        </p:txBody>
      </p:sp>
    </p:spTree>
    <p:extLst>
      <p:ext uri="{BB962C8B-B14F-4D97-AF65-F5344CB8AC3E}">
        <p14:creationId xmlns:p14="http://schemas.microsoft.com/office/powerpoint/2010/main" val="254753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FA902-A0B9-A45A-7CBB-95F464E60C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2CFF899-C03E-8DAB-12D9-698D5CB888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E3AE357-4592-9E4C-F1E6-F190A4DF93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5EA263-8018-9257-6F64-E79778958679}"/>
              </a:ext>
            </a:extLst>
          </p:cNvPr>
          <p:cNvSpPr>
            <a:spLocks noGrp="1"/>
          </p:cNvSpPr>
          <p:nvPr>
            <p:ph type="dt" sz="half" idx="10"/>
          </p:nvPr>
        </p:nvSpPr>
        <p:spPr/>
        <p:txBody>
          <a:bodyPr/>
          <a:lstStyle/>
          <a:p>
            <a:fld id="{3CD3A3AA-F9A0-4F10-A7EB-8427CAA92D77}" type="datetimeFigureOut">
              <a:rPr lang="en-US" smtClean="0"/>
              <a:t>11/25/2025</a:t>
            </a:fld>
            <a:endParaRPr lang="en-US"/>
          </a:p>
        </p:txBody>
      </p:sp>
      <p:sp>
        <p:nvSpPr>
          <p:cNvPr id="6" name="Footer Placeholder 5">
            <a:extLst>
              <a:ext uri="{FF2B5EF4-FFF2-40B4-BE49-F238E27FC236}">
                <a16:creationId xmlns:a16="http://schemas.microsoft.com/office/drawing/2014/main" id="{41487947-33CC-322E-9AD4-D8C70D8686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17072F-2CCE-88F5-76B5-D213D79EA15B}"/>
              </a:ext>
            </a:extLst>
          </p:cNvPr>
          <p:cNvSpPr>
            <a:spLocks noGrp="1"/>
          </p:cNvSpPr>
          <p:nvPr>
            <p:ph type="sldNum" sz="quarter" idx="12"/>
          </p:nvPr>
        </p:nvSpPr>
        <p:spPr/>
        <p:txBody>
          <a:bodyPr/>
          <a:lstStyle/>
          <a:p>
            <a:fld id="{6A1A3896-1918-44DF-B561-A7C45D3AE2B8}" type="slidenum">
              <a:rPr lang="en-US" smtClean="0"/>
              <a:t>‹#›</a:t>
            </a:fld>
            <a:endParaRPr lang="en-US"/>
          </a:p>
        </p:txBody>
      </p:sp>
    </p:spTree>
    <p:extLst>
      <p:ext uri="{BB962C8B-B14F-4D97-AF65-F5344CB8AC3E}">
        <p14:creationId xmlns:p14="http://schemas.microsoft.com/office/powerpoint/2010/main" val="2781339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9EDE05-BDF4-6B26-9C3B-1FD1CE91FB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DAF97B4-F740-326D-BA74-9753B057A0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B84EDC-A362-D533-229B-6B6F2858CF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CD3A3AA-F9A0-4F10-A7EB-8427CAA92D77}" type="datetimeFigureOut">
              <a:rPr lang="en-US" smtClean="0"/>
              <a:t>11/25/2025</a:t>
            </a:fld>
            <a:endParaRPr lang="en-US"/>
          </a:p>
        </p:txBody>
      </p:sp>
      <p:sp>
        <p:nvSpPr>
          <p:cNvPr id="5" name="Footer Placeholder 4">
            <a:extLst>
              <a:ext uri="{FF2B5EF4-FFF2-40B4-BE49-F238E27FC236}">
                <a16:creationId xmlns:a16="http://schemas.microsoft.com/office/drawing/2014/main" id="{2765C4E3-0614-5B76-3CD1-78D939A4F5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64C5E99-D1F7-0B91-D970-B24AAFA55E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A1A3896-1918-44DF-B561-A7C45D3AE2B8}" type="slidenum">
              <a:rPr lang="en-US" smtClean="0"/>
              <a:t>‹#›</a:t>
            </a:fld>
            <a:endParaRPr lang="en-US"/>
          </a:p>
        </p:txBody>
      </p:sp>
    </p:spTree>
    <p:extLst>
      <p:ext uri="{BB962C8B-B14F-4D97-AF65-F5344CB8AC3E}">
        <p14:creationId xmlns:p14="http://schemas.microsoft.com/office/powerpoint/2010/main" val="2270665918"/>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dhcs.ca.gov/Medi-Cal/Pages/immigration-status-categories.aspx"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www.dhcs.ca.gov/Medi-Cal/Pages/immigration-status-categories.aspx"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7847AF7-B340-45E7-2AAE-621E55EF4835}"/>
              </a:ext>
            </a:extLst>
          </p:cNvPr>
          <p:cNvSpPr>
            <a:spLocks noGrp="1"/>
          </p:cNvSpPr>
          <p:nvPr>
            <p:ph type="ctrTitle"/>
          </p:nvPr>
        </p:nvSpPr>
        <p:spPr>
          <a:xfrm>
            <a:off x="-22233" y="340363"/>
            <a:ext cx="10048775" cy="3799312"/>
          </a:xfrm>
        </p:spPr>
        <p:txBody>
          <a:bodyPr vert="horz" lIns="91440" tIns="45720" rIns="91440" bIns="45720" rtlCol="0">
            <a:normAutofit/>
          </a:bodyPr>
          <a:lstStyle/>
          <a:p>
            <a:pPr algn="r"/>
            <a:r>
              <a:rPr lang="en-US" sz="7200" dirty="0">
                <a:solidFill>
                  <a:srgbClr val="FFFFFF"/>
                </a:solidFill>
              </a:rPr>
              <a:t>Program changes to</a:t>
            </a:r>
            <a:br>
              <a:rPr lang="en-US" sz="7200" dirty="0">
                <a:solidFill>
                  <a:srgbClr val="FFFFFF"/>
                </a:solidFill>
              </a:rPr>
            </a:br>
            <a:r>
              <a:rPr lang="en-US" sz="7200" dirty="0">
                <a:solidFill>
                  <a:srgbClr val="FFFFFF"/>
                </a:solidFill>
              </a:rPr>
              <a:t> Medi-Cal (Medicaid) and CalFresh (SNAP) </a:t>
            </a:r>
          </a:p>
        </p:txBody>
      </p:sp>
      <p:sp>
        <p:nvSpPr>
          <p:cNvPr id="24" name="Rectangle 23">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6585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A35D7A5-2418-07A8-784B-C58DE8EF339F}"/>
              </a:ext>
            </a:extLst>
          </p:cNvPr>
          <p:cNvSpPr txBox="1"/>
          <p:nvPr/>
        </p:nvSpPr>
        <p:spPr>
          <a:xfrm>
            <a:off x="0" y="0"/>
            <a:ext cx="12192000" cy="5721566"/>
          </a:xfrm>
          <a:prstGeom prst="rect">
            <a:avLst/>
          </a:prstGeom>
          <a:solidFill>
            <a:schemeClr val="tx2"/>
          </a:solidFill>
        </p:spPr>
        <p:txBody>
          <a:bodyPr wrap="square" rtlCol="0">
            <a:spAutoFit/>
          </a:bodyPr>
          <a:lstStyle/>
          <a:p>
            <a:pPr marR="0" fontAlgn="t">
              <a:spcBef>
                <a:spcPts val="0"/>
              </a:spcBef>
            </a:pPr>
            <a:r>
              <a:rPr lang="en-US" sz="32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Copayments</a:t>
            </a:r>
          </a:p>
          <a:p>
            <a:pPr marR="0" fontAlgn="t">
              <a:spcBef>
                <a:spcPts val="0"/>
              </a:spcBef>
            </a:pPr>
            <a:endPar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endParaRPr>
          </a:p>
          <a:p>
            <a:pPr marR="0" fontAlgn="t">
              <a:spcBef>
                <a:spcPts val="0"/>
              </a:spcBef>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Starting </a:t>
            </a:r>
            <a:r>
              <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October 1, 2028</a:t>
            </a: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 some adults on Medi-Cal may have to pay a small fee (copayment) for certain health care services. The Department of Health Care Services (DHCS) will provide more information as it becomes available.</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fontAlgn="t">
              <a:spcBef>
                <a:spcPts val="0"/>
              </a:spcBef>
            </a:pPr>
            <a:endPar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endParaRPr>
          </a:p>
          <a:p>
            <a:pPr marR="0" fontAlgn="t">
              <a:spcBef>
                <a:spcPts val="0"/>
              </a:spcBef>
            </a:pPr>
            <a:r>
              <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WHO THIS APPLIES TO:</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fontAlgn="t">
              <a:spcBef>
                <a:spcPts val="0"/>
              </a:spcBef>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Medi-Cal members who:</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lvl="0" indent="-342900" fontAlgn="t">
              <a:spcBef>
                <a:spcPts val="0"/>
              </a:spcBef>
              <a:buSzPts val="1000"/>
              <a:buFont typeface="Symbol" panose="05050102010706020507" pitchFamily="18" charset="2"/>
              <a:buChar char=""/>
              <a:tabLst>
                <a:tab pos="4572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Are 19 to 64 years old, </a:t>
            </a:r>
            <a:r>
              <a:rPr lang="en-US" sz="1600" b="1" u="sng" kern="0" dirty="0">
                <a:solidFill>
                  <a:schemeClr val="bg1"/>
                </a:solidFill>
                <a:latin typeface="Segoe UI" panose="020B0502040204020203" pitchFamily="34" charset="0"/>
                <a:ea typeface="Times New Roman" panose="02020603050405020304" pitchFamily="18" charset="0"/>
                <a:cs typeface="Times New Roman" panose="02020603050405020304" pitchFamily="18" charset="0"/>
              </a:rPr>
              <a:t>AND</a:t>
            </a:r>
            <a:endParaRPr lang="en-US" sz="1600" b="1" u="sng"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lvl="0" indent="-342900" fontAlgn="t">
              <a:spcBef>
                <a:spcPts val="0"/>
              </a:spcBef>
              <a:buSzPts val="1000"/>
              <a:buFont typeface="Symbol" panose="05050102010706020507" pitchFamily="18" charset="2"/>
              <a:buChar char=""/>
              <a:tabLst>
                <a:tab pos="4572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Are not pregnant, </a:t>
            </a:r>
            <a:r>
              <a:rPr lang="en-US" sz="1600" b="1" u="sng"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AND</a:t>
            </a:r>
            <a:endParaRPr lang="en-US" sz="1600" b="1" u="sng"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lvl="0" indent="-342900" fontAlgn="t">
              <a:spcBef>
                <a:spcPts val="0"/>
              </a:spcBef>
              <a:buSzPts val="1000"/>
              <a:buFont typeface="Symbol" panose="05050102010706020507" pitchFamily="18" charset="2"/>
              <a:buChar char=""/>
              <a:tabLst>
                <a:tab pos="4572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Are not on Medicare, </a:t>
            </a:r>
            <a:r>
              <a:rPr lang="en-US" sz="1600" b="1" u="sng"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AND</a:t>
            </a:r>
            <a:endParaRPr lang="en-US" sz="1600" b="1" u="sng"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lvl="0" indent="-342900" fontAlgn="t">
              <a:spcBef>
                <a:spcPts val="0"/>
              </a:spcBef>
              <a:buSzPts val="1000"/>
              <a:buFont typeface="Symbol" panose="05050102010706020507" pitchFamily="18" charset="2"/>
              <a:buChar char=""/>
              <a:tabLst>
                <a:tab pos="4572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Make more than $15,560 a year.</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fontAlgn="t">
              <a:spcBef>
                <a:spcPts val="0"/>
              </a:spcBef>
            </a:pPr>
            <a:endPar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endParaRPr>
          </a:p>
          <a:p>
            <a:pPr marR="0" fontAlgn="t">
              <a:spcBef>
                <a:spcPts val="0"/>
              </a:spcBef>
            </a:pPr>
            <a:r>
              <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IMPORTANT TO KNOW:</a:t>
            </a:r>
          </a:p>
          <a:p>
            <a:pPr marR="0" lvl="0" indent="-342900" fontAlgn="t">
              <a:spcBef>
                <a:spcPts val="0"/>
              </a:spcBef>
              <a:buSzPts val="1000"/>
              <a:buFont typeface="Symbol" panose="05050102010706020507" pitchFamily="18" charset="2"/>
              <a:buChar char=""/>
              <a:tabLst>
                <a:tab pos="457200" algn="l"/>
              </a:tabLst>
            </a:pPr>
            <a:r>
              <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Members might have to pay a small fee for some health care</a:t>
            </a: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 like seeing a special</a:t>
            </a:r>
            <a:r>
              <a:rPr lang="en-US" sz="1600" kern="0" dirty="0">
                <a:solidFill>
                  <a:schemeClr val="bg1"/>
                </a:solidFill>
                <a:latin typeface="Segoe UI" panose="020B0502040204020203" pitchFamily="34" charset="0"/>
                <a:ea typeface="Times New Roman" panose="02020603050405020304" pitchFamily="18" charset="0"/>
                <a:cs typeface="Times New Roman" panose="02020603050405020304" pitchFamily="18" charset="0"/>
              </a:rPr>
              <a:t>ist</a:t>
            </a: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 and getting certain treatments or tests.</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lvl="0" indent="-342900" fontAlgn="t">
              <a:spcBef>
                <a:spcPts val="0"/>
              </a:spcBef>
              <a:buSzPts val="1000"/>
              <a:buFont typeface="Symbol" panose="05050102010706020507" pitchFamily="18" charset="2"/>
              <a:buChar char=""/>
              <a:tabLst>
                <a:tab pos="457200" algn="l"/>
              </a:tabLst>
            </a:pPr>
            <a:r>
              <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Members will not pay more than 5 percent of their household income</a:t>
            </a: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 in copayments each year.</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lvl="0" indent="-342900" fontAlgn="t">
              <a:spcBef>
                <a:spcPts val="0"/>
              </a:spcBef>
              <a:buSzPts val="1000"/>
              <a:buFont typeface="Symbol" panose="05050102010706020507" pitchFamily="18" charset="2"/>
              <a:buChar char=""/>
              <a:tabLst>
                <a:tab pos="4572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Members won’t have to pay for:</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914400" lvl="3" indent="-285750" fontAlgn="t">
              <a:buSzPts val="1000"/>
              <a:buFont typeface="Courier New" panose="02070309020205020404" pitchFamily="49" charset="0"/>
              <a:buChar char="o"/>
              <a:tabLst>
                <a:tab pos="9144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Services at community health centers or rural health clinics.</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914400" lvl="3" indent="-285750" fontAlgn="t">
              <a:buSzPts val="1000"/>
              <a:buFont typeface="Courier New" panose="02070309020205020404" pitchFamily="49" charset="0"/>
              <a:buChar char="o"/>
              <a:tabLst>
                <a:tab pos="9144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Emergency care.</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914400" lvl="3" indent="-285750" fontAlgn="t">
              <a:buSzPts val="1000"/>
              <a:buFont typeface="Courier New" panose="02070309020205020404" pitchFamily="49" charset="0"/>
              <a:buChar char="o"/>
              <a:tabLst>
                <a:tab pos="9144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Regular checkups.</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914400" lvl="3" indent="-285750" fontAlgn="t">
              <a:buSzPts val="1000"/>
              <a:buFont typeface="Courier New" panose="02070309020205020404" pitchFamily="49" charset="0"/>
              <a:buChar char="o"/>
              <a:tabLst>
                <a:tab pos="9144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Prenatal care and pediatric care </a:t>
            </a:r>
          </a:p>
          <a:p>
            <a:pPr marL="914400" lvl="3" indent="-285750" fontAlgn="t">
              <a:buSzPts val="1000"/>
              <a:buFont typeface="Courier New" panose="02070309020205020404" pitchFamily="49" charset="0"/>
              <a:buChar char="o"/>
              <a:tabLst>
                <a:tab pos="9144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Mental health and substance use disorder treatment.</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fontAlgn="t">
              <a:lnSpc>
                <a:spcPct val="115000"/>
              </a:lnSpc>
              <a:spcBef>
                <a:spcPts val="0"/>
              </a:spcBef>
              <a:spcAft>
                <a:spcPts val="75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253101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4BBAEB4-D6F3-4F14-FCFC-9DE010344E82}"/>
              </a:ext>
            </a:extLst>
          </p:cNvPr>
          <p:cNvSpPr txBox="1"/>
          <p:nvPr/>
        </p:nvSpPr>
        <p:spPr>
          <a:xfrm>
            <a:off x="503722" y="2136809"/>
            <a:ext cx="11184556" cy="2062103"/>
          </a:xfrm>
          <a:prstGeom prst="rect">
            <a:avLst/>
          </a:prstGeom>
          <a:noFill/>
        </p:spPr>
        <p:txBody>
          <a:bodyPr wrap="square" rtlCol="0">
            <a:spAutoFit/>
          </a:bodyPr>
          <a:lstStyle/>
          <a:p>
            <a:r>
              <a:rPr lang="en-US" sz="3200" dirty="0">
                <a:solidFill>
                  <a:schemeClr val="bg1"/>
                </a:solidFill>
              </a:rPr>
              <a:t>SNAP is known as CalFresh in California. California is awaiting Federal guidance and automation in its statewide automated system (</a:t>
            </a:r>
            <a:r>
              <a:rPr lang="en-US" sz="3200" dirty="0" err="1">
                <a:solidFill>
                  <a:schemeClr val="bg1"/>
                </a:solidFill>
              </a:rPr>
              <a:t>CalSAWS</a:t>
            </a:r>
            <a:r>
              <a:rPr lang="en-US" sz="3200" dirty="0">
                <a:solidFill>
                  <a:schemeClr val="bg1"/>
                </a:solidFill>
              </a:rPr>
              <a:t>) prior to implementation of the changes outlined in the next few slides. </a:t>
            </a:r>
          </a:p>
        </p:txBody>
      </p:sp>
    </p:spTree>
    <p:extLst>
      <p:ext uri="{BB962C8B-B14F-4D97-AF65-F5344CB8AC3E}">
        <p14:creationId xmlns:p14="http://schemas.microsoft.com/office/powerpoint/2010/main" val="3367442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8C7BE1-F988-4714-56C0-E468F5C56ADD}"/>
              </a:ext>
            </a:extLst>
          </p:cNvPr>
          <p:cNvSpPr txBox="1"/>
          <p:nvPr/>
        </p:nvSpPr>
        <p:spPr>
          <a:xfrm>
            <a:off x="0" y="0"/>
            <a:ext cx="12192000" cy="4303294"/>
          </a:xfrm>
          <a:prstGeom prst="rect">
            <a:avLst/>
          </a:prstGeom>
          <a:noFill/>
        </p:spPr>
        <p:txBody>
          <a:bodyPr wrap="square" rtlCol="0">
            <a:spAutoFit/>
          </a:bodyPr>
          <a:lstStyle/>
          <a:p>
            <a:pPr marL="0" marR="0">
              <a:lnSpc>
                <a:spcPct val="115000"/>
              </a:lnSpc>
              <a:spcBef>
                <a:spcPts val="0"/>
              </a:spcBef>
              <a:spcAft>
                <a:spcPts val="800"/>
              </a:spcAft>
            </a:pPr>
            <a:r>
              <a:rPr lang="en-US" sz="3200" kern="100" dirty="0">
                <a:solidFill>
                  <a:schemeClr val="bg1"/>
                </a:solidFill>
                <a:latin typeface="Segoe UI" panose="020B0502040204020203" pitchFamily="34" charset="0"/>
                <a:ea typeface="Aptos" panose="020B0004020202020204" pitchFamily="34" charset="0"/>
                <a:cs typeface="Segoe UI" panose="020B0502040204020203" pitchFamily="34" charset="0"/>
              </a:rPr>
              <a:t>Re-evaluation of the Thrifty Food Plan</a:t>
            </a:r>
          </a:p>
          <a:p>
            <a:pPr fontAlgn="t"/>
            <a:r>
              <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Re-evaluation of the Thrifty Food Plan (TFP) to occur no earlier than </a:t>
            </a:r>
            <a:r>
              <a:rPr lang="en-US" sz="1600" b="1"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October 1, 2027</a:t>
            </a:r>
            <a:r>
              <a:rPr lang="en-US" sz="1600" b="1" kern="100" dirty="0">
                <a:solidFill>
                  <a:schemeClr val="bg1"/>
                </a:solidFill>
                <a:latin typeface="Segoe UI" panose="020B0502040204020203" pitchFamily="34" charset="0"/>
                <a:ea typeface="Aptos" panose="020B0004020202020204" pitchFamily="34" charset="0"/>
                <a:cs typeface="Segoe UI" panose="020B0502040204020203" pitchFamily="34" charset="0"/>
              </a:rPr>
              <a:t>. </a:t>
            </a:r>
            <a:endPar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endParaRPr>
          </a:p>
          <a:p>
            <a:pPr marR="0" fontAlgn="t">
              <a:spcBef>
                <a:spcPts val="0"/>
              </a:spcBef>
            </a:pPr>
            <a:endParaRPr lang="en-US" sz="1600" kern="0" dirty="0">
              <a:solidFill>
                <a:schemeClr val="bg1"/>
              </a:solidFill>
              <a:latin typeface="Segoe UI" panose="020B0502040204020203" pitchFamily="34" charset="0"/>
              <a:ea typeface="Times New Roman" panose="02020603050405020304" pitchFamily="18" charset="0"/>
              <a:cs typeface="Segoe UI" panose="020B0502040204020203" pitchFamily="34" charset="0"/>
            </a:endParaRPr>
          </a:p>
          <a:p>
            <a:pPr marR="0" fontAlgn="t">
              <a:spcBef>
                <a:spcPts val="0"/>
              </a:spcBef>
            </a:pPr>
            <a:r>
              <a:rPr lang="en-US" sz="1600" b="1"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WHO THIS APPLIES TO:</a:t>
            </a:r>
          </a:p>
          <a:p>
            <a:pPr marR="0" fontAlgn="t">
              <a:spcBef>
                <a:spcPts val="0"/>
              </a:spcBef>
            </a:pPr>
            <a:r>
              <a:rPr lang="en-US" sz="1600" kern="0" dirty="0">
                <a:solidFill>
                  <a:schemeClr val="bg1"/>
                </a:solidFill>
                <a:latin typeface="Segoe UI" panose="020B0502040204020203" pitchFamily="34" charset="0"/>
                <a:ea typeface="Aptos" panose="020B0004020202020204" pitchFamily="34" charset="0"/>
                <a:cs typeface="Segoe UI" panose="020B0502040204020203" pitchFamily="34" charset="0"/>
              </a:rPr>
              <a:t>All CalFresh households and will cap benefit amounts for households with nine or more members. </a:t>
            </a:r>
            <a:endPar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endParaRPr>
          </a:p>
          <a:p>
            <a:pPr marR="0" fontAlgn="t">
              <a:spcBef>
                <a:spcPts val="0"/>
              </a:spcBef>
            </a:pPr>
            <a:endParaRPr lang="en-US" sz="1600" b="1"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endParaRPr>
          </a:p>
          <a:p>
            <a:pPr marR="0" fontAlgn="t">
              <a:spcBef>
                <a:spcPts val="0"/>
              </a:spcBef>
            </a:pPr>
            <a:r>
              <a:rPr lang="en-US" sz="1600" b="1"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IMPORTANT TO KNOW:</a:t>
            </a:r>
          </a:p>
          <a:p>
            <a:pPr marR="0" fontAlgn="t">
              <a:spcBef>
                <a:spcPts val="0"/>
              </a:spcBef>
            </a:pP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Benefit levels are based on this</a:t>
            </a:r>
            <a:r>
              <a:rPr lang="en-US" sz="1600" kern="0" dirty="0">
                <a:solidFill>
                  <a:schemeClr val="bg1"/>
                </a:solidFill>
                <a:latin typeface="Segoe UI" panose="020B0502040204020203" pitchFamily="34" charset="0"/>
                <a:ea typeface="Times New Roman" panose="02020603050405020304" pitchFamily="18" charset="0"/>
                <a:cs typeface="Segoe UI" panose="020B0502040204020203" pitchFamily="34" charset="0"/>
              </a:rPr>
              <a:t>, the TFP </a:t>
            </a: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is usually reevaluated annually. </a:t>
            </a:r>
            <a:r>
              <a:rPr lang="en-US" sz="1600" kern="0" dirty="0">
                <a:solidFill>
                  <a:schemeClr val="bg1"/>
                </a:solidFill>
                <a:latin typeface="Segoe UI" panose="020B0502040204020203" pitchFamily="34" charset="0"/>
                <a:ea typeface="Times New Roman" panose="02020603050405020304" pitchFamily="18" charset="0"/>
                <a:cs typeface="Segoe UI" panose="020B0502040204020203" pitchFamily="34" charset="0"/>
              </a:rPr>
              <a:t>With it not being reevaluated benefit levels will not increase. </a:t>
            </a:r>
            <a:endPar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endParaRPr>
          </a:p>
          <a:p>
            <a:pPr marR="0" fontAlgn="t">
              <a:spcBef>
                <a:spcPts val="0"/>
              </a:spcBef>
            </a:pPr>
            <a:endParaRPr lang="en-US" sz="1600" b="1" kern="0" dirty="0">
              <a:latin typeface="Segoe UI" panose="020B0502040204020203"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endParaRPr lang="en-US" sz="1600" kern="100" dirty="0">
              <a:latin typeface="Segoe UI" panose="020B0502040204020203" pitchFamily="34" charset="0"/>
              <a:ea typeface="Aptos" panose="020B0004020202020204" pitchFamily="34" charset="0"/>
              <a:cs typeface="Segoe UI" panose="020B0502040204020203" pitchFamily="34" charset="0"/>
            </a:endParaRPr>
          </a:p>
          <a:p>
            <a:pPr marL="0" marR="0">
              <a:lnSpc>
                <a:spcPct val="115000"/>
              </a:lnSpc>
              <a:spcBef>
                <a:spcPts val="0"/>
              </a:spcBef>
              <a:spcAft>
                <a:spcPts val="800"/>
              </a:spcAft>
            </a:pPr>
            <a:r>
              <a:rPr lang="en-US" sz="3200" kern="100" dirty="0">
                <a:latin typeface="Segoe UI" panose="020B0502040204020203" pitchFamily="34" charset="0"/>
                <a:ea typeface="Aptos" panose="020B0004020202020204" pitchFamily="34" charset="0"/>
                <a:cs typeface="Segoe UI" panose="020B0502040204020203" pitchFamily="34" charset="0"/>
              </a:rPr>
              <a:t> </a:t>
            </a:r>
          </a:p>
          <a:p>
            <a:pPr marL="0" marR="0">
              <a:lnSpc>
                <a:spcPct val="115000"/>
              </a:lnSpc>
              <a:spcBef>
                <a:spcPts val="0"/>
              </a:spcBef>
              <a:spcAft>
                <a:spcPts val="800"/>
              </a:spcAft>
            </a:pPr>
            <a:endParaRPr lang="en-US" sz="3200" kern="100" dirty="0">
              <a:effectLst/>
              <a:latin typeface="Segoe UI" panose="020B0502040204020203" pitchFamily="34" charset="0"/>
              <a:ea typeface="Aptos" panose="020B0004020202020204" pitchFamily="34" charset="0"/>
              <a:cs typeface="Segoe UI" panose="020B0502040204020203" pitchFamily="34" charset="0"/>
            </a:endParaRPr>
          </a:p>
        </p:txBody>
      </p:sp>
    </p:spTree>
    <p:extLst>
      <p:ext uri="{BB962C8B-B14F-4D97-AF65-F5344CB8AC3E}">
        <p14:creationId xmlns:p14="http://schemas.microsoft.com/office/powerpoint/2010/main" val="2046312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A84216-AB42-8610-E831-2C7722892786}"/>
              </a:ext>
            </a:extLst>
          </p:cNvPr>
          <p:cNvSpPr txBox="1"/>
          <p:nvPr/>
        </p:nvSpPr>
        <p:spPr>
          <a:xfrm>
            <a:off x="129583" y="146251"/>
            <a:ext cx="11136429" cy="4717510"/>
          </a:xfrm>
          <a:prstGeom prst="rect">
            <a:avLst/>
          </a:prstGeom>
          <a:noFill/>
        </p:spPr>
        <p:txBody>
          <a:bodyPr wrap="square" rtlCol="0">
            <a:spAutoFit/>
          </a:bodyPr>
          <a:lstStyle/>
          <a:p>
            <a:pPr marL="0" marR="0">
              <a:lnSpc>
                <a:spcPct val="115000"/>
              </a:lnSpc>
              <a:spcBef>
                <a:spcPts val="0"/>
              </a:spcBef>
              <a:spcAft>
                <a:spcPts val="800"/>
              </a:spcAft>
            </a:pPr>
            <a:r>
              <a:rPr lang="en-US" sz="3200" u="sng"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Able-Bodied Adults Without Dependents (ABAWD):</a:t>
            </a:r>
            <a:r>
              <a:rPr lang="en-US" sz="32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 </a:t>
            </a:r>
          </a:p>
          <a:p>
            <a:pPr marL="0" marR="0">
              <a:lnSpc>
                <a:spcPct val="115000"/>
              </a:lnSpc>
              <a:spcBef>
                <a:spcPts val="0"/>
              </a:spcBef>
              <a:spcAft>
                <a:spcPts val="800"/>
              </a:spcAft>
            </a:pPr>
            <a:r>
              <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Starting as early </a:t>
            </a:r>
            <a:r>
              <a:rPr lang="en-US" sz="1600" b="1"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as November 1, 2025</a:t>
            </a:r>
            <a:r>
              <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 some CalFresh receipts will have to meet participation requirements to receive CalFresh benefits for more than 3 months out of a 36-month period. </a:t>
            </a:r>
          </a:p>
          <a:p>
            <a:pPr>
              <a:lnSpc>
                <a:spcPct val="115000"/>
              </a:lnSpc>
              <a:spcAft>
                <a:spcPts val="800"/>
              </a:spcAft>
            </a:pPr>
            <a:r>
              <a:rPr lang="en-US" sz="1600" b="1"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WHO THIS APPLIES TO:</a:t>
            </a:r>
            <a:endPar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endParaRPr>
          </a:p>
          <a:p>
            <a:pPr marR="0" fontAlgn="t">
              <a:spcBef>
                <a:spcPts val="0"/>
              </a:spcBef>
            </a:pP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Recipients who:</a:t>
            </a:r>
            <a:endPar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endParaRPr>
          </a:p>
          <a:p>
            <a:pPr marR="0" lvl="0" indent="-342900" fontAlgn="t">
              <a:spcBef>
                <a:spcPts val="0"/>
              </a:spcBef>
              <a:buSzPts val="1000"/>
              <a:buFont typeface="Symbol" panose="05050102010706020507" pitchFamily="18" charset="2"/>
              <a:buChar char=""/>
              <a:tabLst>
                <a:tab pos="457200" algn="l"/>
              </a:tabLst>
            </a:pP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Are 18 to 64 years old, </a:t>
            </a:r>
            <a:r>
              <a:rPr lang="en-US" sz="1600" b="1" u="sng" kern="0" dirty="0">
                <a:solidFill>
                  <a:schemeClr val="bg1"/>
                </a:solidFill>
                <a:latin typeface="Segoe UI" panose="020B0502040204020203" pitchFamily="34" charset="0"/>
                <a:ea typeface="Times New Roman" panose="02020603050405020304" pitchFamily="18" charset="0"/>
                <a:cs typeface="Segoe UI" panose="020B0502040204020203" pitchFamily="34" charset="0"/>
              </a:rPr>
              <a:t>AND</a:t>
            </a:r>
            <a:endParaRPr lang="en-US" sz="1600" b="1" u="sng"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endParaRPr>
          </a:p>
          <a:p>
            <a:pPr marR="0" lvl="0" indent="-342900" fontAlgn="t">
              <a:spcBef>
                <a:spcPts val="0"/>
              </a:spcBef>
              <a:buSzPts val="1000"/>
              <a:buFont typeface="Symbol" panose="05050102010706020507" pitchFamily="18" charset="2"/>
              <a:buChar char=""/>
              <a:tabLst>
                <a:tab pos="457200" algn="l"/>
              </a:tabLst>
            </a:pPr>
            <a:r>
              <a:rPr lang="en-US" sz="1600" kern="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Are able bodied wit</a:t>
            </a:r>
            <a:r>
              <a:rPr lang="en-US" sz="1600" kern="0" dirty="0">
                <a:solidFill>
                  <a:schemeClr val="bg1"/>
                </a:solidFill>
                <a:latin typeface="Segoe UI" panose="020B0502040204020203" pitchFamily="34" charset="0"/>
                <a:ea typeface="Aptos" panose="020B0004020202020204" pitchFamily="34" charset="0"/>
                <a:cs typeface="Segoe UI" panose="020B0502040204020203" pitchFamily="34" charset="0"/>
              </a:rPr>
              <a:t>hout a dependent child under the age of 14 years of age. </a:t>
            </a:r>
            <a:endPar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endParaRPr>
          </a:p>
          <a:p>
            <a:pPr>
              <a:lnSpc>
                <a:spcPct val="115000"/>
              </a:lnSpc>
              <a:spcAft>
                <a:spcPts val="800"/>
              </a:spcAft>
            </a:pPr>
            <a:endParaRPr lang="en-US" sz="1600" b="1"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endParaRPr>
          </a:p>
          <a:p>
            <a:pPr>
              <a:lnSpc>
                <a:spcPct val="115000"/>
              </a:lnSpc>
              <a:spcAft>
                <a:spcPts val="800"/>
              </a:spcAft>
            </a:pPr>
            <a:r>
              <a:rPr lang="en-US" sz="1600" b="1"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IMPORTANT TO KNOW:</a:t>
            </a:r>
          </a:p>
          <a:p>
            <a:pPr>
              <a:lnSpc>
                <a:spcPct val="115000"/>
              </a:lnSpc>
              <a:spcAft>
                <a:spcPts val="800"/>
              </a:spcAft>
            </a:pPr>
            <a:r>
              <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Historically, California has been under a waiver regarding this. This waiver has been res</a:t>
            </a:r>
            <a:r>
              <a:rPr lang="en-US" sz="1600" kern="100" dirty="0">
                <a:solidFill>
                  <a:schemeClr val="bg1"/>
                </a:solidFill>
                <a:latin typeface="Segoe UI" panose="020B0502040204020203" pitchFamily="34" charset="0"/>
                <a:ea typeface="Aptos" panose="020B0004020202020204" pitchFamily="34" charset="0"/>
                <a:cs typeface="Segoe UI" panose="020B0502040204020203" pitchFamily="34" charset="0"/>
              </a:rPr>
              <a:t>cinded </a:t>
            </a:r>
            <a:r>
              <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 and there is current litigation regarding this. In the state of California, there are three (3) counties that currently continue to </a:t>
            </a:r>
            <a:r>
              <a:rPr lang="en-US" sz="1600" kern="100" dirty="0">
                <a:solidFill>
                  <a:schemeClr val="bg1"/>
                </a:solidFill>
                <a:latin typeface="Segoe UI" panose="020B0502040204020203" pitchFamily="34" charset="0"/>
                <a:ea typeface="Aptos" panose="020B0004020202020204" pitchFamily="34" charset="0"/>
                <a:cs typeface="Segoe UI" panose="020B0502040204020203" pitchFamily="34" charset="0"/>
              </a:rPr>
              <a:t>qualify for an annual waiver per ACL 25-79 due to their average unemployment rate being over 10 percent during the 12-month period of July 2024-Jne 2025 ( Colusa, Imperial, and Tulare). Counties </a:t>
            </a:r>
            <a:r>
              <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within the state of California cannot move forward with implementation without direction from the California Department of Social Services (CDSS). </a:t>
            </a:r>
          </a:p>
        </p:txBody>
      </p:sp>
    </p:spTree>
    <p:extLst>
      <p:ext uri="{BB962C8B-B14F-4D97-AF65-F5344CB8AC3E}">
        <p14:creationId xmlns:p14="http://schemas.microsoft.com/office/powerpoint/2010/main" val="838156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40DEF02-6A24-BD37-A391-9EFCD5FEA43B}"/>
              </a:ext>
            </a:extLst>
          </p:cNvPr>
          <p:cNvSpPr txBox="1"/>
          <p:nvPr/>
        </p:nvSpPr>
        <p:spPr>
          <a:xfrm>
            <a:off x="0" y="115503"/>
            <a:ext cx="10992051" cy="3756926"/>
          </a:xfrm>
          <a:prstGeom prst="rect">
            <a:avLst/>
          </a:prstGeom>
          <a:noFill/>
        </p:spPr>
        <p:txBody>
          <a:bodyPr wrap="square" rtlCol="0">
            <a:spAutoFit/>
          </a:bodyPr>
          <a:lstStyle/>
          <a:p>
            <a:r>
              <a:rPr lang="en-US" sz="3200" dirty="0">
                <a:solidFill>
                  <a:schemeClr val="bg1"/>
                </a:solidFill>
                <a:latin typeface="Segoe UI" panose="020B0502040204020203" pitchFamily="34" charset="0"/>
                <a:cs typeface="Segoe UI" panose="020B0502040204020203" pitchFamily="34" charset="0"/>
              </a:rPr>
              <a:t>Matching Funds Requirement</a:t>
            </a:r>
          </a:p>
          <a:p>
            <a:endParaRPr lang="en-US" sz="3200" dirty="0">
              <a:solidFill>
                <a:schemeClr val="bg1"/>
              </a:solidFill>
              <a:latin typeface="Segoe UI" panose="020B0502040204020203" pitchFamily="34" charset="0"/>
              <a:cs typeface="Segoe UI" panose="020B0502040204020203" pitchFamily="34" charset="0"/>
            </a:endParaRPr>
          </a:p>
          <a:p>
            <a:pPr marL="0" marR="0">
              <a:lnSpc>
                <a:spcPct val="115000"/>
              </a:lnSpc>
              <a:spcBef>
                <a:spcPts val="0"/>
              </a:spcBef>
              <a:spcAft>
                <a:spcPts val="800"/>
              </a:spcAft>
            </a:pPr>
            <a:r>
              <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Establishes that effective </a:t>
            </a:r>
            <a:r>
              <a:rPr lang="en-US" sz="1600" b="1"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FFY 2028 (October 1, 2027), </a:t>
            </a:r>
            <a:r>
              <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state agencies will be required to pay at least a percentage of CalFresh benefit allotments if they have a Payment Error Rate (PER) above 6.0 percent. Of note, this language does not alter existing PER liability and financial penalty requirements for state agencies. </a:t>
            </a:r>
          </a:p>
          <a:p>
            <a:pPr marL="285750" marR="0" lvl="0" indent="-285750">
              <a:lnSpc>
                <a:spcPct val="115000"/>
              </a:lnSpc>
              <a:spcBef>
                <a:spcPts val="0"/>
              </a:spcBef>
              <a:spcAft>
                <a:spcPts val="0"/>
              </a:spcAft>
              <a:buFont typeface="Arial" panose="020B0604020202020204" pitchFamily="34" charset="0"/>
              <a:buChar char="•"/>
            </a:pPr>
            <a:r>
              <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Currently the California PER is 11.7%. </a:t>
            </a:r>
          </a:p>
          <a:p>
            <a:pPr marL="285750" marR="0" lvl="0" indent="-285750">
              <a:lnSpc>
                <a:spcPct val="115000"/>
              </a:lnSpc>
              <a:spcBef>
                <a:spcPts val="0"/>
              </a:spcBef>
              <a:spcAft>
                <a:spcPts val="800"/>
              </a:spcAft>
              <a:buFont typeface="Arial" panose="020B0604020202020204" pitchFamily="34" charset="0"/>
              <a:buChar char="•"/>
            </a:pPr>
            <a:r>
              <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We do not know the direct financial impact on SSD funding or share of cost regarding this state penalty, but we do know there will be some responsibility to all 58 counties in California. CDSS has not provided any direct information or direction regarding this. </a:t>
            </a:r>
          </a:p>
          <a:p>
            <a:endParaRPr lang="en-US" sz="32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072216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D4EC3B9-084F-299A-4FB3-6477692033D2}"/>
              </a:ext>
            </a:extLst>
          </p:cNvPr>
          <p:cNvSpPr txBox="1"/>
          <p:nvPr/>
        </p:nvSpPr>
        <p:spPr>
          <a:xfrm>
            <a:off x="0" y="77002"/>
            <a:ext cx="10876548" cy="4004686"/>
          </a:xfrm>
          <a:prstGeom prst="rect">
            <a:avLst/>
          </a:prstGeom>
          <a:noFill/>
        </p:spPr>
        <p:txBody>
          <a:bodyPr wrap="square" rtlCol="0">
            <a:spAutoFit/>
          </a:bodyPr>
          <a:lstStyle/>
          <a:p>
            <a:r>
              <a:rPr lang="en-US" sz="3200" dirty="0">
                <a:solidFill>
                  <a:schemeClr val="bg1"/>
                </a:solidFill>
                <a:latin typeface="Segoe UI" panose="020B0502040204020203" pitchFamily="34" charset="0"/>
                <a:cs typeface="Segoe UI" panose="020B0502040204020203" pitchFamily="34" charset="0"/>
              </a:rPr>
              <a:t>Administrative Cost Sharing</a:t>
            </a:r>
          </a:p>
          <a:p>
            <a:endParaRPr lang="en-US" sz="3200" dirty="0">
              <a:solidFill>
                <a:schemeClr val="bg1"/>
              </a:solidFill>
              <a:latin typeface="Segoe UI" panose="020B0502040204020203" pitchFamily="34" charset="0"/>
              <a:cs typeface="Segoe UI" panose="020B0502040204020203" pitchFamily="34" charset="0"/>
            </a:endParaRPr>
          </a:p>
          <a:p>
            <a:pPr marL="0" marR="0">
              <a:lnSpc>
                <a:spcPct val="115000"/>
              </a:lnSpc>
              <a:spcBef>
                <a:spcPts val="0"/>
              </a:spcBef>
              <a:spcAft>
                <a:spcPts val="800"/>
              </a:spcAft>
            </a:pPr>
            <a:r>
              <a:rPr lang="en-US" sz="18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Starting </a:t>
            </a:r>
            <a:r>
              <a:rPr lang="en-US" sz="1800" b="1"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FFY 2027 (October 1, 2026) </a:t>
            </a:r>
            <a:r>
              <a:rPr lang="en-US" sz="18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and each year thereafter, the federal portion of administrative costs will be reduced from 50 percent to 25 percent, thus increasing the state’s share of administrative costs from 50-75%. </a:t>
            </a:r>
          </a:p>
          <a:p>
            <a:pPr marL="0" marR="0">
              <a:lnSpc>
                <a:spcPct val="115000"/>
              </a:lnSpc>
              <a:spcBef>
                <a:spcPts val="0"/>
              </a:spcBef>
              <a:spcAft>
                <a:spcPts val="800"/>
              </a:spcAft>
            </a:pPr>
            <a:r>
              <a:rPr lang="en-US" sz="18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In California, the state share of administrative cost is split between the state and the counties at a rate of 70% (state) and the 30% (counties). This split remains in place and applies to the new administrative cost sharing formula. Therefore, this will increase the CalFresh administrative cost in Siskiyou County by $___</a:t>
            </a:r>
            <a:r>
              <a:rPr lang="en-US" kern="100" dirty="0">
                <a:solidFill>
                  <a:schemeClr val="bg1"/>
                </a:solidFill>
                <a:latin typeface="Segoe UI" panose="020B0502040204020203" pitchFamily="34" charset="0"/>
                <a:ea typeface="Aptos" panose="020B0004020202020204" pitchFamily="34" charset="0"/>
                <a:cs typeface="Segoe UI" panose="020B0502040204020203" pitchFamily="34" charset="0"/>
              </a:rPr>
              <a:t>ASK KIRK</a:t>
            </a:r>
            <a:r>
              <a:rPr lang="en-US" sz="18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rPr>
              <a:t>__. </a:t>
            </a:r>
          </a:p>
          <a:p>
            <a:endParaRPr lang="en-US" sz="32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9944460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2F8BC16-F19C-D0A1-D663-ABC980717BDD}"/>
              </a:ext>
            </a:extLst>
          </p:cNvPr>
          <p:cNvSpPr txBox="1"/>
          <p:nvPr/>
        </p:nvSpPr>
        <p:spPr>
          <a:xfrm>
            <a:off x="0" y="0"/>
            <a:ext cx="10664791" cy="2308324"/>
          </a:xfrm>
          <a:prstGeom prst="rect">
            <a:avLst/>
          </a:prstGeom>
          <a:noFill/>
        </p:spPr>
        <p:txBody>
          <a:bodyPr wrap="square" rtlCol="0">
            <a:spAutoFit/>
          </a:bodyPr>
          <a:lstStyle/>
          <a:p>
            <a:r>
              <a:rPr lang="en-US" sz="3200" dirty="0">
                <a:solidFill>
                  <a:schemeClr val="bg1"/>
                </a:solidFill>
                <a:latin typeface="Segoe UI" panose="020B0502040204020203" pitchFamily="34" charset="0"/>
                <a:cs typeface="Segoe UI" panose="020B0502040204020203" pitchFamily="34" charset="0"/>
              </a:rPr>
              <a:t>Noncitizen Eligibility for CalFresh</a:t>
            </a:r>
          </a:p>
          <a:p>
            <a:endParaRPr lang="en-US" sz="3200" dirty="0">
              <a:solidFill>
                <a:schemeClr val="bg1"/>
              </a:solidFill>
              <a:latin typeface="Segoe UI" panose="020B0502040204020203" pitchFamily="34" charset="0"/>
              <a:cs typeface="Segoe UI" panose="020B0502040204020203" pitchFamily="34" charset="0"/>
            </a:endParaRPr>
          </a:p>
          <a:p>
            <a:r>
              <a:rPr lang="en-US" sz="1600" dirty="0">
                <a:solidFill>
                  <a:schemeClr val="bg1"/>
                </a:solidFill>
                <a:latin typeface="Segoe UI" panose="020B0502040204020203" pitchFamily="34" charset="0"/>
                <a:cs typeface="Segoe UI" panose="020B0502040204020203" pitchFamily="34" charset="0"/>
              </a:rPr>
              <a:t>Limits SNAP CalFresh eligibility to an individual who resides in the United States and is a: </a:t>
            </a:r>
          </a:p>
          <a:p>
            <a:pPr marL="457200" indent="-457200">
              <a:buFont typeface="Arial" panose="020B0604020202020204" pitchFamily="34" charset="0"/>
              <a:buChar char="•"/>
            </a:pPr>
            <a:r>
              <a:rPr lang="en-US" sz="1600" dirty="0">
                <a:solidFill>
                  <a:schemeClr val="bg1"/>
                </a:solidFill>
                <a:latin typeface="Segoe UI" panose="020B0502040204020203" pitchFamily="34" charset="0"/>
                <a:cs typeface="Segoe UI" panose="020B0502040204020203" pitchFamily="34" charset="0"/>
              </a:rPr>
              <a:t>U.S. Citizen;</a:t>
            </a:r>
          </a:p>
          <a:p>
            <a:pPr marL="457200" indent="-457200">
              <a:buFont typeface="Arial" panose="020B0604020202020204" pitchFamily="34" charset="0"/>
              <a:buChar char="•"/>
            </a:pPr>
            <a:r>
              <a:rPr lang="en-US" sz="1600" dirty="0">
                <a:solidFill>
                  <a:schemeClr val="bg1"/>
                </a:solidFill>
                <a:latin typeface="Segoe UI" panose="020B0502040204020203" pitchFamily="34" charset="0"/>
                <a:cs typeface="Segoe UI" panose="020B0502040204020203" pitchFamily="34" charset="0"/>
              </a:rPr>
              <a:t>Lawful Permanent Resident (LPF);</a:t>
            </a:r>
          </a:p>
          <a:p>
            <a:pPr marL="457200" indent="-457200">
              <a:buFont typeface="Arial" panose="020B0604020202020204" pitchFamily="34" charset="0"/>
              <a:buChar char="•"/>
            </a:pPr>
            <a:r>
              <a:rPr lang="en-US" sz="1600" dirty="0">
                <a:solidFill>
                  <a:schemeClr val="bg1"/>
                </a:solidFill>
                <a:latin typeface="Segoe UI" panose="020B0502040204020203" pitchFamily="34" charset="0"/>
                <a:cs typeface="Segoe UI" panose="020B0502040204020203" pitchFamily="34" charset="0"/>
              </a:rPr>
              <a:t>Cuban or Haitian Entrant (CHE); or</a:t>
            </a:r>
          </a:p>
          <a:p>
            <a:pPr marL="457200" indent="-457200">
              <a:buFont typeface="Arial" panose="020B0604020202020204" pitchFamily="34" charset="0"/>
              <a:buChar char="•"/>
            </a:pPr>
            <a:r>
              <a:rPr lang="en-US" sz="1600" dirty="0">
                <a:solidFill>
                  <a:schemeClr val="bg1"/>
                </a:solidFill>
                <a:latin typeface="Segoe UI" panose="020B0502040204020203" pitchFamily="34" charset="0"/>
                <a:cs typeface="Segoe UI" panose="020B0502040204020203" pitchFamily="34" charset="0"/>
              </a:rPr>
              <a:t>An individual who resides in the U.S. in accordance with a Compacts of Free Association (COFA) agreement.  </a:t>
            </a:r>
          </a:p>
        </p:txBody>
      </p:sp>
    </p:spTree>
    <p:extLst>
      <p:ext uri="{BB962C8B-B14F-4D97-AF65-F5344CB8AC3E}">
        <p14:creationId xmlns:p14="http://schemas.microsoft.com/office/powerpoint/2010/main" val="2757209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E45C0BE0-9BDC-F5FF-357F-2877948920D0}"/>
              </a:ext>
            </a:extLst>
          </p:cNvPr>
          <p:cNvPicPr>
            <a:picLocks noChangeAspect="1"/>
          </p:cNvPicPr>
          <p:nvPr/>
        </p:nvPicPr>
        <p:blipFill>
          <a:blip r:embed="rId2"/>
          <a:stretch>
            <a:fillRect/>
          </a:stretch>
        </p:blipFill>
        <p:spPr>
          <a:xfrm>
            <a:off x="457200" y="1088898"/>
            <a:ext cx="11277600" cy="4680204"/>
          </a:xfrm>
          <a:prstGeom prst="rect">
            <a:avLst/>
          </a:prstGeom>
        </p:spPr>
      </p:pic>
    </p:spTree>
    <p:extLst>
      <p:ext uri="{BB962C8B-B14F-4D97-AF65-F5344CB8AC3E}">
        <p14:creationId xmlns:p14="http://schemas.microsoft.com/office/powerpoint/2010/main" val="2722862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1CCC16A-ECD7-5861-37C7-EABD34209417}"/>
              </a:ext>
            </a:extLst>
          </p:cNvPr>
          <p:cNvSpPr txBox="1"/>
          <p:nvPr/>
        </p:nvSpPr>
        <p:spPr>
          <a:xfrm>
            <a:off x="114300" y="219599"/>
            <a:ext cx="11963400" cy="5755422"/>
          </a:xfrm>
          <a:prstGeom prst="rect">
            <a:avLst/>
          </a:prstGeom>
          <a:noFill/>
        </p:spPr>
        <p:txBody>
          <a:bodyPr wrap="square" rtlCol="0">
            <a:spAutoFit/>
          </a:bodyPr>
          <a:lstStyle/>
          <a:p>
            <a:r>
              <a:rPr lang="en-US" sz="32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Asset Limits</a:t>
            </a:r>
            <a:endParaRPr lang="en-US" sz="3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l"/>
            <a:r>
              <a:rPr lang="en-US" sz="1600" b="0" i="0" dirty="0">
                <a:solidFill>
                  <a:schemeClr val="bg1"/>
                </a:solidFill>
                <a:effectLst/>
                <a:latin typeface="Segoe UI" panose="020B0502040204020203" pitchFamily="34" charset="0"/>
              </a:rPr>
              <a:t>Starting </a:t>
            </a:r>
            <a:r>
              <a:rPr lang="en-US" sz="1600" b="1" i="0" dirty="0">
                <a:solidFill>
                  <a:schemeClr val="bg1"/>
                </a:solidFill>
                <a:effectLst/>
                <a:latin typeface="Segoe UI" panose="020B0502040204020203" pitchFamily="34" charset="0"/>
              </a:rPr>
              <a:t>January 1, 2026</a:t>
            </a:r>
            <a:r>
              <a:rPr lang="en-US" sz="1600" b="0" i="0" dirty="0">
                <a:solidFill>
                  <a:schemeClr val="bg1"/>
                </a:solidFill>
                <a:effectLst/>
                <a:latin typeface="Segoe UI" panose="020B0502040204020203" pitchFamily="34" charset="0"/>
              </a:rPr>
              <a:t>, when members apply for or renew Medi-Cal, we will look at what they own. This is called an asset check. Assets are things they own that have value.</a:t>
            </a:r>
          </a:p>
          <a:p>
            <a:pPr algn="l"/>
            <a:endParaRPr lang="en-US" sz="1600" b="1" i="0" dirty="0">
              <a:solidFill>
                <a:schemeClr val="bg1"/>
              </a:solidFill>
              <a:effectLst/>
              <a:latin typeface="Segoe UI" panose="020B0502040204020203" pitchFamily="34" charset="0"/>
            </a:endParaRPr>
          </a:p>
          <a:p>
            <a:pPr algn="l"/>
            <a:r>
              <a:rPr lang="en-US" sz="1600" b="1" i="0" dirty="0">
                <a:solidFill>
                  <a:schemeClr val="bg1"/>
                </a:solidFill>
                <a:effectLst/>
                <a:latin typeface="Segoe UI" panose="020B0502040204020203" pitchFamily="34" charset="0"/>
              </a:rPr>
              <a:t>WHO THIS APPLIES TO:</a:t>
            </a:r>
          </a:p>
          <a:p>
            <a:r>
              <a:rPr lang="en-US" sz="1600" b="0" i="0" dirty="0">
                <a:solidFill>
                  <a:schemeClr val="bg1"/>
                </a:solidFill>
                <a:effectLst/>
                <a:latin typeface="Segoe UI" panose="020B0502040204020203" pitchFamily="34" charset="0"/>
              </a:rPr>
              <a:t>This change affects Medi-Cal members who are:</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Age 65 and older and meet the household income limit for Medi-Cal.</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Disabled (physical, mental, or developmental).</a:t>
            </a:r>
          </a:p>
          <a:p>
            <a:pPr algn="l">
              <a:buFont typeface="Arial" panose="020B0604020202020204" pitchFamily="34" charset="0"/>
              <a:buChar char="•"/>
            </a:pPr>
            <a:r>
              <a:rPr lang="en-US" sz="1600" dirty="0">
                <a:solidFill>
                  <a:schemeClr val="bg1"/>
                </a:solidFill>
                <a:latin typeface="Segoe UI" panose="020B0502040204020203" pitchFamily="34" charset="0"/>
              </a:rPr>
              <a:t> Living</a:t>
            </a:r>
            <a:r>
              <a:rPr lang="en-US" sz="1600" b="0" i="0" dirty="0">
                <a:solidFill>
                  <a:schemeClr val="bg1"/>
                </a:solidFill>
                <a:effectLst/>
                <a:latin typeface="Segoe UI" panose="020B0502040204020203" pitchFamily="34" charset="0"/>
              </a:rPr>
              <a:t> in a nursing home.</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Living in a family that makes too much money to qualify under federal tax rules.</a:t>
            </a:r>
          </a:p>
          <a:p>
            <a:pPr algn="l"/>
            <a:r>
              <a:rPr lang="en-US" sz="1600" b="1" i="0" dirty="0">
                <a:solidFill>
                  <a:schemeClr val="bg1"/>
                </a:solidFill>
                <a:effectLst/>
                <a:latin typeface="Segoe UI" panose="020B0502040204020203" pitchFamily="34" charset="0"/>
              </a:rPr>
              <a:t>IMPORTANT TO KNOW:</a:t>
            </a:r>
            <a:endParaRPr lang="en-US" sz="1600" b="0" i="0" dirty="0">
              <a:solidFill>
                <a:schemeClr val="bg1"/>
              </a:solidFill>
              <a:effectLst/>
              <a:latin typeface="Segoe UI" panose="020B0502040204020203" pitchFamily="34" charset="0"/>
            </a:endParaRPr>
          </a:p>
          <a:p>
            <a:pPr algn="l">
              <a:buFont typeface="Arial" panose="020B0604020202020204" pitchFamily="34" charset="0"/>
              <a:buChar char="•"/>
            </a:pPr>
            <a:r>
              <a:rPr lang="en-US" sz="1600" b="0" i="0" dirty="0">
                <a:solidFill>
                  <a:schemeClr val="bg1"/>
                </a:solidFill>
                <a:effectLst/>
                <a:latin typeface="Segoe UI" panose="020B0502040204020203" pitchFamily="34" charset="0"/>
              </a:rPr>
              <a:t>The most members can own (asset limit) is $130,000 for one person.</a:t>
            </a:r>
          </a:p>
          <a:p>
            <a:pPr algn="l">
              <a:buFont typeface="Arial" panose="020B0604020202020204" pitchFamily="34" charset="0"/>
              <a:buChar char="•"/>
            </a:pPr>
            <a:r>
              <a:rPr lang="en-US" sz="1600" dirty="0">
                <a:solidFill>
                  <a:schemeClr val="bg1"/>
                </a:solidFill>
                <a:latin typeface="Segoe UI" panose="020B0502040204020203" pitchFamily="34" charset="0"/>
              </a:rPr>
              <a:t> A</a:t>
            </a:r>
            <a:r>
              <a:rPr lang="en-US" sz="1600" b="0" i="0" dirty="0">
                <a:solidFill>
                  <a:schemeClr val="bg1"/>
                </a:solidFill>
                <a:effectLst/>
                <a:latin typeface="Segoe UI" panose="020B0502040204020203" pitchFamily="34" charset="0"/>
              </a:rPr>
              <a:t>dd $65,000 for every extra person in a member's family. The maximum is 10 people.</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Assets that count include:</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Bank accounts</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Cash</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More than one house or vehicle</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Assets that don't count include:</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The home a member lives in</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One Vehicle</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Household items</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Some savings, like retirement accounts</a:t>
            </a:r>
          </a:p>
        </p:txBody>
      </p:sp>
    </p:spTree>
    <p:extLst>
      <p:ext uri="{BB962C8B-B14F-4D97-AF65-F5344CB8AC3E}">
        <p14:creationId xmlns:p14="http://schemas.microsoft.com/office/powerpoint/2010/main" val="3341951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2D6E96B-AC22-3DF8-F499-FA51655F0DEB}"/>
              </a:ext>
            </a:extLst>
          </p:cNvPr>
          <p:cNvSpPr txBox="1"/>
          <p:nvPr/>
        </p:nvSpPr>
        <p:spPr>
          <a:xfrm>
            <a:off x="0" y="274290"/>
            <a:ext cx="12056533" cy="6524863"/>
          </a:xfrm>
          <a:prstGeom prst="rect">
            <a:avLst/>
          </a:prstGeom>
          <a:noFill/>
        </p:spPr>
        <p:txBody>
          <a:bodyPr wrap="square" rtlCol="0">
            <a:spAutoFit/>
          </a:bodyPr>
          <a:lstStyle/>
          <a:p>
            <a:r>
              <a:rPr lang="en-US" sz="32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Enrollment Freeze</a:t>
            </a:r>
            <a:endParaRPr lang="en-US" sz="3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l"/>
            <a:endParaRPr lang="en-US" b="0" i="0" dirty="0">
              <a:solidFill>
                <a:schemeClr val="bg1"/>
              </a:solidFill>
              <a:effectLst/>
              <a:latin typeface="Segoe UI" panose="020B0502040204020203" pitchFamily="34" charset="0"/>
            </a:endParaRPr>
          </a:p>
          <a:p>
            <a:pPr algn="l"/>
            <a:r>
              <a:rPr lang="en-US" sz="1600" b="0" i="0" dirty="0">
                <a:solidFill>
                  <a:schemeClr val="bg1"/>
                </a:solidFill>
                <a:effectLst/>
                <a:latin typeface="Segoe UI" panose="020B0502040204020203" pitchFamily="34" charset="0"/>
              </a:rPr>
              <a:t>Starting </a:t>
            </a:r>
            <a:r>
              <a:rPr lang="en-US" sz="1600" b="1" i="0" dirty="0">
                <a:solidFill>
                  <a:schemeClr val="bg1"/>
                </a:solidFill>
                <a:effectLst/>
                <a:latin typeface="Segoe UI" panose="020B0502040204020203" pitchFamily="34" charset="0"/>
              </a:rPr>
              <a:t>January 1, 2026</a:t>
            </a:r>
            <a:r>
              <a:rPr lang="en-US" sz="1600" b="0" i="0" dirty="0">
                <a:solidFill>
                  <a:schemeClr val="bg1"/>
                </a:solidFill>
                <a:effectLst/>
                <a:latin typeface="Segoe UI" panose="020B0502040204020203" pitchFamily="34" charset="0"/>
              </a:rPr>
              <a:t>, some adults will no longer be able to sign up for full-scope Medi-Cal coverage based on their </a:t>
            </a:r>
            <a:r>
              <a:rPr lang="en-US" sz="1600" b="0" i="0" u="sng" dirty="0">
                <a:solidFill>
                  <a:schemeClr val="bg1"/>
                </a:solidFill>
                <a:effectLst/>
                <a:latin typeface="Segoe UI" panose="020B0502040204020203" pitchFamily="34" charset="0"/>
                <a:hlinkClick r:id="rId2">
                  <a:extLst>
                    <a:ext uri="{A12FA001-AC4F-418D-AE19-62706E023703}">
                      <ahyp:hlinkClr xmlns:ahyp="http://schemas.microsoft.com/office/drawing/2018/hyperlinkcolor" val="tx"/>
                    </a:ext>
                  </a:extLst>
                </a:hlinkClick>
              </a:rPr>
              <a:t>immigration status</a:t>
            </a:r>
            <a:r>
              <a:rPr lang="en-US" sz="1600" b="0" i="0" dirty="0">
                <a:solidFill>
                  <a:schemeClr val="bg1"/>
                </a:solidFill>
                <a:effectLst/>
                <a:latin typeface="Segoe UI" panose="020B0502040204020203" pitchFamily="34" charset="0"/>
              </a:rPr>
              <a:t>. </a:t>
            </a:r>
          </a:p>
          <a:p>
            <a:pPr algn="l"/>
            <a:endParaRPr lang="en-US" sz="1600" b="0" i="0" dirty="0">
              <a:solidFill>
                <a:schemeClr val="bg1"/>
              </a:solidFill>
              <a:effectLst/>
              <a:latin typeface="Segoe UI" panose="020B0502040204020203" pitchFamily="34" charset="0"/>
            </a:endParaRPr>
          </a:p>
          <a:p>
            <a:pPr algn="l"/>
            <a:r>
              <a:rPr lang="en-US" sz="1600" b="1" i="0" dirty="0">
                <a:solidFill>
                  <a:schemeClr val="bg1"/>
                </a:solidFill>
                <a:effectLst/>
                <a:latin typeface="Segoe UI" panose="020B0502040204020203" pitchFamily="34" charset="0"/>
              </a:rPr>
              <a:t>WHO THIS APPLIES TO:</a:t>
            </a:r>
          </a:p>
          <a:p>
            <a:r>
              <a:rPr lang="en-US" sz="1600" b="0" i="0" dirty="0">
                <a:solidFill>
                  <a:schemeClr val="bg1"/>
                </a:solidFill>
                <a:effectLst/>
                <a:latin typeface="Segoe UI" panose="020B0502040204020203" pitchFamily="34" charset="0"/>
              </a:rPr>
              <a:t>This change affects Medi-Cal members who are:</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Undocumented individuals (you live in the U.S. without legal permission), or</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Lawfully present immigrants who are 19 or older and not pregnant</a:t>
            </a:r>
          </a:p>
          <a:p>
            <a:pPr algn="l"/>
            <a:r>
              <a:rPr lang="en-US" sz="1600" b="1" i="0" dirty="0">
                <a:solidFill>
                  <a:schemeClr val="bg1"/>
                </a:solidFill>
                <a:effectLst/>
                <a:latin typeface="Segoe UI" panose="020B0502040204020203" pitchFamily="34" charset="0"/>
              </a:rPr>
              <a:t>IMPORTANT TO KNOW:</a:t>
            </a:r>
            <a:endParaRPr lang="en-US" sz="1600" b="0" i="0" dirty="0">
              <a:solidFill>
                <a:schemeClr val="bg1"/>
              </a:solidFill>
              <a:effectLst/>
              <a:latin typeface="Segoe UI" panose="020B0502040204020203" pitchFamily="34" charset="0"/>
            </a:endParaRPr>
          </a:p>
          <a:p>
            <a:pPr algn="l">
              <a:buFont typeface="Arial" panose="020B0604020202020204" pitchFamily="34" charset="0"/>
              <a:buChar char="•"/>
            </a:pPr>
            <a:r>
              <a:rPr lang="en-US" sz="1600" b="0" i="0" dirty="0">
                <a:solidFill>
                  <a:schemeClr val="bg1"/>
                </a:solidFill>
                <a:effectLst/>
                <a:latin typeface="Segoe UI" panose="020B0502040204020203" pitchFamily="34" charset="0"/>
              </a:rPr>
              <a:t> If individuals are already Medi-Cal members, they can stay covered regardless of their </a:t>
            </a:r>
            <a:r>
              <a:rPr lang="en-US" sz="1600" b="0" i="0" u="sng" dirty="0">
                <a:solidFill>
                  <a:schemeClr val="bg1"/>
                </a:solidFill>
                <a:effectLst/>
                <a:latin typeface="Segoe UI" panose="020B0502040204020203" pitchFamily="34" charset="0"/>
                <a:hlinkClick r:id="rId2">
                  <a:extLst>
                    <a:ext uri="{A12FA001-AC4F-418D-AE19-62706E023703}">
                      <ahyp:hlinkClr xmlns:ahyp="http://schemas.microsoft.com/office/drawing/2018/hyperlinkcolor" val="tx"/>
                    </a:ext>
                  </a:extLst>
                </a:hlinkClick>
              </a:rPr>
              <a:t>immigration status</a:t>
            </a:r>
            <a:r>
              <a:rPr lang="en-US" sz="1600" b="0" i="0" dirty="0">
                <a:solidFill>
                  <a:schemeClr val="bg1"/>
                </a:solidFill>
                <a:effectLst/>
                <a:latin typeface="Segoe UI" panose="020B0502040204020203" pitchFamily="34" charset="0"/>
              </a:rPr>
              <a:t>.</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To keep Medi-Cal, members must:</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Fill out renewal forms every year</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Meet Medi-Cal rules (like income and living in California)</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If Medi-Cal discontinues, members will have </a:t>
            </a:r>
            <a:r>
              <a:rPr lang="en-US" sz="1600" b="1" i="0" dirty="0">
                <a:solidFill>
                  <a:schemeClr val="bg1"/>
                </a:solidFill>
                <a:effectLst/>
                <a:latin typeface="Segoe UI" panose="020B0502040204020203" pitchFamily="34" charset="0"/>
              </a:rPr>
              <a:t>90 days</a:t>
            </a:r>
            <a:r>
              <a:rPr lang="en-US" sz="1600" b="0" i="0" dirty="0">
                <a:solidFill>
                  <a:schemeClr val="bg1"/>
                </a:solidFill>
                <a:effectLst/>
                <a:latin typeface="Segoe UI" panose="020B0502040204020203" pitchFamily="34" charset="0"/>
              </a:rPr>
              <a:t> to fix the problem and keep coverage.</a:t>
            </a:r>
          </a:p>
          <a:p>
            <a:pPr algn="l"/>
            <a:r>
              <a:rPr lang="en-US" sz="1600" b="0" i="0" dirty="0">
                <a:solidFill>
                  <a:schemeClr val="bg1"/>
                </a:solidFill>
                <a:effectLst/>
                <a:latin typeface="Segoe UI" panose="020B0502040204020203" pitchFamily="34" charset="0"/>
              </a:rPr>
              <a:t>If not fixed in the 90-day window, individuals will not be able to get full-scope Medi-Cal again. They can only apply for restricted Medi-Cal, which covers:</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Emergency care</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Pregnancy-related care</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Nursing home care</a:t>
            </a:r>
          </a:p>
          <a:p>
            <a:pPr algn="l"/>
            <a:r>
              <a:rPr lang="en-US" sz="1600" b="1" i="0" dirty="0">
                <a:solidFill>
                  <a:schemeClr val="bg1"/>
                </a:solidFill>
                <a:effectLst/>
                <a:latin typeface="Segoe UI" panose="020B0502040204020203" pitchFamily="34" charset="0"/>
              </a:rPr>
              <a:t>Who can still get full-scope Medi-Cal:</a:t>
            </a:r>
            <a:endParaRPr lang="en-US" sz="1600" b="0" i="0" dirty="0">
              <a:solidFill>
                <a:schemeClr val="bg1"/>
              </a:solidFill>
              <a:effectLst/>
              <a:latin typeface="Segoe UI" panose="020B0502040204020203" pitchFamily="34" charset="0"/>
            </a:endParaRPr>
          </a:p>
          <a:p>
            <a:pPr algn="l">
              <a:buFont typeface="Arial" panose="020B0604020202020204" pitchFamily="34" charset="0"/>
              <a:buChar char="•"/>
            </a:pPr>
            <a:r>
              <a:rPr lang="en-US" sz="1600" b="0" i="0" dirty="0">
                <a:solidFill>
                  <a:schemeClr val="bg1"/>
                </a:solidFill>
                <a:effectLst/>
                <a:latin typeface="Segoe UI" panose="020B0502040204020203" pitchFamily="34" charset="0"/>
              </a:rPr>
              <a:t> Children under 19</a:t>
            </a:r>
          </a:p>
          <a:p>
            <a:pPr>
              <a:buFont typeface="Arial" panose="020B0604020202020204" pitchFamily="34" charset="0"/>
              <a:buChar char="•"/>
            </a:pPr>
            <a:r>
              <a:rPr lang="en-US" sz="1600" b="0" i="0" dirty="0">
                <a:solidFill>
                  <a:schemeClr val="bg1"/>
                </a:solidFill>
                <a:effectLst/>
                <a:latin typeface="Segoe UI" panose="020B0502040204020203" pitchFamily="34" charset="0"/>
              </a:rPr>
              <a:t> Pregnant people; </a:t>
            </a:r>
            <a:r>
              <a:rPr lang="en-US" sz="1600" b="1" i="0" dirty="0">
                <a:solidFill>
                  <a:schemeClr val="bg1"/>
                </a:solidFill>
                <a:effectLst/>
                <a:latin typeface="Segoe UI" panose="020B0502040204020203" pitchFamily="34" charset="0"/>
              </a:rPr>
              <a:t>Pregnancy coverage</a:t>
            </a:r>
            <a:r>
              <a:rPr lang="en-US" sz="1600" b="0" i="0" dirty="0">
                <a:solidFill>
                  <a:schemeClr val="bg1"/>
                </a:solidFill>
                <a:effectLst/>
                <a:latin typeface="Segoe UI" panose="020B0502040204020203" pitchFamily="34" charset="0"/>
              </a:rPr>
              <a:t> lasts the entire pregnancy and up to one year after it ends</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Applicants must still meet all Medi-Cal rules, like income and living in California.</a:t>
            </a:r>
          </a:p>
        </p:txBody>
      </p:sp>
    </p:spTree>
    <p:extLst>
      <p:ext uri="{BB962C8B-B14F-4D97-AF65-F5344CB8AC3E}">
        <p14:creationId xmlns:p14="http://schemas.microsoft.com/office/powerpoint/2010/main" val="851402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9EB397C-7F40-4872-0E97-77942C62ED01}"/>
              </a:ext>
            </a:extLst>
          </p:cNvPr>
          <p:cNvSpPr txBox="1"/>
          <p:nvPr/>
        </p:nvSpPr>
        <p:spPr>
          <a:xfrm>
            <a:off x="84666" y="118533"/>
            <a:ext cx="12107333" cy="3816429"/>
          </a:xfrm>
          <a:prstGeom prst="rect">
            <a:avLst/>
          </a:prstGeom>
          <a:noFill/>
        </p:spPr>
        <p:txBody>
          <a:bodyPr wrap="square" rtlCol="0">
            <a:spAutoFit/>
          </a:bodyPr>
          <a:lstStyle/>
          <a:p>
            <a:r>
              <a:rPr lang="en-US" sz="32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Dental Coverage </a:t>
            </a:r>
            <a:endParaRPr lang="en-US" sz="3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l"/>
            <a:endParaRPr lang="en-US" b="0" i="0" dirty="0">
              <a:solidFill>
                <a:schemeClr val="bg1"/>
              </a:solidFill>
              <a:effectLst/>
              <a:latin typeface="Segoe UI" panose="020B0502040204020203" pitchFamily="34" charset="0"/>
            </a:endParaRPr>
          </a:p>
          <a:p>
            <a:pPr algn="l"/>
            <a:r>
              <a:rPr lang="en-US" sz="1600" b="0" i="0" dirty="0">
                <a:solidFill>
                  <a:schemeClr val="bg1"/>
                </a:solidFill>
                <a:effectLst/>
                <a:latin typeface="Segoe UI" panose="020B0502040204020203" pitchFamily="34" charset="0"/>
              </a:rPr>
              <a:t>Starting </a:t>
            </a:r>
            <a:r>
              <a:rPr lang="en-US" sz="1600" b="1" i="0" dirty="0">
                <a:solidFill>
                  <a:schemeClr val="bg1"/>
                </a:solidFill>
                <a:effectLst/>
                <a:latin typeface="Segoe UI" panose="020B0502040204020203" pitchFamily="34" charset="0"/>
              </a:rPr>
              <a:t>July 1, 2026</a:t>
            </a:r>
            <a:r>
              <a:rPr lang="en-US" sz="1600" b="0" i="0" dirty="0">
                <a:solidFill>
                  <a:schemeClr val="bg1"/>
                </a:solidFill>
                <a:effectLst/>
                <a:latin typeface="Segoe UI" panose="020B0502040204020203" pitchFamily="34" charset="0"/>
              </a:rPr>
              <a:t>, some Medi-Cal members will stop getting full-scope dental services as part of their coverage due to changes in state law.</a:t>
            </a:r>
          </a:p>
          <a:p>
            <a:pPr algn="l"/>
            <a:endParaRPr lang="en-US" sz="1600" b="1" i="0" dirty="0">
              <a:solidFill>
                <a:schemeClr val="bg1"/>
              </a:solidFill>
              <a:effectLst/>
              <a:latin typeface="Segoe UI" panose="020B0502040204020203" pitchFamily="34" charset="0"/>
            </a:endParaRPr>
          </a:p>
          <a:p>
            <a:pPr algn="l"/>
            <a:r>
              <a:rPr lang="en-US" sz="1600" b="1" i="0" dirty="0">
                <a:solidFill>
                  <a:schemeClr val="bg1"/>
                </a:solidFill>
                <a:effectLst/>
                <a:latin typeface="Segoe UI" panose="020B0502040204020203" pitchFamily="34" charset="0"/>
              </a:rPr>
              <a:t>WHO THIS APPLIES TO:</a:t>
            </a:r>
            <a:endParaRPr lang="en-US" sz="1600" b="0" i="0" dirty="0">
              <a:solidFill>
                <a:schemeClr val="bg1"/>
              </a:solidFill>
              <a:effectLst/>
              <a:latin typeface="Segoe UI" panose="020B0502040204020203" pitchFamily="34" charset="0"/>
            </a:endParaRPr>
          </a:p>
          <a:p>
            <a:pPr algn="l"/>
            <a:r>
              <a:rPr lang="en-US" sz="1600" b="0" i="0" dirty="0">
                <a:solidFill>
                  <a:schemeClr val="bg1"/>
                </a:solidFill>
                <a:effectLst/>
                <a:latin typeface="Segoe UI" panose="020B0502040204020203" pitchFamily="34" charset="0"/>
              </a:rPr>
              <a:t>This change affects Medi-Cal members who are:</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Age 19 or older, </a:t>
            </a:r>
            <a:r>
              <a:rPr lang="en-US" sz="1600" b="1" i="0" u="sng" dirty="0">
                <a:solidFill>
                  <a:schemeClr val="bg1"/>
                </a:solidFill>
                <a:effectLst/>
                <a:latin typeface="Segoe UI" panose="020B0502040204020203" pitchFamily="34" charset="0"/>
              </a:rPr>
              <a:t>AND</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Are not pregnant or postpartum, </a:t>
            </a:r>
            <a:r>
              <a:rPr lang="en-US" sz="1600" b="1" i="0" u="sng" dirty="0">
                <a:solidFill>
                  <a:schemeClr val="bg1"/>
                </a:solidFill>
                <a:effectLst/>
                <a:latin typeface="Segoe UI" panose="020B0502040204020203" pitchFamily="34" charset="0"/>
              </a:rPr>
              <a:t>AND</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Are lawfully present immigrants who:</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Have had a Green Card for less than five years and are not exempt from the five-year waiting period.</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Are classified as PRUCOL (Permanently Residing Under Color of Law).</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Qualify through a state-funded expansion or a humanitarian program (e.g., for victims of trafficking or crime).</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Have another immigration status that does not qualify for full-scope Medi-Cal under federal rules.</a:t>
            </a:r>
          </a:p>
        </p:txBody>
      </p:sp>
    </p:spTree>
    <p:extLst>
      <p:ext uri="{BB962C8B-B14F-4D97-AF65-F5344CB8AC3E}">
        <p14:creationId xmlns:p14="http://schemas.microsoft.com/office/powerpoint/2010/main" val="4123737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627FA0C-52AE-9F1A-27B5-D26A12DCEF07}"/>
              </a:ext>
            </a:extLst>
          </p:cNvPr>
          <p:cNvSpPr txBox="1"/>
          <p:nvPr/>
        </p:nvSpPr>
        <p:spPr>
          <a:xfrm>
            <a:off x="135467" y="262467"/>
            <a:ext cx="11523133" cy="4093428"/>
          </a:xfrm>
          <a:prstGeom prst="rect">
            <a:avLst/>
          </a:prstGeom>
          <a:noFill/>
        </p:spPr>
        <p:txBody>
          <a:bodyPr wrap="square" rtlCol="0">
            <a:spAutoFit/>
          </a:bodyPr>
          <a:lstStyle/>
          <a:p>
            <a:r>
              <a:rPr lang="en-US" sz="32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Immigration Status Changes</a:t>
            </a:r>
            <a:endParaRPr lang="en-US" sz="3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l"/>
            <a:endParaRPr lang="en-US" b="0" i="0" dirty="0">
              <a:solidFill>
                <a:schemeClr val="bg1"/>
              </a:solidFill>
              <a:effectLst/>
              <a:latin typeface="Segoe UI" panose="020B0502040204020203" pitchFamily="34" charset="0"/>
            </a:endParaRPr>
          </a:p>
          <a:p>
            <a:pPr algn="l"/>
            <a:r>
              <a:rPr lang="en-US" sz="1600" b="0" i="0" dirty="0">
                <a:solidFill>
                  <a:schemeClr val="bg1"/>
                </a:solidFill>
                <a:effectLst/>
                <a:latin typeface="Segoe UI" panose="020B0502040204020203" pitchFamily="34" charset="0"/>
              </a:rPr>
              <a:t>Starting </a:t>
            </a:r>
            <a:r>
              <a:rPr lang="en-US" sz="1600" b="1" i="0" dirty="0">
                <a:solidFill>
                  <a:schemeClr val="bg1"/>
                </a:solidFill>
                <a:effectLst/>
                <a:latin typeface="Segoe UI" panose="020B0502040204020203" pitchFamily="34" charset="0"/>
              </a:rPr>
              <a:t>October 1, 2026</a:t>
            </a:r>
            <a:r>
              <a:rPr lang="en-US" sz="1600" b="0" i="0" dirty="0">
                <a:solidFill>
                  <a:schemeClr val="bg1"/>
                </a:solidFill>
                <a:effectLst/>
                <a:latin typeface="Segoe UI" panose="020B0502040204020203" pitchFamily="34" charset="0"/>
              </a:rPr>
              <a:t>, the federal government will change how it classifies some immigration statuses (legal standing in the U.S. based on how and why individuals</a:t>
            </a:r>
            <a:r>
              <a:rPr lang="en-US" sz="1600" dirty="0">
                <a:solidFill>
                  <a:schemeClr val="bg1"/>
                </a:solidFill>
                <a:latin typeface="Segoe UI" panose="020B0502040204020203" pitchFamily="34" charset="0"/>
              </a:rPr>
              <a:t> immigrated here</a:t>
            </a:r>
            <a:r>
              <a:rPr lang="en-US" sz="1600" b="0" i="0" dirty="0">
                <a:solidFill>
                  <a:schemeClr val="bg1"/>
                </a:solidFill>
                <a:effectLst/>
                <a:latin typeface="Segoe UI" panose="020B0502040204020203" pitchFamily="34" charset="0"/>
              </a:rPr>
              <a:t>).</a:t>
            </a:r>
          </a:p>
          <a:p>
            <a:pPr algn="l"/>
            <a:r>
              <a:rPr lang="en-US" sz="1600" b="0" i="0" dirty="0">
                <a:solidFill>
                  <a:schemeClr val="bg1"/>
                </a:solidFill>
                <a:effectLst/>
                <a:latin typeface="Segoe UI" panose="020B0502040204020203" pitchFamily="34" charset="0"/>
              </a:rPr>
              <a:t>Some </a:t>
            </a:r>
            <a:r>
              <a:rPr lang="en-US" sz="1600" b="0" i="0" u="sng" dirty="0">
                <a:solidFill>
                  <a:schemeClr val="bg1"/>
                </a:solidFill>
                <a:effectLst/>
                <a:latin typeface="Segoe UI" panose="020B0502040204020203" pitchFamily="34" charset="0"/>
                <a:hlinkClick r:id="rId2">
                  <a:extLst>
                    <a:ext uri="{A12FA001-AC4F-418D-AE19-62706E023703}">
                      <ahyp:hlinkClr xmlns:ahyp="http://schemas.microsoft.com/office/drawing/2018/hyperlinkcolor" val="tx"/>
                    </a:ext>
                  </a:extLst>
                </a:hlinkClick>
              </a:rPr>
              <a:t>immigration status</a:t>
            </a:r>
            <a:r>
              <a:rPr lang="en-US" sz="1600" b="0" i="0" dirty="0">
                <a:solidFill>
                  <a:schemeClr val="bg1"/>
                </a:solidFill>
                <a:effectLst/>
                <a:latin typeface="Segoe UI" panose="020B0502040204020203" pitchFamily="34" charset="0"/>
              </a:rPr>
              <a:t> will be considered </a:t>
            </a:r>
            <a:r>
              <a:rPr lang="en-US" sz="1600" b="1" i="0" dirty="0">
                <a:solidFill>
                  <a:schemeClr val="bg1"/>
                </a:solidFill>
                <a:effectLst/>
                <a:latin typeface="Segoe UI" panose="020B0502040204020203" pitchFamily="34" charset="0"/>
              </a:rPr>
              <a:t>"unsatisfactory“</a:t>
            </a:r>
            <a:r>
              <a:rPr lang="en-US" sz="1600" dirty="0">
                <a:solidFill>
                  <a:schemeClr val="bg1"/>
                </a:solidFill>
                <a:latin typeface="Segoe UI" panose="020B0502040204020203" pitchFamily="34" charset="0"/>
              </a:rPr>
              <a:t> </a:t>
            </a:r>
            <a:r>
              <a:rPr lang="en-US" sz="1600" b="0" i="0" dirty="0">
                <a:solidFill>
                  <a:schemeClr val="bg1"/>
                </a:solidFill>
                <a:effectLst/>
                <a:latin typeface="Segoe UI" panose="020B0502040204020203" pitchFamily="34" charset="0"/>
              </a:rPr>
              <a:t>- meaning they will </a:t>
            </a:r>
            <a:r>
              <a:rPr lang="en-US" sz="1600" b="1" i="0" dirty="0">
                <a:solidFill>
                  <a:schemeClr val="bg1"/>
                </a:solidFill>
                <a:effectLst/>
                <a:latin typeface="Segoe UI" panose="020B0502040204020203" pitchFamily="34" charset="0"/>
              </a:rPr>
              <a:t>no longer qualify for full</a:t>
            </a:r>
            <a:r>
              <a:rPr lang="en-US" sz="1600" b="1" dirty="0">
                <a:solidFill>
                  <a:schemeClr val="bg1"/>
                </a:solidFill>
                <a:latin typeface="Segoe UI" panose="020B0502040204020203" pitchFamily="34" charset="0"/>
              </a:rPr>
              <a:t>-</a:t>
            </a:r>
            <a:r>
              <a:rPr lang="en-US" sz="1600" b="1" i="0" dirty="0">
                <a:solidFill>
                  <a:schemeClr val="bg1"/>
                </a:solidFill>
                <a:effectLst/>
                <a:latin typeface="Segoe UI" panose="020B0502040204020203" pitchFamily="34" charset="0"/>
              </a:rPr>
              <a:t>scope Medi-Cal under federal rules.</a:t>
            </a:r>
            <a:endParaRPr lang="en-US" sz="1600" b="0" i="0" dirty="0">
              <a:solidFill>
                <a:schemeClr val="bg1"/>
              </a:solidFill>
              <a:effectLst/>
              <a:latin typeface="Segoe UI" panose="020B0502040204020203" pitchFamily="34" charset="0"/>
            </a:endParaRPr>
          </a:p>
          <a:p>
            <a:pPr algn="l"/>
            <a:endParaRPr lang="en-US" sz="1600" b="1" i="0" dirty="0">
              <a:solidFill>
                <a:schemeClr val="bg1"/>
              </a:solidFill>
              <a:effectLst/>
              <a:latin typeface="Segoe UI" panose="020B0502040204020203" pitchFamily="34" charset="0"/>
            </a:endParaRPr>
          </a:p>
          <a:p>
            <a:pPr algn="l"/>
            <a:r>
              <a:rPr lang="en-US" sz="1600" b="1" i="0" dirty="0">
                <a:solidFill>
                  <a:schemeClr val="bg1"/>
                </a:solidFill>
                <a:effectLst/>
                <a:latin typeface="Segoe UI" panose="020B0502040204020203" pitchFamily="34" charset="0"/>
              </a:rPr>
              <a:t>Californians,</a:t>
            </a:r>
            <a:r>
              <a:rPr lang="en-US" sz="1600" b="0" i="0" dirty="0">
                <a:solidFill>
                  <a:schemeClr val="bg1"/>
                </a:solidFill>
                <a:effectLst/>
                <a:latin typeface="Segoe UI" panose="020B0502040204020203" pitchFamily="34" charset="0"/>
              </a:rPr>
              <a:t> may still get </a:t>
            </a:r>
            <a:r>
              <a:rPr lang="en-US" sz="1600" b="1" i="0" dirty="0">
                <a:solidFill>
                  <a:schemeClr val="bg1"/>
                </a:solidFill>
                <a:effectLst/>
                <a:latin typeface="Segoe UI" panose="020B0502040204020203" pitchFamily="34" charset="0"/>
              </a:rPr>
              <a:t>full-scope Medi-Cal</a:t>
            </a:r>
            <a:r>
              <a:rPr lang="en-US" sz="1600" b="0" i="0" dirty="0">
                <a:solidFill>
                  <a:schemeClr val="bg1"/>
                </a:solidFill>
                <a:effectLst/>
                <a:latin typeface="Segoe UI" panose="020B0502040204020203" pitchFamily="34" charset="0"/>
              </a:rPr>
              <a:t> (Medi-Cal that covers all regular medical services, not just emergencies) paid for by the state.</a:t>
            </a:r>
          </a:p>
          <a:p>
            <a:pPr algn="l"/>
            <a:r>
              <a:rPr lang="en-US" sz="1600" b="0" i="0" dirty="0">
                <a:solidFill>
                  <a:schemeClr val="bg1"/>
                </a:solidFill>
                <a:effectLst/>
                <a:latin typeface="Segoe UI" panose="020B0502040204020203" pitchFamily="34" charset="0"/>
              </a:rPr>
              <a:t>However, </a:t>
            </a:r>
            <a:r>
              <a:rPr lang="en-US" sz="1600" b="1" i="0" dirty="0">
                <a:solidFill>
                  <a:schemeClr val="bg1"/>
                </a:solidFill>
                <a:effectLst/>
                <a:latin typeface="Segoe UI" panose="020B0502040204020203" pitchFamily="34" charset="0"/>
              </a:rPr>
              <a:t>members will no longer get non-emergency dental care.</a:t>
            </a:r>
            <a:endParaRPr lang="en-US" sz="1600" b="0" i="0" dirty="0">
              <a:solidFill>
                <a:schemeClr val="bg1"/>
              </a:solidFill>
              <a:effectLst/>
              <a:latin typeface="Segoe UI" panose="020B0502040204020203" pitchFamily="34" charset="0"/>
            </a:endParaRPr>
          </a:p>
          <a:p>
            <a:pPr algn="l"/>
            <a:endParaRPr lang="en-US" sz="1600" b="1" i="0" dirty="0">
              <a:solidFill>
                <a:schemeClr val="bg1"/>
              </a:solidFill>
              <a:effectLst/>
              <a:latin typeface="Segoe UI" panose="020B0502040204020203" pitchFamily="34" charset="0"/>
            </a:endParaRPr>
          </a:p>
          <a:p>
            <a:pPr algn="l"/>
            <a:r>
              <a:rPr lang="en-US" sz="1600" b="1" i="0" dirty="0">
                <a:solidFill>
                  <a:schemeClr val="bg1"/>
                </a:solidFill>
                <a:effectLst/>
                <a:latin typeface="Segoe UI" panose="020B0502040204020203" pitchFamily="34" charset="0"/>
              </a:rPr>
              <a:t>WHO THIS APPLIES TO:</a:t>
            </a:r>
            <a:endParaRPr lang="en-US" sz="1600" b="0" i="0" dirty="0">
              <a:solidFill>
                <a:schemeClr val="bg1"/>
              </a:solidFill>
              <a:effectLst/>
              <a:latin typeface="Segoe UI" panose="020B0502040204020203" pitchFamily="34" charset="0"/>
            </a:endParaRPr>
          </a:p>
          <a:p>
            <a:pPr algn="l">
              <a:buFont typeface="Arial" panose="020B0604020202020204" pitchFamily="34" charset="0"/>
              <a:buChar char="•"/>
            </a:pPr>
            <a:r>
              <a:rPr lang="en-US" sz="1600" b="0" i="0" dirty="0">
                <a:solidFill>
                  <a:schemeClr val="bg1"/>
                </a:solidFill>
                <a:effectLst/>
                <a:latin typeface="Segoe UI" panose="020B0502040204020203" pitchFamily="34" charset="0"/>
              </a:rPr>
              <a:t> A </a:t>
            </a:r>
            <a:r>
              <a:rPr lang="en-US" sz="1600" b="1" i="0" dirty="0">
                <a:solidFill>
                  <a:schemeClr val="bg1"/>
                </a:solidFill>
                <a:effectLst/>
                <a:latin typeface="Segoe UI" panose="020B0502040204020203" pitchFamily="34" charset="0"/>
              </a:rPr>
              <a:t>refugee or asylee</a:t>
            </a:r>
            <a:r>
              <a:rPr lang="en-US" sz="1600" b="0" i="0" dirty="0">
                <a:solidFill>
                  <a:schemeClr val="bg1"/>
                </a:solidFill>
                <a:effectLst/>
                <a:latin typeface="Segoe UI" panose="020B0502040204020203" pitchFamily="34" charset="0"/>
              </a:rPr>
              <a:t> - someone who fled their home country for safety and don't yet have a Green Card</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A </a:t>
            </a:r>
            <a:r>
              <a:rPr lang="en-US" sz="1600" b="1" i="0" dirty="0">
                <a:solidFill>
                  <a:schemeClr val="bg1"/>
                </a:solidFill>
                <a:effectLst/>
                <a:latin typeface="Segoe UI" panose="020B0502040204020203" pitchFamily="34" charset="0"/>
              </a:rPr>
              <a:t>humanitarian parolee</a:t>
            </a:r>
            <a:r>
              <a:rPr lang="en-US" sz="1600" b="0" i="0" dirty="0">
                <a:solidFill>
                  <a:schemeClr val="bg1"/>
                </a:solidFill>
                <a:effectLst/>
                <a:latin typeface="Segoe UI" panose="020B0502040204020203" pitchFamily="34" charset="0"/>
              </a:rPr>
              <a:t> - someone allowed into the U.S. for urgent reasons for at least one year</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A </a:t>
            </a:r>
            <a:r>
              <a:rPr lang="en-US" sz="1600" b="1" i="0" dirty="0">
                <a:solidFill>
                  <a:schemeClr val="bg1"/>
                </a:solidFill>
                <a:effectLst/>
                <a:latin typeface="Segoe UI" panose="020B0502040204020203" pitchFamily="34" charset="0"/>
              </a:rPr>
              <a:t>survivor of domestic violence or human trafficking</a:t>
            </a:r>
            <a:r>
              <a:rPr lang="en-US" sz="1600" b="0" i="0" dirty="0">
                <a:solidFill>
                  <a:schemeClr val="bg1"/>
                </a:solidFill>
                <a:effectLst/>
                <a:latin typeface="Segoe UI" panose="020B0502040204020203" pitchFamily="34" charset="0"/>
              </a:rPr>
              <a:t>, and has a pending </a:t>
            </a:r>
            <a:r>
              <a:rPr lang="en-US" b="0" i="0" dirty="0">
                <a:solidFill>
                  <a:schemeClr val="bg1"/>
                </a:solidFill>
                <a:effectLst/>
                <a:latin typeface="Segoe UI" panose="020B0502040204020203" pitchFamily="34" charset="0"/>
              </a:rPr>
              <a:t>status</a:t>
            </a:r>
          </a:p>
        </p:txBody>
      </p:sp>
    </p:spTree>
    <p:extLst>
      <p:ext uri="{BB962C8B-B14F-4D97-AF65-F5344CB8AC3E}">
        <p14:creationId xmlns:p14="http://schemas.microsoft.com/office/powerpoint/2010/main" val="1447386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C37B081-622B-1456-5C8D-0F242BDB5F62}"/>
              </a:ext>
            </a:extLst>
          </p:cNvPr>
          <p:cNvSpPr txBox="1"/>
          <p:nvPr/>
        </p:nvSpPr>
        <p:spPr>
          <a:xfrm>
            <a:off x="163630" y="55305"/>
            <a:ext cx="11658600" cy="6093976"/>
          </a:xfrm>
          <a:prstGeom prst="rect">
            <a:avLst/>
          </a:prstGeom>
          <a:noFill/>
        </p:spPr>
        <p:txBody>
          <a:bodyPr wrap="square" rtlCol="0">
            <a:spAutoFit/>
          </a:bodyPr>
          <a:lstStyle/>
          <a:p>
            <a:r>
              <a:rPr lang="en-US" sz="32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Monthly Premiums </a:t>
            </a:r>
            <a:endParaRPr lang="en-US" sz="3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l"/>
            <a:endParaRPr lang="en-US" b="0" i="0" dirty="0">
              <a:solidFill>
                <a:schemeClr val="bg1"/>
              </a:solidFill>
              <a:effectLst/>
              <a:latin typeface="Segoe UI" panose="020B0502040204020203" pitchFamily="34" charset="0"/>
            </a:endParaRPr>
          </a:p>
          <a:p>
            <a:pPr algn="l"/>
            <a:r>
              <a:rPr lang="en-US" sz="1600" b="0" i="0" dirty="0">
                <a:solidFill>
                  <a:schemeClr val="bg1"/>
                </a:solidFill>
                <a:effectLst/>
                <a:latin typeface="Segoe UI" panose="020B0502040204020203" pitchFamily="34" charset="0"/>
              </a:rPr>
              <a:t>Starting </a:t>
            </a:r>
            <a:r>
              <a:rPr lang="en-US" sz="1600" b="1" i="0" dirty="0">
                <a:solidFill>
                  <a:schemeClr val="bg1"/>
                </a:solidFill>
                <a:effectLst/>
                <a:latin typeface="Segoe UI" panose="020B0502040204020203" pitchFamily="34" charset="0"/>
              </a:rPr>
              <a:t>July 1, 2027, </a:t>
            </a:r>
            <a:r>
              <a:rPr lang="en-US" sz="1600" b="0" i="0" dirty="0">
                <a:solidFill>
                  <a:schemeClr val="bg1"/>
                </a:solidFill>
                <a:effectLst/>
                <a:latin typeface="Segoe UI" panose="020B0502040204020203" pitchFamily="34" charset="0"/>
              </a:rPr>
              <a:t>some Medi-Cal members will need to pay a small monthly fee (premium) to keep their full-scope Medi-Cal.</a:t>
            </a:r>
          </a:p>
          <a:p>
            <a:pPr algn="l"/>
            <a:endParaRPr lang="en-US" sz="1600" b="1" i="0" dirty="0">
              <a:solidFill>
                <a:schemeClr val="bg1"/>
              </a:solidFill>
              <a:effectLst/>
              <a:latin typeface="Segoe UI" panose="020B0502040204020203" pitchFamily="34" charset="0"/>
            </a:endParaRPr>
          </a:p>
          <a:p>
            <a:pPr algn="l"/>
            <a:r>
              <a:rPr lang="en-US" sz="1600" b="1" i="0" dirty="0">
                <a:solidFill>
                  <a:schemeClr val="bg1"/>
                </a:solidFill>
                <a:effectLst/>
                <a:latin typeface="Segoe UI" panose="020B0502040204020203" pitchFamily="34" charset="0"/>
              </a:rPr>
              <a:t>WHO THIS APPLIES TO:</a:t>
            </a:r>
            <a:endParaRPr lang="en-US" sz="1600" b="0" i="0" dirty="0">
              <a:solidFill>
                <a:schemeClr val="bg1"/>
              </a:solidFill>
              <a:effectLst/>
              <a:latin typeface="Segoe UI" panose="020B0502040204020203" pitchFamily="34" charset="0"/>
            </a:endParaRPr>
          </a:p>
          <a:p>
            <a:pPr algn="l">
              <a:buFont typeface="Arial" panose="020B0604020202020204" pitchFamily="34" charset="0"/>
              <a:buChar char="•"/>
            </a:pPr>
            <a:r>
              <a:rPr lang="en-US" sz="1600" b="0" i="0" dirty="0">
                <a:solidFill>
                  <a:schemeClr val="bg1"/>
                </a:solidFill>
                <a:effectLst/>
                <a:latin typeface="Segoe UI" panose="020B0502040204020203" pitchFamily="34" charset="0"/>
              </a:rPr>
              <a:t> Californians who are between 19 and 59 years old, </a:t>
            </a:r>
            <a:r>
              <a:rPr lang="en-US" sz="1600" b="1" i="0" u="sng" dirty="0">
                <a:solidFill>
                  <a:schemeClr val="bg1"/>
                </a:solidFill>
                <a:effectLst/>
                <a:latin typeface="Segoe UI" panose="020B0502040204020203" pitchFamily="34" charset="0"/>
              </a:rPr>
              <a:t>AND</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Are not pregnant, </a:t>
            </a:r>
            <a:r>
              <a:rPr lang="en-US" sz="1600" b="1" i="0" u="sng" dirty="0">
                <a:solidFill>
                  <a:schemeClr val="bg1"/>
                </a:solidFill>
                <a:effectLst/>
                <a:latin typeface="Segoe UI" panose="020B0502040204020203" pitchFamily="34" charset="0"/>
              </a:rPr>
              <a:t>AND</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Are lawfully present immigrants</a:t>
            </a:r>
            <a:r>
              <a:rPr lang="en-US" sz="1600" dirty="0">
                <a:solidFill>
                  <a:schemeClr val="bg1"/>
                </a:solidFill>
                <a:latin typeface="Segoe UI" panose="020B0502040204020203" pitchFamily="34" charset="0"/>
              </a:rPr>
              <a:t>,</a:t>
            </a:r>
            <a:r>
              <a:rPr lang="en-US" sz="1600" b="0" i="0" dirty="0">
                <a:solidFill>
                  <a:schemeClr val="bg1"/>
                </a:solidFill>
                <a:effectLst/>
                <a:latin typeface="Segoe UI" panose="020B0502040204020203" pitchFamily="34" charset="0"/>
              </a:rPr>
              <a:t> </a:t>
            </a:r>
            <a:r>
              <a:rPr lang="en-US" sz="1600" b="1" i="0" u="sng" dirty="0">
                <a:solidFill>
                  <a:schemeClr val="bg1"/>
                </a:solidFill>
                <a:effectLst/>
                <a:latin typeface="Segoe UI" panose="020B0502040204020203" pitchFamily="34" charset="0"/>
              </a:rPr>
              <a:t>AND:</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Have had a Green Card for less than 5 years and don’t qualify for an exception;</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Are classified as PRUCOL (Permanently Residing Under Color of Law – a type of immigration status that allows them to stay in the U.S. but doesn’t qualify for full federal benefits);</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Qualify through a state-funded or humanitarian program (victims of trafficking or crime);</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Have another immigration status that does not qualify for full Medi-Cal under federal rules.</a:t>
            </a:r>
          </a:p>
          <a:p>
            <a:pPr marL="742950" lvl="1" indent="-285750" algn="l">
              <a:buFont typeface="Arial" panose="020B0604020202020204" pitchFamily="34" charset="0"/>
              <a:buChar char="•"/>
            </a:pPr>
            <a:endParaRPr lang="en-US" sz="1600" dirty="0">
              <a:solidFill>
                <a:schemeClr val="bg1"/>
              </a:solidFill>
              <a:latin typeface="Segoe UI" panose="020B0502040204020203" pitchFamily="34" charset="0"/>
            </a:endParaRPr>
          </a:p>
          <a:p>
            <a:pPr algn="l"/>
            <a:r>
              <a:rPr lang="en-US" sz="1600" b="1" i="0" dirty="0">
                <a:solidFill>
                  <a:schemeClr val="bg1"/>
                </a:solidFill>
                <a:effectLst/>
                <a:latin typeface="Segoe UI" panose="020B0502040204020203" pitchFamily="34" charset="0"/>
              </a:rPr>
              <a:t>IMPORTANT TO KNOW:</a:t>
            </a:r>
            <a:endParaRPr lang="en-US" sz="1600" b="0" i="0" dirty="0">
              <a:solidFill>
                <a:schemeClr val="bg1"/>
              </a:solidFill>
              <a:effectLst/>
              <a:latin typeface="Segoe UI" panose="020B0502040204020203" pitchFamily="34" charset="0"/>
            </a:endParaRPr>
          </a:p>
          <a:p>
            <a:pPr algn="l">
              <a:buFont typeface="Arial" panose="020B0604020202020204" pitchFamily="34" charset="0"/>
              <a:buChar char="•"/>
            </a:pPr>
            <a:r>
              <a:rPr lang="en-US" sz="1600" b="0" i="0" dirty="0">
                <a:solidFill>
                  <a:schemeClr val="bg1"/>
                </a:solidFill>
                <a:effectLst/>
                <a:latin typeface="Segoe UI" panose="020B0502040204020203" pitchFamily="34" charset="0"/>
              </a:rPr>
              <a:t> If members this applies to do not pay, their Medi-Cal will change.</a:t>
            </a:r>
          </a:p>
          <a:p>
            <a:pPr algn="l">
              <a:buFont typeface="Arial" panose="020B0604020202020204" pitchFamily="34" charset="0"/>
              <a:buChar char="•"/>
            </a:pPr>
            <a:r>
              <a:rPr lang="en-US" sz="1600" b="0" i="0" dirty="0">
                <a:solidFill>
                  <a:schemeClr val="bg1"/>
                </a:solidFill>
                <a:effectLst/>
                <a:latin typeface="Segoe UI" panose="020B0502040204020203" pitchFamily="34" charset="0"/>
              </a:rPr>
              <a:t> They will only get restricted Medi-Cal, which covers:</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Emergency care</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Pregnancy-related care</a:t>
            </a:r>
          </a:p>
          <a:p>
            <a:pPr marL="742950" lvl="1" indent="-285750" algn="l">
              <a:buFont typeface="Arial" panose="020B0604020202020204" pitchFamily="34" charset="0"/>
              <a:buChar char="•"/>
            </a:pPr>
            <a:r>
              <a:rPr lang="en-US" sz="1600" b="0" i="0" dirty="0">
                <a:solidFill>
                  <a:schemeClr val="bg1"/>
                </a:solidFill>
                <a:effectLst/>
                <a:latin typeface="Segoe UI" panose="020B0502040204020203" pitchFamily="34" charset="0"/>
              </a:rPr>
              <a:t>Nursing home care</a:t>
            </a:r>
          </a:p>
          <a:p>
            <a:pPr marL="742950" lvl="1" indent="-285750" algn="l">
              <a:buFont typeface="Arial" panose="020B0604020202020204" pitchFamily="34" charset="0"/>
              <a:buChar char="•"/>
            </a:pPr>
            <a:endParaRPr lang="en-US" b="0" i="0" dirty="0">
              <a:solidFill>
                <a:srgbClr val="000000"/>
              </a:solidFill>
              <a:effectLst/>
              <a:latin typeface="Segoe UI" panose="020B0502040204020203" pitchFamily="34" charset="0"/>
            </a:endParaRPr>
          </a:p>
          <a:p>
            <a:pPr algn="l"/>
            <a:endParaRPr lang="en-US"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1998906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88F18B36-4A56-839E-55E9-8BEA031C1B1B}"/>
              </a:ext>
            </a:extLst>
          </p:cNvPr>
          <p:cNvSpPr txBox="1"/>
          <p:nvPr/>
        </p:nvSpPr>
        <p:spPr>
          <a:xfrm>
            <a:off x="42333" y="158281"/>
            <a:ext cx="12107333" cy="5720027"/>
          </a:xfrm>
          <a:prstGeom prst="rect">
            <a:avLst/>
          </a:prstGeom>
          <a:noFill/>
        </p:spPr>
        <p:txBody>
          <a:bodyPr wrap="square">
            <a:spAutoFit/>
          </a:bodyPr>
          <a:lstStyle/>
          <a:p>
            <a:pPr marL="0" marR="0" fontAlgn="t">
              <a:lnSpc>
                <a:spcPct val="115000"/>
              </a:lnSpc>
              <a:spcBef>
                <a:spcPts val="0"/>
              </a:spcBef>
              <a:spcAft>
                <a:spcPts val="0"/>
              </a:spcAft>
            </a:pPr>
            <a:r>
              <a:rPr lang="en-US" sz="30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Work Rules</a:t>
            </a:r>
            <a:endParaRPr lang="en-US" sz="12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endParaRPr>
          </a:p>
          <a:p>
            <a:pPr marR="0" fontAlgn="t">
              <a:lnSpc>
                <a:spcPct val="115000"/>
              </a:lnSpc>
              <a:spcBef>
                <a:spcPts val="0"/>
              </a:spcBef>
            </a:pPr>
            <a:endPar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endParaRPr>
          </a:p>
          <a:p>
            <a:pPr marR="0" fontAlgn="t">
              <a:lnSpc>
                <a:spcPct val="115000"/>
              </a:lnSpc>
              <a:spcBef>
                <a:spcPts val="0"/>
              </a:spcBef>
            </a:pP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Starting </a:t>
            </a:r>
            <a:r>
              <a:rPr lang="en-US" sz="1600" b="1"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January 1, 2027</a:t>
            </a: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 some adults will need to work or volunteer to get or keep Medi-Cal. </a:t>
            </a:r>
          </a:p>
          <a:p>
            <a:pPr marR="0" fontAlgn="t">
              <a:lnSpc>
                <a:spcPct val="115000"/>
              </a:lnSpc>
              <a:spcBef>
                <a:spcPts val="0"/>
              </a:spcBef>
            </a:pPr>
            <a:endParaRPr lang="en-US" sz="1600" b="1"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endParaRPr>
          </a:p>
          <a:p>
            <a:pPr marR="0" fontAlgn="t">
              <a:lnSpc>
                <a:spcPct val="115000"/>
              </a:lnSpc>
              <a:spcBef>
                <a:spcPts val="0"/>
              </a:spcBef>
            </a:pPr>
            <a:r>
              <a:rPr lang="en-US" sz="1600" b="1"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WHO THIS APPLIES TO:</a:t>
            </a:r>
            <a:endPar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endParaRPr>
          </a:p>
          <a:p>
            <a:pPr marR="0" fontAlgn="t">
              <a:lnSpc>
                <a:spcPct val="115000"/>
              </a:lnSpc>
              <a:spcBef>
                <a:spcPts val="0"/>
              </a:spcBef>
            </a:pP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Medi-Cal members and people applying for Medi-Cal who are:</a:t>
            </a:r>
            <a:endPar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endParaRPr>
          </a:p>
          <a:p>
            <a:pPr marR="0" lvl="0" indent="-342900" fontAlgn="t">
              <a:lnSpc>
                <a:spcPct val="115000"/>
              </a:lnSpc>
              <a:spcBef>
                <a:spcPts val="0"/>
              </a:spcBef>
              <a:buSzPts val="1000"/>
              <a:buFont typeface="Symbol" panose="05050102010706020507" pitchFamily="18" charset="2"/>
              <a:buChar char=""/>
              <a:tabLst>
                <a:tab pos="457200" algn="l"/>
              </a:tabLst>
            </a:pP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19 TO 64 years old, </a:t>
            </a:r>
          </a:p>
          <a:p>
            <a:pPr marR="0" lvl="0" fontAlgn="t">
              <a:lnSpc>
                <a:spcPct val="115000"/>
              </a:lnSpc>
              <a:spcBef>
                <a:spcPts val="0"/>
              </a:spcBef>
              <a:buSzPts val="1000"/>
              <a:tabLst>
                <a:tab pos="457200" algn="l"/>
              </a:tabLst>
            </a:pPr>
            <a:r>
              <a:rPr lang="en-US" sz="1600" b="1" u="sng"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THERE ARE MANY EXEMPTIONS TO WHO THIS APPLIES TO THAT THE ELIBILITY WORKER MUST EVALUATE.</a:t>
            </a:r>
            <a:endParaRPr lang="en-US" sz="1600" b="1" u="sng" kern="100" dirty="0">
              <a:solidFill>
                <a:schemeClr val="bg1"/>
              </a:solidFill>
              <a:latin typeface="Segoe UI" panose="020B0502040204020203" pitchFamily="34" charset="0"/>
              <a:ea typeface="Times New Roman" panose="02020603050405020304" pitchFamily="18" charset="0"/>
              <a:cs typeface="Segoe UI" panose="020B0502040204020203" pitchFamily="34" charset="0"/>
            </a:endParaRPr>
          </a:p>
          <a:p>
            <a:pPr marR="0" fontAlgn="t">
              <a:lnSpc>
                <a:spcPct val="115000"/>
              </a:lnSpc>
              <a:spcBef>
                <a:spcPts val="0"/>
              </a:spcBef>
            </a:pPr>
            <a:endParaRPr lang="en-US" sz="1600" b="1"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endParaRPr>
          </a:p>
          <a:p>
            <a:pPr marR="0" fontAlgn="t">
              <a:lnSpc>
                <a:spcPct val="115000"/>
              </a:lnSpc>
              <a:spcBef>
                <a:spcPts val="0"/>
              </a:spcBef>
            </a:pPr>
            <a:r>
              <a:rPr lang="en-US" sz="1600" b="1"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IMPORTANT TO KNOW:</a:t>
            </a:r>
            <a:endPar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endParaRPr>
          </a:p>
          <a:p>
            <a:pPr marL="285750" marR="0" lvl="0" indent="-285750" fontAlgn="t">
              <a:lnSpc>
                <a:spcPct val="115000"/>
              </a:lnSpc>
              <a:spcBef>
                <a:spcPts val="0"/>
              </a:spcBef>
              <a:buSzPts val="1000"/>
              <a:buFont typeface="Arial" panose="020B0604020202020204" pitchFamily="34" charset="0"/>
              <a:buChar char="•"/>
              <a:tabLst>
                <a:tab pos="457200" algn="l"/>
              </a:tabLst>
            </a:pP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Members must do one or more of the following:</a:t>
            </a:r>
            <a:endPar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endParaRPr>
          </a:p>
          <a:p>
            <a:pPr marL="285750" marR="0" lvl="2" indent="-285750" fontAlgn="t">
              <a:lnSpc>
                <a:spcPct val="115000"/>
              </a:lnSpc>
              <a:spcBef>
                <a:spcPts val="0"/>
              </a:spcBef>
              <a:buSzPts val="1000"/>
              <a:buFont typeface="Arial" panose="020B0604020202020204" pitchFamily="34" charset="0"/>
              <a:buChar char="•"/>
              <a:tabLst>
                <a:tab pos="1371600" algn="l"/>
              </a:tabLst>
            </a:pP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Earn at least </a:t>
            </a:r>
            <a:r>
              <a:rPr lang="en-US" sz="1600" b="1"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$580 a month</a:t>
            </a: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 from working.</a:t>
            </a:r>
            <a:endPar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endParaRPr>
          </a:p>
          <a:p>
            <a:pPr marL="285750" marR="0" lvl="2" indent="-285750" fontAlgn="t">
              <a:lnSpc>
                <a:spcPct val="115000"/>
              </a:lnSpc>
              <a:spcBef>
                <a:spcPts val="0"/>
              </a:spcBef>
              <a:buSzPts val="1000"/>
              <a:buFont typeface="Arial" panose="020B0604020202020204" pitchFamily="34" charset="0"/>
              <a:buChar char="•"/>
              <a:tabLst>
                <a:tab pos="1371600" algn="l"/>
              </a:tabLst>
            </a:pP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Be a seasonal worker (someone who only works during certain times of the year) and make an average of </a:t>
            </a:r>
            <a:r>
              <a:rPr lang="en-US" sz="1600" b="1"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$580 a month</a:t>
            </a: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 over the last six months.</a:t>
            </a:r>
            <a:endPar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endParaRPr>
          </a:p>
          <a:p>
            <a:pPr marL="285750" marR="0" lvl="1" indent="-285750" fontAlgn="t">
              <a:lnSpc>
                <a:spcPct val="115000"/>
              </a:lnSpc>
              <a:spcBef>
                <a:spcPts val="0"/>
              </a:spcBef>
              <a:buSzPts val="1000"/>
              <a:buFont typeface="Arial" panose="020B0604020202020204" pitchFamily="34" charset="0"/>
              <a:buChar char="•"/>
              <a:tabLst>
                <a:tab pos="914400" algn="l"/>
              </a:tabLst>
            </a:pP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Be in a job training program (that helps you learn skills to get a job) for at least 80 hours per month.</a:t>
            </a:r>
            <a:endPar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endParaRPr>
          </a:p>
          <a:p>
            <a:pPr marL="285750" marR="0" lvl="1" indent="-285750" fontAlgn="t">
              <a:lnSpc>
                <a:spcPct val="115000"/>
              </a:lnSpc>
              <a:spcBef>
                <a:spcPts val="0"/>
              </a:spcBef>
              <a:buSzPts val="1000"/>
              <a:buFont typeface="Arial" panose="020B0604020202020204" pitchFamily="34" charset="0"/>
              <a:buChar char="•"/>
              <a:tabLst>
                <a:tab pos="914400" algn="l"/>
              </a:tabLst>
            </a:pP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Volunteer or do community service for at least 80 hours per month. This should be organized and something members can prove they completed with a letter or form.</a:t>
            </a:r>
            <a:endPar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endParaRPr>
          </a:p>
          <a:p>
            <a:pPr marL="285750" marR="0" lvl="1" indent="-285750" fontAlgn="t">
              <a:lnSpc>
                <a:spcPct val="115000"/>
              </a:lnSpc>
              <a:spcBef>
                <a:spcPts val="0"/>
              </a:spcBef>
              <a:buSzPts val="1000"/>
              <a:buFont typeface="Arial" panose="020B0604020202020204" pitchFamily="34" charset="0"/>
              <a:buChar char="•"/>
              <a:tabLst>
                <a:tab pos="914400" algn="l"/>
              </a:tabLst>
            </a:pP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Go to school at least half-time. This usually means taking two or three classes or about six to eight credits each semester.</a:t>
            </a:r>
            <a:endPar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endParaRPr>
          </a:p>
          <a:p>
            <a:pPr marL="285750" marR="0" lvl="1" indent="-285750" fontAlgn="t">
              <a:lnSpc>
                <a:spcPct val="115000"/>
              </a:lnSpc>
              <a:spcBef>
                <a:spcPts val="0"/>
              </a:spcBef>
              <a:buSzPts val="1000"/>
              <a:buFont typeface="Arial" panose="020B0604020202020204" pitchFamily="34" charset="0"/>
              <a:buChar char="•"/>
              <a:tabLst>
                <a:tab pos="914400" algn="l"/>
              </a:tabLst>
            </a:pPr>
            <a:r>
              <a:rPr lang="en-US" sz="1600" kern="0" dirty="0">
                <a:solidFill>
                  <a:schemeClr val="bg1"/>
                </a:solidFill>
                <a:effectLst/>
                <a:latin typeface="Segoe UI" panose="020B0502040204020203" pitchFamily="34" charset="0"/>
                <a:ea typeface="Times New Roman" panose="02020603050405020304" pitchFamily="18" charset="0"/>
                <a:cs typeface="Segoe UI" panose="020B0502040204020203" pitchFamily="34" charset="0"/>
              </a:rPr>
              <a:t>Do a mix of the things listed above for a total of at least 80 hours per month.</a:t>
            </a:r>
            <a:endParaRPr lang="en-US" sz="1600" kern="100" dirty="0">
              <a:solidFill>
                <a:schemeClr val="bg1"/>
              </a:solidFill>
              <a:effectLst/>
              <a:latin typeface="Segoe UI" panose="020B0502040204020203" pitchFamily="34" charset="0"/>
              <a:ea typeface="Aptos" panose="020B0004020202020204" pitchFamily="34" charset="0"/>
              <a:cs typeface="Segoe UI" panose="020B0502040204020203" pitchFamily="34" charset="0"/>
            </a:endParaRPr>
          </a:p>
        </p:txBody>
      </p:sp>
    </p:spTree>
    <p:extLst>
      <p:ext uri="{BB962C8B-B14F-4D97-AF65-F5344CB8AC3E}">
        <p14:creationId xmlns:p14="http://schemas.microsoft.com/office/powerpoint/2010/main" val="1426658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AF543BE-70A7-F10B-326E-6C585474DDDC}"/>
              </a:ext>
            </a:extLst>
          </p:cNvPr>
          <p:cNvSpPr txBox="1"/>
          <p:nvPr/>
        </p:nvSpPr>
        <p:spPr>
          <a:xfrm>
            <a:off x="0" y="0"/>
            <a:ext cx="12192000" cy="6956776"/>
          </a:xfrm>
          <a:prstGeom prst="rect">
            <a:avLst/>
          </a:prstGeom>
          <a:solidFill>
            <a:schemeClr val="tx2"/>
          </a:solidFill>
        </p:spPr>
        <p:txBody>
          <a:bodyPr wrap="square" rtlCol="0">
            <a:spAutoFit/>
          </a:bodyPr>
          <a:lstStyle/>
          <a:p>
            <a:pPr marL="0" marR="0" fontAlgn="t">
              <a:lnSpc>
                <a:spcPct val="115000"/>
              </a:lnSpc>
              <a:spcBef>
                <a:spcPts val="0"/>
              </a:spcBef>
              <a:spcAft>
                <a:spcPts val="0"/>
              </a:spcAft>
            </a:pPr>
            <a:r>
              <a:rPr lang="en-US" sz="32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Six-Month Eligibility Checks &amp; Retro Coverage </a:t>
            </a:r>
            <a:endParaRPr lang="en-US" sz="3200" kern="100" dirty="0">
              <a:solidFill>
                <a:schemeClr val="bg1"/>
              </a:solidFill>
              <a:latin typeface="Aptos" panose="020B0004020202020204" pitchFamily="34" charset="0"/>
              <a:ea typeface="Times New Roman" panose="02020603050405020304" pitchFamily="18" charset="0"/>
              <a:cs typeface="Times New Roman" panose="02020603050405020304" pitchFamily="18" charset="0"/>
            </a:endParaRPr>
          </a:p>
          <a:p>
            <a:pPr marL="0" marR="0" fontAlgn="t">
              <a:lnSpc>
                <a:spcPct val="115000"/>
              </a:lnSpc>
              <a:spcBef>
                <a:spcPts val="0"/>
              </a:spcBef>
              <a:spcAft>
                <a:spcPts val="0"/>
              </a:spcAft>
            </a:pPr>
            <a:endPar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endParaRPr>
          </a:p>
          <a:p>
            <a:pPr marL="0" marR="0" fontAlgn="t">
              <a:lnSpc>
                <a:spcPct val="115000"/>
              </a:lnSpc>
              <a:spcBef>
                <a:spcPts val="0"/>
              </a:spcBef>
              <a:spcAft>
                <a:spcPts val="750"/>
              </a:spcAf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Starting </a:t>
            </a:r>
            <a:r>
              <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January 1, 2027</a:t>
            </a: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 some Medi-Cal members will have their eligibility checked </a:t>
            </a:r>
            <a:r>
              <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twice a year</a:t>
            </a: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 instead of once.</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fontAlgn="t">
              <a:spcBef>
                <a:spcPts val="0"/>
              </a:spcBef>
            </a:pPr>
            <a:r>
              <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WHO THIS APPLIES TO:</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fontAlgn="t">
              <a:spcBef>
                <a:spcPts val="0"/>
              </a:spcBef>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Medi-Cal members and people applying for Medi-Cal who are:</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lvl="0" indent="-342900" fontAlgn="t">
              <a:spcBef>
                <a:spcPts val="0"/>
              </a:spcBef>
              <a:buSzPts val="1000"/>
              <a:buFont typeface="Symbol" panose="05050102010706020507" pitchFamily="18" charset="2"/>
              <a:buChar char=""/>
              <a:tabLst>
                <a:tab pos="4572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Ages 19 to 64 years old, </a:t>
            </a:r>
            <a:r>
              <a:rPr lang="en-US" sz="1600" b="1" u="sng"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AND</a:t>
            </a:r>
            <a:endParaRPr lang="en-US" sz="1600" b="1" u="sng"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lvl="0" indent="-342900" fontAlgn="t">
              <a:spcBef>
                <a:spcPts val="0"/>
              </a:spcBef>
              <a:buSzPts val="1000"/>
              <a:buFont typeface="Symbol" panose="05050102010706020507" pitchFamily="18" charset="2"/>
              <a:buChar char=""/>
              <a:tabLst>
                <a:tab pos="4572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Don’t have children younger than age 19</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fontAlgn="t">
              <a:spcBef>
                <a:spcPts val="0"/>
              </a:spcBef>
            </a:pPr>
            <a:endPar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endParaRPr>
          </a:p>
          <a:p>
            <a:pPr marR="0" fontAlgn="t">
              <a:spcBef>
                <a:spcPts val="0"/>
              </a:spcBef>
            </a:pPr>
            <a:r>
              <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IMPORTANT TO KNOW:</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lvl="0" indent="-342900" fontAlgn="t">
              <a:spcBef>
                <a:spcPts val="0"/>
              </a:spcBef>
              <a:buSzPts val="1000"/>
              <a:buFont typeface="Symbol" panose="05050102010706020507" pitchFamily="18" charset="2"/>
              <a:buChar char=""/>
              <a:tabLst>
                <a:tab pos="4572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Members will be asked to renew </a:t>
            </a:r>
            <a:r>
              <a:rPr lang="en-US" sz="1600" kern="0" dirty="0">
                <a:solidFill>
                  <a:schemeClr val="bg1"/>
                </a:solidFill>
                <a:latin typeface="Segoe UI" panose="020B0502040204020203" pitchFamily="34" charset="0"/>
                <a:ea typeface="Times New Roman" panose="02020603050405020304" pitchFamily="18" charset="0"/>
                <a:cs typeface="Times New Roman" panose="02020603050405020304" pitchFamily="18" charset="0"/>
              </a:rPr>
              <a:t>their </a:t>
            </a: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Medi-Cal every six months.</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lvl="0" indent="-342900" fontAlgn="t">
              <a:spcBef>
                <a:spcPts val="0"/>
              </a:spcBef>
              <a:buSzPts val="1000"/>
              <a:buFont typeface="Symbol" panose="05050102010706020507" pitchFamily="18" charset="2"/>
              <a:buChar char=""/>
              <a:tabLst>
                <a:tab pos="4572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Members could lose their coverage if they don’t fill out forms completely or turn them in on time.</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fontAlgn="t">
              <a:spcBef>
                <a:spcPts val="0"/>
              </a:spcBef>
            </a:pPr>
            <a:endPar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endParaRPr>
          </a:p>
          <a:p>
            <a:pPr marR="0" fontAlgn="t">
              <a:spcBef>
                <a:spcPts val="0"/>
              </a:spcBef>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Starting </a:t>
            </a:r>
            <a:r>
              <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January 1, 2027</a:t>
            </a: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 Medi-Cal will pay for fewer months of medical bills from before </a:t>
            </a:r>
            <a:r>
              <a:rPr lang="en-US" sz="1600" kern="0" dirty="0">
                <a:solidFill>
                  <a:schemeClr val="bg1"/>
                </a:solidFill>
                <a:latin typeface="Segoe UI" panose="020B0502040204020203" pitchFamily="34" charset="0"/>
                <a:ea typeface="Times New Roman" panose="02020603050405020304" pitchFamily="18" charset="0"/>
                <a:cs typeface="Times New Roman" panose="02020603050405020304" pitchFamily="18" charset="0"/>
              </a:rPr>
              <a:t>application date. </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fontAlgn="t">
              <a:spcBef>
                <a:spcPts val="0"/>
              </a:spcBef>
            </a:pPr>
            <a:endPar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endParaRPr>
          </a:p>
          <a:p>
            <a:pPr marR="0" fontAlgn="t">
              <a:spcBef>
                <a:spcPts val="0"/>
              </a:spcBef>
            </a:pPr>
            <a:r>
              <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WHO THIS APPLIES TO:</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fontAlgn="t">
              <a:spcBef>
                <a:spcPts val="0"/>
              </a:spcBef>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Medi-Cal members who enroll January 1, 2027, or after.</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lvl="0" indent="-342900" fontAlgn="t">
              <a:spcBef>
                <a:spcPts val="0"/>
              </a:spcBef>
              <a:buSzPts val="1000"/>
              <a:buFont typeface="Symbol" panose="05050102010706020507" pitchFamily="18" charset="2"/>
              <a:buChar char=""/>
              <a:tabLst>
                <a:tab pos="4572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Ages 19 to 64 years old, </a:t>
            </a:r>
            <a:r>
              <a:rPr lang="en-US" sz="1600" b="1" u="sng" kern="0" dirty="0">
                <a:solidFill>
                  <a:schemeClr val="bg1"/>
                </a:solidFill>
                <a:latin typeface="Segoe UI" panose="020B0502040204020203" pitchFamily="34" charset="0"/>
                <a:ea typeface="Times New Roman" panose="02020603050405020304" pitchFamily="18" charset="0"/>
                <a:cs typeface="Times New Roman" panose="02020603050405020304" pitchFamily="18" charset="0"/>
              </a:rPr>
              <a:t>AND</a:t>
            </a:r>
            <a:endParaRPr lang="en-US" sz="1600" b="1" u="sng"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lvl="0" indent="-342900" fontAlgn="t">
              <a:spcBef>
                <a:spcPts val="0"/>
              </a:spcBef>
              <a:buSzPts val="1000"/>
              <a:buFont typeface="Symbol" panose="05050102010706020507" pitchFamily="18" charset="2"/>
              <a:buChar char=""/>
              <a:tabLst>
                <a:tab pos="4572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Don’t have children younger than age 19</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fontAlgn="t">
              <a:spcBef>
                <a:spcPts val="0"/>
              </a:spcBef>
            </a:pPr>
            <a:endPar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endParaRPr>
          </a:p>
          <a:p>
            <a:pPr marR="0" fontAlgn="t">
              <a:spcBef>
                <a:spcPts val="0"/>
              </a:spcBef>
            </a:pPr>
            <a:r>
              <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IMPORTANT TO KNOW:</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lvl="0" indent="-342900" fontAlgn="t">
              <a:spcBef>
                <a:spcPts val="0"/>
              </a:spcBef>
              <a:buSzPts val="1000"/>
              <a:buFont typeface="Symbol" panose="05050102010706020507" pitchFamily="18" charset="2"/>
              <a:buChar char=""/>
              <a:tabLst>
                <a:tab pos="4572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Right now, Medi-Cal can help pay for bills from up to three months before date of application (retro coverage). </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lvl="0" fontAlgn="t">
              <a:spcBef>
                <a:spcPts val="0"/>
              </a:spcBef>
              <a:buSzPts val="1000"/>
              <a:tabLst>
                <a:tab pos="4572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Under the new rule:</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marR="0" lvl="1" indent="-285750" fontAlgn="t">
              <a:spcBef>
                <a:spcPts val="0"/>
              </a:spcBef>
              <a:buSzPts val="1000"/>
              <a:buFont typeface="Arial" panose="020B0604020202020204" pitchFamily="34" charset="0"/>
              <a:buChar char="•"/>
              <a:tabLst>
                <a:tab pos="9144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If Members are 19 to 64 years old without children younger than age 19, or a higher-income parent of children younger than age 19, Medi-Cal will only pay for </a:t>
            </a:r>
            <a:r>
              <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one month</a:t>
            </a: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 of past bills.</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marR="0" lvl="1" indent="-285750" fontAlgn="t">
              <a:spcBef>
                <a:spcPts val="0"/>
              </a:spcBef>
              <a:buSzPts val="1000"/>
              <a:buFont typeface="Arial" panose="020B0604020202020204" pitchFamily="34" charset="0"/>
              <a:buChar char="•"/>
              <a:tabLst>
                <a:tab pos="914400" algn="l"/>
              </a:tabLst>
            </a:pP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For everyone else, Medi-Cal will pay up to </a:t>
            </a:r>
            <a:r>
              <a:rPr lang="en-US" sz="1600" b="1"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two months</a:t>
            </a:r>
            <a:r>
              <a:rPr lang="en-US" sz="1600" kern="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 of past bills.</a:t>
            </a:r>
            <a:endParaRPr lang="en-US"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fontAlgn="t">
              <a:lnSpc>
                <a:spcPct val="115000"/>
              </a:lnSpc>
              <a:spcBef>
                <a:spcPts val="0"/>
              </a:spcBef>
              <a:spcAft>
                <a:spcPts val="800"/>
              </a:spcAft>
              <a:buSzPts val="1000"/>
              <a:buFont typeface="Symbol" panose="05050102010706020507" pitchFamily="18" charset="2"/>
              <a:buChar char=""/>
              <a:tabLst>
                <a:tab pos="457200" algn="l"/>
              </a:tabLst>
            </a:pPr>
            <a:endParaRPr lang="en-US"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8951650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7341</TotalTime>
  <Words>2059</Words>
  <Application>Microsoft Office PowerPoint</Application>
  <PresentationFormat>Widescreen</PresentationFormat>
  <Paragraphs>186</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vt:lpstr>
      <vt:lpstr>Aptos Display</vt:lpstr>
      <vt:lpstr>Arial</vt:lpstr>
      <vt:lpstr>Courier New</vt:lpstr>
      <vt:lpstr>Segoe UI</vt:lpstr>
      <vt:lpstr>Symbol</vt:lpstr>
      <vt:lpstr>Office Theme</vt:lpstr>
      <vt:lpstr>Program changes to  Medi-Cal (Medicaid) and CalFresh (SNAP)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changes to Medi-Cal and CalFresh</dc:title>
  <dc:creator>Corey Watson</dc:creator>
  <cp:lastModifiedBy>Joan Hoy</cp:lastModifiedBy>
  <cp:revision>6</cp:revision>
  <dcterms:created xsi:type="dcterms:W3CDTF">2025-11-19T21:41:19Z</dcterms:created>
  <dcterms:modified xsi:type="dcterms:W3CDTF">2025-11-25T21:47:26Z</dcterms:modified>
</cp:coreProperties>
</file>