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2"/>
  </p:notesMasterIdLst>
  <p:sldIdLst>
    <p:sldId id="256" r:id="rId5"/>
    <p:sldId id="259" r:id="rId6"/>
    <p:sldId id="285" r:id="rId7"/>
    <p:sldId id="280" r:id="rId8"/>
    <p:sldId id="258" r:id="rId9"/>
    <p:sldId id="273" r:id="rId10"/>
    <p:sldId id="272" r:id="rId11"/>
    <p:sldId id="269" r:id="rId12"/>
    <p:sldId id="290" r:id="rId13"/>
    <p:sldId id="289" r:id="rId14"/>
    <p:sldId id="288" r:id="rId15"/>
    <p:sldId id="278" r:id="rId16"/>
    <p:sldId id="282" r:id="rId17"/>
    <p:sldId id="279" r:id="rId18"/>
    <p:sldId id="283" r:id="rId19"/>
    <p:sldId id="260" r:id="rId20"/>
    <p:sldId id="270" r:id="rId21"/>
    <p:sldId id="271" r:id="rId22"/>
    <p:sldId id="263" r:id="rId23"/>
    <p:sldId id="287" r:id="rId24"/>
    <p:sldId id="275" r:id="rId25"/>
    <p:sldId id="281" r:id="rId26"/>
    <p:sldId id="276" r:id="rId27"/>
    <p:sldId id="284" r:id="rId28"/>
    <p:sldId id="277" r:id="rId29"/>
    <p:sldId id="264" r:id="rId30"/>
    <p:sldId id="268" r:id="rId31"/>
  </p:sldIdLst>
  <p:sldSz cx="18288000" cy="10287000"/>
  <p:notesSz cx="6858000" cy="9144000"/>
  <p:embeddedFontLst>
    <p:embeddedFont>
      <p:font typeface="Century Gothic" panose="020B0502020202020204" pitchFamily="34" charset="0"/>
      <p:regular r:id="rId33"/>
      <p:bold r:id="rId34"/>
      <p:italic r:id="rId35"/>
      <p:boldItalic r:id="rId36"/>
    </p:embeddedFont>
    <p:embeddedFont>
      <p:font typeface="Century Gothic Paneuropean" panose="020B0604020202020204" charset="0"/>
      <p:regular r:id="rId37"/>
    </p:embeddedFont>
    <p:embeddedFont>
      <p:font typeface="Century Gothic Paneuropean Bold" panose="020B0604020202020204" charset="0"/>
      <p:regular r:id="rId38"/>
    </p:embeddedFont>
    <p:embeddedFont>
      <p:font typeface="Century Gothic Paneuropean Light" panose="020B0604020202020204" charset="0"/>
      <p:regular r:id="rId39"/>
    </p:embeddedFont>
    <p:embeddedFont>
      <p:font typeface="EB Garamond" panose="00000500000000000000" pitchFamily="2" charset="0"/>
      <p:regular r:id="rId40"/>
      <p:bold r:id="rId41"/>
      <p:italic r:id="rId42"/>
      <p:boldItalic r:id="rId43"/>
    </p:embeddedFont>
    <p:embeddedFont>
      <p:font typeface="EB Garamond Semi-Bold" panose="020B0604020202020204" charset="0"/>
      <p:regular r:id="rId44"/>
    </p:embeddedFont>
    <p:embeddedFont>
      <p:font typeface="Open Sans" panose="020B0606030504020204" pitchFamily="34" charset="0"/>
      <p:regular r:id="rId45"/>
      <p:bold r:id="rId46"/>
      <p:italic r:id="rId47"/>
      <p:boldItalic r:id="rId48"/>
    </p:embeddedFont>
    <p:embeddedFont>
      <p:font typeface="Open Sans Bold" panose="020B0806030504020204" charset="0"/>
      <p:regular r:id="rId49"/>
      <p:bold r:id="rId50"/>
    </p:embeddedFont>
    <p:embeddedFont>
      <p:font typeface="Open Sans Medium" panose="020B0604020202020204" charset="0"/>
      <p:regular r:id="rId51"/>
    </p:embeddedFont>
    <p:embeddedFont>
      <p:font typeface="Open Sans Semi-Bold" panose="020B0604020202020204" charset="0"/>
      <p:regular r:id="rId52"/>
    </p:embeddedFont>
    <p:embeddedFont>
      <p:font typeface="Verdana" panose="020B0604030504040204" pitchFamily="34" charset="0"/>
      <p:regular r:id="rId53"/>
      <p:bold r:id="rId54"/>
      <p:italic r:id="rId55"/>
      <p:bold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68DD108-B5A8-E3E5-332F-69507E5B4B5A}" name="Julissa Ceja Cardenas" initials="JC" userId="S::jcejacardenas@counties.org::92010144-9775-48f1-91d1-d69259396d1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2051"/>
    <a:srgbClr val="57587D"/>
    <a:srgbClr val="1545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44" autoAdjust="0"/>
    <p:restoredTop sz="61072" autoAdjust="0"/>
  </p:normalViewPr>
  <p:slideViewPr>
    <p:cSldViewPr>
      <p:cViewPr varScale="1">
        <p:scale>
          <a:sx n="39" d="100"/>
          <a:sy n="39" d="100"/>
        </p:scale>
        <p:origin x="1380" y="51"/>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viewProps" Target="viewProps.xml"/><Relationship Id="rId5" Type="http://schemas.openxmlformats.org/officeDocument/2006/relationships/slide" Target="slides/slide1.xml"/><Relationship Id="rId61"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8" Type="http://schemas.openxmlformats.org/officeDocument/2006/relationships/slide" Target="slides/slide4.xml"/><Relationship Id="rId51" Type="http://schemas.openxmlformats.org/officeDocument/2006/relationships/font" Target="fonts/font19.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9.fntdata"/><Relationship Id="rId54" Type="http://schemas.openxmlformats.org/officeDocument/2006/relationships/font" Target="fonts/font22.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18FF02-1466-432D-B991-CB827A3085FA}" type="datetimeFigureOut">
              <a:rPr lang="en-US" smtClean="0"/>
              <a:t>10/13/2025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0E33A6-2D15-4A73-BCA3-B6FB6AA84FFA}" type="slidenum">
              <a:rPr lang="en-US" smtClean="0"/>
              <a:t>‹#›</a:t>
            </a:fld>
            <a:endParaRPr lang="en-US"/>
          </a:p>
        </p:txBody>
      </p:sp>
    </p:spTree>
    <p:extLst>
      <p:ext uri="{BB962C8B-B14F-4D97-AF65-F5344CB8AC3E}">
        <p14:creationId xmlns:p14="http://schemas.microsoft.com/office/powerpoint/2010/main" val="4129444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E33A6-2D15-4A73-BCA3-B6FB6AA84FFA}" type="slidenum">
              <a:rPr lang="en-US" smtClean="0"/>
              <a:t>1</a:t>
            </a:fld>
            <a:endParaRPr lang="en-US"/>
          </a:p>
        </p:txBody>
      </p:sp>
    </p:spTree>
    <p:extLst>
      <p:ext uri="{BB962C8B-B14F-4D97-AF65-F5344CB8AC3E}">
        <p14:creationId xmlns:p14="http://schemas.microsoft.com/office/powerpoint/2010/main" val="23411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D54C4-0CC0-C26E-A1DC-F2C9EBAAC8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1B685D-33A0-0744-1045-08116EE123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DF30BC-A67C-2EF4-AEEF-767986896D6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16B0F7-9DA1-555A-2B32-4DB33BE4671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0E33A6-2D15-4A73-BCA3-B6FB6AA84F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58095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E33A6-2D15-4A73-BCA3-B6FB6AA84FFA}" type="slidenum">
              <a:rPr lang="en-US" smtClean="0"/>
              <a:t>12</a:t>
            </a:fld>
            <a:endParaRPr lang="en-US"/>
          </a:p>
        </p:txBody>
      </p:sp>
    </p:spTree>
    <p:extLst>
      <p:ext uri="{BB962C8B-B14F-4D97-AF65-F5344CB8AC3E}">
        <p14:creationId xmlns:p14="http://schemas.microsoft.com/office/powerpoint/2010/main" val="1988602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5CF57-DEF2-7AF3-C6DC-58FC88D0AF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A67C60-01BA-D43E-3384-D012B89E12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343429-8C32-9B0F-39EB-EA4235F5250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519AB9-6A3B-BBF5-5E21-99B2AEAF6790}"/>
              </a:ext>
            </a:extLst>
          </p:cNvPr>
          <p:cNvSpPr>
            <a:spLocks noGrp="1"/>
          </p:cNvSpPr>
          <p:nvPr>
            <p:ph type="sldNum" sz="quarter" idx="5"/>
          </p:nvPr>
        </p:nvSpPr>
        <p:spPr/>
        <p:txBody>
          <a:bodyPr/>
          <a:lstStyle/>
          <a:p>
            <a:fld id="{DF0E33A6-2D15-4A73-BCA3-B6FB6AA84FFA}" type="slidenum">
              <a:rPr lang="en-US" smtClean="0"/>
              <a:t>13</a:t>
            </a:fld>
            <a:endParaRPr lang="en-US"/>
          </a:p>
        </p:txBody>
      </p:sp>
    </p:spTree>
    <p:extLst>
      <p:ext uri="{BB962C8B-B14F-4D97-AF65-F5344CB8AC3E}">
        <p14:creationId xmlns:p14="http://schemas.microsoft.com/office/powerpoint/2010/main" val="1506394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E33A6-2D15-4A73-BCA3-B6FB6AA84FFA}" type="slidenum">
              <a:rPr lang="en-US" smtClean="0"/>
              <a:t>14</a:t>
            </a:fld>
            <a:endParaRPr lang="en-US"/>
          </a:p>
        </p:txBody>
      </p:sp>
    </p:spTree>
    <p:extLst>
      <p:ext uri="{BB962C8B-B14F-4D97-AF65-F5344CB8AC3E}">
        <p14:creationId xmlns:p14="http://schemas.microsoft.com/office/powerpoint/2010/main" val="760377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B4582-2A1F-E187-50D2-185BBCEEFD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596B80-F0F1-3D9D-A5ED-708102076E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852AFA-DD20-8E73-5AED-BB9EB7D69F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00CDBC-0EF0-DFF8-6882-F289644902C1}"/>
              </a:ext>
            </a:extLst>
          </p:cNvPr>
          <p:cNvSpPr>
            <a:spLocks noGrp="1"/>
          </p:cNvSpPr>
          <p:nvPr>
            <p:ph type="sldNum" sz="quarter" idx="5"/>
          </p:nvPr>
        </p:nvSpPr>
        <p:spPr/>
        <p:txBody>
          <a:bodyPr/>
          <a:lstStyle/>
          <a:p>
            <a:fld id="{DF0E33A6-2D15-4A73-BCA3-B6FB6AA84FFA}" type="slidenum">
              <a:rPr lang="en-US" smtClean="0"/>
              <a:t>15</a:t>
            </a:fld>
            <a:endParaRPr lang="en-US"/>
          </a:p>
        </p:txBody>
      </p:sp>
    </p:spTree>
    <p:extLst>
      <p:ext uri="{BB962C8B-B14F-4D97-AF65-F5344CB8AC3E}">
        <p14:creationId xmlns:p14="http://schemas.microsoft.com/office/powerpoint/2010/main" val="3406606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E33A6-2D15-4A73-BCA3-B6FB6AA84FFA}" type="slidenum">
              <a:rPr lang="en-US" smtClean="0"/>
              <a:t>20</a:t>
            </a:fld>
            <a:endParaRPr lang="en-US"/>
          </a:p>
        </p:txBody>
      </p:sp>
    </p:spTree>
    <p:extLst>
      <p:ext uri="{BB962C8B-B14F-4D97-AF65-F5344CB8AC3E}">
        <p14:creationId xmlns:p14="http://schemas.microsoft.com/office/powerpoint/2010/main" val="1684825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E33A6-2D15-4A73-BCA3-B6FB6AA84FFA}" type="slidenum">
              <a:rPr lang="en-US" smtClean="0"/>
              <a:t>21</a:t>
            </a:fld>
            <a:endParaRPr lang="en-US"/>
          </a:p>
        </p:txBody>
      </p:sp>
    </p:spTree>
    <p:extLst>
      <p:ext uri="{BB962C8B-B14F-4D97-AF65-F5344CB8AC3E}">
        <p14:creationId xmlns:p14="http://schemas.microsoft.com/office/powerpoint/2010/main" val="2525095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265FB-06EC-C6C8-C56A-389B59EEC0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61A7D1-755C-B0AA-C279-A7349409DC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339F90-6A83-8D3E-29A3-EFB773964B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999C1-8688-77D1-795F-28FC61D47889}"/>
              </a:ext>
            </a:extLst>
          </p:cNvPr>
          <p:cNvSpPr>
            <a:spLocks noGrp="1"/>
          </p:cNvSpPr>
          <p:nvPr>
            <p:ph type="sldNum" sz="quarter" idx="5"/>
          </p:nvPr>
        </p:nvSpPr>
        <p:spPr/>
        <p:txBody>
          <a:bodyPr/>
          <a:lstStyle/>
          <a:p>
            <a:fld id="{DF0E33A6-2D15-4A73-BCA3-B6FB6AA84FFA}" type="slidenum">
              <a:rPr lang="en-US" smtClean="0"/>
              <a:t>22</a:t>
            </a:fld>
            <a:endParaRPr lang="en-US"/>
          </a:p>
        </p:txBody>
      </p:sp>
    </p:spTree>
    <p:extLst>
      <p:ext uri="{BB962C8B-B14F-4D97-AF65-F5344CB8AC3E}">
        <p14:creationId xmlns:p14="http://schemas.microsoft.com/office/powerpoint/2010/main" val="3337942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01747-75D3-8C2C-CC49-CA7B76BD70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7AF66A-7A16-6A76-6228-4A8450200A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644AE6-5694-12A5-36CD-93E4C34576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E4391CC-F88B-268E-D49B-51300B819354}"/>
              </a:ext>
            </a:extLst>
          </p:cNvPr>
          <p:cNvSpPr>
            <a:spLocks noGrp="1"/>
          </p:cNvSpPr>
          <p:nvPr>
            <p:ph type="sldNum" sz="quarter" idx="5"/>
          </p:nvPr>
        </p:nvSpPr>
        <p:spPr/>
        <p:txBody>
          <a:bodyPr/>
          <a:lstStyle/>
          <a:p>
            <a:fld id="{DF0E33A6-2D15-4A73-BCA3-B6FB6AA84FFA}" type="slidenum">
              <a:rPr lang="en-US" smtClean="0"/>
              <a:t>24</a:t>
            </a:fld>
            <a:endParaRPr lang="en-US"/>
          </a:p>
        </p:txBody>
      </p:sp>
    </p:spTree>
    <p:extLst>
      <p:ext uri="{BB962C8B-B14F-4D97-AF65-F5344CB8AC3E}">
        <p14:creationId xmlns:p14="http://schemas.microsoft.com/office/powerpoint/2010/main" val="3028038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E33A6-2D15-4A73-BCA3-B6FB6AA84FFA}" type="slidenum">
              <a:rPr lang="en-US" smtClean="0"/>
              <a:t>27</a:t>
            </a:fld>
            <a:endParaRPr lang="en-US"/>
          </a:p>
        </p:txBody>
      </p:sp>
    </p:spTree>
    <p:extLst>
      <p:ext uri="{BB962C8B-B14F-4D97-AF65-F5344CB8AC3E}">
        <p14:creationId xmlns:p14="http://schemas.microsoft.com/office/powerpoint/2010/main" val="2036378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E33A6-2D15-4A73-BCA3-B6FB6AA84FFA}" type="slidenum">
              <a:rPr lang="en-US" smtClean="0"/>
              <a:t>2</a:t>
            </a:fld>
            <a:endParaRPr lang="en-US"/>
          </a:p>
        </p:txBody>
      </p:sp>
    </p:spTree>
    <p:extLst>
      <p:ext uri="{BB962C8B-B14F-4D97-AF65-F5344CB8AC3E}">
        <p14:creationId xmlns:p14="http://schemas.microsoft.com/office/powerpoint/2010/main" val="1187355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E33A6-2D15-4A73-BCA3-B6FB6AA84FFA}" type="slidenum">
              <a:rPr lang="en-US" smtClean="0"/>
              <a:t>3</a:t>
            </a:fld>
            <a:endParaRPr lang="en-US"/>
          </a:p>
        </p:txBody>
      </p:sp>
    </p:spTree>
    <p:extLst>
      <p:ext uri="{BB962C8B-B14F-4D97-AF65-F5344CB8AC3E}">
        <p14:creationId xmlns:p14="http://schemas.microsoft.com/office/powerpoint/2010/main" val="4060772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0591F-8055-3C64-0D06-410FB2750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7590C4-5B09-B971-77C3-F325914143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5E0609-2607-6FC4-4070-0DD644DDE5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50E1EC-E2FE-B6E2-51D1-B83522725075}"/>
              </a:ext>
            </a:extLst>
          </p:cNvPr>
          <p:cNvSpPr>
            <a:spLocks noGrp="1"/>
          </p:cNvSpPr>
          <p:nvPr>
            <p:ph type="sldNum" sz="quarter" idx="5"/>
          </p:nvPr>
        </p:nvSpPr>
        <p:spPr/>
        <p:txBody>
          <a:bodyPr/>
          <a:lstStyle/>
          <a:p>
            <a:fld id="{DF0E33A6-2D15-4A73-BCA3-B6FB6AA84FFA}" type="slidenum">
              <a:rPr lang="en-US" smtClean="0"/>
              <a:t>4</a:t>
            </a:fld>
            <a:endParaRPr lang="en-US"/>
          </a:p>
        </p:txBody>
      </p:sp>
    </p:spTree>
    <p:extLst>
      <p:ext uri="{BB962C8B-B14F-4D97-AF65-F5344CB8AC3E}">
        <p14:creationId xmlns:p14="http://schemas.microsoft.com/office/powerpoint/2010/main" val="3631982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E33A6-2D15-4A73-BCA3-B6FB6AA84FFA}" type="slidenum">
              <a:rPr lang="en-US" smtClean="0"/>
              <a:t>5</a:t>
            </a:fld>
            <a:endParaRPr lang="en-US"/>
          </a:p>
        </p:txBody>
      </p:sp>
    </p:spTree>
    <p:extLst>
      <p:ext uri="{BB962C8B-B14F-4D97-AF65-F5344CB8AC3E}">
        <p14:creationId xmlns:p14="http://schemas.microsoft.com/office/powerpoint/2010/main" val="3259491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E33A6-2D15-4A73-BCA3-B6FB6AA84FFA}" type="slidenum">
              <a:rPr lang="en-US" smtClean="0"/>
              <a:t>6</a:t>
            </a:fld>
            <a:endParaRPr lang="en-US"/>
          </a:p>
        </p:txBody>
      </p:sp>
    </p:spTree>
    <p:extLst>
      <p:ext uri="{BB962C8B-B14F-4D97-AF65-F5344CB8AC3E}">
        <p14:creationId xmlns:p14="http://schemas.microsoft.com/office/powerpoint/2010/main" val="16986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E33A6-2D15-4A73-BCA3-B6FB6AA84FFA}" type="slidenum">
              <a:rPr lang="en-US" smtClean="0"/>
              <a:t>7</a:t>
            </a:fld>
            <a:endParaRPr lang="en-US"/>
          </a:p>
        </p:txBody>
      </p:sp>
    </p:spTree>
    <p:extLst>
      <p:ext uri="{BB962C8B-B14F-4D97-AF65-F5344CB8AC3E}">
        <p14:creationId xmlns:p14="http://schemas.microsoft.com/office/powerpoint/2010/main" val="1631058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E33A6-2D15-4A73-BCA3-B6FB6AA84FFA}" type="slidenum">
              <a:rPr lang="en-US" smtClean="0"/>
              <a:t>8</a:t>
            </a:fld>
            <a:endParaRPr lang="en-US"/>
          </a:p>
        </p:txBody>
      </p:sp>
    </p:spTree>
    <p:extLst>
      <p:ext uri="{BB962C8B-B14F-4D97-AF65-F5344CB8AC3E}">
        <p14:creationId xmlns:p14="http://schemas.microsoft.com/office/powerpoint/2010/main" val="594935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FA2B2-F666-07B6-62CC-CD02618574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D9691-EC34-797C-BF53-BB89F3B991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9DA09C-7CD4-84F2-2C01-12F6AE3C46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928DB3-8D3B-7F00-7CE0-5D8CD5F1DD89}"/>
              </a:ext>
            </a:extLst>
          </p:cNvPr>
          <p:cNvSpPr>
            <a:spLocks noGrp="1"/>
          </p:cNvSpPr>
          <p:nvPr>
            <p:ph type="sldNum" sz="quarter" idx="5"/>
          </p:nvPr>
        </p:nvSpPr>
        <p:spPr/>
        <p:txBody>
          <a:bodyPr/>
          <a:lstStyle/>
          <a:p>
            <a:fld id="{DF0E33A6-2D15-4A73-BCA3-B6FB6AA84FFA}" type="slidenum">
              <a:rPr lang="en-US" smtClean="0"/>
              <a:t>10</a:t>
            </a:fld>
            <a:endParaRPr lang="en-US"/>
          </a:p>
        </p:txBody>
      </p:sp>
    </p:spTree>
    <p:extLst>
      <p:ext uri="{BB962C8B-B14F-4D97-AF65-F5344CB8AC3E}">
        <p14:creationId xmlns:p14="http://schemas.microsoft.com/office/powerpoint/2010/main" val="2453458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1.jpeg"/><Relationship Id="rId18" Type="http://schemas.openxmlformats.org/officeDocument/2006/relationships/image" Target="../media/image16.jpeg"/><Relationship Id="rId26" Type="http://schemas.openxmlformats.org/officeDocument/2006/relationships/image" Target="../media/image24.jpeg"/><Relationship Id="rId39" Type="http://schemas.openxmlformats.org/officeDocument/2006/relationships/image" Target="../media/image37.png"/><Relationship Id="rId21" Type="http://schemas.openxmlformats.org/officeDocument/2006/relationships/image" Target="../media/image19.jpeg"/><Relationship Id="rId34" Type="http://schemas.openxmlformats.org/officeDocument/2006/relationships/image" Target="../media/image32.svg"/><Relationship Id="rId42" Type="http://schemas.openxmlformats.org/officeDocument/2006/relationships/image" Target="../media/image40.svg"/><Relationship Id="rId47" Type="http://schemas.openxmlformats.org/officeDocument/2006/relationships/image" Target="../media/image45.png"/><Relationship Id="rId7" Type="http://schemas.openxmlformats.org/officeDocument/2006/relationships/image" Target="../media/image5.svg"/><Relationship Id="rId2" Type="http://schemas.openxmlformats.org/officeDocument/2006/relationships/notesSlide" Target="../notesSlides/notesSlide1.xml"/><Relationship Id="rId16" Type="http://schemas.openxmlformats.org/officeDocument/2006/relationships/image" Target="../media/image14.png"/><Relationship Id="rId29"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32" Type="http://schemas.openxmlformats.org/officeDocument/2006/relationships/image" Target="../media/image30.jpeg"/><Relationship Id="rId37" Type="http://schemas.openxmlformats.org/officeDocument/2006/relationships/image" Target="../media/image35.png"/><Relationship Id="rId40" Type="http://schemas.openxmlformats.org/officeDocument/2006/relationships/image" Target="../media/image38.svg"/><Relationship Id="rId45" Type="http://schemas.openxmlformats.org/officeDocument/2006/relationships/image" Target="../media/image43.png"/><Relationship Id="rId5" Type="http://schemas.openxmlformats.org/officeDocument/2006/relationships/image" Target="../media/image3.svg"/><Relationship Id="rId15" Type="http://schemas.openxmlformats.org/officeDocument/2006/relationships/image" Target="../media/image13.svg"/><Relationship Id="rId23" Type="http://schemas.openxmlformats.org/officeDocument/2006/relationships/image" Target="../media/image21.svg"/><Relationship Id="rId28" Type="http://schemas.openxmlformats.org/officeDocument/2006/relationships/image" Target="../media/image26.svg"/><Relationship Id="rId36" Type="http://schemas.openxmlformats.org/officeDocument/2006/relationships/image" Target="../media/image34.svg"/><Relationship Id="rId10" Type="http://schemas.openxmlformats.org/officeDocument/2006/relationships/image" Target="../media/image8.jpeg"/><Relationship Id="rId19" Type="http://schemas.openxmlformats.org/officeDocument/2006/relationships/image" Target="../media/image17.png"/><Relationship Id="rId31" Type="http://schemas.openxmlformats.org/officeDocument/2006/relationships/image" Target="../media/image29.svg"/><Relationship Id="rId44" Type="http://schemas.openxmlformats.org/officeDocument/2006/relationships/image" Target="../media/image42.sv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 Id="rId35" Type="http://schemas.openxmlformats.org/officeDocument/2006/relationships/image" Target="../media/image33.png"/><Relationship Id="rId43" Type="http://schemas.openxmlformats.org/officeDocument/2006/relationships/image" Target="../media/image41.png"/><Relationship Id="rId8" Type="http://schemas.openxmlformats.org/officeDocument/2006/relationships/image" Target="../media/image6.png"/><Relationship Id="rId3" Type="http://schemas.openxmlformats.org/officeDocument/2006/relationships/image" Target="../media/image1.jpeg"/><Relationship Id="rId12" Type="http://schemas.openxmlformats.org/officeDocument/2006/relationships/image" Target="../media/image10.svg"/><Relationship Id="rId17" Type="http://schemas.openxmlformats.org/officeDocument/2006/relationships/image" Target="../media/image15.svg"/><Relationship Id="rId25" Type="http://schemas.openxmlformats.org/officeDocument/2006/relationships/image" Target="../media/image23.svg"/><Relationship Id="rId33" Type="http://schemas.openxmlformats.org/officeDocument/2006/relationships/image" Target="../media/image31.png"/><Relationship Id="rId38" Type="http://schemas.openxmlformats.org/officeDocument/2006/relationships/image" Target="../media/image36.svg"/><Relationship Id="rId46" Type="http://schemas.openxmlformats.org/officeDocument/2006/relationships/image" Target="../media/image44.svg"/><Relationship Id="rId20" Type="http://schemas.openxmlformats.org/officeDocument/2006/relationships/image" Target="../media/image18.svg"/><Relationship Id="rId41" Type="http://schemas.openxmlformats.org/officeDocument/2006/relationships/image" Target="../media/image39.png"/></Relationships>
</file>

<file path=ppt/slides/_rels/slide10.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0.svg"/><Relationship Id="rId18" Type="http://schemas.openxmlformats.org/officeDocument/2006/relationships/image" Target="../media/image75.png"/><Relationship Id="rId3" Type="http://schemas.openxmlformats.org/officeDocument/2006/relationships/image" Target="../media/image1.jpeg"/><Relationship Id="rId21" Type="http://schemas.openxmlformats.org/officeDocument/2006/relationships/image" Target="../media/image78.svg"/><Relationship Id="rId7" Type="http://schemas.openxmlformats.org/officeDocument/2006/relationships/image" Target="../media/image66.svg"/><Relationship Id="rId12" Type="http://schemas.openxmlformats.org/officeDocument/2006/relationships/image" Target="../media/image69.png"/><Relationship Id="rId17" Type="http://schemas.openxmlformats.org/officeDocument/2006/relationships/image" Target="../media/image74.svg"/><Relationship Id="rId2" Type="http://schemas.openxmlformats.org/officeDocument/2006/relationships/notesSlide" Target="../notesSlides/notesSlide9.xml"/><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52.svg"/><Relationship Id="rId5" Type="http://schemas.openxmlformats.org/officeDocument/2006/relationships/image" Target="../media/image64.svg"/><Relationship Id="rId15" Type="http://schemas.openxmlformats.org/officeDocument/2006/relationships/image" Target="../media/image72.svg"/><Relationship Id="rId10" Type="http://schemas.openxmlformats.org/officeDocument/2006/relationships/image" Target="../media/image51.png"/><Relationship Id="rId19" Type="http://schemas.openxmlformats.org/officeDocument/2006/relationships/image" Target="../media/image76.svg"/><Relationship Id="rId4" Type="http://schemas.openxmlformats.org/officeDocument/2006/relationships/image" Target="../media/image63.png"/><Relationship Id="rId9" Type="http://schemas.openxmlformats.org/officeDocument/2006/relationships/image" Target="../media/image68.svg"/><Relationship Id="rId14" Type="http://schemas.openxmlformats.org/officeDocument/2006/relationships/image" Target="../media/image71.png"/></Relationships>
</file>

<file path=ppt/slides/_rels/slide11.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0.svg"/><Relationship Id="rId18" Type="http://schemas.openxmlformats.org/officeDocument/2006/relationships/image" Target="../media/image75.png"/><Relationship Id="rId3" Type="http://schemas.openxmlformats.org/officeDocument/2006/relationships/image" Target="../media/image1.jpeg"/><Relationship Id="rId21" Type="http://schemas.openxmlformats.org/officeDocument/2006/relationships/image" Target="../media/image78.svg"/><Relationship Id="rId7" Type="http://schemas.openxmlformats.org/officeDocument/2006/relationships/image" Target="../media/image66.svg"/><Relationship Id="rId12" Type="http://schemas.openxmlformats.org/officeDocument/2006/relationships/image" Target="../media/image69.png"/><Relationship Id="rId17" Type="http://schemas.openxmlformats.org/officeDocument/2006/relationships/image" Target="../media/image74.svg"/><Relationship Id="rId2" Type="http://schemas.openxmlformats.org/officeDocument/2006/relationships/notesSlide" Target="../notesSlides/notesSlide10.xml"/><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52.svg"/><Relationship Id="rId5" Type="http://schemas.openxmlformats.org/officeDocument/2006/relationships/image" Target="../media/image64.svg"/><Relationship Id="rId15" Type="http://schemas.openxmlformats.org/officeDocument/2006/relationships/image" Target="../media/image72.svg"/><Relationship Id="rId10" Type="http://schemas.openxmlformats.org/officeDocument/2006/relationships/image" Target="../media/image51.png"/><Relationship Id="rId19" Type="http://schemas.openxmlformats.org/officeDocument/2006/relationships/image" Target="../media/image76.svg"/><Relationship Id="rId4" Type="http://schemas.openxmlformats.org/officeDocument/2006/relationships/image" Target="../media/image63.png"/><Relationship Id="rId9" Type="http://schemas.openxmlformats.org/officeDocument/2006/relationships/image" Target="../media/image68.svg"/><Relationship Id="rId14" Type="http://schemas.openxmlformats.org/officeDocument/2006/relationships/image" Target="../media/image71.png"/></Relationships>
</file>

<file path=ppt/slides/_rels/slide12.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0.svg"/><Relationship Id="rId18" Type="http://schemas.openxmlformats.org/officeDocument/2006/relationships/image" Target="../media/image75.png"/><Relationship Id="rId3" Type="http://schemas.openxmlformats.org/officeDocument/2006/relationships/image" Target="../media/image1.jpeg"/><Relationship Id="rId21" Type="http://schemas.openxmlformats.org/officeDocument/2006/relationships/image" Target="../media/image78.svg"/><Relationship Id="rId7" Type="http://schemas.openxmlformats.org/officeDocument/2006/relationships/image" Target="../media/image66.svg"/><Relationship Id="rId12" Type="http://schemas.openxmlformats.org/officeDocument/2006/relationships/image" Target="../media/image69.png"/><Relationship Id="rId17" Type="http://schemas.openxmlformats.org/officeDocument/2006/relationships/image" Target="../media/image74.svg"/><Relationship Id="rId2" Type="http://schemas.openxmlformats.org/officeDocument/2006/relationships/notesSlide" Target="../notesSlides/notesSlide11.xml"/><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52.svg"/><Relationship Id="rId5" Type="http://schemas.openxmlformats.org/officeDocument/2006/relationships/image" Target="../media/image64.svg"/><Relationship Id="rId15" Type="http://schemas.openxmlformats.org/officeDocument/2006/relationships/image" Target="../media/image72.svg"/><Relationship Id="rId10" Type="http://schemas.openxmlformats.org/officeDocument/2006/relationships/image" Target="../media/image51.png"/><Relationship Id="rId19" Type="http://schemas.openxmlformats.org/officeDocument/2006/relationships/image" Target="../media/image76.svg"/><Relationship Id="rId4" Type="http://schemas.openxmlformats.org/officeDocument/2006/relationships/image" Target="../media/image63.png"/><Relationship Id="rId9" Type="http://schemas.openxmlformats.org/officeDocument/2006/relationships/image" Target="../media/image68.svg"/><Relationship Id="rId14" Type="http://schemas.openxmlformats.org/officeDocument/2006/relationships/image" Target="../media/image71.png"/></Relationships>
</file>

<file path=ppt/slides/_rels/slide13.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7.svg"/><Relationship Id="rId18" Type="http://schemas.openxmlformats.org/officeDocument/2006/relationships/image" Target="../media/image92.png"/><Relationship Id="rId3" Type="http://schemas.openxmlformats.org/officeDocument/2006/relationships/image" Target="../media/image1.jpeg"/><Relationship Id="rId7" Type="http://schemas.openxmlformats.org/officeDocument/2006/relationships/image" Target="../media/image82.svg"/><Relationship Id="rId12" Type="http://schemas.openxmlformats.org/officeDocument/2006/relationships/image" Target="../media/image86.png"/><Relationship Id="rId17" Type="http://schemas.openxmlformats.org/officeDocument/2006/relationships/image" Target="../media/image91.svg"/><Relationship Id="rId2" Type="http://schemas.openxmlformats.org/officeDocument/2006/relationships/notesSlide" Target="../notesSlides/notesSlide12.xml"/><Relationship Id="rId16" Type="http://schemas.openxmlformats.org/officeDocument/2006/relationships/image" Target="../media/image90.png"/><Relationship Id="rId20" Type="http://schemas.openxmlformats.org/officeDocument/2006/relationships/hyperlink" Target="https://leginfo.legislature.ca.gov/faces/codes_displayText.xhtml?lawCode=CONS&amp;division=&amp;title=&amp;part=&amp;chapter=&amp;article=XI" TargetMode="External"/><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5.svg"/><Relationship Id="rId5" Type="http://schemas.openxmlformats.org/officeDocument/2006/relationships/image" Target="../media/image80.svg"/><Relationship Id="rId15" Type="http://schemas.openxmlformats.org/officeDocument/2006/relationships/image" Target="../media/image89.svg"/><Relationship Id="rId10" Type="http://schemas.openxmlformats.org/officeDocument/2006/relationships/image" Target="../media/image51.png"/><Relationship Id="rId19" Type="http://schemas.openxmlformats.org/officeDocument/2006/relationships/image" Target="../media/image93.svg"/><Relationship Id="rId4" Type="http://schemas.openxmlformats.org/officeDocument/2006/relationships/image" Target="../media/image79.png"/><Relationship Id="rId9" Type="http://schemas.openxmlformats.org/officeDocument/2006/relationships/image" Target="../media/image84.svg"/><Relationship Id="rId14" Type="http://schemas.openxmlformats.org/officeDocument/2006/relationships/image" Target="../media/image88.png"/></Relationships>
</file>

<file path=ppt/slides/_rels/slide14.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7.svg"/><Relationship Id="rId18" Type="http://schemas.openxmlformats.org/officeDocument/2006/relationships/image" Target="../media/image92.png"/><Relationship Id="rId3" Type="http://schemas.openxmlformats.org/officeDocument/2006/relationships/image" Target="../media/image1.jpeg"/><Relationship Id="rId7" Type="http://schemas.openxmlformats.org/officeDocument/2006/relationships/image" Target="../media/image82.svg"/><Relationship Id="rId12" Type="http://schemas.openxmlformats.org/officeDocument/2006/relationships/image" Target="../media/image86.png"/><Relationship Id="rId17" Type="http://schemas.openxmlformats.org/officeDocument/2006/relationships/image" Target="../media/image91.svg"/><Relationship Id="rId2" Type="http://schemas.openxmlformats.org/officeDocument/2006/relationships/notesSlide" Target="../notesSlides/notesSlide13.xml"/><Relationship Id="rId16" Type="http://schemas.openxmlformats.org/officeDocument/2006/relationships/image" Target="../media/image90.png"/><Relationship Id="rId20" Type="http://schemas.openxmlformats.org/officeDocument/2006/relationships/hyperlink" Target="https://leginfo.legislature.ca.gov/faces/codes_displayText.xhtml?lawCode=CONS&amp;division=&amp;title=&amp;part=&amp;chapter=&amp;article=XI" TargetMode="External"/><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5.svg"/><Relationship Id="rId5" Type="http://schemas.openxmlformats.org/officeDocument/2006/relationships/image" Target="../media/image80.svg"/><Relationship Id="rId15" Type="http://schemas.openxmlformats.org/officeDocument/2006/relationships/image" Target="../media/image89.svg"/><Relationship Id="rId10" Type="http://schemas.openxmlformats.org/officeDocument/2006/relationships/image" Target="../media/image51.png"/><Relationship Id="rId19" Type="http://schemas.openxmlformats.org/officeDocument/2006/relationships/image" Target="../media/image93.svg"/><Relationship Id="rId4" Type="http://schemas.openxmlformats.org/officeDocument/2006/relationships/image" Target="../media/image79.png"/><Relationship Id="rId9" Type="http://schemas.openxmlformats.org/officeDocument/2006/relationships/image" Target="../media/image84.svg"/><Relationship Id="rId14" Type="http://schemas.openxmlformats.org/officeDocument/2006/relationships/image" Target="../media/image88.png"/></Relationships>
</file>

<file path=ppt/slides/_rels/slide15.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7.svg"/><Relationship Id="rId18" Type="http://schemas.openxmlformats.org/officeDocument/2006/relationships/image" Target="../media/image92.png"/><Relationship Id="rId3" Type="http://schemas.openxmlformats.org/officeDocument/2006/relationships/image" Target="../media/image1.jpeg"/><Relationship Id="rId7" Type="http://schemas.openxmlformats.org/officeDocument/2006/relationships/image" Target="../media/image82.svg"/><Relationship Id="rId12" Type="http://schemas.openxmlformats.org/officeDocument/2006/relationships/image" Target="../media/image86.png"/><Relationship Id="rId17" Type="http://schemas.openxmlformats.org/officeDocument/2006/relationships/image" Target="../media/image91.svg"/><Relationship Id="rId2" Type="http://schemas.openxmlformats.org/officeDocument/2006/relationships/notesSlide" Target="../notesSlides/notesSlide14.xml"/><Relationship Id="rId16" Type="http://schemas.openxmlformats.org/officeDocument/2006/relationships/image" Target="../media/image90.png"/><Relationship Id="rId20" Type="http://schemas.openxmlformats.org/officeDocument/2006/relationships/hyperlink" Target="https://leginfo.legislature.ca.gov/faces/codes_displayText.xhtml?lawCode=CONS&amp;division=&amp;title=&amp;part=&amp;chapter=&amp;article=XI" TargetMode="External"/><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5.svg"/><Relationship Id="rId5" Type="http://schemas.openxmlformats.org/officeDocument/2006/relationships/image" Target="../media/image80.svg"/><Relationship Id="rId15" Type="http://schemas.openxmlformats.org/officeDocument/2006/relationships/image" Target="../media/image89.svg"/><Relationship Id="rId10" Type="http://schemas.openxmlformats.org/officeDocument/2006/relationships/image" Target="../media/image51.png"/><Relationship Id="rId19" Type="http://schemas.openxmlformats.org/officeDocument/2006/relationships/image" Target="../media/image93.svg"/><Relationship Id="rId4" Type="http://schemas.openxmlformats.org/officeDocument/2006/relationships/image" Target="../media/image79.png"/><Relationship Id="rId9" Type="http://schemas.openxmlformats.org/officeDocument/2006/relationships/image" Target="../media/image84.svg"/><Relationship Id="rId14" Type="http://schemas.openxmlformats.org/officeDocument/2006/relationships/image" Target="../media/image88.png"/></Relationships>
</file>

<file path=ppt/slides/_rels/slide16.xml.rels><?xml version="1.0" encoding="UTF-8" standalone="yes"?>
<Relationships xmlns="http://schemas.openxmlformats.org/package/2006/relationships"><Relationship Id="rId8" Type="http://schemas.openxmlformats.org/officeDocument/2006/relationships/image" Target="../media/image1.jpeg"/><Relationship Id="rId13" Type="http://schemas.openxmlformats.org/officeDocument/2006/relationships/image" Target="../media/image105.jpeg"/><Relationship Id="rId3" Type="http://schemas.openxmlformats.org/officeDocument/2006/relationships/image" Target="../media/image52.svg"/><Relationship Id="rId7" Type="http://schemas.openxmlformats.org/officeDocument/2006/relationships/image" Target="../media/image56.svg"/><Relationship Id="rId12" Type="http://schemas.openxmlformats.org/officeDocument/2006/relationships/image" Target="../media/image60.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59.png"/><Relationship Id="rId5" Type="http://schemas.openxmlformats.org/officeDocument/2006/relationships/image" Target="../media/image54.svg"/><Relationship Id="rId10" Type="http://schemas.openxmlformats.org/officeDocument/2006/relationships/image" Target="../media/image58.svg"/><Relationship Id="rId4" Type="http://schemas.openxmlformats.org/officeDocument/2006/relationships/image" Target="../media/image53.png"/><Relationship Id="rId9" Type="http://schemas.openxmlformats.org/officeDocument/2006/relationships/image" Target="../media/image57.png"/></Relationships>
</file>

<file path=ppt/slides/_rels/slide17.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52.svg"/><Relationship Id="rId7" Type="http://schemas.openxmlformats.org/officeDocument/2006/relationships/image" Target="../media/image56.svg"/><Relationship Id="rId12" Type="http://schemas.openxmlformats.org/officeDocument/2006/relationships/image" Target="../media/image60.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59.png"/><Relationship Id="rId5" Type="http://schemas.openxmlformats.org/officeDocument/2006/relationships/image" Target="../media/image54.svg"/><Relationship Id="rId10" Type="http://schemas.openxmlformats.org/officeDocument/2006/relationships/image" Target="../media/image58.svg"/><Relationship Id="rId4" Type="http://schemas.openxmlformats.org/officeDocument/2006/relationships/image" Target="../media/image53.png"/><Relationship Id="rId9"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1.png"/><Relationship Id="rId18" Type="http://schemas.openxmlformats.org/officeDocument/2006/relationships/image" Target="../media/image76.sv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0.svg"/><Relationship Id="rId17" Type="http://schemas.openxmlformats.org/officeDocument/2006/relationships/image" Target="../media/image75.png"/><Relationship Id="rId2" Type="http://schemas.openxmlformats.org/officeDocument/2006/relationships/image" Target="../media/image1.jpeg"/><Relationship Id="rId16" Type="http://schemas.openxmlformats.org/officeDocument/2006/relationships/image" Target="../media/image74.svg"/><Relationship Id="rId20" Type="http://schemas.openxmlformats.org/officeDocument/2006/relationships/image" Target="../media/image78.svg"/><Relationship Id="rId1" Type="http://schemas.openxmlformats.org/officeDocument/2006/relationships/slideLayout" Target="../slideLayouts/slideLayout7.xml"/><Relationship Id="rId6" Type="http://schemas.openxmlformats.org/officeDocument/2006/relationships/image" Target="../media/image66.svg"/><Relationship Id="rId11" Type="http://schemas.openxmlformats.org/officeDocument/2006/relationships/image" Target="../media/image69.png"/><Relationship Id="rId5" Type="http://schemas.openxmlformats.org/officeDocument/2006/relationships/image" Target="../media/image65.png"/><Relationship Id="rId15" Type="http://schemas.openxmlformats.org/officeDocument/2006/relationships/image" Target="../media/image73.png"/><Relationship Id="rId10" Type="http://schemas.openxmlformats.org/officeDocument/2006/relationships/image" Target="../media/image52.svg"/><Relationship Id="rId19" Type="http://schemas.openxmlformats.org/officeDocument/2006/relationships/image" Target="../media/image77.png"/><Relationship Id="rId4" Type="http://schemas.openxmlformats.org/officeDocument/2006/relationships/image" Target="../media/image64.svg"/><Relationship Id="rId9" Type="http://schemas.openxmlformats.org/officeDocument/2006/relationships/image" Target="../media/image51.png"/><Relationship Id="rId14" Type="http://schemas.openxmlformats.org/officeDocument/2006/relationships/image" Target="../media/image72.svg"/></Relationships>
</file>

<file path=ppt/slides/_rels/slide19.xml.rels><?xml version="1.0" encoding="UTF-8" standalone="yes"?>
<Relationships xmlns="http://schemas.openxmlformats.org/package/2006/relationships"><Relationship Id="rId8" Type="http://schemas.openxmlformats.org/officeDocument/2006/relationships/image" Target="../media/image1.jpeg"/><Relationship Id="rId13" Type="http://schemas.openxmlformats.org/officeDocument/2006/relationships/image" Target="../media/image103.svg"/><Relationship Id="rId3" Type="http://schemas.openxmlformats.org/officeDocument/2006/relationships/image" Target="../media/image94.svg"/><Relationship Id="rId7" Type="http://schemas.openxmlformats.org/officeDocument/2006/relationships/image" Target="../media/image98.svg"/><Relationship Id="rId12" Type="http://schemas.openxmlformats.org/officeDocument/2006/relationships/image" Target="../media/image102.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101.svg"/><Relationship Id="rId5" Type="http://schemas.openxmlformats.org/officeDocument/2006/relationships/image" Target="../media/image96.svg"/><Relationship Id="rId10" Type="http://schemas.openxmlformats.org/officeDocument/2006/relationships/image" Target="../media/image100.png"/><Relationship Id="rId4" Type="http://schemas.openxmlformats.org/officeDocument/2006/relationships/image" Target="../media/image95.png"/><Relationship Id="rId9" Type="http://schemas.openxmlformats.org/officeDocument/2006/relationships/image" Target="../media/image99.jpeg"/><Relationship Id="rId14" Type="http://schemas.openxmlformats.org/officeDocument/2006/relationships/image" Target="../media/image106.jpeg"/></Relationships>
</file>

<file path=ppt/slides/_rels/slide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svg"/></Relationships>
</file>

<file path=ppt/slides/_rels/slide20.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1.svg"/><Relationship Id="rId3" Type="http://schemas.openxmlformats.org/officeDocument/2006/relationships/image" Target="../media/image97.png"/><Relationship Id="rId7" Type="http://schemas.openxmlformats.org/officeDocument/2006/relationships/image" Target="../media/image103.svg"/><Relationship Id="rId12" Type="http://schemas.openxmlformats.org/officeDocument/2006/relationships/image" Target="../media/image10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02.png"/><Relationship Id="rId11" Type="http://schemas.openxmlformats.org/officeDocument/2006/relationships/image" Target="../media/image94.svg"/><Relationship Id="rId5" Type="http://schemas.openxmlformats.org/officeDocument/2006/relationships/image" Target="../media/image1.jpeg"/><Relationship Id="rId10" Type="http://schemas.openxmlformats.org/officeDocument/2006/relationships/image" Target="../media/image51.png"/><Relationship Id="rId4" Type="http://schemas.openxmlformats.org/officeDocument/2006/relationships/image" Target="../media/image98.svg"/><Relationship Id="rId9" Type="http://schemas.openxmlformats.org/officeDocument/2006/relationships/image" Target="../media/image96.svg"/><Relationship Id="rId14" Type="http://schemas.openxmlformats.org/officeDocument/2006/relationships/image" Target="../media/image107.jpeg"/></Relationships>
</file>

<file path=ppt/slides/_rels/slide21.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1.svg"/><Relationship Id="rId3" Type="http://schemas.openxmlformats.org/officeDocument/2006/relationships/image" Target="../media/image95.png"/><Relationship Id="rId7" Type="http://schemas.openxmlformats.org/officeDocument/2006/relationships/image" Target="../media/image1.jpeg"/><Relationship Id="rId12" Type="http://schemas.openxmlformats.org/officeDocument/2006/relationships/image" Target="../media/image10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8.svg"/><Relationship Id="rId11" Type="http://schemas.openxmlformats.org/officeDocument/2006/relationships/image" Target="../media/image94.svg"/><Relationship Id="rId5" Type="http://schemas.openxmlformats.org/officeDocument/2006/relationships/image" Target="../media/image97.png"/><Relationship Id="rId10" Type="http://schemas.openxmlformats.org/officeDocument/2006/relationships/image" Target="../media/image51.png"/><Relationship Id="rId4" Type="http://schemas.openxmlformats.org/officeDocument/2006/relationships/image" Target="../media/image96.svg"/><Relationship Id="rId9" Type="http://schemas.openxmlformats.org/officeDocument/2006/relationships/image" Target="../media/image103.svg"/><Relationship Id="rId14" Type="http://schemas.openxmlformats.org/officeDocument/2006/relationships/image" Target="../media/image108.jpeg"/></Relationships>
</file>

<file path=ppt/slides/_rels/slide22.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03.svg"/><Relationship Id="rId3" Type="http://schemas.openxmlformats.org/officeDocument/2006/relationships/image" Target="../media/image51.png"/><Relationship Id="rId7" Type="http://schemas.openxmlformats.org/officeDocument/2006/relationships/image" Target="../media/image97.png"/><Relationship Id="rId12" Type="http://schemas.openxmlformats.org/officeDocument/2006/relationships/image" Target="../media/image10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96.svg"/><Relationship Id="rId11" Type="http://schemas.openxmlformats.org/officeDocument/2006/relationships/image" Target="../media/image101.sv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svg"/><Relationship Id="rId9" Type="http://schemas.openxmlformats.org/officeDocument/2006/relationships/image" Target="../media/image1.jpeg"/><Relationship Id="rId14" Type="http://schemas.openxmlformats.org/officeDocument/2006/relationships/image" Target="../media/image109.jpeg"/></Relationships>
</file>

<file path=ppt/slides/_rels/slide23.xml.rels><?xml version="1.0" encoding="UTF-8" standalone="yes"?>
<Relationships xmlns="http://schemas.openxmlformats.org/package/2006/relationships"><Relationship Id="rId8" Type="http://schemas.openxmlformats.org/officeDocument/2006/relationships/image" Target="../media/image1.jpeg"/><Relationship Id="rId13" Type="http://schemas.openxmlformats.org/officeDocument/2006/relationships/image" Target="../media/image110.jpeg"/><Relationship Id="rId3" Type="http://schemas.openxmlformats.org/officeDocument/2006/relationships/image" Target="../media/image94.svg"/><Relationship Id="rId7" Type="http://schemas.openxmlformats.org/officeDocument/2006/relationships/image" Target="../media/image98.svg"/><Relationship Id="rId12" Type="http://schemas.openxmlformats.org/officeDocument/2006/relationships/image" Target="../media/image103.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svg"/><Relationship Id="rId10" Type="http://schemas.openxmlformats.org/officeDocument/2006/relationships/image" Target="../media/image101.svg"/><Relationship Id="rId4" Type="http://schemas.openxmlformats.org/officeDocument/2006/relationships/image" Target="../media/image95.png"/><Relationship Id="rId9" Type="http://schemas.openxmlformats.org/officeDocument/2006/relationships/image" Target="../media/image100.png"/></Relationships>
</file>

<file path=ppt/slides/_rels/slide24.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03.svg"/><Relationship Id="rId3" Type="http://schemas.openxmlformats.org/officeDocument/2006/relationships/image" Target="../media/image51.png"/><Relationship Id="rId7" Type="http://schemas.openxmlformats.org/officeDocument/2006/relationships/image" Target="../media/image97.png"/><Relationship Id="rId12" Type="http://schemas.openxmlformats.org/officeDocument/2006/relationships/image" Target="../media/image10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96.svg"/><Relationship Id="rId11" Type="http://schemas.openxmlformats.org/officeDocument/2006/relationships/image" Target="../media/image101.sv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svg"/><Relationship Id="rId9" Type="http://schemas.openxmlformats.org/officeDocument/2006/relationships/image" Target="../media/image1.jpeg"/><Relationship Id="rId14" Type="http://schemas.openxmlformats.org/officeDocument/2006/relationships/image" Target="../media/image111.jpeg"/></Relationships>
</file>

<file path=ppt/slides/_rels/slide25.xml.rels><?xml version="1.0" encoding="UTF-8" standalone="yes"?>
<Relationships xmlns="http://schemas.openxmlformats.org/package/2006/relationships"><Relationship Id="rId8" Type="http://schemas.openxmlformats.org/officeDocument/2006/relationships/image" Target="../media/image116.svg"/><Relationship Id="rId13" Type="http://schemas.openxmlformats.org/officeDocument/2006/relationships/hyperlink" Target="https://leginfo.legislature.ca.gov/faces/codes_displayexpandedbranch.xhtml?tocCode=GOV&amp;division=1.&amp;title=3.&amp;part=&amp;chapter=5.&amp;article=" TargetMode="External"/><Relationship Id="rId3" Type="http://schemas.openxmlformats.org/officeDocument/2006/relationships/image" Target="../media/image113.svg"/><Relationship Id="rId7" Type="http://schemas.openxmlformats.org/officeDocument/2006/relationships/image" Target="../media/image115.png"/><Relationship Id="rId12" Type="http://schemas.openxmlformats.org/officeDocument/2006/relationships/image" Target="../media/image120.sv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119.png"/><Relationship Id="rId5" Type="http://schemas.openxmlformats.org/officeDocument/2006/relationships/image" Target="../media/image51.png"/><Relationship Id="rId10" Type="http://schemas.openxmlformats.org/officeDocument/2006/relationships/image" Target="../media/image118.svg"/><Relationship Id="rId4" Type="http://schemas.openxmlformats.org/officeDocument/2006/relationships/image" Target="../media/image114.png"/><Relationship Id="rId9" Type="http://schemas.openxmlformats.org/officeDocument/2006/relationships/image" Target="../media/image117.png"/></Relationships>
</file>

<file path=ppt/slides/_rels/slide26.xml.rels><?xml version="1.0" encoding="UTF-8" standalone="yes"?>
<Relationships xmlns="http://schemas.openxmlformats.org/package/2006/relationships"><Relationship Id="rId8" Type="http://schemas.openxmlformats.org/officeDocument/2006/relationships/image" Target="../media/image1.jpeg"/><Relationship Id="rId13" Type="http://schemas.openxmlformats.org/officeDocument/2006/relationships/hyperlink" Target="https://leginfo.legislature.ca.gov/faces/codes_displayexpandedbranch.xhtml?tocCode=GOV&amp;division=1.&amp;title=3.&amp;part=&amp;chapter=5.&amp;article=" TargetMode="External"/><Relationship Id="rId3" Type="http://schemas.openxmlformats.org/officeDocument/2006/relationships/image" Target="../media/image122.svg"/><Relationship Id="rId7" Type="http://schemas.openxmlformats.org/officeDocument/2006/relationships/image" Target="../media/image94.svg"/><Relationship Id="rId12" Type="http://schemas.openxmlformats.org/officeDocument/2006/relationships/image" Target="../media/image127.svg"/><Relationship Id="rId2"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126.png"/><Relationship Id="rId5" Type="http://schemas.openxmlformats.org/officeDocument/2006/relationships/image" Target="../media/image124.svg"/><Relationship Id="rId15" Type="http://schemas.openxmlformats.org/officeDocument/2006/relationships/image" Target="../media/image129.svg"/><Relationship Id="rId10" Type="http://schemas.openxmlformats.org/officeDocument/2006/relationships/image" Target="../media/image125.svg"/><Relationship Id="rId4" Type="http://schemas.openxmlformats.org/officeDocument/2006/relationships/image" Target="../media/image123.png"/><Relationship Id="rId9" Type="http://schemas.openxmlformats.org/officeDocument/2006/relationships/image" Target="../media/image53.png"/><Relationship Id="rId14" Type="http://schemas.openxmlformats.org/officeDocument/2006/relationships/image" Target="../media/image128.png"/></Relationships>
</file>

<file path=ppt/slides/_rels/slide27.xml.rels><?xml version="1.0" encoding="UTF-8" standalone="yes"?>
<Relationships xmlns="http://schemas.openxmlformats.org/package/2006/relationships"><Relationship Id="rId13" Type="http://schemas.openxmlformats.org/officeDocument/2006/relationships/image" Target="../media/image136.jpeg"/><Relationship Id="rId18" Type="http://schemas.openxmlformats.org/officeDocument/2006/relationships/image" Target="../media/image139.svg"/><Relationship Id="rId26" Type="http://schemas.openxmlformats.org/officeDocument/2006/relationships/image" Target="../media/image143.png"/><Relationship Id="rId3" Type="http://schemas.openxmlformats.org/officeDocument/2006/relationships/image" Target="../media/image130.png"/><Relationship Id="rId21" Type="http://schemas.openxmlformats.org/officeDocument/2006/relationships/image" Target="../media/image26.svg"/><Relationship Id="rId34" Type="http://schemas.openxmlformats.org/officeDocument/2006/relationships/image" Target="../media/image151.png"/><Relationship Id="rId7" Type="http://schemas.openxmlformats.org/officeDocument/2006/relationships/image" Target="../media/image10.svg"/><Relationship Id="rId12" Type="http://schemas.openxmlformats.org/officeDocument/2006/relationships/image" Target="../media/image135.svg"/><Relationship Id="rId17" Type="http://schemas.openxmlformats.org/officeDocument/2006/relationships/image" Target="../media/image138.png"/><Relationship Id="rId25" Type="http://schemas.openxmlformats.org/officeDocument/2006/relationships/image" Target="../media/image142.jpeg"/><Relationship Id="rId33" Type="http://schemas.openxmlformats.org/officeDocument/2006/relationships/image" Target="../media/image150.svg"/><Relationship Id="rId2" Type="http://schemas.openxmlformats.org/officeDocument/2006/relationships/notesSlide" Target="../notesSlides/notesSlide19.xml"/><Relationship Id="rId16" Type="http://schemas.openxmlformats.org/officeDocument/2006/relationships/image" Target="../media/image137.jpeg"/><Relationship Id="rId20" Type="http://schemas.openxmlformats.org/officeDocument/2006/relationships/image" Target="../media/image25.png"/><Relationship Id="rId29" Type="http://schemas.openxmlformats.org/officeDocument/2006/relationships/image" Target="../media/image146.sv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34.png"/><Relationship Id="rId24" Type="http://schemas.openxmlformats.org/officeDocument/2006/relationships/image" Target="../media/image29.svg"/><Relationship Id="rId32" Type="http://schemas.openxmlformats.org/officeDocument/2006/relationships/image" Target="../media/image149.png"/><Relationship Id="rId5" Type="http://schemas.openxmlformats.org/officeDocument/2006/relationships/image" Target="../media/image132.jpeg"/><Relationship Id="rId15" Type="http://schemas.openxmlformats.org/officeDocument/2006/relationships/image" Target="../media/image18.svg"/><Relationship Id="rId23" Type="http://schemas.openxmlformats.org/officeDocument/2006/relationships/image" Target="../media/image28.png"/><Relationship Id="rId28" Type="http://schemas.openxmlformats.org/officeDocument/2006/relationships/image" Target="../media/image145.png"/><Relationship Id="rId36" Type="http://schemas.openxmlformats.org/officeDocument/2006/relationships/image" Target="../media/image45.png"/><Relationship Id="rId10" Type="http://schemas.openxmlformats.org/officeDocument/2006/relationships/image" Target="../media/image13.svg"/><Relationship Id="rId19" Type="http://schemas.openxmlformats.org/officeDocument/2006/relationships/image" Target="../media/image140.jpeg"/><Relationship Id="rId31" Type="http://schemas.openxmlformats.org/officeDocument/2006/relationships/image" Target="../media/image148.svg"/><Relationship Id="rId4" Type="http://schemas.openxmlformats.org/officeDocument/2006/relationships/image" Target="../media/image131.sv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141.jpeg"/><Relationship Id="rId27" Type="http://schemas.openxmlformats.org/officeDocument/2006/relationships/image" Target="../media/image144.svg"/><Relationship Id="rId30" Type="http://schemas.openxmlformats.org/officeDocument/2006/relationships/image" Target="../media/image147.png"/><Relationship Id="rId35" Type="http://schemas.openxmlformats.org/officeDocument/2006/relationships/image" Target="../media/image152.svg"/><Relationship Id="rId8" Type="http://schemas.openxmlformats.org/officeDocument/2006/relationships/image" Target="../media/image133.jpeg"/></Relationships>
</file>

<file path=ppt/slides/_rels/slide3.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0.sv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58.svg"/><Relationship Id="rId5" Type="http://schemas.openxmlformats.org/officeDocument/2006/relationships/image" Target="../media/image53.png"/><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52.svg"/><Relationship Id="rId9" Type="http://schemas.openxmlformats.org/officeDocument/2006/relationships/image" Target="../media/image1.jpeg"/><Relationship Id="rId14" Type="http://schemas.openxmlformats.org/officeDocument/2006/relationships/image" Target="../media/image61.png"/></Relationships>
</file>

<file path=ppt/slides/_rels/slide4.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0.svg"/><Relationship Id="rId18" Type="http://schemas.openxmlformats.org/officeDocument/2006/relationships/image" Target="../media/image75.png"/><Relationship Id="rId3" Type="http://schemas.openxmlformats.org/officeDocument/2006/relationships/image" Target="../media/image1.jpeg"/><Relationship Id="rId21" Type="http://schemas.openxmlformats.org/officeDocument/2006/relationships/image" Target="../media/image78.svg"/><Relationship Id="rId7" Type="http://schemas.openxmlformats.org/officeDocument/2006/relationships/image" Target="../media/image66.svg"/><Relationship Id="rId12" Type="http://schemas.openxmlformats.org/officeDocument/2006/relationships/image" Target="../media/image69.png"/><Relationship Id="rId17" Type="http://schemas.openxmlformats.org/officeDocument/2006/relationships/image" Target="../media/image74.svg"/><Relationship Id="rId2" Type="http://schemas.openxmlformats.org/officeDocument/2006/relationships/notesSlide" Target="../notesSlides/notesSlide4.xml"/><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52.svg"/><Relationship Id="rId5" Type="http://schemas.openxmlformats.org/officeDocument/2006/relationships/image" Target="../media/image64.svg"/><Relationship Id="rId15" Type="http://schemas.openxmlformats.org/officeDocument/2006/relationships/image" Target="../media/image72.svg"/><Relationship Id="rId10" Type="http://schemas.openxmlformats.org/officeDocument/2006/relationships/image" Target="../media/image51.png"/><Relationship Id="rId19" Type="http://schemas.openxmlformats.org/officeDocument/2006/relationships/image" Target="../media/image76.svg"/><Relationship Id="rId4" Type="http://schemas.openxmlformats.org/officeDocument/2006/relationships/image" Target="../media/image63.png"/><Relationship Id="rId9" Type="http://schemas.openxmlformats.org/officeDocument/2006/relationships/image" Target="../media/image68.svg"/><Relationship Id="rId14" Type="http://schemas.openxmlformats.org/officeDocument/2006/relationships/image" Target="../media/image71.png"/></Relationships>
</file>

<file path=ppt/slides/_rels/slide5.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0.svg"/><Relationship Id="rId18" Type="http://schemas.openxmlformats.org/officeDocument/2006/relationships/image" Target="../media/image75.png"/><Relationship Id="rId3" Type="http://schemas.openxmlformats.org/officeDocument/2006/relationships/image" Target="../media/image1.jpeg"/><Relationship Id="rId21" Type="http://schemas.openxmlformats.org/officeDocument/2006/relationships/image" Target="../media/image78.svg"/><Relationship Id="rId7" Type="http://schemas.openxmlformats.org/officeDocument/2006/relationships/image" Target="../media/image66.svg"/><Relationship Id="rId12" Type="http://schemas.openxmlformats.org/officeDocument/2006/relationships/image" Target="../media/image69.png"/><Relationship Id="rId17" Type="http://schemas.openxmlformats.org/officeDocument/2006/relationships/image" Target="../media/image74.svg"/><Relationship Id="rId2" Type="http://schemas.openxmlformats.org/officeDocument/2006/relationships/notesSlide" Target="../notesSlides/notesSlide5.xml"/><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52.svg"/><Relationship Id="rId5" Type="http://schemas.openxmlformats.org/officeDocument/2006/relationships/image" Target="../media/image64.svg"/><Relationship Id="rId15" Type="http://schemas.openxmlformats.org/officeDocument/2006/relationships/image" Target="../media/image72.svg"/><Relationship Id="rId10" Type="http://schemas.openxmlformats.org/officeDocument/2006/relationships/image" Target="../media/image51.png"/><Relationship Id="rId19" Type="http://schemas.openxmlformats.org/officeDocument/2006/relationships/image" Target="../media/image76.svg"/><Relationship Id="rId4" Type="http://schemas.openxmlformats.org/officeDocument/2006/relationships/image" Target="../media/image63.png"/><Relationship Id="rId9" Type="http://schemas.openxmlformats.org/officeDocument/2006/relationships/image" Target="../media/image68.svg"/><Relationship Id="rId14" Type="http://schemas.openxmlformats.org/officeDocument/2006/relationships/image" Target="../media/image71.png"/></Relationships>
</file>

<file path=ppt/slides/_rels/slide6.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7.svg"/><Relationship Id="rId18" Type="http://schemas.openxmlformats.org/officeDocument/2006/relationships/image" Target="../media/image92.png"/><Relationship Id="rId3" Type="http://schemas.openxmlformats.org/officeDocument/2006/relationships/image" Target="../media/image1.jpeg"/><Relationship Id="rId7" Type="http://schemas.openxmlformats.org/officeDocument/2006/relationships/image" Target="../media/image82.svg"/><Relationship Id="rId12" Type="http://schemas.openxmlformats.org/officeDocument/2006/relationships/image" Target="../media/image86.png"/><Relationship Id="rId17" Type="http://schemas.openxmlformats.org/officeDocument/2006/relationships/image" Target="../media/image91.svg"/><Relationship Id="rId2" Type="http://schemas.openxmlformats.org/officeDocument/2006/relationships/notesSlide" Target="../notesSlides/notesSlide6.xml"/><Relationship Id="rId16" Type="http://schemas.openxmlformats.org/officeDocument/2006/relationships/image" Target="../media/image90.png"/><Relationship Id="rId20" Type="http://schemas.openxmlformats.org/officeDocument/2006/relationships/hyperlink" Target="https://leginfo.legislature.ca.gov/faces/codes_displayText.xhtml?lawCode=CONS&amp;division=&amp;title=&amp;part=&amp;chapter=&amp;article=XI" TargetMode="External"/><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5.svg"/><Relationship Id="rId5" Type="http://schemas.openxmlformats.org/officeDocument/2006/relationships/image" Target="../media/image80.svg"/><Relationship Id="rId15" Type="http://schemas.openxmlformats.org/officeDocument/2006/relationships/image" Target="../media/image89.svg"/><Relationship Id="rId10" Type="http://schemas.openxmlformats.org/officeDocument/2006/relationships/image" Target="../media/image51.png"/><Relationship Id="rId19" Type="http://schemas.openxmlformats.org/officeDocument/2006/relationships/image" Target="../media/image93.svg"/><Relationship Id="rId4" Type="http://schemas.openxmlformats.org/officeDocument/2006/relationships/image" Target="../media/image79.png"/><Relationship Id="rId9" Type="http://schemas.openxmlformats.org/officeDocument/2006/relationships/image" Target="../media/image84.svg"/><Relationship Id="rId14" Type="http://schemas.openxmlformats.org/officeDocument/2006/relationships/image" Target="../media/image88.png"/></Relationships>
</file>

<file path=ppt/slides/_rels/slide7.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7.svg"/><Relationship Id="rId18" Type="http://schemas.openxmlformats.org/officeDocument/2006/relationships/image" Target="../media/image92.png"/><Relationship Id="rId3" Type="http://schemas.openxmlformats.org/officeDocument/2006/relationships/image" Target="../media/image1.jpeg"/><Relationship Id="rId7" Type="http://schemas.openxmlformats.org/officeDocument/2006/relationships/image" Target="../media/image82.svg"/><Relationship Id="rId12" Type="http://schemas.openxmlformats.org/officeDocument/2006/relationships/image" Target="../media/image86.png"/><Relationship Id="rId17" Type="http://schemas.openxmlformats.org/officeDocument/2006/relationships/image" Target="../media/image91.svg"/><Relationship Id="rId2" Type="http://schemas.openxmlformats.org/officeDocument/2006/relationships/notesSlide" Target="../notesSlides/notesSlide7.xml"/><Relationship Id="rId16" Type="http://schemas.openxmlformats.org/officeDocument/2006/relationships/image" Target="../media/image90.png"/><Relationship Id="rId20" Type="http://schemas.openxmlformats.org/officeDocument/2006/relationships/hyperlink" Target="https://leginfo.legislature.ca.gov/faces/codes_displayText.xhtml?lawCode=CONS&amp;division=&amp;title=&amp;part=&amp;chapter=&amp;article=XI" TargetMode="External"/><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5.svg"/><Relationship Id="rId5" Type="http://schemas.openxmlformats.org/officeDocument/2006/relationships/image" Target="../media/image80.svg"/><Relationship Id="rId15" Type="http://schemas.openxmlformats.org/officeDocument/2006/relationships/image" Target="../media/image89.svg"/><Relationship Id="rId10" Type="http://schemas.openxmlformats.org/officeDocument/2006/relationships/image" Target="../media/image51.png"/><Relationship Id="rId19" Type="http://schemas.openxmlformats.org/officeDocument/2006/relationships/image" Target="../media/image93.svg"/><Relationship Id="rId4" Type="http://schemas.openxmlformats.org/officeDocument/2006/relationships/image" Target="../media/image79.png"/><Relationship Id="rId9" Type="http://schemas.openxmlformats.org/officeDocument/2006/relationships/image" Target="../media/image84.svg"/><Relationship Id="rId14" Type="http://schemas.openxmlformats.org/officeDocument/2006/relationships/image" Target="../media/image88.png"/></Relationships>
</file>

<file path=ppt/slides/_rels/slide8.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0.svg"/><Relationship Id="rId18" Type="http://schemas.openxmlformats.org/officeDocument/2006/relationships/image" Target="../media/image75.png"/><Relationship Id="rId3" Type="http://schemas.openxmlformats.org/officeDocument/2006/relationships/image" Target="../media/image1.jpeg"/><Relationship Id="rId21" Type="http://schemas.openxmlformats.org/officeDocument/2006/relationships/image" Target="../media/image78.svg"/><Relationship Id="rId7" Type="http://schemas.openxmlformats.org/officeDocument/2006/relationships/image" Target="../media/image66.svg"/><Relationship Id="rId12" Type="http://schemas.openxmlformats.org/officeDocument/2006/relationships/image" Target="../media/image69.png"/><Relationship Id="rId17" Type="http://schemas.openxmlformats.org/officeDocument/2006/relationships/image" Target="../media/image74.svg"/><Relationship Id="rId2" Type="http://schemas.openxmlformats.org/officeDocument/2006/relationships/notesSlide" Target="../notesSlides/notesSlide8.xml"/><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52.svg"/><Relationship Id="rId5" Type="http://schemas.openxmlformats.org/officeDocument/2006/relationships/image" Target="../media/image64.svg"/><Relationship Id="rId15" Type="http://schemas.openxmlformats.org/officeDocument/2006/relationships/image" Target="../media/image72.svg"/><Relationship Id="rId10" Type="http://schemas.openxmlformats.org/officeDocument/2006/relationships/image" Target="../media/image51.png"/><Relationship Id="rId19" Type="http://schemas.openxmlformats.org/officeDocument/2006/relationships/image" Target="../media/image76.svg"/><Relationship Id="rId4" Type="http://schemas.openxmlformats.org/officeDocument/2006/relationships/image" Target="../media/image63.png"/><Relationship Id="rId9" Type="http://schemas.openxmlformats.org/officeDocument/2006/relationships/image" Target="../media/image68.svg"/><Relationship Id="rId14" Type="http://schemas.openxmlformats.org/officeDocument/2006/relationships/image" Target="../media/image71.png"/></Relationships>
</file>

<file path=ppt/slides/_rels/slide9.xml.rels><?xml version="1.0" encoding="UTF-8" standalone="yes"?>
<Relationships xmlns="http://schemas.openxmlformats.org/package/2006/relationships"><Relationship Id="rId8" Type="http://schemas.openxmlformats.org/officeDocument/2006/relationships/image" Target="../media/image1.jpeg"/><Relationship Id="rId13" Type="http://schemas.openxmlformats.org/officeDocument/2006/relationships/image" Target="../media/image103.svg"/><Relationship Id="rId3" Type="http://schemas.openxmlformats.org/officeDocument/2006/relationships/image" Target="../media/image94.svg"/><Relationship Id="rId7" Type="http://schemas.openxmlformats.org/officeDocument/2006/relationships/image" Target="../media/image98.svg"/><Relationship Id="rId12" Type="http://schemas.openxmlformats.org/officeDocument/2006/relationships/image" Target="../media/image102.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101.svg"/><Relationship Id="rId5" Type="http://schemas.openxmlformats.org/officeDocument/2006/relationships/image" Target="../media/image96.svg"/><Relationship Id="rId10" Type="http://schemas.openxmlformats.org/officeDocument/2006/relationships/image" Target="../media/image100.png"/><Relationship Id="rId4" Type="http://schemas.openxmlformats.org/officeDocument/2006/relationships/image" Target="../media/image95.png"/><Relationship Id="rId9" Type="http://schemas.openxmlformats.org/officeDocument/2006/relationships/image" Target="../media/image99.jpeg"/><Relationship Id="rId14" Type="http://schemas.openxmlformats.org/officeDocument/2006/relationships/image" Target="../media/image10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2700000">
            <a:off x="1694824" y="1615339"/>
            <a:ext cx="7799546" cy="7799546"/>
            <a:chOff x="0" y="0"/>
            <a:chExt cx="10399395" cy="10399395"/>
          </a:xfrm>
        </p:grpSpPr>
        <p:sp>
          <p:nvSpPr>
            <p:cNvPr id="3" name="Freeform 3"/>
            <p:cNvSpPr/>
            <p:nvPr/>
          </p:nvSpPr>
          <p:spPr>
            <a:xfrm>
              <a:off x="0" y="0"/>
              <a:ext cx="10399395" cy="10399395"/>
            </a:xfrm>
            <a:custGeom>
              <a:avLst/>
              <a:gdLst/>
              <a:ahLst/>
              <a:cxnLst/>
              <a:rect l="l" t="t" r="r" b="b"/>
              <a:pathLst>
                <a:path w="10399395" h="10399395">
                  <a:moveTo>
                    <a:pt x="0" y="0"/>
                  </a:moveTo>
                  <a:lnTo>
                    <a:pt x="0" y="10399395"/>
                  </a:lnTo>
                  <a:lnTo>
                    <a:pt x="0" y="10399395"/>
                  </a:lnTo>
                  <a:lnTo>
                    <a:pt x="8997950" y="10399395"/>
                  </a:lnTo>
                  <a:lnTo>
                    <a:pt x="10399395" y="8997950"/>
                  </a:lnTo>
                  <a:lnTo>
                    <a:pt x="10399395" y="0"/>
                  </a:lnTo>
                  <a:lnTo>
                    <a:pt x="0" y="0"/>
                  </a:lnTo>
                  <a:close/>
                </a:path>
              </a:pathLst>
            </a:custGeom>
            <a:blipFill>
              <a:blip r:embed="rId3"/>
              <a:stretch>
                <a:fillRect/>
              </a:stretch>
            </a:blipFill>
            <a:ln>
              <a:solidFill>
                <a:srgbClr val="154585"/>
              </a:solidFill>
            </a:ln>
          </p:spPr>
          <p:txBody>
            <a:bodyPr/>
            <a:lstStyle/>
            <a:p>
              <a:endParaRPr lang="en-US" dirty="0"/>
            </a:p>
          </p:txBody>
        </p:sp>
      </p:grpSp>
      <p:sp>
        <p:nvSpPr>
          <p:cNvPr id="4" name="Freeform 4"/>
          <p:cNvSpPr/>
          <p:nvPr/>
        </p:nvSpPr>
        <p:spPr>
          <a:xfrm>
            <a:off x="0" y="0"/>
            <a:ext cx="11030236" cy="10287000"/>
          </a:xfrm>
          <a:custGeom>
            <a:avLst/>
            <a:gdLst/>
            <a:ahLst/>
            <a:cxnLst/>
            <a:rect l="l" t="t" r="r" b="b"/>
            <a:pathLst>
              <a:path w="11030236" h="10287000">
                <a:moveTo>
                  <a:pt x="0" y="0"/>
                </a:moveTo>
                <a:lnTo>
                  <a:pt x="11030236" y="0"/>
                </a:lnTo>
                <a:lnTo>
                  <a:pt x="11030236" y="10287000"/>
                </a:lnTo>
                <a:lnTo>
                  <a:pt x="0" y="10287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a:grpSpLocks noChangeAspect="1"/>
          </p:cNvGrpSpPr>
          <p:nvPr/>
        </p:nvGrpSpPr>
        <p:grpSpPr>
          <a:xfrm rot="-2700000">
            <a:off x="-1497063" y="6452673"/>
            <a:ext cx="2994136" cy="2994136"/>
            <a:chOff x="0" y="0"/>
            <a:chExt cx="3992182" cy="3992182"/>
          </a:xfrm>
        </p:grpSpPr>
        <p:sp>
          <p:nvSpPr>
            <p:cNvPr id="6" name="Freeform 6"/>
            <p:cNvSpPr/>
            <p:nvPr/>
          </p:nvSpPr>
          <p:spPr>
            <a:xfrm>
              <a:off x="0" y="0"/>
              <a:ext cx="3992118" cy="3992118"/>
            </a:xfrm>
            <a:custGeom>
              <a:avLst/>
              <a:gdLst/>
              <a:ahLst/>
              <a:cxnLst/>
              <a:rect l="l" t="t" r="r" b="b"/>
              <a:pathLst>
                <a:path w="3992118" h="3992118">
                  <a:moveTo>
                    <a:pt x="3992118" y="0"/>
                  </a:moveTo>
                  <a:lnTo>
                    <a:pt x="0" y="3992118"/>
                  </a:lnTo>
                  <a:lnTo>
                    <a:pt x="3992118" y="3992118"/>
                  </a:lnTo>
                  <a:lnTo>
                    <a:pt x="3992118" y="0"/>
                  </a:lnTo>
                  <a:close/>
                </a:path>
              </a:pathLst>
            </a:custGeom>
            <a:blipFill>
              <a:blip r:embed="rId3"/>
              <a:stretch>
                <a:fillRect l="-32546" t="-32546" r="-1" b="-1"/>
              </a:stretch>
            </a:blipFill>
          </p:spPr>
          <p:txBody>
            <a:bodyPr/>
            <a:lstStyle/>
            <a:p>
              <a:endParaRPr lang="en-US"/>
            </a:p>
          </p:txBody>
        </p:sp>
      </p:grpSp>
      <p:sp>
        <p:nvSpPr>
          <p:cNvPr id="7" name="Freeform 7"/>
          <p:cNvSpPr/>
          <p:nvPr/>
        </p:nvSpPr>
        <p:spPr>
          <a:xfrm>
            <a:off x="0" y="5143500"/>
            <a:ext cx="2117169" cy="5143500"/>
          </a:xfrm>
          <a:custGeom>
            <a:avLst/>
            <a:gdLst/>
            <a:ahLst/>
            <a:cxnLst/>
            <a:rect l="l" t="t" r="r" b="b"/>
            <a:pathLst>
              <a:path w="2117169" h="5143500">
                <a:moveTo>
                  <a:pt x="0" y="0"/>
                </a:moveTo>
                <a:lnTo>
                  <a:pt x="2117169" y="0"/>
                </a:lnTo>
                <a:lnTo>
                  <a:pt x="2117169" y="5143500"/>
                </a:lnTo>
                <a:lnTo>
                  <a:pt x="0" y="51435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8" name="Group 8"/>
          <p:cNvGrpSpPr>
            <a:grpSpLocks noChangeAspect="1"/>
          </p:cNvGrpSpPr>
          <p:nvPr/>
        </p:nvGrpSpPr>
        <p:grpSpPr>
          <a:xfrm rot="2700000">
            <a:off x="-1106948" y="2477129"/>
            <a:ext cx="2213896" cy="2213896"/>
            <a:chOff x="0" y="0"/>
            <a:chExt cx="2951861" cy="2951861"/>
          </a:xfrm>
        </p:grpSpPr>
        <p:sp>
          <p:nvSpPr>
            <p:cNvPr id="9" name="Freeform 9"/>
            <p:cNvSpPr/>
            <p:nvPr/>
          </p:nvSpPr>
          <p:spPr>
            <a:xfrm>
              <a:off x="0" y="0"/>
              <a:ext cx="2951861" cy="2951861"/>
            </a:xfrm>
            <a:custGeom>
              <a:avLst/>
              <a:gdLst/>
              <a:ahLst/>
              <a:cxnLst/>
              <a:rect l="l" t="t" r="r" b="b"/>
              <a:pathLst>
                <a:path w="2951861" h="2951861">
                  <a:moveTo>
                    <a:pt x="0" y="0"/>
                  </a:moveTo>
                  <a:lnTo>
                    <a:pt x="2951861" y="2951861"/>
                  </a:lnTo>
                  <a:lnTo>
                    <a:pt x="2951861" y="0"/>
                  </a:lnTo>
                  <a:lnTo>
                    <a:pt x="0" y="0"/>
                  </a:lnTo>
                  <a:close/>
                </a:path>
              </a:pathLst>
            </a:custGeom>
            <a:blipFill>
              <a:blip r:embed="rId3"/>
              <a:stretch>
                <a:fillRect l="-79259" b="-79259"/>
              </a:stretch>
            </a:blipFill>
          </p:spPr>
          <p:txBody>
            <a:bodyPr/>
            <a:lstStyle/>
            <a:p>
              <a:endParaRPr lang="en-US"/>
            </a:p>
          </p:txBody>
        </p:sp>
      </p:grpSp>
      <p:sp>
        <p:nvSpPr>
          <p:cNvPr id="10" name="Freeform 10"/>
          <p:cNvSpPr/>
          <p:nvPr/>
        </p:nvSpPr>
        <p:spPr>
          <a:xfrm>
            <a:off x="0" y="777840"/>
            <a:ext cx="1565462" cy="5612473"/>
          </a:xfrm>
          <a:custGeom>
            <a:avLst/>
            <a:gdLst/>
            <a:ahLst/>
            <a:cxnLst/>
            <a:rect l="l" t="t" r="r" b="b"/>
            <a:pathLst>
              <a:path w="1565462" h="5612473">
                <a:moveTo>
                  <a:pt x="0" y="0"/>
                </a:moveTo>
                <a:lnTo>
                  <a:pt x="1565462" y="0"/>
                </a:lnTo>
                <a:lnTo>
                  <a:pt x="1565462" y="5612473"/>
                </a:lnTo>
                <a:lnTo>
                  <a:pt x="0" y="56124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1" name="Group 11"/>
          <p:cNvGrpSpPr>
            <a:grpSpLocks noChangeAspect="1"/>
          </p:cNvGrpSpPr>
          <p:nvPr/>
        </p:nvGrpSpPr>
        <p:grpSpPr>
          <a:xfrm>
            <a:off x="0" y="0"/>
            <a:ext cx="5104381" cy="3367478"/>
            <a:chOff x="0" y="0"/>
            <a:chExt cx="6805841" cy="4489971"/>
          </a:xfrm>
        </p:grpSpPr>
        <p:sp>
          <p:nvSpPr>
            <p:cNvPr id="12" name="Freeform 12"/>
            <p:cNvSpPr/>
            <p:nvPr/>
          </p:nvSpPr>
          <p:spPr>
            <a:xfrm>
              <a:off x="0" y="0"/>
              <a:ext cx="6805803" cy="4489958"/>
            </a:xfrm>
            <a:custGeom>
              <a:avLst/>
              <a:gdLst/>
              <a:ahLst/>
              <a:cxnLst/>
              <a:rect l="l" t="t" r="r" b="b"/>
              <a:pathLst>
                <a:path w="6805803" h="4489958">
                  <a:moveTo>
                    <a:pt x="0" y="0"/>
                  </a:moveTo>
                  <a:lnTo>
                    <a:pt x="0" y="2174113"/>
                  </a:lnTo>
                  <a:lnTo>
                    <a:pt x="2315845" y="4489958"/>
                  </a:lnTo>
                  <a:lnTo>
                    <a:pt x="6805803" y="0"/>
                  </a:lnTo>
                  <a:lnTo>
                    <a:pt x="6805803" y="0"/>
                  </a:lnTo>
                  <a:close/>
                </a:path>
              </a:pathLst>
            </a:custGeom>
            <a:blipFill>
              <a:blip r:embed="rId10"/>
              <a:stretch>
                <a:fillRect l="-53933" t="-100000" r="-21989"/>
              </a:stretch>
            </a:blipFill>
          </p:spPr>
          <p:txBody>
            <a:bodyPr/>
            <a:lstStyle/>
            <a:p>
              <a:endParaRPr lang="en-US"/>
            </a:p>
          </p:txBody>
        </p:sp>
      </p:grpSp>
      <p:sp>
        <p:nvSpPr>
          <p:cNvPr id="13" name="Freeform 13"/>
          <p:cNvSpPr/>
          <p:nvPr/>
        </p:nvSpPr>
        <p:spPr>
          <a:xfrm>
            <a:off x="0" y="0"/>
            <a:ext cx="5104381" cy="3367478"/>
          </a:xfrm>
          <a:custGeom>
            <a:avLst/>
            <a:gdLst/>
            <a:ahLst/>
            <a:cxnLst/>
            <a:rect l="l" t="t" r="r" b="b"/>
            <a:pathLst>
              <a:path w="5104381" h="3367478">
                <a:moveTo>
                  <a:pt x="0" y="0"/>
                </a:moveTo>
                <a:lnTo>
                  <a:pt x="5104381" y="0"/>
                </a:lnTo>
                <a:lnTo>
                  <a:pt x="5104381" y="3367478"/>
                </a:lnTo>
                <a:lnTo>
                  <a:pt x="0" y="336747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14" name="Group 14"/>
          <p:cNvGrpSpPr>
            <a:grpSpLocks noChangeAspect="1"/>
          </p:cNvGrpSpPr>
          <p:nvPr/>
        </p:nvGrpSpPr>
        <p:grpSpPr>
          <a:xfrm rot="-89940">
            <a:off x="174908" y="8208274"/>
            <a:ext cx="4158158" cy="2133505"/>
            <a:chOff x="0" y="0"/>
            <a:chExt cx="5544210" cy="2844673"/>
          </a:xfrm>
        </p:grpSpPr>
        <p:sp>
          <p:nvSpPr>
            <p:cNvPr id="15" name="Freeform 15"/>
            <p:cNvSpPr/>
            <p:nvPr/>
          </p:nvSpPr>
          <p:spPr>
            <a:xfrm>
              <a:off x="0" y="0"/>
              <a:ext cx="5544185" cy="2844673"/>
            </a:xfrm>
            <a:custGeom>
              <a:avLst/>
              <a:gdLst/>
              <a:ahLst/>
              <a:cxnLst/>
              <a:rect l="l" t="t" r="r" b="b"/>
              <a:pathLst>
                <a:path w="5544185" h="2844673">
                  <a:moveTo>
                    <a:pt x="2844673" y="0"/>
                  </a:moveTo>
                  <a:lnTo>
                    <a:pt x="0" y="2699512"/>
                  </a:lnTo>
                  <a:lnTo>
                    <a:pt x="5544185" y="2844673"/>
                  </a:lnTo>
                  <a:lnTo>
                    <a:pt x="2844673" y="0"/>
                  </a:lnTo>
                  <a:close/>
                </a:path>
              </a:pathLst>
            </a:custGeom>
            <a:blipFill>
              <a:blip r:embed="rId13"/>
              <a:stretch>
                <a:fillRect l="-58355" t="-370" r="-56735" b="-215937"/>
              </a:stretch>
            </a:blipFill>
          </p:spPr>
          <p:txBody>
            <a:bodyPr/>
            <a:lstStyle/>
            <a:p>
              <a:endParaRPr lang="en-US"/>
            </a:p>
          </p:txBody>
        </p:sp>
      </p:grpSp>
      <p:sp>
        <p:nvSpPr>
          <p:cNvPr id="16" name="Freeform 16"/>
          <p:cNvSpPr/>
          <p:nvPr/>
        </p:nvSpPr>
        <p:spPr>
          <a:xfrm>
            <a:off x="0" y="8207207"/>
            <a:ext cx="5647954" cy="2079793"/>
          </a:xfrm>
          <a:custGeom>
            <a:avLst/>
            <a:gdLst/>
            <a:ahLst/>
            <a:cxnLst/>
            <a:rect l="l" t="t" r="r" b="b"/>
            <a:pathLst>
              <a:path w="5647954" h="2079793">
                <a:moveTo>
                  <a:pt x="0" y="0"/>
                </a:moveTo>
                <a:lnTo>
                  <a:pt x="5647954" y="0"/>
                </a:lnTo>
                <a:lnTo>
                  <a:pt x="5647954" y="2079793"/>
                </a:lnTo>
                <a:lnTo>
                  <a:pt x="0" y="207979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17" name="Group 17"/>
          <p:cNvGrpSpPr>
            <a:grpSpLocks noChangeAspect="1"/>
          </p:cNvGrpSpPr>
          <p:nvPr/>
        </p:nvGrpSpPr>
        <p:grpSpPr>
          <a:xfrm rot="-2700000">
            <a:off x="7491308" y="8634308"/>
            <a:ext cx="3305394" cy="3305394"/>
            <a:chOff x="0" y="0"/>
            <a:chExt cx="4407192" cy="4407192"/>
          </a:xfrm>
        </p:grpSpPr>
        <p:sp>
          <p:nvSpPr>
            <p:cNvPr id="18" name="Freeform 18"/>
            <p:cNvSpPr/>
            <p:nvPr/>
          </p:nvSpPr>
          <p:spPr>
            <a:xfrm>
              <a:off x="0" y="0"/>
              <a:ext cx="4407154" cy="4407154"/>
            </a:xfrm>
            <a:custGeom>
              <a:avLst/>
              <a:gdLst/>
              <a:ahLst/>
              <a:cxnLst/>
              <a:rect l="l" t="t" r="r" b="b"/>
              <a:pathLst>
                <a:path w="4407154" h="4407154">
                  <a:moveTo>
                    <a:pt x="4407154" y="0"/>
                  </a:moveTo>
                  <a:lnTo>
                    <a:pt x="0" y="0"/>
                  </a:lnTo>
                  <a:lnTo>
                    <a:pt x="4407154" y="4407154"/>
                  </a:lnTo>
                  <a:lnTo>
                    <a:pt x="4407154" y="0"/>
                  </a:lnTo>
                  <a:close/>
                </a:path>
              </a:pathLst>
            </a:custGeom>
            <a:blipFill>
              <a:blip r:embed="rId3"/>
              <a:stretch>
                <a:fillRect l="-20065" b="-20065"/>
              </a:stretch>
            </a:blipFill>
          </p:spPr>
          <p:txBody>
            <a:bodyPr/>
            <a:lstStyle/>
            <a:p>
              <a:endParaRPr lang="en-US"/>
            </a:p>
          </p:txBody>
        </p:sp>
      </p:grpSp>
      <p:sp>
        <p:nvSpPr>
          <p:cNvPr id="19" name="Freeform 19"/>
          <p:cNvSpPr/>
          <p:nvPr/>
        </p:nvSpPr>
        <p:spPr>
          <a:xfrm>
            <a:off x="6337764" y="7949736"/>
            <a:ext cx="5612473" cy="2337264"/>
          </a:xfrm>
          <a:custGeom>
            <a:avLst/>
            <a:gdLst/>
            <a:ahLst/>
            <a:cxnLst/>
            <a:rect l="l" t="t" r="r" b="b"/>
            <a:pathLst>
              <a:path w="5612473" h="2337264">
                <a:moveTo>
                  <a:pt x="0" y="0"/>
                </a:moveTo>
                <a:lnTo>
                  <a:pt x="5612472" y="0"/>
                </a:lnTo>
                <a:lnTo>
                  <a:pt x="5612472" y="2337264"/>
                </a:lnTo>
                <a:lnTo>
                  <a:pt x="0" y="233726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grpSp>
        <p:nvGrpSpPr>
          <p:cNvPr id="20" name="Group 20"/>
          <p:cNvGrpSpPr>
            <a:grpSpLocks noChangeAspect="1"/>
          </p:cNvGrpSpPr>
          <p:nvPr/>
        </p:nvGrpSpPr>
        <p:grpSpPr>
          <a:xfrm>
            <a:off x="9435122" y="5006588"/>
            <a:ext cx="5515118" cy="5280412"/>
            <a:chOff x="0" y="0"/>
            <a:chExt cx="7353490" cy="7040550"/>
          </a:xfrm>
        </p:grpSpPr>
        <p:sp>
          <p:nvSpPr>
            <p:cNvPr id="21" name="Freeform 21"/>
            <p:cNvSpPr/>
            <p:nvPr/>
          </p:nvSpPr>
          <p:spPr>
            <a:xfrm>
              <a:off x="0" y="0"/>
              <a:ext cx="7353427" cy="7040499"/>
            </a:xfrm>
            <a:custGeom>
              <a:avLst/>
              <a:gdLst/>
              <a:ahLst/>
              <a:cxnLst/>
              <a:rect l="l" t="t" r="r" b="b"/>
              <a:pathLst>
                <a:path w="7353427" h="7040499">
                  <a:moveTo>
                    <a:pt x="3676777" y="0"/>
                  </a:moveTo>
                  <a:lnTo>
                    <a:pt x="0" y="3676777"/>
                  </a:lnTo>
                  <a:lnTo>
                    <a:pt x="3363849" y="7040499"/>
                  </a:lnTo>
                  <a:lnTo>
                    <a:pt x="3989705" y="7040499"/>
                  </a:lnTo>
                  <a:lnTo>
                    <a:pt x="7353427" y="3676777"/>
                  </a:lnTo>
                  <a:lnTo>
                    <a:pt x="3676777" y="0"/>
                  </a:lnTo>
                  <a:close/>
                </a:path>
              </a:pathLst>
            </a:custGeom>
            <a:blipFill>
              <a:blip r:embed="rId18"/>
              <a:stretch>
                <a:fillRect l="-16664" r="-16665" b="-4445"/>
              </a:stretch>
            </a:blipFill>
          </p:spPr>
          <p:txBody>
            <a:bodyPr/>
            <a:lstStyle/>
            <a:p>
              <a:endParaRPr lang="en-US"/>
            </a:p>
          </p:txBody>
        </p:sp>
      </p:grpSp>
      <p:sp>
        <p:nvSpPr>
          <p:cNvPr id="22" name="Freeform 22"/>
          <p:cNvSpPr/>
          <p:nvPr/>
        </p:nvSpPr>
        <p:spPr>
          <a:xfrm>
            <a:off x="9435122" y="5006588"/>
            <a:ext cx="5515118" cy="5280412"/>
          </a:xfrm>
          <a:custGeom>
            <a:avLst/>
            <a:gdLst/>
            <a:ahLst/>
            <a:cxnLst/>
            <a:rect l="l" t="t" r="r" b="b"/>
            <a:pathLst>
              <a:path w="5515118" h="5280412">
                <a:moveTo>
                  <a:pt x="0" y="0"/>
                </a:moveTo>
                <a:lnTo>
                  <a:pt x="5515118" y="0"/>
                </a:lnTo>
                <a:lnTo>
                  <a:pt x="5515118" y="5280412"/>
                </a:lnTo>
                <a:lnTo>
                  <a:pt x="0" y="528041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nvGrpSpPr>
          <p:cNvPr id="23" name="Group 23"/>
          <p:cNvGrpSpPr>
            <a:grpSpLocks noChangeAspect="1"/>
          </p:cNvGrpSpPr>
          <p:nvPr/>
        </p:nvGrpSpPr>
        <p:grpSpPr>
          <a:xfrm>
            <a:off x="7921428" y="0"/>
            <a:ext cx="6735204" cy="5357651"/>
            <a:chOff x="0" y="0"/>
            <a:chExt cx="8980272" cy="7143534"/>
          </a:xfrm>
        </p:grpSpPr>
        <p:sp>
          <p:nvSpPr>
            <p:cNvPr id="24" name="Freeform 24"/>
            <p:cNvSpPr/>
            <p:nvPr/>
          </p:nvSpPr>
          <p:spPr>
            <a:xfrm>
              <a:off x="0" y="0"/>
              <a:ext cx="8980297" cy="7143496"/>
            </a:xfrm>
            <a:custGeom>
              <a:avLst/>
              <a:gdLst/>
              <a:ahLst/>
              <a:cxnLst/>
              <a:rect l="l" t="t" r="r" b="b"/>
              <a:pathLst>
                <a:path w="8980297" h="7143496">
                  <a:moveTo>
                    <a:pt x="2653411" y="0"/>
                  </a:moveTo>
                  <a:lnTo>
                    <a:pt x="0" y="2653411"/>
                  </a:lnTo>
                  <a:lnTo>
                    <a:pt x="4490085" y="7143496"/>
                  </a:lnTo>
                  <a:lnTo>
                    <a:pt x="8980297" y="2653411"/>
                  </a:lnTo>
                  <a:lnTo>
                    <a:pt x="6326886" y="0"/>
                  </a:lnTo>
                  <a:close/>
                </a:path>
              </a:pathLst>
            </a:custGeom>
            <a:blipFill>
              <a:blip r:embed="rId21"/>
              <a:stretch>
                <a:fillRect t="-35942" b="-10231"/>
              </a:stretch>
            </a:blipFill>
          </p:spPr>
          <p:txBody>
            <a:bodyPr/>
            <a:lstStyle/>
            <a:p>
              <a:endParaRPr lang="en-US"/>
            </a:p>
          </p:txBody>
        </p:sp>
      </p:grpSp>
      <p:sp>
        <p:nvSpPr>
          <p:cNvPr id="25" name="Freeform 25"/>
          <p:cNvSpPr/>
          <p:nvPr/>
        </p:nvSpPr>
        <p:spPr>
          <a:xfrm>
            <a:off x="7921428" y="0"/>
            <a:ext cx="6735204" cy="5357651"/>
          </a:xfrm>
          <a:custGeom>
            <a:avLst/>
            <a:gdLst/>
            <a:ahLst/>
            <a:cxnLst/>
            <a:rect l="l" t="t" r="r" b="b"/>
            <a:pathLst>
              <a:path w="6735204" h="5357651">
                <a:moveTo>
                  <a:pt x="0" y="0"/>
                </a:moveTo>
                <a:lnTo>
                  <a:pt x="6735204" y="0"/>
                </a:lnTo>
                <a:lnTo>
                  <a:pt x="6735204" y="5357651"/>
                </a:lnTo>
                <a:lnTo>
                  <a:pt x="0" y="535765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grpSp>
        <p:nvGrpSpPr>
          <p:cNvPr id="26" name="Group 26"/>
          <p:cNvGrpSpPr>
            <a:grpSpLocks noChangeAspect="1"/>
          </p:cNvGrpSpPr>
          <p:nvPr/>
        </p:nvGrpSpPr>
        <p:grpSpPr>
          <a:xfrm rot="2700000">
            <a:off x="6567183" y="-1164526"/>
            <a:ext cx="2329043" cy="2329043"/>
            <a:chOff x="0" y="0"/>
            <a:chExt cx="3105391" cy="3105391"/>
          </a:xfrm>
        </p:grpSpPr>
        <p:sp>
          <p:nvSpPr>
            <p:cNvPr id="27" name="Freeform 27"/>
            <p:cNvSpPr/>
            <p:nvPr/>
          </p:nvSpPr>
          <p:spPr>
            <a:xfrm>
              <a:off x="0" y="0"/>
              <a:ext cx="3105404" cy="3105404"/>
            </a:xfrm>
            <a:custGeom>
              <a:avLst/>
              <a:gdLst/>
              <a:ahLst/>
              <a:cxnLst/>
              <a:rect l="l" t="t" r="r" b="b"/>
              <a:pathLst>
                <a:path w="3105404" h="3105404">
                  <a:moveTo>
                    <a:pt x="0" y="3105404"/>
                  </a:moveTo>
                  <a:lnTo>
                    <a:pt x="3105404" y="3105404"/>
                  </a:lnTo>
                  <a:lnTo>
                    <a:pt x="3105404" y="0"/>
                  </a:lnTo>
                  <a:close/>
                </a:path>
              </a:pathLst>
            </a:custGeom>
            <a:blipFill>
              <a:blip r:embed="rId3"/>
              <a:stretch>
                <a:fillRect l="-70396" t="-70396"/>
              </a:stretch>
            </a:blipFill>
          </p:spPr>
          <p:txBody>
            <a:bodyPr/>
            <a:lstStyle/>
            <a:p>
              <a:endParaRPr lang="en-US"/>
            </a:p>
          </p:txBody>
        </p:sp>
      </p:grpSp>
      <p:sp>
        <p:nvSpPr>
          <p:cNvPr id="28" name="Freeform 28"/>
          <p:cNvSpPr/>
          <p:nvPr/>
        </p:nvSpPr>
        <p:spPr>
          <a:xfrm>
            <a:off x="4925473" y="0"/>
            <a:ext cx="5612473" cy="1646882"/>
          </a:xfrm>
          <a:custGeom>
            <a:avLst/>
            <a:gdLst/>
            <a:ahLst/>
            <a:cxnLst/>
            <a:rect l="l" t="t" r="r" b="b"/>
            <a:pathLst>
              <a:path w="5612473" h="1646882">
                <a:moveTo>
                  <a:pt x="0" y="0"/>
                </a:moveTo>
                <a:lnTo>
                  <a:pt x="5612473" y="0"/>
                </a:lnTo>
                <a:lnTo>
                  <a:pt x="5612473" y="1646882"/>
                </a:lnTo>
                <a:lnTo>
                  <a:pt x="0" y="1646882"/>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grpSp>
        <p:nvGrpSpPr>
          <p:cNvPr id="29" name="Group 29"/>
          <p:cNvGrpSpPr>
            <a:grpSpLocks noChangeAspect="1"/>
          </p:cNvGrpSpPr>
          <p:nvPr/>
        </p:nvGrpSpPr>
        <p:grpSpPr>
          <a:xfrm>
            <a:off x="12477483" y="2135848"/>
            <a:ext cx="5320846" cy="5320846"/>
            <a:chOff x="0" y="0"/>
            <a:chExt cx="7094461" cy="7094461"/>
          </a:xfrm>
        </p:grpSpPr>
        <p:sp>
          <p:nvSpPr>
            <p:cNvPr id="30" name="Freeform 30"/>
            <p:cNvSpPr/>
            <p:nvPr/>
          </p:nvSpPr>
          <p:spPr>
            <a:xfrm>
              <a:off x="0" y="0"/>
              <a:ext cx="7094474" cy="7094474"/>
            </a:xfrm>
            <a:custGeom>
              <a:avLst/>
              <a:gdLst/>
              <a:ahLst/>
              <a:cxnLst/>
              <a:rect l="l" t="t" r="r" b="b"/>
              <a:pathLst>
                <a:path w="7094474" h="7094474">
                  <a:moveTo>
                    <a:pt x="3547237" y="0"/>
                  </a:moveTo>
                  <a:lnTo>
                    <a:pt x="0" y="3547237"/>
                  </a:lnTo>
                  <a:lnTo>
                    <a:pt x="3547237" y="7094474"/>
                  </a:lnTo>
                  <a:lnTo>
                    <a:pt x="7094474" y="3547237"/>
                  </a:lnTo>
                  <a:lnTo>
                    <a:pt x="3547237" y="0"/>
                  </a:lnTo>
                  <a:lnTo>
                    <a:pt x="3547237" y="0"/>
                  </a:lnTo>
                  <a:lnTo>
                    <a:pt x="3547237" y="0"/>
                  </a:lnTo>
                  <a:close/>
                </a:path>
              </a:pathLst>
            </a:custGeom>
            <a:blipFill>
              <a:blip r:embed="rId26"/>
              <a:stretch>
                <a:fillRect l="-18609" r="-18609"/>
              </a:stretch>
            </a:blipFill>
          </p:spPr>
          <p:txBody>
            <a:bodyPr/>
            <a:lstStyle/>
            <a:p>
              <a:endParaRPr lang="en-US"/>
            </a:p>
          </p:txBody>
        </p:sp>
      </p:grpSp>
      <p:sp>
        <p:nvSpPr>
          <p:cNvPr id="31" name="Freeform 31"/>
          <p:cNvSpPr/>
          <p:nvPr/>
        </p:nvSpPr>
        <p:spPr>
          <a:xfrm>
            <a:off x="12477483" y="2135848"/>
            <a:ext cx="5320846" cy="5320846"/>
          </a:xfrm>
          <a:custGeom>
            <a:avLst/>
            <a:gdLst/>
            <a:ahLst/>
            <a:cxnLst/>
            <a:rect l="l" t="t" r="r" b="b"/>
            <a:pathLst>
              <a:path w="5320846" h="5320846">
                <a:moveTo>
                  <a:pt x="0" y="0"/>
                </a:moveTo>
                <a:lnTo>
                  <a:pt x="5320846" y="0"/>
                </a:lnTo>
                <a:lnTo>
                  <a:pt x="5320846" y="5320846"/>
                </a:lnTo>
                <a:lnTo>
                  <a:pt x="0" y="5320846"/>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grpSp>
        <p:nvGrpSpPr>
          <p:cNvPr id="32" name="Group 32"/>
          <p:cNvGrpSpPr>
            <a:grpSpLocks noChangeAspect="1"/>
          </p:cNvGrpSpPr>
          <p:nvPr/>
        </p:nvGrpSpPr>
        <p:grpSpPr>
          <a:xfrm>
            <a:off x="13229482" y="0"/>
            <a:ext cx="3816858" cy="1908429"/>
            <a:chOff x="0" y="0"/>
            <a:chExt cx="5089144" cy="2544572"/>
          </a:xfrm>
        </p:grpSpPr>
        <p:sp>
          <p:nvSpPr>
            <p:cNvPr id="33" name="Freeform 33"/>
            <p:cNvSpPr/>
            <p:nvPr/>
          </p:nvSpPr>
          <p:spPr>
            <a:xfrm>
              <a:off x="0" y="0"/>
              <a:ext cx="5089144" cy="2544572"/>
            </a:xfrm>
            <a:custGeom>
              <a:avLst/>
              <a:gdLst/>
              <a:ahLst/>
              <a:cxnLst/>
              <a:rect l="l" t="t" r="r" b="b"/>
              <a:pathLst>
                <a:path w="5089144" h="2544572">
                  <a:moveTo>
                    <a:pt x="0" y="0"/>
                  </a:moveTo>
                  <a:lnTo>
                    <a:pt x="2544572" y="2544572"/>
                  </a:lnTo>
                  <a:lnTo>
                    <a:pt x="5089144" y="0"/>
                  </a:lnTo>
                  <a:close/>
                </a:path>
              </a:pathLst>
            </a:custGeom>
            <a:blipFill>
              <a:blip r:embed="rId29"/>
              <a:stretch>
                <a:fillRect l="-43715" t="-178807" r="-43715"/>
              </a:stretch>
            </a:blipFill>
          </p:spPr>
          <p:txBody>
            <a:bodyPr/>
            <a:lstStyle/>
            <a:p>
              <a:endParaRPr lang="en-US"/>
            </a:p>
          </p:txBody>
        </p:sp>
      </p:grpSp>
      <p:sp>
        <p:nvSpPr>
          <p:cNvPr id="34" name="Freeform 34"/>
          <p:cNvSpPr/>
          <p:nvPr/>
        </p:nvSpPr>
        <p:spPr>
          <a:xfrm>
            <a:off x="12477483" y="0"/>
            <a:ext cx="5320846" cy="1908429"/>
          </a:xfrm>
          <a:custGeom>
            <a:avLst/>
            <a:gdLst/>
            <a:ahLst/>
            <a:cxnLst/>
            <a:rect l="l" t="t" r="r" b="b"/>
            <a:pathLst>
              <a:path w="5320846" h="1908429">
                <a:moveTo>
                  <a:pt x="0" y="0"/>
                </a:moveTo>
                <a:lnTo>
                  <a:pt x="5320846" y="0"/>
                </a:lnTo>
                <a:lnTo>
                  <a:pt x="5320846" y="1908429"/>
                </a:lnTo>
                <a:lnTo>
                  <a:pt x="0" y="1908429"/>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grpSp>
        <p:nvGrpSpPr>
          <p:cNvPr id="35" name="Group 35"/>
          <p:cNvGrpSpPr>
            <a:grpSpLocks noChangeAspect="1"/>
          </p:cNvGrpSpPr>
          <p:nvPr/>
        </p:nvGrpSpPr>
        <p:grpSpPr>
          <a:xfrm rot="-105360">
            <a:off x="13028219" y="8208655"/>
            <a:ext cx="4157624" cy="2142534"/>
            <a:chOff x="0" y="0"/>
            <a:chExt cx="5543499" cy="2856713"/>
          </a:xfrm>
        </p:grpSpPr>
        <p:sp>
          <p:nvSpPr>
            <p:cNvPr id="36" name="Freeform 36"/>
            <p:cNvSpPr/>
            <p:nvPr/>
          </p:nvSpPr>
          <p:spPr>
            <a:xfrm>
              <a:off x="0" y="0"/>
              <a:ext cx="5543550" cy="2856738"/>
            </a:xfrm>
            <a:custGeom>
              <a:avLst/>
              <a:gdLst/>
              <a:ahLst/>
              <a:cxnLst/>
              <a:rect l="l" t="t" r="r" b="b"/>
              <a:pathLst>
                <a:path w="5543550" h="2856738">
                  <a:moveTo>
                    <a:pt x="2856738" y="0"/>
                  </a:moveTo>
                  <a:lnTo>
                    <a:pt x="0" y="2686812"/>
                  </a:lnTo>
                  <a:lnTo>
                    <a:pt x="5543550" y="2856738"/>
                  </a:lnTo>
                  <a:lnTo>
                    <a:pt x="2856738" y="0"/>
                  </a:lnTo>
                  <a:close/>
                </a:path>
              </a:pathLst>
            </a:custGeom>
            <a:blipFill>
              <a:blip r:embed="rId32"/>
              <a:stretch>
                <a:fillRect l="-50323" t="-413" r="-49324" b="-157701"/>
              </a:stretch>
            </a:blipFill>
          </p:spPr>
          <p:txBody>
            <a:bodyPr/>
            <a:lstStyle/>
            <a:p>
              <a:endParaRPr lang="en-US"/>
            </a:p>
          </p:txBody>
        </p:sp>
      </p:grpSp>
      <p:sp>
        <p:nvSpPr>
          <p:cNvPr id="37" name="Freeform 37"/>
          <p:cNvSpPr/>
          <p:nvPr/>
        </p:nvSpPr>
        <p:spPr>
          <a:xfrm>
            <a:off x="12380347" y="8207207"/>
            <a:ext cx="5515118" cy="2079793"/>
          </a:xfrm>
          <a:custGeom>
            <a:avLst/>
            <a:gdLst/>
            <a:ahLst/>
            <a:cxnLst/>
            <a:rect l="l" t="t" r="r" b="b"/>
            <a:pathLst>
              <a:path w="5515118" h="2079793">
                <a:moveTo>
                  <a:pt x="0" y="0"/>
                </a:moveTo>
                <a:lnTo>
                  <a:pt x="5515118" y="0"/>
                </a:lnTo>
                <a:lnTo>
                  <a:pt x="5515118" y="2079793"/>
                </a:lnTo>
                <a:lnTo>
                  <a:pt x="0" y="2079793"/>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a:p>
        </p:txBody>
      </p:sp>
      <p:grpSp>
        <p:nvGrpSpPr>
          <p:cNvPr id="38" name="Group 38"/>
          <p:cNvGrpSpPr>
            <a:grpSpLocks noChangeAspect="1"/>
          </p:cNvGrpSpPr>
          <p:nvPr/>
        </p:nvGrpSpPr>
        <p:grpSpPr>
          <a:xfrm rot="8100000">
            <a:off x="16220675" y="5862904"/>
            <a:ext cx="3968620" cy="3733819"/>
            <a:chOff x="0" y="0"/>
            <a:chExt cx="5291493" cy="4978425"/>
          </a:xfrm>
        </p:grpSpPr>
        <p:sp>
          <p:nvSpPr>
            <p:cNvPr id="39" name="Freeform 39"/>
            <p:cNvSpPr/>
            <p:nvPr/>
          </p:nvSpPr>
          <p:spPr>
            <a:xfrm>
              <a:off x="0" y="0"/>
              <a:ext cx="5291455" cy="4978400"/>
            </a:xfrm>
            <a:custGeom>
              <a:avLst/>
              <a:gdLst/>
              <a:ahLst/>
              <a:cxnLst/>
              <a:rect l="l" t="t" r="r" b="b"/>
              <a:pathLst>
                <a:path w="5291455" h="4978400">
                  <a:moveTo>
                    <a:pt x="0" y="4978400"/>
                  </a:moveTo>
                  <a:lnTo>
                    <a:pt x="5291455" y="4978400"/>
                  </a:lnTo>
                  <a:lnTo>
                    <a:pt x="5291455" y="313055"/>
                  </a:lnTo>
                  <a:lnTo>
                    <a:pt x="4978400" y="0"/>
                  </a:lnTo>
                  <a:lnTo>
                    <a:pt x="0" y="4978400"/>
                  </a:lnTo>
                  <a:lnTo>
                    <a:pt x="0" y="4978400"/>
                  </a:lnTo>
                  <a:close/>
                </a:path>
              </a:pathLst>
            </a:custGeom>
            <a:blipFill>
              <a:blip r:embed="rId3"/>
              <a:stretch>
                <a:fillRect t="-6288"/>
              </a:stretch>
            </a:blipFill>
          </p:spPr>
          <p:txBody>
            <a:bodyPr/>
            <a:lstStyle/>
            <a:p>
              <a:endParaRPr lang="en-US"/>
            </a:p>
          </p:txBody>
        </p:sp>
      </p:grpSp>
      <p:sp>
        <p:nvSpPr>
          <p:cNvPr id="40" name="Freeform 40"/>
          <p:cNvSpPr/>
          <p:nvPr/>
        </p:nvSpPr>
        <p:spPr>
          <a:xfrm>
            <a:off x="15481764" y="5006588"/>
            <a:ext cx="2806236" cy="5280412"/>
          </a:xfrm>
          <a:custGeom>
            <a:avLst/>
            <a:gdLst/>
            <a:ahLst/>
            <a:cxnLst/>
            <a:rect l="l" t="t" r="r" b="b"/>
            <a:pathLst>
              <a:path w="2806236" h="5280412">
                <a:moveTo>
                  <a:pt x="0" y="0"/>
                </a:moveTo>
                <a:lnTo>
                  <a:pt x="2806236" y="0"/>
                </a:lnTo>
                <a:lnTo>
                  <a:pt x="2806236" y="5280412"/>
                </a:lnTo>
                <a:lnTo>
                  <a:pt x="0" y="5280412"/>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en-US"/>
          </a:p>
        </p:txBody>
      </p:sp>
      <p:grpSp>
        <p:nvGrpSpPr>
          <p:cNvPr id="41" name="Group 41"/>
          <p:cNvGrpSpPr>
            <a:grpSpLocks noChangeAspect="1"/>
          </p:cNvGrpSpPr>
          <p:nvPr/>
        </p:nvGrpSpPr>
        <p:grpSpPr>
          <a:xfrm rot="8100000">
            <a:off x="16429072" y="240725"/>
            <a:ext cx="3343608" cy="3872884"/>
            <a:chOff x="0" y="0"/>
            <a:chExt cx="4458144" cy="5163845"/>
          </a:xfrm>
        </p:grpSpPr>
        <p:sp>
          <p:nvSpPr>
            <p:cNvPr id="42" name="Freeform 42"/>
            <p:cNvSpPr/>
            <p:nvPr/>
          </p:nvSpPr>
          <p:spPr>
            <a:xfrm>
              <a:off x="0" y="0"/>
              <a:ext cx="4458208" cy="5163820"/>
            </a:xfrm>
            <a:custGeom>
              <a:avLst/>
              <a:gdLst/>
              <a:ahLst/>
              <a:cxnLst/>
              <a:rect l="l" t="t" r="r" b="b"/>
              <a:pathLst>
                <a:path w="4458208" h="5163820">
                  <a:moveTo>
                    <a:pt x="705739" y="5163820"/>
                  </a:moveTo>
                  <a:lnTo>
                    <a:pt x="4458208" y="5163820"/>
                  </a:lnTo>
                  <a:lnTo>
                    <a:pt x="4458208" y="0"/>
                  </a:lnTo>
                  <a:lnTo>
                    <a:pt x="0" y="4458208"/>
                  </a:lnTo>
                  <a:close/>
                </a:path>
              </a:pathLst>
            </a:custGeom>
            <a:blipFill>
              <a:blip r:embed="rId3"/>
              <a:stretch>
                <a:fillRect l="-18692" t="-2471" r="1"/>
              </a:stretch>
            </a:blipFill>
          </p:spPr>
          <p:txBody>
            <a:bodyPr/>
            <a:lstStyle/>
            <a:p>
              <a:endParaRPr lang="en-US"/>
            </a:p>
          </p:txBody>
        </p:sp>
      </p:grpSp>
      <p:sp>
        <p:nvSpPr>
          <p:cNvPr id="43" name="Freeform 43"/>
          <p:cNvSpPr/>
          <p:nvPr/>
        </p:nvSpPr>
        <p:spPr>
          <a:xfrm>
            <a:off x="2404415" y="7697638"/>
            <a:ext cx="6025801" cy="369303"/>
          </a:xfrm>
          <a:custGeom>
            <a:avLst/>
            <a:gdLst/>
            <a:ahLst/>
            <a:cxnLst/>
            <a:rect l="l" t="t" r="r" b="b"/>
            <a:pathLst>
              <a:path w="6025801" h="369303">
                <a:moveTo>
                  <a:pt x="0" y="0"/>
                </a:moveTo>
                <a:lnTo>
                  <a:pt x="6025801" y="0"/>
                </a:lnTo>
                <a:lnTo>
                  <a:pt x="6025801" y="369304"/>
                </a:lnTo>
                <a:lnTo>
                  <a:pt x="0" y="369304"/>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en-US"/>
          </a:p>
        </p:txBody>
      </p:sp>
      <p:sp>
        <p:nvSpPr>
          <p:cNvPr id="44" name="Freeform 44"/>
          <p:cNvSpPr/>
          <p:nvPr/>
        </p:nvSpPr>
        <p:spPr>
          <a:xfrm>
            <a:off x="2837602" y="1935956"/>
            <a:ext cx="5172970" cy="3624720"/>
          </a:xfrm>
          <a:custGeom>
            <a:avLst/>
            <a:gdLst/>
            <a:ahLst/>
            <a:cxnLst/>
            <a:rect l="l" t="t" r="r" b="b"/>
            <a:pathLst>
              <a:path w="5172970" h="3624720">
                <a:moveTo>
                  <a:pt x="0" y="0"/>
                </a:moveTo>
                <a:lnTo>
                  <a:pt x="5172971" y="0"/>
                </a:lnTo>
                <a:lnTo>
                  <a:pt x="5172971" y="3624720"/>
                </a:lnTo>
                <a:lnTo>
                  <a:pt x="0" y="3624720"/>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txBody>
          <a:bodyPr/>
          <a:lstStyle/>
          <a:p>
            <a:endParaRPr lang="en-US"/>
          </a:p>
        </p:txBody>
      </p:sp>
      <p:sp>
        <p:nvSpPr>
          <p:cNvPr id="45" name="Freeform 45"/>
          <p:cNvSpPr/>
          <p:nvPr/>
        </p:nvSpPr>
        <p:spPr>
          <a:xfrm>
            <a:off x="3196723" y="6039641"/>
            <a:ext cx="4441203" cy="1137304"/>
          </a:xfrm>
          <a:custGeom>
            <a:avLst/>
            <a:gdLst/>
            <a:ahLst/>
            <a:cxnLst/>
            <a:rect l="l" t="t" r="r" b="b"/>
            <a:pathLst>
              <a:path w="4441203" h="1137304">
                <a:moveTo>
                  <a:pt x="0" y="0"/>
                </a:moveTo>
                <a:lnTo>
                  <a:pt x="4441203" y="0"/>
                </a:lnTo>
                <a:lnTo>
                  <a:pt x="4441203" y="1137304"/>
                </a:lnTo>
                <a:lnTo>
                  <a:pt x="0" y="1137304"/>
                </a:lnTo>
                <a:lnTo>
                  <a:pt x="0" y="0"/>
                </a:lnTo>
                <a:close/>
              </a:path>
            </a:pathLst>
          </a:custGeom>
          <a:blipFill>
            <a:blip r:embed="rId41">
              <a:extLst>
                <a:ext uri="{96DAC541-7B7A-43D3-8B79-37D633B846F1}">
                  <asvg:svgBlip xmlns:asvg="http://schemas.microsoft.com/office/drawing/2016/SVG/main" r:embed="rId42"/>
                </a:ext>
              </a:extLst>
            </a:blip>
            <a:stretch>
              <a:fillRect/>
            </a:stretch>
          </a:blipFill>
        </p:spPr>
        <p:txBody>
          <a:bodyPr/>
          <a:lstStyle/>
          <a:p>
            <a:endParaRPr lang="en-US"/>
          </a:p>
        </p:txBody>
      </p:sp>
      <p:sp>
        <p:nvSpPr>
          <p:cNvPr id="46" name="Freeform 46"/>
          <p:cNvSpPr/>
          <p:nvPr/>
        </p:nvSpPr>
        <p:spPr>
          <a:xfrm>
            <a:off x="4212593" y="8252851"/>
            <a:ext cx="2604897" cy="369303"/>
          </a:xfrm>
          <a:custGeom>
            <a:avLst/>
            <a:gdLst/>
            <a:ahLst/>
            <a:cxnLst/>
            <a:rect l="l" t="t" r="r" b="b"/>
            <a:pathLst>
              <a:path w="2604897" h="369303">
                <a:moveTo>
                  <a:pt x="0" y="0"/>
                </a:moveTo>
                <a:lnTo>
                  <a:pt x="2604897" y="0"/>
                </a:lnTo>
                <a:lnTo>
                  <a:pt x="2604897" y="369303"/>
                </a:lnTo>
                <a:lnTo>
                  <a:pt x="0" y="369303"/>
                </a:lnTo>
                <a:lnTo>
                  <a:pt x="0" y="0"/>
                </a:lnTo>
                <a:close/>
              </a:path>
            </a:pathLst>
          </a:custGeom>
          <a:blipFill>
            <a:blip r:embed="rId43">
              <a:extLst>
                <a:ext uri="{96DAC541-7B7A-43D3-8B79-37D633B846F1}">
                  <asvg:svgBlip xmlns:asvg="http://schemas.microsoft.com/office/drawing/2016/SVG/main" r:embed="rId44"/>
                </a:ext>
              </a:extLst>
            </a:blip>
            <a:stretch>
              <a:fillRect/>
            </a:stretch>
          </a:blipFill>
        </p:spPr>
        <p:txBody>
          <a:bodyPr/>
          <a:lstStyle/>
          <a:p>
            <a:endParaRPr lang="en-US"/>
          </a:p>
        </p:txBody>
      </p:sp>
      <p:sp>
        <p:nvSpPr>
          <p:cNvPr id="47" name="Freeform 47"/>
          <p:cNvSpPr/>
          <p:nvPr/>
        </p:nvSpPr>
        <p:spPr>
          <a:xfrm>
            <a:off x="15549458" y="0"/>
            <a:ext cx="2738542" cy="4796276"/>
          </a:xfrm>
          <a:custGeom>
            <a:avLst/>
            <a:gdLst/>
            <a:ahLst/>
            <a:cxnLst/>
            <a:rect l="l" t="t" r="r" b="b"/>
            <a:pathLst>
              <a:path w="2738542" h="4796276">
                <a:moveTo>
                  <a:pt x="0" y="0"/>
                </a:moveTo>
                <a:lnTo>
                  <a:pt x="2738542" y="0"/>
                </a:lnTo>
                <a:lnTo>
                  <a:pt x="2738542" y="4796276"/>
                </a:lnTo>
                <a:lnTo>
                  <a:pt x="0" y="4796276"/>
                </a:lnTo>
                <a:lnTo>
                  <a:pt x="0" y="0"/>
                </a:lnTo>
                <a:close/>
              </a:path>
            </a:pathLst>
          </a:custGeom>
          <a:blipFill>
            <a:blip r:embed="rId45">
              <a:extLst>
                <a:ext uri="{96DAC541-7B7A-43D3-8B79-37D633B846F1}">
                  <asvg:svgBlip xmlns:asvg="http://schemas.microsoft.com/office/drawing/2016/SVG/main" r:embed="rId46"/>
                </a:ext>
              </a:extLst>
            </a:blip>
            <a:stretch>
              <a:fillRect/>
            </a:stretch>
          </a:blipFill>
        </p:spPr>
        <p:txBody>
          <a:bodyPr/>
          <a:lstStyle/>
          <a:p>
            <a:endParaRPr lang="en-US"/>
          </a:p>
        </p:txBody>
      </p:sp>
      <p:sp>
        <p:nvSpPr>
          <p:cNvPr id="48" name="Freeform 48"/>
          <p:cNvSpPr/>
          <p:nvPr/>
        </p:nvSpPr>
        <p:spPr>
          <a:xfrm>
            <a:off x="2837602" y="1935956"/>
            <a:ext cx="5172970" cy="3624720"/>
          </a:xfrm>
          <a:custGeom>
            <a:avLst/>
            <a:gdLst/>
            <a:ahLst/>
            <a:cxnLst/>
            <a:rect l="l" t="t" r="r" b="b"/>
            <a:pathLst>
              <a:path w="5172970" h="3624720">
                <a:moveTo>
                  <a:pt x="0" y="0"/>
                </a:moveTo>
                <a:lnTo>
                  <a:pt x="5172971" y="0"/>
                </a:lnTo>
                <a:lnTo>
                  <a:pt x="5172971" y="3624720"/>
                </a:lnTo>
                <a:lnTo>
                  <a:pt x="0" y="3624720"/>
                </a:lnTo>
                <a:lnTo>
                  <a:pt x="0" y="0"/>
                </a:lnTo>
                <a:close/>
              </a:path>
            </a:pathLst>
          </a:custGeom>
          <a:blipFill>
            <a:blip r:embed="rId47"/>
            <a:stretch>
              <a:fillRect/>
            </a:stretch>
          </a:blipFill>
        </p:spPr>
        <p:txBody>
          <a:bodyPr/>
          <a:lstStyle/>
          <a:p>
            <a:endParaRPr lang="en-US"/>
          </a:p>
        </p:txBody>
      </p:sp>
      <p:sp>
        <p:nvSpPr>
          <p:cNvPr id="49" name="TextBox 49"/>
          <p:cNvSpPr txBox="1"/>
          <p:nvPr/>
        </p:nvSpPr>
        <p:spPr>
          <a:xfrm>
            <a:off x="2081793" y="5812774"/>
            <a:ext cx="6889417" cy="3492046"/>
          </a:xfrm>
          <a:prstGeom prst="rect">
            <a:avLst/>
          </a:prstGeom>
        </p:spPr>
        <p:txBody>
          <a:bodyPr wrap="square" lIns="0" tIns="0" rIns="0" bIns="0" rtlCol="0" anchor="t">
            <a:spAutoFit/>
          </a:bodyPr>
          <a:lstStyle/>
          <a:p>
            <a:pPr algn="ctr">
              <a:lnSpc>
                <a:spcPts val="6100"/>
              </a:lnSpc>
            </a:pPr>
            <a:r>
              <a:rPr lang="en-US" sz="7388" dirty="0">
                <a:solidFill>
                  <a:schemeClr val="bg1"/>
                </a:solidFill>
                <a:latin typeface="EB Garamond"/>
                <a:ea typeface="EB Garamond"/>
                <a:cs typeface="EB Garamond"/>
                <a:sym typeface="EB Garamond"/>
              </a:rPr>
              <a:t>County Charters</a:t>
            </a:r>
          </a:p>
          <a:p>
            <a:pPr algn="ctr">
              <a:lnSpc>
                <a:spcPts val="6100"/>
              </a:lnSpc>
            </a:pPr>
            <a:r>
              <a:rPr lang="en-US" sz="4400" dirty="0">
                <a:solidFill>
                  <a:schemeClr val="bg1"/>
                </a:solidFill>
                <a:latin typeface="EB Garamond"/>
                <a:ea typeface="EB Garamond"/>
                <a:cs typeface="EB Garamond"/>
                <a:sym typeface="EB Garamond"/>
              </a:rPr>
              <a:t>Presentation to Siskiyou County Board of Supervisors </a:t>
            </a:r>
          </a:p>
          <a:p>
            <a:pPr algn="ctr">
              <a:lnSpc>
                <a:spcPts val="10344"/>
              </a:lnSpc>
            </a:pPr>
            <a:endParaRPr lang="en-US" sz="4400" dirty="0">
              <a:solidFill>
                <a:schemeClr val="bg1"/>
              </a:solidFill>
              <a:latin typeface="EB Garamond"/>
              <a:ea typeface="EB Garamond"/>
              <a:cs typeface="EB Garamond"/>
              <a:sym typeface="EB Garamond"/>
            </a:endParaRPr>
          </a:p>
        </p:txBody>
      </p:sp>
      <p:sp>
        <p:nvSpPr>
          <p:cNvPr id="50" name="TextBox 50"/>
          <p:cNvSpPr txBox="1"/>
          <p:nvPr/>
        </p:nvSpPr>
        <p:spPr>
          <a:xfrm>
            <a:off x="3911270" y="8098405"/>
            <a:ext cx="3265722" cy="1071768"/>
          </a:xfrm>
          <a:prstGeom prst="rect">
            <a:avLst/>
          </a:prstGeom>
        </p:spPr>
        <p:txBody>
          <a:bodyPr wrap="square" lIns="0" tIns="0" rIns="0" bIns="0" rtlCol="0" anchor="t">
            <a:spAutoFit/>
          </a:bodyPr>
          <a:lstStyle/>
          <a:p>
            <a:pPr algn="ctr">
              <a:lnSpc>
                <a:spcPts val="4372"/>
              </a:lnSpc>
            </a:pPr>
            <a:r>
              <a:rPr lang="en-US" sz="2400" b="1" dirty="0">
                <a:solidFill>
                  <a:srgbClr val="FFFFFF"/>
                </a:solidFill>
                <a:latin typeface="EB Garamond" panose="00000500000000000000" pitchFamily="2" charset="0"/>
                <a:ea typeface="EB Garamond" panose="00000500000000000000" pitchFamily="2" charset="0"/>
                <a:cs typeface="Open Sans Semi-Bold"/>
                <a:sym typeface="Open Sans Semi-Bold"/>
              </a:rPr>
              <a:t>October 21, 2025</a:t>
            </a:r>
          </a:p>
          <a:p>
            <a:pPr algn="ctr">
              <a:lnSpc>
                <a:spcPts val="4372"/>
              </a:lnSpc>
            </a:pPr>
            <a:r>
              <a:rPr lang="en-US" sz="2400" b="1" dirty="0">
                <a:solidFill>
                  <a:srgbClr val="FFFFFF"/>
                </a:solidFill>
                <a:latin typeface="EB Garamond" panose="00000500000000000000" pitchFamily="2" charset="0"/>
                <a:ea typeface="EB Garamond" panose="00000500000000000000" pitchFamily="2" charset="0"/>
                <a:cs typeface="Open Sans Semi-Bold"/>
                <a:sym typeface="Open Sans Semi-Bold"/>
              </a:rPr>
              <a:t>Presented by Eric Lawyer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EF4B9-B1A5-CCE6-7F17-93828C01487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376F075-8DBA-D55B-3308-9E725E9DF9D8}"/>
              </a:ext>
            </a:extLst>
          </p:cNvPr>
          <p:cNvSpPr/>
          <p:nvPr/>
        </p:nvSpPr>
        <p:spPr>
          <a:xfrm>
            <a:off x="0" y="9623574"/>
            <a:ext cx="18288000" cy="663426"/>
          </a:xfrm>
          <a:custGeom>
            <a:avLst/>
            <a:gdLst/>
            <a:ahLst/>
            <a:cxnLst/>
            <a:rect l="l" t="t" r="r" b="b"/>
            <a:pathLst>
              <a:path w="18288000" h="663426">
                <a:moveTo>
                  <a:pt x="0" y="0"/>
                </a:moveTo>
                <a:lnTo>
                  <a:pt x="18288000" y="0"/>
                </a:lnTo>
                <a:lnTo>
                  <a:pt x="18288000" y="663426"/>
                </a:lnTo>
                <a:lnTo>
                  <a:pt x="0" y="663426"/>
                </a:lnTo>
                <a:lnTo>
                  <a:pt x="0" y="0"/>
                </a:lnTo>
                <a:close/>
              </a:path>
            </a:pathLst>
          </a:custGeom>
          <a:blipFill>
            <a:blip r:embed="rId3"/>
            <a:stretch>
              <a:fillRect l="-4497" r="-3281" b="-2870836"/>
            </a:stretch>
          </a:blipFill>
        </p:spPr>
        <p:txBody>
          <a:bodyPr/>
          <a:lstStyle/>
          <a:p>
            <a:endParaRPr lang="en-US"/>
          </a:p>
        </p:txBody>
      </p:sp>
      <p:sp>
        <p:nvSpPr>
          <p:cNvPr id="3" name="Freeform 3">
            <a:extLst>
              <a:ext uri="{FF2B5EF4-FFF2-40B4-BE49-F238E27FC236}">
                <a16:creationId xmlns:a16="http://schemas.microsoft.com/office/drawing/2014/main" id="{8432D378-D368-3AC5-EF9A-FE102A4B5318}"/>
              </a:ext>
            </a:extLst>
          </p:cNvPr>
          <p:cNvSpPr/>
          <p:nvPr/>
        </p:nvSpPr>
        <p:spPr>
          <a:xfrm>
            <a:off x="1152735" y="7501795"/>
            <a:ext cx="4539024" cy="1513180"/>
          </a:xfrm>
          <a:custGeom>
            <a:avLst/>
            <a:gdLst/>
            <a:ahLst/>
            <a:cxnLst/>
            <a:rect l="l" t="t" r="r" b="b"/>
            <a:pathLst>
              <a:path w="4539024" h="1513180">
                <a:moveTo>
                  <a:pt x="0" y="0"/>
                </a:moveTo>
                <a:lnTo>
                  <a:pt x="4539024" y="0"/>
                </a:lnTo>
                <a:lnTo>
                  <a:pt x="4539024" y="1513179"/>
                </a:lnTo>
                <a:lnTo>
                  <a:pt x="0" y="15131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DD260F97-299B-B4E3-1AF1-01E0AEE15576}"/>
              </a:ext>
            </a:extLst>
          </p:cNvPr>
          <p:cNvSpPr/>
          <p:nvPr/>
        </p:nvSpPr>
        <p:spPr>
          <a:xfrm>
            <a:off x="1152744" y="6129557"/>
            <a:ext cx="4539024" cy="1168698"/>
          </a:xfrm>
          <a:custGeom>
            <a:avLst/>
            <a:gdLst/>
            <a:ahLst/>
            <a:cxnLst/>
            <a:rect l="l" t="t" r="r" b="b"/>
            <a:pathLst>
              <a:path w="4539024" h="1168698">
                <a:moveTo>
                  <a:pt x="0" y="0"/>
                </a:moveTo>
                <a:lnTo>
                  <a:pt x="4539025" y="0"/>
                </a:lnTo>
                <a:lnTo>
                  <a:pt x="4539025" y="1168698"/>
                </a:lnTo>
                <a:lnTo>
                  <a:pt x="0" y="11686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D0955DD0-E6A8-7980-BDAE-01BA4D78021F}"/>
              </a:ext>
            </a:extLst>
          </p:cNvPr>
          <p:cNvSpPr/>
          <p:nvPr/>
        </p:nvSpPr>
        <p:spPr>
          <a:xfrm>
            <a:off x="1028700" y="1331157"/>
            <a:ext cx="6479696" cy="1061999"/>
          </a:xfrm>
          <a:custGeom>
            <a:avLst/>
            <a:gdLst/>
            <a:ahLst/>
            <a:cxnLst/>
            <a:rect l="l" t="t" r="r" b="b"/>
            <a:pathLst>
              <a:path w="6479696" h="1061999">
                <a:moveTo>
                  <a:pt x="0" y="0"/>
                </a:moveTo>
                <a:lnTo>
                  <a:pt x="6479696" y="0"/>
                </a:lnTo>
                <a:lnTo>
                  <a:pt x="6479696" y="1061999"/>
                </a:lnTo>
                <a:lnTo>
                  <a:pt x="0" y="10619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D0214FD5-0252-7C33-D74E-B10BCC96583A}"/>
              </a:ext>
            </a:extLst>
          </p:cNvPr>
          <p:cNvSpPr/>
          <p:nvPr/>
        </p:nvSpPr>
        <p:spPr>
          <a:xfrm>
            <a:off x="1028700" y="1066067"/>
            <a:ext cx="5954058" cy="116072"/>
          </a:xfrm>
          <a:custGeom>
            <a:avLst/>
            <a:gdLst/>
            <a:ahLst/>
            <a:cxnLst/>
            <a:rect l="l" t="t" r="r" b="b"/>
            <a:pathLst>
              <a:path w="5954058" h="116072">
                <a:moveTo>
                  <a:pt x="0" y="0"/>
                </a:moveTo>
                <a:lnTo>
                  <a:pt x="5954058" y="0"/>
                </a:lnTo>
                <a:lnTo>
                  <a:pt x="5954058" y="116071"/>
                </a:lnTo>
                <a:lnTo>
                  <a:pt x="0" y="11607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2B17AC93-D12C-6DF0-57AC-50FC550C647D}"/>
              </a:ext>
            </a:extLst>
          </p:cNvPr>
          <p:cNvSpPr/>
          <p:nvPr/>
        </p:nvSpPr>
        <p:spPr>
          <a:xfrm>
            <a:off x="6623733" y="6129557"/>
            <a:ext cx="4799571" cy="2885408"/>
          </a:xfrm>
          <a:custGeom>
            <a:avLst/>
            <a:gdLst/>
            <a:ahLst/>
            <a:cxnLst/>
            <a:rect l="l" t="t" r="r" b="b"/>
            <a:pathLst>
              <a:path w="4799571" h="2885408">
                <a:moveTo>
                  <a:pt x="0" y="0"/>
                </a:moveTo>
                <a:lnTo>
                  <a:pt x="4799571" y="0"/>
                </a:lnTo>
                <a:lnTo>
                  <a:pt x="4799571" y="2885408"/>
                </a:lnTo>
                <a:lnTo>
                  <a:pt x="0" y="288540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2629CCAD-347B-B73A-9EEB-676DD8CBA88D}"/>
              </a:ext>
            </a:extLst>
          </p:cNvPr>
          <p:cNvSpPr/>
          <p:nvPr/>
        </p:nvSpPr>
        <p:spPr>
          <a:xfrm>
            <a:off x="0" y="9623565"/>
            <a:ext cx="18288000" cy="663435"/>
          </a:xfrm>
          <a:custGeom>
            <a:avLst/>
            <a:gdLst/>
            <a:ahLst/>
            <a:cxnLst/>
            <a:rect l="l" t="t" r="r" b="b"/>
            <a:pathLst>
              <a:path w="18288000" h="663435">
                <a:moveTo>
                  <a:pt x="0" y="0"/>
                </a:moveTo>
                <a:lnTo>
                  <a:pt x="18288000" y="0"/>
                </a:lnTo>
                <a:lnTo>
                  <a:pt x="18288000" y="663435"/>
                </a:lnTo>
                <a:lnTo>
                  <a:pt x="0" y="66343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3E152B15-159E-76AA-4449-2F991FF021C9}"/>
              </a:ext>
            </a:extLst>
          </p:cNvPr>
          <p:cNvSpPr/>
          <p:nvPr/>
        </p:nvSpPr>
        <p:spPr>
          <a:xfrm>
            <a:off x="1028700" y="2547442"/>
            <a:ext cx="16230600" cy="1754400"/>
          </a:xfrm>
          <a:custGeom>
            <a:avLst/>
            <a:gdLst/>
            <a:ahLst/>
            <a:cxnLst/>
            <a:rect l="l" t="t" r="r" b="b"/>
            <a:pathLst>
              <a:path w="16230600" h="1754400">
                <a:moveTo>
                  <a:pt x="0" y="0"/>
                </a:moveTo>
                <a:lnTo>
                  <a:pt x="16230600" y="0"/>
                </a:lnTo>
                <a:lnTo>
                  <a:pt x="16230600" y="1754400"/>
                </a:lnTo>
                <a:lnTo>
                  <a:pt x="0" y="17544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0" name="Freeform 10">
            <a:extLst>
              <a:ext uri="{FF2B5EF4-FFF2-40B4-BE49-F238E27FC236}">
                <a16:creationId xmlns:a16="http://schemas.microsoft.com/office/drawing/2014/main" id="{F05BDA0A-431F-6184-C057-8FF3363BA82B}"/>
              </a:ext>
            </a:extLst>
          </p:cNvPr>
          <p:cNvSpPr/>
          <p:nvPr/>
        </p:nvSpPr>
        <p:spPr>
          <a:xfrm>
            <a:off x="12159682" y="6129557"/>
            <a:ext cx="4975527" cy="2942663"/>
          </a:xfrm>
          <a:custGeom>
            <a:avLst/>
            <a:gdLst/>
            <a:ahLst/>
            <a:cxnLst/>
            <a:rect l="l" t="t" r="r" b="b"/>
            <a:pathLst>
              <a:path w="4975527" h="2942663">
                <a:moveTo>
                  <a:pt x="0" y="0"/>
                </a:moveTo>
                <a:lnTo>
                  <a:pt x="4975526" y="0"/>
                </a:lnTo>
                <a:lnTo>
                  <a:pt x="4975526" y="2942663"/>
                </a:lnTo>
                <a:lnTo>
                  <a:pt x="0" y="294266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1" name="Freeform 11">
            <a:extLst>
              <a:ext uri="{FF2B5EF4-FFF2-40B4-BE49-F238E27FC236}">
                <a16:creationId xmlns:a16="http://schemas.microsoft.com/office/drawing/2014/main" id="{EC9694F2-1B4B-FEAB-F13E-8C3A829FAF9D}"/>
              </a:ext>
            </a:extLst>
          </p:cNvPr>
          <p:cNvSpPr/>
          <p:nvPr/>
        </p:nvSpPr>
        <p:spPr>
          <a:xfrm>
            <a:off x="1028700" y="5229787"/>
            <a:ext cx="16357730" cy="1169251"/>
          </a:xfrm>
          <a:custGeom>
            <a:avLst/>
            <a:gdLst/>
            <a:ahLst/>
            <a:cxnLst/>
            <a:rect l="l" t="t" r="r" b="b"/>
            <a:pathLst>
              <a:path w="16357730" h="1169251">
                <a:moveTo>
                  <a:pt x="0" y="0"/>
                </a:moveTo>
                <a:lnTo>
                  <a:pt x="16357730" y="0"/>
                </a:lnTo>
                <a:lnTo>
                  <a:pt x="16357730" y="1169251"/>
                </a:lnTo>
                <a:lnTo>
                  <a:pt x="0" y="116925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2" name="TextBox 12">
            <a:extLst>
              <a:ext uri="{FF2B5EF4-FFF2-40B4-BE49-F238E27FC236}">
                <a16:creationId xmlns:a16="http://schemas.microsoft.com/office/drawing/2014/main" id="{B4E12E91-2C5A-C8EA-6315-2FF8B062AD26}"/>
              </a:ext>
            </a:extLst>
          </p:cNvPr>
          <p:cNvSpPr txBox="1"/>
          <p:nvPr/>
        </p:nvSpPr>
        <p:spPr>
          <a:xfrm>
            <a:off x="1036661" y="2541393"/>
            <a:ext cx="15857401" cy="1041824"/>
          </a:xfrm>
          <a:prstGeom prst="rect">
            <a:avLst/>
          </a:prstGeom>
        </p:spPr>
        <p:txBody>
          <a:bodyPr lIns="0" tIns="0" rIns="0" bIns="0" rtlCol="0" anchor="t">
            <a:spAutoFit/>
          </a:bodyPr>
          <a:lstStyle/>
          <a:p>
            <a:pPr>
              <a:lnSpc>
                <a:spcPts val="4199"/>
              </a:lnSpc>
            </a:pPr>
            <a:r>
              <a:rPr lang="en-US" sz="2999" dirty="0">
                <a:solidFill>
                  <a:srgbClr val="1F2051"/>
                </a:solidFill>
                <a:latin typeface="Open Sans" panose="020B0606030504020204" pitchFamily="34" charset="0"/>
                <a:ea typeface="Open Sans" panose="020B0606030504020204" pitchFamily="34" charset="0"/>
                <a:cs typeface="Open Sans" panose="020B0606030504020204" pitchFamily="34" charset="0"/>
              </a:rPr>
              <a:t>Charter cities are granted somewhat broad authority to make and enforce ordinances and regulations regarding </a:t>
            </a:r>
            <a:r>
              <a:rPr lang="en-US" sz="2999" i="1" dirty="0">
                <a:solidFill>
                  <a:srgbClr val="1F2051"/>
                </a:solidFill>
                <a:latin typeface="Open Sans" panose="020B0606030504020204" pitchFamily="34" charset="0"/>
                <a:ea typeface="Open Sans" panose="020B0606030504020204" pitchFamily="34" charset="0"/>
                <a:cs typeface="Open Sans" panose="020B0606030504020204" pitchFamily="34" charset="0"/>
              </a:rPr>
              <a:t>municipal</a:t>
            </a:r>
            <a:r>
              <a:rPr lang="en-US" sz="2999" dirty="0">
                <a:solidFill>
                  <a:srgbClr val="1F2051"/>
                </a:solidFill>
                <a:latin typeface="Open Sans" panose="020B0606030504020204" pitchFamily="34" charset="0"/>
                <a:ea typeface="Open Sans" panose="020B0606030504020204" pitchFamily="34" charset="0"/>
                <a:cs typeface="Open Sans" panose="020B0606030504020204" pitchFamily="34" charset="0"/>
              </a:rPr>
              <a:t> affairs.  </a:t>
            </a:r>
          </a:p>
        </p:txBody>
      </p:sp>
      <p:sp>
        <p:nvSpPr>
          <p:cNvPr id="14" name="TextBox 14">
            <a:extLst>
              <a:ext uri="{FF2B5EF4-FFF2-40B4-BE49-F238E27FC236}">
                <a16:creationId xmlns:a16="http://schemas.microsoft.com/office/drawing/2014/main" id="{C0CB6816-03E3-76F1-86F2-46FE6FA2F63E}"/>
              </a:ext>
            </a:extLst>
          </p:cNvPr>
          <p:cNvSpPr txBox="1"/>
          <p:nvPr/>
        </p:nvSpPr>
        <p:spPr>
          <a:xfrm>
            <a:off x="1951111" y="6454434"/>
            <a:ext cx="5031647" cy="2241639"/>
          </a:xfrm>
          <a:prstGeom prst="rect">
            <a:avLst/>
          </a:prstGeom>
        </p:spPr>
        <p:txBody>
          <a:bodyPr wrap="square" lIns="0" tIns="0" rIns="0" bIns="0" rtlCol="0" anchor="t">
            <a:spAutoFit/>
          </a:bodyPr>
          <a:lstStyle/>
          <a:p>
            <a:pPr algn="l">
              <a:lnSpc>
                <a:spcPts val="3778"/>
              </a:lnSpc>
            </a:pPr>
            <a:r>
              <a:rPr lang="en-US" sz="2800" b="1" dirty="0">
                <a:solidFill>
                  <a:srgbClr val="1F2051"/>
                </a:solidFill>
                <a:latin typeface="EB Garamond Semi-Bold"/>
                <a:ea typeface="EB Garamond Semi-Bold"/>
                <a:cs typeface="EB Garamond Semi-Bold"/>
                <a:sym typeface="EB Garamond Semi-Bold"/>
              </a:rPr>
              <a:t>Cities have municipal powers </a:t>
            </a:r>
          </a:p>
          <a:p>
            <a:r>
              <a:rPr lang="en-US" sz="2400" dirty="0">
                <a:solidFill>
                  <a:srgbClr val="1F2051"/>
                </a:solidFill>
                <a:latin typeface="Open Sans" panose="020B0606030504020204" pitchFamily="34" charset="0"/>
                <a:ea typeface="Open Sans" panose="020B0606030504020204" pitchFamily="34" charset="0"/>
                <a:cs typeface="Open Sans" panose="020B0606030504020204" pitchFamily="34" charset="0"/>
              </a:rPr>
              <a:t>By nature, municipal powers have been somewhat more expansive than the police powers granted to counties. </a:t>
            </a:r>
          </a:p>
          <a:p>
            <a:endParaRPr lang="en-US" i="1" dirty="0">
              <a:solidFill>
                <a:srgbClr val="1F205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5">
            <a:extLst>
              <a:ext uri="{FF2B5EF4-FFF2-40B4-BE49-F238E27FC236}">
                <a16:creationId xmlns:a16="http://schemas.microsoft.com/office/drawing/2014/main" id="{9772FC4D-DA5A-3507-456D-8AA0C3CCD95B}"/>
              </a:ext>
            </a:extLst>
          </p:cNvPr>
          <p:cNvSpPr txBox="1"/>
          <p:nvPr/>
        </p:nvSpPr>
        <p:spPr>
          <a:xfrm>
            <a:off x="5667696" y="5549931"/>
            <a:ext cx="1971551" cy="458429"/>
          </a:xfrm>
          <a:prstGeom prst="rect">
            <a:avLst/>
          </a:prstGeom>
        </p:spPr>
        <p:txBody>
          <a:bodyPr lIns="0" tIns="0" rIns="0" bIns="0" rtlCol="0" anchor="t">
            <a:spAutoFit/>
          </a:bodyPr>
          <a:lstStyle/>
          <a:p>
            <a:pPr algn="l">
              <a:lnSpc>
                <a:spcPts val="3778"/>
              </a:lnSpc>
            </a:pPr>
            <a:r>
              <a:rPr lang="en-US" sz="2699" b="1" dirty="0">
                <a:solidFill>
                  <a:srgbClr val="FAF2E3"/>
                </a:solidFill>
                <a:latin typeface="EB Garamond Semi-Bold"/>
                <a:ea typeface="EB Garamond Semi-Bold"/>
                <a:cs typeface="EB Garamond Semi-Bold"/>
                <a:sym typeface="EB Garamond Semi-Bold"/>
              </a:rPr>
              <a:t>Key:</a:t>
            </a:r>
          </a:p>
        </p:txBody>
      </p:sp>
      <p:sp>
        <p:nvSpPr>
          <p:cNvPr id="20" name="TextBox 20">
            <a:extLst>
              <a:ext uri="{FF2B5EF4-FFF2-40B4-BE49-F238E27FC236}">
                <a16:creationId xmlns:a16="http://schemas.microsoft.com/office/drawing/2014/main" id="{E86A6402-B2F7-8857-4875-1F7BA1D2DF2D}"/>
              </a:ext>
            </a:extLst>
          </p:cNvPr>
          <p:cNvSpPr txBox="1"/>
          <p:nvPr/>
        </p:nvSpPr>
        <p:spPr>
          <a:xfrm>
            <a:off x="7881752" y="5486546"/>
            <a:ext cx="5943600" cy="691279"/>
          </a:xfrm>
          <a:prstGeom prst="rect">
            <a:avLst/>
          </a:prstGeom>
        </p:spPr>
        <p:txBody>
          <a:bodyPr wrap="square" lIns="0" tIns="0" rIns="0" bIns="0" rtlCol="0" anchor="t">
            <a:spAutoFit/>
          </a:bodyPr>
          <a:lstStyle/>
          <a:p>
            <a:pPr algn="l">
              <a:lnSpc>
                <a:spcPts val="2798"/>
              </a:lnSpc>
            </a:pPr>
            <a:r>
              <a:rPr lang="en-US" sz="1900" b="1" dirty="0">
                <a:solidFill>
                  <a:srgbClr val="1F2051"/>
                </a:solidFill>
                <a:latin typeface="Open Sans Semi-Bold"/>
                <a:ea typeface="Open Sans Semi-Bold"/>
                <a:cs typeface="Open Sans Semi-Bold"/>
                <a:sym typeface="Open Sans Semi-Bold"/>
              </a:rPr>
              <a:t>Significant difference between municipal affairs and matters of statewide concern. </a:t>
            </a:r>
          </a:p>
        </p:txBody>
      </p:sp>
      <p:sp>
        <p:nvSpPr>
          <p:cNvPr id="21" name="TextBox 21">
            <a:extLst>
              <a:ext uri="{FF2B5EF4-FFF2-40B4-BE49-F238E27FC236}">
                <a16:creationId xmlns:a16="http://schemas.microsoft.com/office/drawing/2014/main" id="{5373329A-E62C-7BD2-C8E6-D4B95C491B1F}"/>
              </a:ext>
            </a:extLst>
          </p:cNvPr>
          <p:cNvSpPr txBox="1"/>
          <p:nvPr/>
        </p:nvSpPr>
        <p:spPr>
          <a:xfrm>
            <a:off x="1028700" y="1196378"/>
            <a:ext cx="8724900" cy="1122680"/>
          </a:xfrm>
          <a:prstGeom prst="rect">
            <a:avLst/>
          </a:prstGeom>
        </p:spPr>
        <p:txBody>
          <a:bodyPr wrap="square" lIns="0" tIns="0" rIns="0" bIns="0" rtlCol="0" anchor="t">
            <a:spAutoFit/>
          </a:bodyPr>
          <a:lstStyle/>
          <a:p>
            <a:pPr algn="l">
              <a:lnSpc>
                <a:spcPts val="9660"/>
              </a:lnSpc>
            </a:pPr>
            <a:r>
              <a:rPr lang="en-US" sz="5400" b="1" dirty="0">
                <a:solidFill>
                  <a:srgbClr val="1F2051"/>
                </a:solidFill>
                <a:latin typeface="EB Garamond Semi-Bold"/>
                <a:ea typeface="EB Garamond Semi-Bold"/>
                <a:cs typeface="EB Garamond Semi-Bold"/>
                <a:sym typeface="EB Garamond Semi-Bold"/>
              </a:rPr>
              <a:t>Article XI, Section 5</a:t>
            </a:r>
          </a:p>
        </p:txBody>
      </p:sp>
      <p:sp>
        <p:nvSpPr>
          <p:cNvPr id="16" name="TextBox 14">
            <a:extLst>
              <a:ext uri="{FF2B5EF4-FFF2-40B4-BE49-F238E27FC236}">
                <a16:creationId xmlns:a16="http://schemas.microsoft.com/office/drawing/2014/main" id="{DFB723DF-34BE-0F63-936E-6768123D3C3B}"/>
              </a:ext>
            </a:extLst>
          </p:cNvPr>
          <p:cNvSpPr txBox="1"/>
          <p:nvPr/>
        </p:nvSpPr>
        <p:spPr>
          <a:xfrm>
            <a:off x="10744200" y="6374771"/>
            <a:ext cx="5929002" cy="2980303"/>
          </a:xfrm>
          <a:prstGeom prst="rect">
            <a:avLst/>
          </a:prstGeom>
        </p:spPr>
        <p:txBody>
          <a:bodyPr wrap="square" lIns="0" tIns="0" rIns="0" bIns="0" rtlCol="0" anchor="t">
            <a:spAutoFit/>
          </a:bodyPr>
          <a:lstStyle/>
          <a:p>
            <a:pPr algn="l">
              <a:lnSpc>
                <a:spcPts val="3778"/>
              </a:lnSpc>
            </a:pPr>
            <a:r>
              <a:rPr lang="en-US" sz="2800" b="1" dirty="0">
                <a:solidFill>
                  <a:srgbClr val="1F2051"/>
                </a:solidFill>
                <a:latin typeface="EB Garamond Semi-Bold"/>
                <a:ea typeface="EB Garamond Semi-Bold"/>
                <a:cs typeface="EB Garamond Semi-Bold"/>
                <a:sym typeface="EB Garamond Semi-Bold"/>
              </a:rPr>
              <a:t>Counties (and cities) have police powers </a:t>
            </a:r>
          </a:p>
          <a:p>
            <a:r>
              <a:rPr lang="en-US" sz="2400" dirty="0">
                <a:solidFill>
                  <a:srgbClr val="1F2051"/>
                </a:solidFill>
                <a:latin typeface="Open Sans" panose="020B0606030504020204" pitchFamily="34" charset="0"/>
                <a:ea typeface="Open Sans" panose="020B0606030504020204" pitchFamily="34" charset="0"/>
                <a:cs typeface="Open Sans" panose="020B0606030504020204" pitchFamily="34" charset="0"/>
              </a:rPr>
              <a:t>Counties lack authority for municipal affairs, but do have police powers. These empower counties to adopt ordinances or regulations that promote the public health, safety, and general welfare of their communities.</a:t>
            </a:r>
          </a:p>
          <a:p>
            <a:endParaRPr lang="en-US" i="1" dirty="0">
              <a:solidFill>
                <a:srgbClr val="1F205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21">
            <a:extLst>
              <a:ext uri="{FF2B5EF4-FFF2-40B4-BE49-F238E27FC236}">
                <a16:creationId xmlns:a16="http://schemas.microsoft.com/office/drawing/2014/main" id="{FE660822-6AE3-4F51-8F65-8A93ED4D6408}"/>
              </a:ext>
            </a:extLst>
          </p:cNvPr>
          <p:cNvSpPr txBox="1"/>
          <p:nvPr/>
        </p:nvSpPr>
        <p:spPr>
          <a:xfrm>
            <a:off x="1000626" y="3289769"/>
            <a:ext cx="8724900" cy="1122680"/>
          </a:xfrm>
          <a:prstGeom prst="rect">
            <a:avLst/>
          </a:prstGeom>
        </p:spPr>
        <p:txBody>
          <a:bodyPr wrap="square" lIns="0" tIns="0" rIns="0" bIns="0" rtlCol="0" anchor="t">
            <a:spAutoFit/>
          </a:bodyPr>
          <a:lstStyle/>
          <a:p>
            <a:pPr algn="l">
              <a:lnSpc>
                <a:spcPts val="9660"/>
              </a:lnSpc>
            </a:pPr>
            <a:r>
              <a:rPr lang="en-US" sz="5400" b="1" dirty="0">
                <a:solidFill>
                  <a:srgbClr val="1F2051"/>
                </a:solidFill>
                <a:latin typeface="EB Garamond Semi-Bold"/>
                <a:ea typeface="EB Garamond Semi-Bold"/>
                <a:cs typeface="EB Garamond Semi-Bold"/>
                <a:sym typeface="EB Garamond Semi-Bold"/>
              </a:rPr>
              <a:t>Article XI, Section 7</a:t>
            </a:r>
          </a:p>
        </p:txBody>
      </p:sp>
      <p:sp>
        <p:nvSpPr>
          <p:cNvPr id="18" name="TextBox 12">
            <a:extLst>
              <a:ext uri="{FF2B5EF4-FFF2-40B4-BE49-F238E27FC236}">
                <a16:creationId xmlns:a16="http://schemas.microsoft.com/office/drawing/2014/main" id="{E4860D12-6B63-8A43-EFA3-6F2025605604}"/>
              </a:ext>
            </a:extLst>
          </p:cNvPr>
          <p:cNvSpPr txBox="1"/>
          <p:nvPr/>
        </p:nvSpPr>
        <p:spPr>
          <a:xfrm>
            <a:off x="1028640" y="4284650"/>
            <a:ext cx="15857401" cy="1041888"/>
          </a:xfrm>
          <a:prstGeom prst="rect">
            <a:avLst/>
          </a:prstGeom>
        </p:spPr>
        <p:txBody>
          <a:bodyPr lIns="0" tIns="0" rIns="0" bIns="0" rtlCol="0" anchor="t">
            <a:spAutoFit/>
          </a:bodyPr>
          <a:lstStyle/>
          <a:p>
            <a:pPr>
              <a:lnSpc>
                <a:spcPts val="4199"/>
              </a:lnSpc>
            </a:pPr>
            <a:r>
              <a:rPr lang="en-US" sz="3000" dirty="0">
                <a:solidFill>
                  <a:srgbClr val="1F2051"/>
                </a:solidFill>
                <a:latin typeface="Open Sans" panose="020B0606030504020204" pitchFamily="34" charset="0"/>
                <a:ea typeface="Open Sans" panose="020B0606030504020204" pitchFamily="34" charset="0"/>
                <a:cs typeface="Open Sans" panose="020B0606030504020204" pitchFamily="34" charset="0"/>
              </a:rPr>
              <a:t>A county or city may make and enforce within its limits all local, police, sanitary, and other ordinances and regulations not in conflict with general laws.</a:t>
            </a:r>
          </a:p>
        </p:txBody>
      </p:sp>
    </p:spTree>
    <p:extLst>
      <p:ext uri="{BB962C8B-B14F-4D97-AF65-F5344CB8AC3E}">
        <p14:creationId xmlns:p14="http://schemas.microsoft.com/office/powerpoint/2010/main" val="3030579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F1F18-BEB4-F747-D034-B7EB37E0DF2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520C9C1-0A71-1D4F-790D-296F5A5C4FFE}"/>
              </a:ext>
            </a:extLst>
          </p:cNvPr>
          <p:cNvSpPr/>
          <p:nvPr/>
        </p:nvSpPr>
        <p:spPr>
          <a:xfrm>
            <a:off x="0" y="9623574"/>
            <a:ext cx="18288000" cy="663426"/>
          </a:xfrm>
          <a:custGeom>
            <a:avLst/>
            <a:gdLst/>
            <a:ahLst/>
            <a:cxnLst/>
            <a:rect l="l" t="t" r="r" b="b"/>
            <a:pathLst>
              <a:path w="18288000" h="663426">
                <a:moveTo>
                  <a:pt x="0" y="0"/>
                </a:moveTo>
                <a:lnTo>
                  <a:pt x="18288000" y="0"/>
                </a:lnTo>
                <a:lnTo>
                  <a:pt x="18288000" y="663426"/>
                </a:lnTo>
                <a:lnTo>
                  <a:pt x="0" y="663426"/>
                </a:lnTo>
                <a:lnTo>
                  <a:pt x="0" y="0"/>
                </a:lnTo>
                <a:close/>
              </a:path>
            </a:pathLst>
          </a:custGeom>
          <a:blipFill>
            <a:blip r:embed="rId3"/>
            <a:stretch>
              <a:fillRect l="-4497" r="-3281" b="-2870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9A8EC81C-1DF2-F843-D65F-4FDD29322B57}"/>
              </a:ext>
            </a:extLst>
          </p:cNvPr>
          <p:cNvSpPr/>
          <p:nvPr/>
        </p:nvSpPr>
        <p:spPr>
          <a:xfrm>
            <a:off x="1152735" y="7501795"/>
            <a:ext cx="4539024" cy="1513180"/>
          </a:xfrm>
          <a:custGeom>
            <a:avLst/>
            <a:gdLst/>
            <a:ahLst/>
            <a:cxnLst/>
            <a:rect l="l" t="t" r="r" b="b"/>
            <a:pathLst>
              <a:path w="4539024" h="1513180">
                <a:moveTo>
                  <a:pt x="0" y="0"/>
                </a:moveTo>
                <a:lnTo>
                  <a:pt x="4539024" y="0"/>
                </a:lnTo>
                <a:lnTo>
                  <a:pt x="4539024" y="1513179"/>
                </a:lnTo>
                <a:lnTo>
                  <a:pt x="0" y="15131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4F3A4FA4-7B4B-5D87-FA0E-808C49D150A3}"/>
              </a:ext>
            </a:extLst>
          </p:cNvPr>
          <p:cNvSpPr/>
          <p:nvPr/>
        </p:nvSpPr>
        <p:spPr>
          <a:xfrm>
            <a:off x="1152744" y="6129557"/>
            <a:ext cx="4539024" cy="1168698"/>
          </a:xfrm>
          <a:custGeom>
            <a:avLst/>
            <a:gdLst/>
            <a:ahLst/>
            <a:cxnLst/>
            <a:rect l="l" t="t" r="r" b="b"/>
            <a:pathLst>
              <a:path w="4539024" h="1168698">
                <a:moveTo>
                  <a:pt x="0" y="0"/>
                </a:moveTo>
                <a:lnTo>
                  <a:pt x="4539025" y="0"/>
                </a:lnTo>
                <a:lnTo>
                  <a:pt x="4539025" y="1168698"/>
                </a:lnTo>
                <a:lnTo>
                  <a:pt x="0" y="11686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2F872040-D03D-133C-AF04-117BEE9F9E21}"/>
              </a:ext>
            </a:extLst>
          </p:cNvPr>
          <p:cNvSpPr/>
          <p:nvPr/>
        </p:nvSpPr>
        <p:spPr>
          <a:xfrm>
            <a:off x="1028700" y="1331157"/>
            <a:ext cx="6479696" cy="1061999"/>
          </a:xfrm>
          <a:custGeom>
            <a:avLst/>
            <a:gdLst/>
            <a:ahLst/>
            <a:cxnLst/>
            <a:rect l="l" t="t" r="r" b="b"/>
            <a:pathLst>
              <a:path w="6479696" h="1061999">
                <a:moveTo>
                  <a:pt x="0" y="0"/>
                </a:moveTo>
                <a:lnTo>
                  <a:pt x="6479696" y="0"/>
                </a:lnTo>
                <a:lnTo>
                  <a:pt x="6479696" y="1061999"/>
                </a:lnTo>
                <a:lnTo>
                  <a:pt x="0" y="10619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94386CAD-88AF-7E88-49D4-CB0812CA4813}"/>
              </a:ext>
            </a:extLst>
          </p:cNvPr>
          <p:cNvSpPr/>
          <p:nvPr/>
        </p:nvSpPr>
        <p:spPr>
          <a:xfrm>
            <a:off x="1028700" y="1066067"/>
            <a:ext cx="5954058" cy="116072"/>
          </a:xfrm>
          <a:custGeom>
            <a:avLst/>
            <a:gdLst/>
            <a:ahLst/>
            <a:cxnLst/>
            <a:rect l="l" t="t" r="r" b="b"/>
            <a:pathLst>
              <a:path w="5954058" h="116072">
                <a:moveTo>
                  <a:pt x="0" y="0"/>
                </a:moveTo>
                <a:lnTo>
                  <a:pt x="5954058" y="0"/>
                </a:lnTo>
                <a:lnTo>
                  <a:pt x="5954058" y="116071"/>
                </a:lnTo>
                <a:lnTo>
                  <a:pt x="0" y="11607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6041B66F-EDFE-38A1-A5A5-FA9C2185B401}"/>
              </a:ext>
            </a:extLst>
          </p:cNvPr>
          <p:cNvSpPr/>
          <p:nvPr/>
        </p:nvSpPr>
        <p:spPr>
          <a:xfrm>
            <a:off x="6623733" y="6129557"/>
            <a:ext cx="4799571" cy="2885408"/>
          </a:xfrm>
          <a:custGeom>
            <a:avLst/>
            <a:gdLst/>
            <a:ahLst/>
            <a:cxnLst/>
            <a:rect l="l" t="t" r="r" b="b"/>
            <a:pathLst>
              <a:path w="4799571" h="2885408">
                <a:moveTo>
                  <a:pt x="0" y="0"/>
                </a:moveTo>
                <a:lnTo>
                  <a:pt x="4799571" y="0"/>
                </a:lnTo>
                <a:lnTo>
                  <a:pt x="4799571" y="2885408"/>
                </a:lnTo>
                <a:lnTo>
                  <a:pt x="0" y="288540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BECE7CA1-BA91-2DDD-FF8F-B89E87F84059}"/>
              </a:ext>
            </a:extLst>
          </p:cNvPr>
          <p:cNvSpPr/>
          <p:nvPr/>
        </p:nvSpPr>
        <p:spPr>
          <a:xfrm>
            <a:off x="0" y="9623565"/>
            <a:ext cx="18288000" cy="663435"/>
          </a:xfrm>
          <a:custGeom>
            <a:avLst/>
            <a:gdLst/>
            <a:ahLst/>
            <a:cxnLst/>
            <a:rect l="l" t="t" r="r" b="b"/>
            <a:pathLst>
              <a:path w="18288000" h="663435">
                <a:moveTo>
                  <a:pt x="0" y="0"/>
                </a:moveTo>
                <a:lnTo>
                  <a:pt x="18288000" y="0"/>
                </a:lnTo>
                <a:lnTo>
                  <a:pt x="18288000" y="663435"/>
                </a:lnTo>
                <a:lnTo>
                  <a:pt x="0" y="66343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BA8AB3F5-2A15-076F-8417-C9FB2C4F2EC7}"/>
              </a:ext>
            </a:extLst>
          </p:cNvPr>
          <p:cNvSpPr/>
          <p:nvPr/>
        </p:nvSpPr>
        <p:spPr>
          <a:xfrm>
            <a:off x="1028700" y="2547442"/>
            <a:ext cx="16230600" cy="1754400"/>
          </a:xfrm>
          <a:custGeom>
            <a:avLst/>
            <a:gdLst/>
            <a:ahLst/>
            <a:cxnLst/>
            <a:rect l="l" t="t" r="r" b="b"/>
            <a:pathLst>
              <a:path w="16230600" h="1754400">
                <a:moveTo>
                  <a:pt x="0" y="0"/>
                </a:moveTo>
                <a:lnTo>
                  <a:pt x="16230600" y="0"/>
                </a:lnTo>
                <a:lnTo>
                  <a:pt x="16230600" y="1754400"/>
                </a:lnTo>
                <a:lnTo>
                  <a:pt x="0" y="17544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960913B8-CEF9-1E8E-8D73-B6835E39B9C1}"/>
              </a:ext>
            </a:extLst>
          </p:cNvPr>
          <p:cNvSpPr/>
          <p:nvPr/>
        </p:nvSpPr>
        <p:spPr>
          <a:xfrm>
            <a:off x="12159682" y="6129557"/>
            <a:ext cx="4975527" cy="2942663"/>
          </a:xfrm>
          <a:custGeom>
            <a:avLst/>
            <a:gdLst/>
            <a:ahLst/>
            <a:cxnLst/>
            <a:rect l="l" t="t" r="r" b="b"/>
            <a:pathLst>
              <a:path w="4975527" h="2942663">
                <a:moveTo>
                  <a:pt x="0" y="0"/>
                </a:moveTo>
                <a:lnTo>
                  <a:pt x="4975526" y="0"/>
                </a:lnTo>
                <a:lnTo>
                  <a:pt x="4975526" y="2942663"/>
                </a:lnTo>
                <a:lnTo>
                  <a:pt x="0" y="294266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a:extLst>
              <a:ext uri="{FF2B5EF4-FFF2-40B4-BE49-F238E27FC236}">
                <a16:creationId xmlns:a16="http://schemas.microsoft.com/office/drawing/2014/main" id="{66FFBCF1-BC29-4536-26DD-54183A9C348C}"/>
              </a:ext>
            </a:extLst>
          </p:cNvPr>
          <p:cNvSpPr/>
          <p:nvPr/>
        </p:nvSpPr>
        <p:spPr>
          <a:xfrm>
            <a:off x="965149" y="4426677"/>
            <a:ext cx="16357730" cy="1169251"/>
          </a:xfrm>
          <a:custGeom>
            <a:avLst/>
            <a:gdLst/>
            <a:ahLst/>
            <a:cxnLst/>
            <a:rect l="l" t="t" r="r" b="b"/>
            <a:pathLst>
              <a:path w="16357730" h="1169251">
                <a:moveTo>
                  <a:pt x="0" y="0"/>
                </a:moveTo>
                <a:lnTo>
                  <a:pt x="16357730" y="0"/>
                </a:lnTo>
                <a:lnTo>
                  <a:pt x="16357730" y="1169251"/>
                </a:lnTo>
                <a:lnTo>
                  <a:pt x="0" y="116925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a:extLst>
              <a:ext uri="{FF2B5EF4-FFF2-40B4-BE49-F238E27FC236}">
                <a16:creationId xmlns:a16="http://schemas.microsoft.com/office/drawing/2014/main" id="{AB569FDF-3E37-1843-912B-B71594D4FC4E}"/>
              </a:ext>
            </a:extLst>
          </p:cNvPr>
          <p:cNvSpPr txBox="1"/>
          <p:nvPr/>
        </p:nvSpPr>
        <p:spPr>
          <a:xfrm>
            <a:off x="1036661" y="2541393"/>
            <a:ext cx="15857401" cy="1587101"/>
          </a:xfrm>
          <a:prstGeom prst="rect">
            <a:avLst/>
          </a:prstGeom>
        </p:spPr>
        <p:txBody>
          <a:bodyPr lIns="0" tIns="0" rIns="0" bIns="0" rtlCol="0" anchor="t">
            <a:spAutoFit/>
          </a:bodyPr>
          <a:lstStyle/>
          <a:p>
            <a:pPr marL="0" marR="0" lvl="0" indent="0" algn="l" defTabSz="914400" rtl="0" eaLnBrk="1" fontAlgn="auto" latinLnBrk="0" hangingPunct="1">
              <a:lnSpc>
                <a:spcPts val="4199"/>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rPr>
              <a:t>“City charters adopted pursuant to this Constitution shall supersede any existing charter, and with respect to municipal affairs shall supersede all laws inconsistent therewith.”</a:t>
            </a:r>
            <a:endParaRPr kumimoji="0" lang="en-US" sz="2999" b="0" i="0" u="none" strike="noStrike" kern="1200" cap="none" spc="0" normalizeH="0" baseline="0" noProof="0" dirty="0">
              <a:ln>
                <a:noFill/>
              </a:ln>
              <a:solidFill>
                <a:srgbClr val="1F205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4">
            <a:extLst>
              <a:ext uri="{FF2B5EF4-FFF2-40B4-BE49-F238E27FC236}">
                <a16:creationId xmlns:a16="http://schemas.microsoft.com/office/drawing/2014/main" id="{27F9CB49-F5F6-B2D1-F280-C85E6408F37E}"/>
              </a:ext>
            </a:extLst>
          </p:cNvPr>
          <p:cNvSpPr txBox="1"/>
          <p:nvPr/>
        </p:nvSpPr>
        <p:spPr>
          <a:xfrm>
            <a:off x="2845596" y="5920973"/>
            <a:ext cx="3868236" cy="2333972"/>
          </a:xfrm>
          <a:prstGeom prst="rect">
            <a:avLst/>
          </a:prstGeom>
        </p:spPr>
        <p:txBody>
          <a:bodyPr lIns="0" tIns="0" rIns="0" bIns="0" rtlCol="0" anchor="t">
            <a:spAutoFit/>
          </a:bodyPr>
          <a:lstStyle/>
          <a:p>
            <a:pPr marL="0" marR="0" lvl="0" indent="0" algn="l" defTabSz="914400" rtl="0" eaLnBrk="1" fontAlgn="auto" latinLnBrk="0" hangingPunct="1">
              <a:lnSpc>
                <a:spcPts val="3778"/>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F2051"/>
                </a:solidFill>
                <a:effectLst/>
                <a:uLnTx/>
                <a:uFillTx/>
                <a:latin typeface="EB Garamond Semi-Bold"/>
                <a:ea typeface="EB Garamond Semi-Bold"/>
                <a:cs typeface="EB Garamond Semi-Bold"/>
                <a:sym typeface="EB Garamond Semi-Bold"/>
              </a:rPr>
              <a:t>Implied Preemption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F2051"/>
                </a:solidFill>
                <a:effectLst/>
                <a:uLnTx/>
                <a:uFillTx/>
                <a:latin typeface="Open Sans" panose="020B0606030504020204" pitchFamily="34" charset="0"/>
                <a:ea typeface="Open Sans" panose="020B0606030504020204" pitchFamily="34" charset="0"/>
                <a:cs typeface="Open Sans" panose="020B0606030504020204" pitchFamily="34" charset="0"/>
              </a:rPr>
              <a:t>Some statutes are implicit matters of statewide concern. While statute, or the constitution, may be silent – courts decide. </a:t>
            </a:r>
          </a:p>
        </p:txBody>
      </p:sp>
      <p:sp>
        <p:nvSpPr>
          <p:cNvPr id="15" name="TextBox 15">
            <a:extLst>
              <a:ext uri="{FF2B5EF4-FFF2-40B4-BE49-F238E27FC236}">
                <a16:creationId xmlns:a16="http://schemas.microsoft.com/office/drawing/2014/main" id="{755C82BE-4C9D-16B4-5553-C2E3B752788B}"/>
              </a:ext>
            </a:extLst>
          </p:cNvPr>
          <p:cNvSpPr txBox="1"/>
          <p:nvPr/>
        </p:nvSpPr>
        <p:spPr>
          <a:xfrm>
            <a:off x="5910201" y="4728445"/>
            <a:ext cx="1971551" cy="458429"/>
          </a:xfrm>
          <a:prstGeom prst="rect">
            <a:avLst/>
          </a:prstGeom>
        </p:spPr>
        <p:txBody>
          <a:bodyPr lIns="0" tIns="0" rIns="0" bIns="0" rtlCol="0" anchor="t">
            <a:spAutoFit/>
          </a:bodyPr>
          <a:lstStyle/>
          <a:p>
            <a:pPr marL="0" marR="0" lvl="0" indent="0" algn="l" defTabSz="914400" rtl="0" eaLnBrk="1" fontAlgn="auto" latinLnBrk="0" hangingPunct="1">
              <a:lnSpc>
                <a:spcPts val="3778"/>
              </a:lnSpc>
              <a:spcBef>
                <a:spcPts val="0"/>
              </a:spcBef>
              <a:spcAft>
                <a:spcPts val="0"/>
              </a:spcAft>
              <a:buClrTx/>
              <a:buSzTx/>
              <a:buFontTx/>
              <a:buNone/>
              <a:tabLst/>
              <a:defRPr/>
            </a:pPr>
            <a:r>
              <a:rPr kumimoji="0" lang="en-US" sz="2699" b="1" i="0" u="none" strike="noStrike" kern="1200" cap="none" spc="0" normalizeH="0" baseline="0" noProof="0" dirty="0">
                <a:ln>
                  <a:noFill/>
                </a:ln>
                <a:solidFill>
                  <a:srgbClr val="FAF2E3"/>
                </a:solidFill>
                <a:effectLst/>
                <a:uLnTx/>
                <a:uFillTx/>
                <a:latin typeface="EB Garamond Semi-Bold"/>
                <a:ea typeface="EB Garamond Semi-Bold"/>
                <a:cs typeface="EB Garamond Semi-Bold"/>
                <a:sym typeface="EB Garamond Semi-Bold"/>
              </a:rPr>
              <a:t>Key:</a:t>
            </a:r>
          </a:p>
        </p:txBody>
      </p:sp>
      <p:sp>
        <p:nvSpPr>
          <p:cNvPr id="16" name="TextBox 16">
            <a:extLst>
              <a:ext uri="{FF2B5EF4-FFF2-40B4-BE49-F238E27FC236}">
                <a16:creationId xmlns:a16="http://schemas.microsoft.com/office/drawing/2014/main" id="{5B76AF57-F7AC-58BE-C969-8216F21B8CC1}"/>
              </a:ext>
            </a:extLst>
          </p:cNvPr>
          <p:cNvSpPr txBox="1"/>
          <p:nvPr/>
        </p:nvSpPr>
        <p:spPr>
          <a:xfrm>
            <a:off x="10896600" y="5896345"/>
            <a:ext cx="4799571" cy="2339102"/>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F2051"/>
                </a:solidFill>
                <a:effectLst/>
                <a:uLnTx/>
                <a:uFillTx/>
                <a:latin typeface="EB Garamond Semi-Bold"/>
                <a:ea typeface="EB Garamond Semi-Bold"/>
                <a:cs typeface="EB Garamond Semi-Bold"/>
                <a:sym typeface="EB Garamond Semi-Bold"/>
              </a:rPr>
              <a:t>Express Preemption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F2051"/>
                </a:solidFill>
                <a:effectLst/>
                <a:uLnTx/>
                <a:uFillTx/>
                <a:latin typeface="Open Sans" panose="020B0606030504020204" pitchFamily="34" charset="0"/>
                <a:ea typeface="Open Sans" panose="020B0606030504020204" pitchFamily="34" charset="0"/>
                <a:cs typeface="Open Sans" panose="020B0606030504020204" pitchFamily="34" charset="0"/>
              </a:rPr>
              <a:t>Some statutes declare a matter to be “a matter of statewide concern</a:t>
            </a:r>
            <a:r>
              <a:rPr lang="en-US" sz="2400" dirty="0">
                <a:solidFill>
                  <a:srgbClr val="1F2051"/>
                </a:solidFill>
                <a:latin typeface="Open Sans" panose="020B0606030504020204" pitchFamily="34" charset="0"/>
                <a:ea typeface="Open Sans" panose="020B0606030504020204" pitchFamily="34" charset="0"/>
                <a:cs typeface="Open Sans" panose="020B0606030504020204" pitchFamily="34" charset="0"/>
              </a:rPr>
              <a:t>,” or use similar language to ensure it applies to general law and charter cities and counties.</a:t>
            </a:r>
            <a:endParaRPr kumimoji="0" lang="en-US" sz="2400" b="0" i="0" u="none" strike="noStrike" kern="1200" cap="none" spc="0" normalizeH="0" baseline="0" noProof="0" dirty="0">
              <a:ln>
                <a:noFill/>
              </a:ln>
              <a:solidFill>
                <a:srgbClr val="1F205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20">
            <a:extLst>
              <a:ext uri="{FF2B5EF4-FFF2-40B4-BE49-F238E27FC236}">
                <a16:creationId xmlns:a16="http://schemas.microsoft.com/office/drawing/2014/main" id="{9D409CA2-3591-4E05-64BF-ECF6780BD40E}"/>
              </a:ext>
            </a:extLst>
          </p:cNvPr>
          <p:cNvSpPr txBox="1"/>
          <p:nvPr/>
        </p:nvSpPr>
        <p:spPr>
          <a:xfrm>
            <a:off x="7865423" y="4694950"/>
            <a:ext cx="5347440" cy="694549"/>
          </a:xfrm>
          <a:prstGeom prst="rect">
            <a:avLst/>
          </a:prstGeom>
        </p:spPr>
        <p:txBody>
          <a:bodyPr wrap="square" lIns="0" tIns="0" rIns="0" bIns="0" rtlCol="0" anchor="t">
            <a:spAutoFit/>
          </a:bodyPr>
          <a:lstStyle/>
          <a:p>
            <a:pPr marL="0" marR="0" lvl="0" indent="0" algn="l" defTabSz="914400" rtl="0" eaLnBrk="1" fontAlgn="auto" latinLnBrk="0" hangingPunct="1">
              <a:lnSpc>
                <a:spcPts val="2798"/>
              </a:lnSpc>
              <a:spcBef>
                <a:spcPts val="0"/>
              </a:spcBef>
              <a:spcAft>
                <a:spcPts val="0"/>
              </a:spcAft>
              <a:buClrTx/>
              <a:buSzTx/>
              <a:buFontTx/>
              <a:buNone/>
              <a:tabLst/>
              <a:defRPr/>
            </a:pPr>
            <a:r>
              <a:rPr kumimoji="0" lang="en-US" sz="1998" b="1" i="0" u="none" strike="noStrike" kern="1200" cap="none" spc="0" normalizeH="0" baseline="0" noProof="0" dirty="0">
                <a:ln>
                  <a:noFill/>
                </a:ln>
                <a:solidFill>
                  <a:srgbClr val="1F2051"/>
                </a:solidFill>
                <a:effectLst/>
                <a:uLnTx/>
                <a:uFillTx/>
                <a:latin typeface="Open Sans Semi-Bold"/>
                <a:ea typeface="Open Sans Semi-Bold"/>
                <a:cs typeface="Open Sans Semi-Bold"/>
                <a:sym typeface="Open Sans Semi-Bold"/>
              </a:rPr>
              <a:t>Municipal affairs doctrine: home rule for what are </a:t>
            </a:r>
            <a:r>
              <a:rPr kumimoji="0" lang="en-US" sz="1998" b="1" i="1" u="none" strike="noStrike" kern="1200" cap="none" spc="0" normalizeH="0" baseline="0" noProof="0" dirty="0">
                <a:ln>
                  <a:noFill/>
                </a:ln>
                <a:solidFill>
                  <a:srgbClr val="1F2051"/>
                </a:solidFill>
                <a:effectLst/>
                <a:uLnTx/>
                <a:uFillTx/>
                <a:latin typeface="Open Sans Semi-Bold"/>
                <a:ea typeface="Open Sans Semi-Bold"/>
                <a:cs typeface="Open Sans Semi-Bold"/>
                <a:sym typeface="Open Sans Semi-Bold"/>
              </a:rPr>
              <a:t>not </a:t>
            </a:r>
            <a:r>
              <a:rPr kumimoji="0" lang="en-US" sz="1998" b="1" u="none" strike="noStrike" kern="1200" cap="none" spc="0" normalizeH="0" baseline="0" noProof="0" dirty="0">
                <a:ln>
                  <a:noFill/>
                </a:ln>
                <a:solidFill>
                  <a:srgbClr val="1F2051"/>
                </a:solidFill>
                <a:effectLst/>
                <a:uLnTx/>
                <a:uFillTx/>
                <a:latin typeface="Open Sans Semi-Bold"/>
                <a:ea typeface="Open Sans Semi-Bold"/>
                <a:cs typeface="Open Sans Semi-Bold"/>
                <a:sym typeface="Open Sans Semi-Bold"/>
              </a:rPr>
              <a:t>matters of statewide concern. </a:t>
            </a:r>
            <a:endParaRPr kumimoji="0" lang="en-US" sz="1998" b="1" i="0" u="none" strike="noStrike" kern="1200" cap="none" spc="0" normalizeH="0" baseline="0" noProof="0" dirty="0">
              <a:ln>
                <a:noFill/>
              </a:ln>
              <a:solidFill>
                <a:srgbClr val="1F2051"/>
              </a:solidFill>
              <a:effectLst/>
              <a:uLnTx/>
              <a:uFillTx/>
              <a:latin typeface="Open Sans Semi-Bold"/>
              <a:ea typeface="Open Sans Semi-Bold"/>
              <a:cs typeface="Open Sans Semi-Bold"/>
              <a:sym typeface="Open Sans Semi-Bold"/>
            </a:endParaRPr>
          </a:p>
        </p:txBody>
      </p:sp>
      <p:sp>
        <p:nvSpPr>
          <p:cNvPr id="21" name="TextBox 21">
            <a:extLst>
              <a:ext uri="{FF2B5EF4-FFF2-40B4-BE49-F238E27FC236}">
                <a16:creationId xmlns:a16="http://schemas.microsoft.com/office/drawing/2014/main" id="{DAE46A75-66A5-1D52-1263-737F507808B5}"/>
              </a:ext>
            </a:extLst>
          </p:cNvPr>
          <p:cNvSpPr txBox="1"/>
          <p:nvPr/>
        </p:nvSpPr>
        <p:spPr>
          <a:xfrm>
            <a:off x="1028700" y="1196378"/>
            <a:ext cx="11620500" cy="1175386"/>
          </a:xfrm>
          <a:prstGeom prst="rect">
            <a:avLst/>
          </a:prstGeom>
        </p:spPr>
        <p:txBody>
          <a:bodyPr wrap="square" lIns="0" tIns="0" rIns="0" bIns="0" rtlCol="0" anchor="t">
            <a:spAutoFit/>
          </a:bodyPr>
          <a:lstStyle/>
          <a:p>
            <a:pPr marL="0" marR="0" lvl="0" indent="0" algn="l" defTabSz="914400" rtl="0" eaLnBrk="1" fontAlgn="auto" latinLnBrk="0" hangingPunct="1">
              <a:lnSpc>
                <a:spcPts val="9660"/>
              </a:lnSpc>
              <a:spcBef>
                <a:spcPts val="0"/>
              </a:spcBef>
              <a:spcAft>
                <a:spcPts val="0"/>
              </a:spcAft>
              <a:buClrTx/>
              <a:buSzTx/>
              <a:buFontTx/>
              <a:buNone/>
              <a:tabLst/>
              <a:defRPr/>
            </a:pPr>
            <a:r>
              <a:rPr lang="en-US" sz="6900" b="1" dirty="0">
                <a:solidFill>
                  <a:srgbClr val="1F2051"/>
                </a:solidFill>
                <a:latin typeface="EB Garamond Semi-Bold"/>
                <a:ea typeface="EB Garamond Semi-Bold"/>
                <a:cs typeface="EB Garamond Semi-Bold"/>
                <a:sym typeface="EB Garamond Semi-Bold"/>
              </a:rPr>
              <a:t>Matters of Statewide Concern</a:t>
            </a:r>
            <a:endParaRPr kumimoji="0" lang="en-US" sz="6900" b="1" i="0" u="none" strike="noStrike" kern="1200" cap="none" spc="0" normalizeH="0" baseline="0" noProof="0" dirty="0">
              <a:ln>
                <a:noFill/>
              </a:ln>
              <a:solidFill>
                <a:srgbClr val="1F2051"/>
              </a:solidFill>
              <a:effectLst/>
              <a:uLnTx/>
              <a:uFillTx/>
              <a:latin typeface="EB Garamond Semi-Bold"/>
              <a:ea typeface="EB Garamond Semi-Bold"/>
              <a:cs typeface="EB Garamond Semi-Bold"/>
              <a:sym typeface="EB Garamond Semi-Bold"/>
            </a:endParaRPr>
          </a:p>
        </p:txBody>
      </p:sp>
    </p:spTree>
    <p:extLst>
      <p:ext uri="{BB962C8B-B14F-4D97-AF65-F5344CB8AC3E}">
        <p14:creationId xmlns:p14="http://schemas.microsoft.com/office/powerpoint/2010/main" val="62436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59DBB-4A41-C546-CCC4-F73EDD8A489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5B119AD-609B-0D4B-4954-937A56678C32}"/>
              </a:ext>
            </a:extLst>
          </p:cNvPr>
          <p:cNvSpPr/>
          <p:nvPr/>
        </p:nvSpPr>
        <p:spPr>
          <a:xfrm>
            <a:off x="0" y="9623574"/>
            <a:ext cx="18288000" cy="663426"/>
          </a:xfrm>
          <a:custGeom>
            <a:avLst/>
            <a:gdLst/>
            <a:ahLst/>
            <a:cxnLst/>
            <a:rect l="l" t="t" r="r" b="b"/>
            <a:pathLst>
              <a:path w="18288000" h="663426">
                <a:moveTo>
                  <a:pt x="0" y="0"/>
                </a:moveTo>
                <a:lnTo>
                  <a:pt x="18288000" y="0"/>
                </a:lnTo>
                <a:lnTo>
                  <a:pt x="18288000" y="663426"/>
                </a:lnTo>
                <a:lnTo>
                  <a:pt x="0" y="663426"/>
                </a:lnTo>
                <a:lnTo>
                  <a:pt x="0" y="0"/>
                </a:lnTo>
                <a:close/>
              </a:path>
            </a:pathLst>
          </a:custGeom>
          <a:blipFill>
            <a:blip r:embed="rId3"/>
            <a:stretch>
              <a:fillRect l="-4497" r="-3281" b="-2870836"/>
            </a:stretch>
          </a:blipFill>
        </p:spPr>
        <p:txBody>
          <a:bodyPr/>
          <a:lstStyle/>
          <a:p>
            <a:endParaRPr lang="en-US"/>
          </a:p>
        </p:txBody>
      </p:sp>
      <p:sp>
        <p:nvSpPr>
          <p:cNvPr id="3" name="Freeform 3">
            <a:extLst>
              <a:ext uri="{FF2B5EF4-FFF2-40B4-BE49-F238E27FC236}">
                <a16:creationId xmlns:a16="http://schemas.microsoft.com/office/drawing/2014/main" id="{BF8E668D-4DDA-D46A-2FE2-9A8C74E2AC21}"/>
              </a:ext>
            </a:extLst>
          </p:cNvPr>
          <p:cNvSpPr/>
          <p:nvPr/>
        </p:nvSpPr>
        <p:spPr>
          <a:xfrm>
            <a:off x="1152735" y="7501795"/>
            <a:ext cx="4539024" cy="1513180"/>
          </a:xfrm>
          <a:custGeom>
            <a:avLst/>
            <a:gdLst/>
            <a:ahLst/>
            <a:cxnLst/>
            <a:rect l="l" t="t" r="r" b="b"/>
            <a:pathLst>
              <a:path w="4539024" h="1513180">
                <a:moveTo>
                  <a:pt x="0" y="0"/>
                </a:moveTo>
                <a:lnTo>
                  <a:pt x="4539024" y="0"/>
                </a:lnTo>
                <a:lnTo>
                  <a:pt x="4539024" y="1513179"/>
                </a:lnTo>
                <a:lnTo>
                  <a:pt x="0" y="15131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2B3239E8-0A3B-05E1-8E58-F2BBB43A6C3E}"/>
              </a:ext>
            </a:extLst>
          </p:cNvPr>
          <p:cNvSpPr/>
          <p:nvPr/>
        </p:nvSpPr>
        <p:spPr>
          <a:xfrm>
            <a:off x="1152744" y="6129557"/>
            <a:ext cx="4539024" cy="1168698"/>
          </a:xfrm>
          <a:custGeom>
            <a:avLst/>
            <a:gdLst/>
            <a:ahLst/>
            <a:cxnLst/>
            <a:rect l="l" t="t" r="r" b="b"/>
            <a:pathLst>
              <a:path w="4539024" h="1168698">
                <a:moveTo>
                  <a:pt x="0" y="0"/>
                </a:moveTo>
                <a:lnTo>
                  <a:pt x="4539025" y="0"/>
                </a:lnTo>
                <a:lnTo>
                  <a:pt x="4539025" y="1168698"/>
                </a:lnTo>
                <a:lnTo>
                  <a:pt x="0" y="11686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3FBB82E9-3565-2324-5899-D17C2FC5E39D}"/>
              </a:ext>
            </a:extLst>
          </p:cNvPr>
          <p:cNvSpPr/>
          <p:nvPr/>
        </p:nvSpPr>
        <p:spPr>
          <a:xfrm>
            <a:off x="1028700" y="1331157"/>
            <a:ext cx="6479696" cy="1061999"/>
          </a:xfrm>
          <a:custGeom>
            <a:avLst/>
            <a:gdLst/>
            <a:ahLst/>
            <a:cxnLst/>
            <a:rect l="l" t="t" r="r" b="b"/>
            <a:pathLst>
              <a:path w="6479696" h="1061999">
                <a:moveTo>
                  <a:pt x="0" y="0"/>
                </a:moveTo>
                <a:lnTo>
                  <a:pt x="6479696" y="0"/>
                </a:lnTo>
                <a:lnTo>
                  <a:pt x="6479696" y="1061999"/>
                </a:lnTo>
                <a:lnTo>
                  <a:pt x="0" y="10619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1F7D26EA-4E09-14FE-5C5C-26228945F09B}"/>
              </a:ext>
            </a:extLst>
          </p:cNvPr>
          <p:cNvSpPr/>
          <p:nvPr/>
        </p:nvSpPr>
        <p:spPr>
          <a:xfrm>
            <a:off x="1028700" y="1066067"/>
            <a:ext cx="5954058" cy="116072"/>
          </a:xfrm>
          <a:custGeom>
            <a:avLst/>
            <a:gdLst/>
            <a:ahLst/>
            <a:cxnLst/>
            <a:rect l="l" t="t" r="r" b="b"/>
            <a:pathLst>
              <a:path w="5954058" h="116072">
                <a:moveTo>
                  <a:pt x="0" y="0"/>
                </a:moveTo>
                <a:lnTo>
                  <a:pt x="5954058" y="0"/>
                </a:lnTo>
                <a:lnTo>
                  <a:pt x="5954058" y="116071"/>
                </a:lnTo>
                <a:lnTo>
                  <a:pt x="0" y="11607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5FDE0683-BB8F-FD09-3FE7-2FCB7B6656D6}"/>
              </a:ext>
            </a:extLst>
          </p:cNvPr>
          <p:cNvSpPr/>
          <p:nvPr/>
        </p:nvSpPr>
        <p:spPr>
          <a:xfrm>
            <a:off x="6623733" y="6129557"/>
            <a:ext cx="4799571" cy="2885408"/>
          </a:xfrm>
          <a:custGeom>
            <a:avLst/>
            <a:gdLst/>
            <a:ahLst/>
            <a:cxnLst/>
            <a:rect l="l" t="t" r="r" b="b"/>
            <a:pathLst>
              <a:path w="4799571" h="2885408">
                <a:moveTo>
                  <a:pt x="0" y="0"/>
                </a:moveTo>
                <a:lnTo>
                  <a:pt x="4799571" y="0"/>
                </a:lnTo>
                <a:lnTo>
                  <a:pt x="4799571" y="2885408"/>
                </a:lnTo>
                <a:lnTo>
                  <a:pt x="0" y="288540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6C55203C-6DCD-0E2F-821E-AD03B972A5E9}"/>
              </a:ext>
            </a:extLst>
          </p:cNvPr>
          <p:cNvSpPr/>
          <p:nvPr/>
        </p:nvSpPr>
        <p:spPr>
          <a:xfrm>
            <a:off x="0" y="9623565"/>
            <a:ext cx="18288000" cy="663435"/>
          </a:xfrm>
          <a:custGeom>
            <a:avLst/>
            <a:gdLst/>
            <a:ahLst/>
            <a:cxnLst/>
            <a:rect l="l" t="t" r="r" b="b"/>
            <a:pathLst>
              <a:path w="18288000" h="663435">
                <a:moveTo>
                  <a:pt x="0" y="0"/>
                </a:moveTo>
                <a:lnTo>
                  <a:pt x="18288000" y="0"/>
                </a:lnTo>
                <a:lnTo>
                  <a:pt x="18288000" y="663435"/>
                </a:lnTo>
                <a:lnTo>
                  <a:pt x="0" y="66343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FB04EC08-4501-4B91-AA04-15F3FB6ACFEE}"/>
              </a:ext>
            </a:extLst>
          </p:cNvPr>
          <p:cNvSpPr/>
          <p:nvPr/>
        </p:nvSpPr>
        <p:spPr>
          <a:xfrm>
            <a:off x="1028700" y="2547442"/>
            <a:ext cx="16230600" cy="1754400"/>
          </a:xfrm>
          <a:custGeom>
            <a:avLst/>
            <a:gdLst/>
            <a:ahLst/>
            <a:cxnLst/>
            <a:rect l="l" t="t" r="r" b="b"/>
            <a:pathLst>
              <a:path w="16230600" h="1754400">
                <a:moveTo>
                  <a:pt x="0" y="0"/>
                </a:moveTo>
                <a:lnTo>
                  <a:pt x="16230600" y="0"/>
                </a:lnTo>
                <a:lnTo>
                  <a:pt x="16230600" y="1754400"/>
                </a:lnTo>
                <a:lnTo>
                  <a:pt x="0" y="17544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0" name="Freeform 10">
            <a:extLst>
              <a:ext uri="{FF2B5EF4-FFF2-40B4-BE49-F238E27FC236}">
                <a16:creationId xmlns:a16="http://schemas.microsoft.com/office/drawing/2014/main" id="{5A3A927D-7F6B-78F7-0F68-ECDE8E954E69}"/>
              </a:ext>
            </a:extLst>
          </p:cNvPr>
          <p:cNvSpPr/>
          <p:nvPr/>
        </p:nvSpPr>
        <p:spPr>
          <a:xfrm>
            <a:off x="12159682" y="6129557"/>
            <a:ext cx="4975527" cy="2942663"/>
          </a:xfrm>
          <a:custGeom>
            <a:avLst/>
            <a:gdLst/>
            <a:ahLst/>
            <a:cxnLst/>
            <a:rect l="l" t="t" r="r" b="b"/>
            <a:pathLst>
              <a:path w="4975527" h="2942663">
                <a:moveTo>
                  <a:pt x="0" y="0"/>
                </a:moveTo>
                <a:lnTo>
                  <a:pt x="4975526" y="0"/>
                </a:lnTo>
                <a:lnTo>
                  <a:pt x="4975526" y="2942663"/>
                </a:lnTo>
                <a:lnTo>
                  <a:pt x="0" y="294266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1" name="Freeform 11">
            <a:extLst>
              <a:ext uri="{FF2B5EF4-FFF2-40B4-BE49-F238E27FC236}">
                <a16:creationId xmlns:a16="http://schemas.microsoft.com/office/drawing/2014/main" id="{E0D67A18-4B77-799B-4489-769F1984A5E2}"/>
              </a:ext>
            </a:extLst>
          </p:cNvPr>
          <p:cNvSpPr/>
          <p:nvPr/>
        </p:nvSpPr>
        <p:spPr>
          <a:xfrm>
            <a:off x="965149" y="4426677"/>
            <a:ext cx="16357730" cy="1169251"/>
          </a:xfrm>
          <a:custGeom>
            <a:avLst/>
            <a:gdLst/>
            <a:ahLst/>
            <a:cxnLst/>
            <a:rect l="l" t="t" r="r" b="b"/>
            <a:pathLst>
              <a:path w="16357730" h="1169251">
                <a:moveTo>
                  <a:pt x="0" y="0"/>
                </a:moveTo>
                <a:lnTo>
                  <a:pt x="16357730" y="0"/>
                </a:lnTo>
                <a:lnTo>
                  <a:pt x="16357730" y="1169251"/>
                </a:lnTo>
                <a:lnTo>
                  <a:pt x="0" y="116925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2" name="TextBox 12">
            <a:extLst>
              <a:ext uri="{FF2B5EF4-FFF2-40B4-BE49-F238E27FC236}">
                <a16:creationId xmlns:a16="http://schemas.microsoft.com/office/drawing/2014/main" id="{0383DA90-8904-AD3B-8CC5-8C4A487A0112}"/>
              </a:ext>
            </a:extLst>
          </p:cNvPr>
          <p:cNvSpPr txBox="1"/>
          <p:nvPr/>
        </p:nvSpPr>
        <p:spPr>
          <a:xfrm>
            <a:off x="1036661" y="2541393"/>
            <a:ext cx="15857401" cy="1044197"/>
          </a:xfrm>
          <a:prstGeom prst="rect">
            <a:avLst/>
          </a:prstGeom>
        </p:spPr>
        <p:txBody>
          <a:bodyPr lIns="0" tIns="0" rIns="0" bIns="0" rtlCol="0" anchor="t">
            <a:spAutoFit/>
          </a:bodyPr>
          <a:lstStyle/>
          <a:p>
            <a:pPr>
              <a:lnSpc>
                <a:spcPts val="4199"/>
              </a:lnSpc>
            </a:pPr>
            <a:r>
              <a:rPr lang="en-US" sz="32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“The State is divided into counties which are </a:t>
            </a:r>
            <a:r>
              <a:rPr lang="en-US" sz="3200" b="1"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legal subdivisions </a:t>
            </a:r>
            <a:r>
              <a:rPr lang="en-US" sz="32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of the State…</a:t>
            </a:r>
            <a:r>
              <a:rPr lang="en-US" sz="3200" b="0" i="0" dirty="0">
                <a:solidFill>
                  <a:srgbClr val="333333"/>
                </a:solidFill>
                <a:effectLst/>
                <a:latin typeface="Verdana" panose="020B0604030504040204" pitchFamily="34" charset="0"/>
              </a:rPr>
              <a:t>The </a:t>
            </a:r>
            <a:r>
              <a:rPr lang="en-US" sz="3200" b="1" i="0" dirty="0">
                <a:solidFill>
                  <a:srgbClr val="333333"/>
                </a:solidFill>
                <a:effectLst/>
                <a:latin typeface="Verdana" panose="020B0604030504040204" pitchFamily="34" charset="0"/>
              </a:rPr>
              <a:t>Legislature shall provide for county powers</a:t>
            </a:r>
            <a:r>
              <a:rPr lang="en-US" sz="3200" b="0" i="0" dirty="0">
                <a:solidFill>
                  <a:srgbClr val="333333"/>
                </a:solidFill>
                <a:effectLst/>
                <a:latin typeface="Verdana" panose="020B0604030504040204" pitchFamily="34" charset="0"/>
              </a:rPr>
              <a:t>…”</a:t>
            </a:r>
            <a:endParaRPr lang="en-US" sz="2999" dirty="0">
              <a:solidFill>
                <a:srgbClr val="1F205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4">
            <a:extLst>
              <a:ext uri="{FF2B5EF4-FFF2-40B4-BE49-F238E27FC236}">
                <a16:creationId xmlns:a16="http://schemas.microsoft.com/office/drawing/2014/main" id="{50059B77-D32D-FA09-ADA7-58FDCBC4A773}"/>
              </a:ext>
            </a:extLst>
          </p:cNvPr>
          <p:cNvSpPr txBox="1"/>
          <p:nvPr/>
        </p:nvSpPr>
        <p:spPr>
          <a:xfrm>
            <a:off x="2845596" y="5920973"/>
            <a:ext cx="3868236" cy="1964640"/>
          </a:xfrm>
          <a:prstGeom prst="rect">
            <a:avLst/>
          </a:prstGeom>
        </p:spPr>
        <p:txBody>
          <a:bodyPr lIns="0" tIns="0" rIns="0" bIns="0" rtlCol="0" anchor="t">
            <a:spAutoFit/>
          </a:bodyPr>
          <a:lstStyle/>
          <a:p>
            <a:pPr algn="l">
              <a:lnSpc>
                <a:spcPts val="3778"/>
              </a:lnSpc>
            </a:pPr>
            <a:r>
              <a:rPr lang="en-US" sz="3200" b="1" dirty="0">
                <a:solidFill>
                  <a:srgbClr val="1F2051"/>
                </a:solidFill>
                <a:latin typeface="EB Garamond Semi-Bold"/>
                <a:ea typeface="EB Garamond Semi-Bold"/>
                <a:cs typeface="EB Garamond Semi-Bold"/>
                <a:sym typeface="EB Garamond Semi-Bold"/>
              </a:rPr>
              <a:t>Legal Subdivision</a:t>
            </a:r>
          </a:p>
          <a:p>
            <a:r>
              <a:rPr lang="en-US" sz="2400" dirty="0">
                <a:solidFill>
                  <a:srgbClr val="1F2051"/>
                </a:solidFill>
                <a:latin typeface="Open Sans" panose="020B0606030504020204" pitchFamily="34" charset="0"/>
                <a:ea typeface="Open Sans" panose="020B0606030504020204" pitchFamily="34" charset="0"/>
                <a:cs typeface="Open Sans" panose="020B0606030504020204" pitchFamily="34" charset="0"/>
              </a:rPr>
              <a:t>Unlike cities, counties include every square inch and every person in the state. </a:t>
            </a:r>
          </a:p>
        </p:txBody>
      </p:sp>
      <p:sp>
        <p:nvSpPr>
          <p:cNvPr id="15" name="TextBox 15">
            <a:extLst>
              <a:ext uri="{FF2B5EF4-FFF2-40B4-BE49-F238E27FC236}">
                <a16:creationId xmlns:a16="http://schemas.microsoft.com/office/drawing/2014/main" id="{4C720417-3345-2520-0291-BB4D887D7F18}"/>
              </a:ext>
            </a:extLst>
          </p:cNvPr>
          <p:cNvSpPr txBox="1"/>
          <p:nvPr/>
        </p:nvSpPr>
        <p:spPr>
          <a:xfrm>
            <a:off x="5910201" y="4728445"/>
            <a:ext cx="1971551" cy="458429"/>
          </a:xfrm>
          <a:prstGeom prst="rect">
            <a:avLst/>
          </a:prstGeom>
        </p:spPr>
        <p:txBody>
          <a:bodyPr lIns="0" tIns="0" rIns="0" bIns="0" rtlCol="0" anchor="t">
            <a:spAutoFit/>
          </a:bodyPr>
          <a:lstStyle/>
          <a:p>
            <a:pPr algn="l">
              <a:lnSpc>
                <a:spcPts val="3778"/>
              </a:lnSpc>
            </a:pPr>
            <a:r>
              <a:rPr lang="en-US" sz="2699" b="1" dirty="0">
                <a:solidFill>
                  <a:srgbClr val="FAF2E3"/>
                </a:solidFill>
                <a:latin typeface="EB Garamond Semi-Bold"/>
                <a:ea typeface="EB Garamond Semi-Bold"/>
                <a:cs typeface="EB Garamond Semi-Bold"/>
                <a:sym typeface="EB Garamond Semi-Bold"/>
              </a:rPr>
              <a:t>Key:</a:t>
            </a:r>
          </a:p>
        </p:txBody>
      </p:sp>
      <p:sp>
        <p:nvSpPr>
          <p:cNvPr id="20" name="TextBox 20">
            <a:extLst>
              <a:ext uri="{FF2B5EF4-FFF2-40B4-BE49-F238E27FC236}">
                <a16:creationId xmlns:a16="http://schemas.microsoft.com/office/drawing/2014/main" id="{B81B809A-8E6C-E1B5-FB05-88956AC43FAF}"/>
              </a:ext>
            </a:extLst>
          </p:cNvPr>
          <p:cNvSpPr txBox="1"/>
          <p:nvPr/>
        </p:nvSpPr>
        <p:spPr>
          <a:xfrm>
            <a:off x="7865423" y="4694950"/>
            <a:ext cx="5347440" cy="694549"/>
          </a:xfrm>
          <a:prstGeom prst="rect">
            <a:avLst/>
          </a:prstGeom>
        </p:spPr>
        <p:txBody>
          <a:bodyPr wrap="square" lIns="0" tIns="0" rIns="0" bIns="0" rtlCol="0" anchor="t">
            <a:spAutoFit/>
          </a:bodyPr>
          <a:lstStyle/>
          <a:p>
            <a:pPr algn="l">
              <a:lnSpc>
                <a:spcPts val="2798"/>
              </a:lnSpc>
            </a:pPr>
            <a:r>
              <a:rPr lang="en-US" sz="1998" b="1" dirty="0">
                <a:solidFill>
                  <a:srgbClr val="1F2051"/>
                </a:solidFill>
                <a:latin typeface="Open Sans Semi-Bold"/>
                <a:ea typeface="Open Sans Semi-Bold"/>
                <a:cs typeface="Open Sans Semi-Bold"/>
                <a:sym typeface="Open Sans Semi-Bold"/>
              </a:rPr>
              <a:t>As legal subdivisions, county authority is constrained – even with a charter.</a:t>
            </a:r>
          </a:p>
        </p:txBody>
      </p:sp>
      <p:sp>
        <p:nvSpPr>
          <p:cNvPr id="21" name="TextBox 21">
            <a:extLst>
              <a:ext uri="{FF2B5EF4-FFF2-40B4-BE49-F238E27FC236}">
                <a16:creationId xmlns:a16="http://schemas.microsoft.com/office/drawing/2014/main" id="{DACAE887-52FD-32C5-6A5B-A73CF86C98D5}"/>
              </a:ext>
            </a:extLst>
          </p:cNvPr>
          <p:cNvSpPr txBox="1"/>
          <p:nvPr/>
        </p:nvSpPr>
        <p:spPr>
          <a:xfrm>
            <a:off x="1028700" y="1196378"/>
            <a:ext cx="8724900" cy="1175386"/>
          </a:xfrm>
          <a:prstGeom prst="rect">
            <a:avLst/>
          </a:prstGeom>
        </p:spPr>
        <p:txBody>
          <a:bodyPr wrap="square" lIns="0" tIns="0" rIns="0" bIns="0" rtlCol="0" anchor="t">
            <a:spAutoFit/>
          </a:bodyPr>
          <a:lstStyle/>
          <a:p>
            <a:pPr algn="l">
              <a:lnSpc>
                <a:spcPts val="9660"/>
              </a:lnSpc>
            </a:pPr>
            <a:r>
              <a:rPr lang="en-US" sz="6900" b="1" dirty="0">
                <a:solidFill>
                  <a:srgbClr val="1F2051"/>
                </a:solidFill>
                <a:latin typeface="EB Garamond Semi-Bold"/>
                <a:ea typeface="EB Garamond Semi-Bold"/>
                <a:cs typeface="EB Garamond Semi-Bold"/>
                <a:sym typeface="EB Garamond Semi-Bold"/>
              </a:rPr>
              <a:t>Article XI, Section 1</a:t>
            </a:r>
          </a:p>
        </p:txBody>
      </p:sp>
      <p:sp>
        <p:nvSpPr>
          <p:cNvPr id="13" name="TextBox 16">
            <a:extLst>
              <a:ext uri="{FF2B5EF4-FFF2-40B4-BE49-F238E27FC236}">
                <a16:creationId xmlns:a16="http://schemas.microsoft.com/office/drawing/2014/main" id="{967E1B65-ED1C-5F88-42F4-A0227AEC73A9}"/>
              </a:ext>
            </a:extLst>
          </p:cNvPr>
          <p:cNvSpPr txBox="1"/>
          <p:nvPr/>
        </p:nvSpPr>
        <p:spPr>
          <a:xfrm>
            <a:off x="10896600" y="5896345"/>
            <a:ext cx="5685132" cy="1723549"/>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F2051"/>
                </a:solidFill>
                <a:effectLst/>
                <a:uLnTx/>
                <a:uFillTx/>
                <a:latin typeface="EB Garamond Semi-Bold"/>
                <a:ea typeface="EB Garamond Semi-Bold"/>
                <a:cs typeface="EB Garamond Semi-Bold"/>
                <a:sym typeface="EB Garamond Semi-Bold"/>
              </a:rPr>
              <a:t>Legal subdivisions v. Municipalities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F2051"/>
                </a:solidFill>
                <a:effectLst/>
                <a:uLnTx/>
                <a:uFillTx/>
                <a:latin typeface="Open Sans" panose="020B0606030504020204" pitchFamily="34" charset="0"/>
                <a:ea typeface="Open Sans" panose="020B0606030504020204" pitchFamily="34" charset="0"/>
                <a:cs typeface="Open Sans" panose="020B0606030504020204" pitchFamily="34" charset="0"/>
              </a:rPr>
              <a:t>One can choose </a:t>
            </a:r>
            <a:r>
              <a:rPr lang="en-US" sz="2400" dirty="0">
                <a:solidFill>
                  <a:srgbClr val="1F2051"/>
                </a:solidFill>
                <a:latin typeface="Open Sans" panose="020B0606030504020204" pitchFamily="34" charset="0"/>
                <a:ea typeface="Open Sans" panose="020B0606030504020204" pitchFamily="34" charset="0"/>
                <a:cs typeface="Open Sans" panose="020B0606030504020204" pitchFamily="34" charset="0"/>
              </a:rPr>
              <a:t>whether or not they live in a city – this isn’t true for counties.</a:t>
            </a:r>
            <a:endParaRPr kumimoji="0" lang="en-US" sz="2400" b="0" i="0" u="none" strike="noStrike" kern="1200" cap="none" spc="0" normalizeH="0" baseline="0" noProof="0" dirty="0">
              <a:ln>
                <a:noFill/>
              </a:ln>
              <a:solidFill>
                <a:srgbClr val="1F205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08200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16748-971B-CB55-981E-C74EBFC93F7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73BDCCD-EABD-0F13-6FBA-04CD337D1128}"/>
              </a:ext>
            </a:extLst>
          </p:cNvPr>
          <p:cNvSpPr/>
          <p:nvPr/>
        </p:nvSpPr>
        <p:spPr>
          <a:xfrm>
            <a:off x="0" y="9847897"/>
            <a:ext cx="18288000" cy="495300"/>
          </a:xfrm>
          <a:custGeom>
            <a:avLst/>
            <a:gdLst/>
            <a:ahLst/>
            <a:cxnLst/>
            <a:rect l="l" t="t" r="r" b="b"/>
            <a:pathLst>
              <a:path w="18288000" h="495300">
                <a:moveTo>
                  <a:pt x="0" y="0"/>
                </a:moveTo>
                <a:lnTo>
                  <a:pt x="18288000" y="0"/>
                </a:lnTo>
                <a:lnTo>
                  <a:pt x="18288000" y="495300"/>
                </a:lnTo>
                <a:lnTo>
                  <a:pt x="0" y="495300"/>
                </a:lnTo>
                <a:lnTo>
                  <a:pt x="0" y="0"/>
                </a:lnTo>
                <a:close/>
              </a:path>
            </a:pathLst>
          </a:custGeom>
          <a:blipFill>
            <a:blip r:embed="rId3"/>
            <a:stretch>
              <a:fillRect l="-4497" r="-3281" b="-3879263"/>
            </a:stretch>
          </a:blipFill>
        </p:spPr>
        <p:txBody>
          <a:bodyPr/>
          <a:lstStyle/>
          <a:p>
            <a:endParaRPr lang="en-US"/>
          </a:p>
        </p:txBody>
      </p:sp>
      <p:sp>
        <p:nvSpPr>
          <p:cNvPr id="3" name="Freeform 3">
            <a:extLst>
              <a:ext uri="{FF2B5EF4-FFF2-40B4-BE49-F238E27FC236}">
                <a16:creationId xmlns:a16="http://schemas.microsoft.com/office/drawing/2014/main" id="{E9BF10AE-5B9E-19A6-4DF1-A4AAD052FFF8}"/>
              </a:ext>
            </a:extLst>
          </p:cNvPr>
          <p:cNvSpPr/>
          <p:nvPr/>
        </p:nvSpPr>
        <p:spPr>
          <a:xfrm>
            <a:off x="1028700" y="3056439"/>
            <a:ext cx="6384598" cy="1000496"/>
          </a:xfrm>
          <a:custGeom>
            <a:avLst/>
            <a:gdLst/>
            <a:ahLst/>
            <a:cxnLst/>
            <a:rect l="l" t="t" r="r" b="b"/>
            <a:pathLst>
              <a:path w="6384598" h="1000496">
                <a:moveTo>
                  <a:pt x="0" y="0"/>
                </a:moveTo>
                <a:lnTo>
                  <a:pt x="6384598" y="0"/>
                </a:lnTo>
                <a:lnTo>
                  <a:pt x="6384598" y="1000497"/>
                </a:lnTo>
                <a:lnTo>
                  <a:pt x="0" y="10004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E86FAE33-F5C2-B84C-EB62-2FFAA11CF828}"/>
              </a:ext>
            </a:extLst>
          </p:cNvPr>
          <p:cNvSpPr/>
          <p:nvPr/>
        </p:nvSpPr>
        <p:spPr>
          <a:xfrm>
            <a:off x="1028700" y="7532780"/>
            <a:ext cx="7112098" cy="376799"/>
          </a:xfrm>
          <a:custGeom>
            <a:avLst/>
            <a:gdLst/>
            <a:ahLst/>
            <a:cxnLst/>
            <a:rect l="l" t="t" r="r" b="b"/>
            <a:pathLst>
              <a:path w="7112098" h="376799">
                <a:moveTo>
                  <a:pt x="0" y="0"/>
                </a:moveTo>
                <a:lnTo>
                  <a:pt x="7112098" y="0"/>
                </a:lnTo>
                <a:lnTo>
                  <a:pt x="7112098" y="376799"/>
                </a:lnTo>
                <a:lnTo>
                  <a:pt x="0" y="3767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64251A63-61AA-245B-FF3B-E3CD5DFECE6C}"/>
              </a:ext>
            </a:extLst>
          </p:cNvPr>
          <p:cNvSpPr/>
          <p:nvPr/>
        </p:nvSpPr>
        <p:spPr>
          <a:xfrm>
            <a:off x="1028700" y="4254656"/>
            <a:ext cx="6932400" cy="2400605"/>
          </a:xfrm>
          <a:custGeom>
            <a:avLst/>
            <a:gdLst/>
            <a:ahLst/>
            <a:cxnLst/>
            <a:rect l="l" t="t" r="r" b="b"/>
            <a:pathLst>
              <a:path w="6932400" h="2400605">
                <a:moveTo>
                  <a:pt x="0" y="0"/>
                </a:moveTo>
                <a:lnTo>
                  <a:pt x="6932400" y="0"/>
                </a:lnTo>
                <a:lnTo>
                  <a:pt x="6932400" y="2400604"/>
                </a:lnTo>
                <a:lnTo>
                  <a:pt x="0" y="24006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38630A6F-C8AB-4A35-5C3A-BBBC86548831}"/>
              </a:ext>
            </a:extLst>
          </p:cNvPr>
          <p:cNvSpPr/>
          <p:nvPr/>
        </p:nvSpPr>
        <p:spPr>
          <a:xfrm>
            <a:off x="1248206" y="2256463"/>
            <a:ext cx="5954058" cy="116072"/>
          </a:xfrm>
          <a:custGeom>
            <a:avLst/>
            <a:gdLst/>
            <a:ahLst/>
            <a:cxnLst/>
            <a:rect l="l" t="t" r="r" b="b"/>
            <a:pathLst>
              <a:path w="5954058" h="116072">
                <a:moveTo>
                  <a:pt x="0" y="0"/>
                </a:moveTo>
                <a:lnTo>
                  <a:pt x="5954058" y="0"/>
                </a:lnTo>
                <a:lnTo>
                  <a:pt x="5954058" y="116072"/>
                </a:lnTo>
                <a:lnTo>
                  <a:pt x="0" y="1160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3778B6BE-6D18-9C50-032D-0BDA68C26B1A}"/>
              </a:ext>
            </a:extLst>
          </p:cNvPr>
          <p:cNvSpPr/>
          <p:nvPr/>
        </p:nvSpPr>
        <p:spPr>
          <a:xfrm>
            <a:off x="8851125" y="1897380"/>
            <a:ext cx="38100" cy="6492240"/>
          </a:xfrm>
          <a:custGeom>
            <a:avLst/>
            <a:gdLst/>
            <a:ahLst/>
            <a:cxnLst/>
            <a:rect l="l" t="t" r="r" b="b"/>
            <a:pathLst>
              <a:path w="38100" h="6492240">
                <a:moveTo>
                  <a:pt x="0" y="0"/>
                </a:moveTo>
                <a:lnTo>
                  <a:pt x="38100" y="0"/>
                </a:lnTo>
                <a:lnTo>
                  <a:pt x="38100" y="6492240"/>
                </a:lnTo>
                <a:lnTo>
                  <a:pt x="0" y="649224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F795A0CD-701A-B5B1-BFF4-5C91482033AA}"/>
              </a:ext>
            </a:extLst>
          </p:cNvPr>
          <p:cNvSpPr/>
          <p:nvPr/>
        </p:nvSpPr>
        <p:spPr>
          <a:xfrm>
            <a:off x="0" y="9791700"/>
            <a:ext cx="18288000" cy="495300"/>
          </a:xfrm>
          <a:custGeom>
            <a:avLst/>
            <a:gdLst/>
            <a:ahLst/>
            <a:cxnLst/>
            <a:rect l="l" t="t" r="r" b="b"/>
            <a:pathLst>
              <a:path w="18288000" h="495300">
                <a:moveTo>
                  <a:pt x="0" y="0"/>
                </a:moveTo>
                <a:lnTo>
                  <a:pt x="18288000" y="0"/>
                </a:lnTo>
                <a:lnTo>
                  <a:pt x="18288000" y="495300"/>
                </a:lnTo>
                <a:lnTo>
                  <a:pt x="0" y="4953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3FBF2965-D9EF-73D5-13B1-26237EB6C6C9}"/>
              </a:ext>
            </a:extLst>
          </p:cNvPr>
          <p:cNvSpPr/>
          <p:nvPr/>
        </p:nvSpPr>
        <p:spPr>
          <a:xfrm>
            <a:off x="10326995" y="981075"/>
            <a:ext cx="6932400" cy="1107900"/>
          </a:xfrm>
          <a:custGeom>
            <a:avLst/>
            <a:gdLst/>
            <a:ahLst/>
            <a:cxnLst/>
            <a:rect l="l" t="t" r="r" b="b"/>
            <a:pathLst>
              <a:path w="6932400" h="1107900">
                <a:moveTo>
                  <a:pt x="0" y="0"/>
                </a:moveTo>
                <a:lnTo>
                  <a:pt x="6932400" y="0"/>
                </a:lnTo>
                <a:lnTo>
                  <a:pt x="6932400" y="1107900"/>
                </a:lnTo>
                <a:lnTo>
                  <a:pt x="0" y="11079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0" name="Freeform 10">
            <a:extLst>
              <a:ext uri="{FF2B5EF4-FFF2-40B4-BE49-F238E27FC236}">
                <a16:creationId xmlns:a16="http://schemas.microsoft.com/office/drawing/2014/main" id="{ECC3947C-39D9-7FE1-E786-7BDB6C8F647B}"/>
              </a:ext>
            </a:extLst>
          </p:cNvPr>
          <p:cNvSpPr/>
          <p:nvPr/>
        </p:nvSpPr>
        <p:spPr>
          <a:xfrm>
            <a:off x="9671646" y="2145172"/>
            <a:ext cx="6932400" cy="6647402"/>
          </a:xfrm>
          <a:custGeom>
            <a:avLst/>
            <a:gdLst/>
            <a:ahLst/>
            <a:cxnLst/>
            <a:rect l="l" t="t" r="r" b="b"/>
            <a:pathLst>
              <a:path w="6932400" h="6647402">
                <a:moveTo>
                  <a:pt x="0" y="0"/>
                </a:moveTo>
                <a:lnTo>
                  <a:pt x="6932399" y="0"/>
                </a:lnTo>
                <a:lnTo>
                  <a:pt x="6932399" y="6647402"/>
                </a:lnTo>
                <a:lnTo>
                  <a:pt x="0" y="664740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1" name="TextBox 11">
            <a:extLst>
              <a:ext uri="{FF2B5EF4-FFF2-40B4-BE49-F238E27FC236}">
                <a16:creationId xmlns:a16="http://schemas.microsoft.com/office/drawing/2014/main" id="{41D51A5C-B138-19B5-BB10-86C6779CF5A0}"/>
              </a:ext>
            </a:extLst>
          </p:cNvPr>
          <p:cNvSpPr txBox="1"/>
          <p:nvPr/>
        </p:nvSpPr>
        <p:spPr>
          <a:xfrm>
            <a:off x="1189222" y="2287653"/>
            <a:ext cx="7306740" cy="4183196"/>
          </a:xfrm>
          <a:prstGeom prst="rect">
            <a:avLst/>
          </a:prstGeom>
        </p:spPr>
        <p:txBody>
          <a:bodyPr wrap="square" lIns="0" tIns="0" rIns="0" bIns="0" rtlCol="0" anchor="t">
            <a:spAutoFit/>
          </a:bodyPr>
          <a:lstStyle/>
          <a:p>
            <a:pPr algn="l">
              <a:lnSpc>
                <a:spcPts val="9100"/>
              </a:lnSpc>
            </a:pPr>
            <a:r>
              <a:rPr lang="en-US" sz="6500" b="1" dirty="0">
                <a:solidFill>
                  <a:srgbClr val="1F2051"/>
                </a:solidFill>
                <a:latin typeface="EB Garamond Semi-Bold"/>
                <a:ea typeface="EB Garamond Semi-Bold"/>
                <a:cs typeface="EB Garamond Semi-Bold"/>
                <a:sym typeface="EB Garamond Semi-Bold"/>
              </a:rPr>
              <a:t>Municipal Powers</a:t>
            </a:r>
          </a:p>
          <a:p>
            <a:r>
              <a:rPr lang="en-US" sz="2800" b="1" i="1" dirty="0">
                <a:solidFill>
                  <a:srgbClr val="1F2051"/>
                </a:solidFill>
                <a:latin typeface="Open Sans" panose="020B0606030504020204" pitchFamily="34" charset="0"/>
                <a:ea typeface="Open Sans" panose="020B0606030504020204" pitchFamily="34" charset="0"/>
                <a:cs typeface="Open Sans" panose="020B0606030504020204" pitchFamily="34" charset="0"/>
              </a:rPr>
              <a:t>Article XI, Section 5 of the California Constitution </a:t>
            </a:r>
            <a:r>
              <a:rPr lang="en-US" sz="2800" i="1" dirty="0">
                <a:solidFill>
                  <a:srgbClr val="1F2051"/>
                </a:solidFill>
                <a:latin typeface="Open Sans" panose="020B0606030504020204" pitchFamily="34" charset="0"/>
                <a:ea typeface="Open Sans" panose="020B0606030504020204" pitchFamily="34" charset="0"/>
                <a:cs typeface="Open Sans" panose="020B0606030504020204" pitchFamily="34" charset="0"/>
              </a:rPr>
              <a:t>provides that city charters may “…make and enforce all ordinances and regulations in respect to municipal affairs…and with respect to municipal affairs shall supersede all laws inconsistent therewith…” </a:t>
            </a:r>
          </a:p>
        </p:txBody>
      </p:sp>
      <p:sp>
        <p:nvSpPr>
          <p:cNvPr id="15" name="TextBox 14">
            <a:extLst>
              <a:ext uri="{FF2B5EF4-FFF2-40B4-BE49-F238E27FC236}">
                <a16:creationId xmlns:a16="http://schemas.microsoft.com/office/drawing/2014/main" id="{95F1F079-52C7-767E-71BD-17595D017C30}"/>
              </a:ext>
            </a:extLst>
          </p:cNvPr>
          <p:cNvSpPr txBox="1"/>
          <p:nvPr/>
        </p:nvSpPr>
        <p:spPr>
          <a:xfrm>
            <a:off x="9982200" y="7017279"/>
            <a:ext cx="7620000" cy="2677656"/>
          </a:xfrm>
          <a:prstGeom prst="rect">
            <a:avLst/>
          </a:prstGeom>
          <a:noFill/>
        </p:spPr>
        <p:txBody>
          <a:bodyPr wrap="square" rtlCol="0">
            <a:spAutoFit/>
          </a:bodyPr>
          <a:lstStyle/>
          <a:p>
            <a:pPr>
              <a:lnSpc>
                <a:spcPct val="150000"/>
              </a:lnSpc>
            </a:pP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Charter Authority in the California Constitution:</a:t>
            </a:r>
          </a:p>
          <a:p>
            <a:pPr marL="539749" lvl="1" indent="-269875">
              <a:lnSpc>
                <a:spcPct val="150000"/>
              </a:lnSpc>
              <a:buFont typeface="Arial"/>
              <a:buChar char="•"/>
            </a:pP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Article XI, Section 3  </a:t>
            </a:r>
            <a:r>
              <a:rPr lang="en-US" sz="20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(cities and counties)</a:t>
            </a:r>
            <a:endParaRPr lang="en-US" sz="2000"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539749" lvl="1" indent="-269875">
              <a:lnSpc>
                <a:spcPct val="150000"/>
              </a:lnSpc>
              <a:buFont typeface="Arial"/>
              <a:buChar char="•"/>
            </a:pP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Article XI, Section 4  </a:t>
            </a:r>
            <a:r>
              <a:rPr lang="en-US" sz="20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(counties)</a:t>
            </a:r>
          </a:p>
          <a:p>
            <a:pPr marL="539749" lvl="1" indent="-269875">
              <a:lnSpc>
                <a:spcPct val="150000"/>
              </a:lnSpc>
              <a:buFont typeface="Arial"/>
              <a:buChar char="•"/>
            </a:pP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Article XI, Section 5  </a:t>
            </a:r>
            <a:r>
              <a:rPr lang="en-US" sz="20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(cities)</a:t>
            </a:r>
          </a:p>
          <a:p>
            <a:pPr marL="269874" lvl="1">
              <a:lnSpc>
                <a:spcPct val="150000"/>
              </a:lnSpc>
            </a:pPr>
            <a:r>
              <a:rPr lang="en-US" sz="2000" b="1" i="1"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20">
                  <a:extLst>
                    <a:ext uri="{A12FA001-AC4F-418D-AE19-62706E023703}">
                      <ahyp:hlinkClr xmlns:ahyp="http://schemas.microsoft.com/office/drawing/2018/hyperlinkcolor" val="tx"/>
                    </a:ext>
                  </a:extLst>
                </a:hlinkClick>
              </a:rPr>
              <a:t>Link to Constitution text online. </a:t>
            </a:r>
            <a:endParaRPr lang="en-US" sz="20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
        <p:nvSpPr>
          <p:cNvPr id="12" name="TextBox 11">
            <a:extLst>
              <a:ext uri="{FF2B5EF4-FFF2-40B4-BE49-F238E27FC236}">
                <a16:creationId xmlns:a16="http://schemas.microsoft.com/office/drawing/2014/main" id="{0347017E-921C-0CDA-D1E7-A5B61A483EBA}"/>
              </a:ext>
            </a:extLst>
          </p:cNvPr>
          <p:cNvSpPr txBox="1"/>
          <p:nvPr/>
        </p:nvSpPr>
        <p:spPr>
          <a:xfrm>
            <a:off x="1180123" y="1096506"/>
            <a:ext cx="6892592" cy="1107996"/>
          </a:xfrm>
          <a:prstGeom prst="rect">
            <a:avLst/>
          </a:prstGeom>
          <a:noFill/>
        </p:spPr>
        <p:txBody>
          <a:bodyPr wrap="square" rtlCol="0">
            <a:spAutoFit/>
          </a:bodyPr>
          <a:lstStyle/>
          <a:p>
            <a:r>
              <a:rPr lang="en-US" sz="6600" b="1" dirty="0">
                <a:solidFill>
                  <a:srgbClr val="1F2051"/>
                </a:solidFill>
                <a:latin typeface="EB Garamond Semi-Bold"/>
                <a:ea typeface="EB Garamond Semi-Bold"/>
                <a:cs typeface="EB Garamond Semi-Bold"/>
                <a:sym typeface="EB Garamond Semi-Bold"/>
              </a:rPr>
              <a:t>City</a:t>
            </a:r>
            <a:endParaRPr lang="en-US" sz="66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E3697AB6-F440-C496-EF22-A3A19FDC99FC}"/>
              </a:ext>
            </a:extLst>
          </p:cNvPr>
          <p:cNvSpPr txBox="1"/>
          <p:nvPr/>
        </p:nvSpPr>
        <p:spPr>
          <a:xfrm>
            <a:off x="9448800" y="2145172"/>
            <a:ext cx="8001000" cy="7848302"/>
          </a:xfrm>
          <a:prstGeom prst="rect">
            <a:avLst/>
          </a:prstGeom>
          <a:noFill/>
        </p:spPr>
        <p:txBody>
          <a:bodyPr wrap="square" rtlCol="0">
            <a:spAutoFit/>
          </a:bodyPr>
          <a:lstStyle/>
          <a:p>
            <a:r>
              <a:rPr lang="en-US" sz="2800" i="1" dirty="0">
                <a:latin typeface="Open Sans" panose="020B0606030504020204" pitchFamily="34" charset="0"/>
                <a:ea typeface="Open Sans" panose="020B0606030504020204" pitchFamily="34" charset="0"/>
                <a:cs typeface="Open Sans" panose="020B0606030504020204" pitchFamily="34" charset="0"/>
              </a:rPr>
              <a:t>Municipal Affair</a:t>
            </a:r>
          </a:p>
          <a:p>
            <a:pPr marL="457200" indent="-457200">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Some revenue sources (e.g. real property transfer tax)</a:t>
            </a:r>
          </a:p>
          <a:p>
            <a:pPr marL="457200" indent="-457200">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Municipal elections</a:t>
            </a:r>
          </a:p>
          <a:p>
            <a:pPr marL="457200" indent="-457200">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Referendum or recall procedures</a:t>
            </a:r>
          </a:p>
          <a:p>
            <a:pPr marL="457200" indent="-457200">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Compensation of city officers and employees</a:t>
            </a:r>
          </a:p>
          <a:p>
            <a:pPr marL="457200" indent="-457200">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City contracting (historically)</a:t>
            </a:r>
          </a:p>
          <a:p>
            <a:pPr marL="457200" indent="-457200">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Labor (historically)</a:t>
            </a:r>
          </a:p>
          <a:p>
            <a:pPr marL="457200" indent="-457200">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Land use and zoning (historically)</a:t>
            </a:r>
          </a:p>
          <a:p>
            <a:pPr marL="457200" indent="-457200">
              <a:buFont typeface="Arial" panose="020B0604020202020204" pitchFamily="34" charset="0"/>
              <a:buChar char="•"/>
            </a:pPr>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i="1" dirty="0">
                <a:latin typeface="Open Sans" panose="020B0606030504020204" pitchFamily="34" charset="0"/>
                <a:ea typeface="Open Sans" panose="020B0606030504020204" pitchFamily="34" charset="0"/>
                <a:cs typeface="Open Sans" panose="020B0606030504020204" pitchFamily="34" charset="0"/>
              </a:rPr>
              <a:t>Matter of Statewide Concern</a:t>
            </a:r>
          </a:p>
          <a:p>
            <a:pPr marL="457200" indent="-457200">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Traffic and vehicle regulation</a:t>
            </a:r>
          </a:p>
          <a:p>
            <a:pPr marL="457200" indent="-457200">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Educational policies</a:t>
            </a:r>
          </a:p>
          <a:p>
            <a:pPr marL="457200" indent="-457200">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Open meetings</a:t>
            </a:r>
          </a:p>
          <a:p>
            <a:pPr marL="457200" indent="-457200">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Eminent domain</a:t>
            </a:r>
          </a:p>
          <a:p>
            <a:pPr marL="457200" indent="-457200">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Tort claims</a:t>
            </a:r>
          </a:p>
          <a:p>
            <a:pPr marL="457200" indent="-457200">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Local agency investments</a:t>
            </a:r>
          </a:p>
        </p:txBody>
      </p:sp>
    </p:spTree>
    <p:extLst>
      <p:ext uri="{BB962C8B-B14F-4D97-AF65-F5344CB8AC3E}">
        <p14:creationId xmlns:p14="http://schemas.microsoft.com/office/powerpoint/2010/main" val="2705430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47DF6-5E2A-F2C1-71C6-EF48995E593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7F7A223-30AC-9EAA-0FC4-07E2D73A881E}"/>
              </a:ext>
            </a:extLst>
          </p:cNvPr>
          <p:cNvSpPr/>
          <p:nvPr/>
        </p:nvSpPr>
        <p:spPr>
          <a:xfrm>
            <a:off x="0" y="9847897"/>
            <a:ext cx="18288000" cy="495300"/>
          </a:xfrm>
          <a:custGeom>
            <a:avLst/>
            <a:gdLst/>
            <a:ahLst/>
            <a:cxnLst/>
            <a:rect l="l" t="t" r="r" b="b"/>
            <a:pathLst>
              <a:path w="18288000" h="495300">
                <a:moveTo>
                  <a:pt x="0" y="0"/>
                </a:moveTo>
                <a:lnTo>
                  <a:pt x="18288000" y="0"/>
                </a:lnTo>
                <a:lnTo>
                  <a:pt x="18288000" y="495300"/>
                </a:lnTo>
                <a:lnTo>
                  <a:pt x="0" y="495300"/>
                </a:lnTo>
                <a:lnTo>
                  <a:pt x="0" y="0"/>
                </a:lnTo>
                <a:close/>
              </a:path>
            </a:pathLst>
          </a:custGeom>
          <a:blipFill>
            <a:blip r:embed="rId3"/>
            <a:stretch>
              <a:fillRect l="-4497" r="-3281" b="-3879263"/>
            </a:stretch>
          </a:blipFill>
        </p:spPr>
        <p:txBody>
          <a:bodyPr/>
          <a:lstStyle/>
          <a:p>
            <a:endParaRPr lang="en-US"/>
          </a:p>
        </p:txBody>
      </p:sp>
      <p:sp>
        <p:nvSpPr>
          <p:cNvPr id="3" name="Freeform 3">
            <a:extLst>
              <a:ext uri="{FF2B5EF4-FFF2-40B4-BE49-F238E27FC236}">
                <a16:creationId xmlns:a16="http://schemas.microsoft.com/office/drawing/2014/main" id="{C586501E-A308-039F-ABAE-81239A731C1C}"/>
              </a:ext>
            </a:extLst>
          </p:cNvPr>
          <p:cNvSpPr/>
          <p:nvPr/>
        </p:nvSpPr>
        <p:spPr>
          <a:xfrm>
            <a:off x="1028700" y="3056439"/>
            <a:ext cx="6384598" cy="1000496"/>
          </a:xfrm>
          <a:custGeom>
            <a:avLst/>
            <a:gdLst/>
            <a:ahLst/>
            <a:cxnLst/>
            <a:rect l="l" t="t" r="r" b="b"/>
            <a:pathLst>
              <a:path w="6384598" h="1000496">
                <a:moveTo>
                  <a:pt x="0" y="0"/>
                </a:moveTo>
                <a:lnTo>
                  <a:pt x="6384598" y="0"/>
                </a:lnTo>
                <a:lnTo>
                  <a:pt x="6384598" y="1000497"/>
                </a:lnTo>
                <a:lnTo>
                  <a:pt x="0" y="10004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83C85751-E409-ADCF-A46D-9955456777EE}"/>
              </a:ext>
            </a:extLst>
          </p:cNvPr>
          <p:cNvSpPr/>
          <p:nvPr/>
        </p:nvSpPr>
        <p:spPr>
          <a:xfrm>
            <a:off x="1028700" y="7532780"/>
            <a:ext cx="7112098" cy="376799"/>
          </a:xfrm>
          <a:custGeom>
            <a:avLst/>
            <a:gdLst/>
            <a:ahLst/>
            <a:cxnLst/>
            <a:rect l="l" t="t" r="r" b="b"/>
            <a:pathLst>
              <a:path w="7112098" h="376799">
                <a:moveTo>
                  <a:pt x="0" y="0"/>
                </a:moveTo>
                <a:lnTo>
                  <a:pt x="7112098" y="0"/>
                </a:lnTo>
                <a:lnTo>
                  <a:pt x="7112098" y="376799"/>
                </a:lnTo>
                <a:lnTo>
                  <a:pt x="0" y="3767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00A69D71-6D38-5C4E-B770-F807FB63AE2B}"/>
              </a:ext>
            </a:extLst>
          </p:cNvPr>
          <p:cNvSpPr/>
          <p:nvPr/>
        </p:nvSpPr>
        <p:spPr>
          <a:xfrm>
            <a:off x="1028700" y="4254656"/>
            <a:ext cx="6932400" cy="2400605"/>
          </a:xfrm>
          <a:custGeom>
            <a:avLst/>
            <a:gdLst/>
            <a:ahLst/>
            <a:cxnLst/>
            <a:rect l="l" t="t" r="r" b="b"/>
            <a:pathLst>
              <a:path w="6932400" h="2400605">
                <a:moveTo>
                  <a:pt x="0" y="0"/>
                </a:moveTo>
                <a:lnTo>
                  <a:pt x="6932400" y="0"/>
                </a:lnTo>
                <a:lnTo>
                  <a:pt x="6932400" y="2400604"/>
                </a:lnTo>
                <a:lnTo>
                  <a:pt x="0" y="24006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33087369-A1FB-0198-3630-880793792518}"/>
              </a:ext>
            </a:extLst>
          </p:cNvPr>
          <p:cNvSpPr/>
          <p:nvPr/>
        </p:nvSpPr>
        <p:spPr>
          <a:xfrm>
            <a:off x="1248206" y="2256463"/>
            <a:ext cx="5954058" cy="116072"/>
          </a:xfrm>
          <a:custGeom>
            <a:avLst/>
            <a:gdLst/>
            <a:ahLst/>
            <a:cxnLst/>
            <a:rect l="l" t="t" r="r" b="b"/>
            <a:pathLst>
              <a:path w="5954058" h="116072">
                <a:moveTo>
                  <a:pt x="0" y="0"/>
                </a:moveTo>
                <a:lnTo>
                  <a:pt x="5954058" y="0"/>
                </a:lnTo>
                <a:lnTo>
                  <a:pt x="5954058" y="116072"/>
                </a:lnTo>
                <a:lnTo>
                  <a:pt x="0" y="1160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811805D9-B409-A659-4595-16918CBC867F}"/>
              </a:ext>
            </a:extLst>
          </p:cNvPr>
          <p:cNvSpPr/>
          <p:nvPr/>
        </p:nvSpPr>
        <p:spPr>
          <a:xfrm>
            <a:off x="8851125" y="1897380"/>
            <a:ext cx="38100" cy="6492240"/>
          </a:xfrm>
          <a:custGeom>
            <a:avLst/>
            <a:gdLst/>
            <a:ahLst/>
            <a:cxnLst/>
            <a:rect l="l" t="t" r="r" b="b"/>
            <a:pathLst>
              <a:path w="38100" h="6492240">
                <a:moveTo>
                  <a:pt x="0" y="0"/>
                </a:moveTo>
                <a:lnTo>
                  <a:pt x="38100" y="0"/>
                </a:lnTo>
                <a:lnTo>
                  <a:pt x="38100" y="6492240"/>
                </a:lnTo>
                <a:lnTo>
                  <a:pt x="0" y="649224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B45C5E08-7C77-0A65-D58C-63F62D484DE0}"/>
              </a:ext>
            </a:extLst>
          </p:cNvPr>
          <p:cNvSpPr/>
          <p:nvPr/>
        </p:nvSpPr>
        <p:spPr>
          <a:xfrm>
            <a:off x="0" y="9791700"/>
            <a:ext cx="18288000" cy="495300"/>
          </a:xfrm>
          <a:custGeom>
            <a:avLst/>
            <a:gdLst/>
            <a:ahLst/>
            <a:cxnLst/>
            <a:rect l="l" t="t" r="r" b="b"/>
            <a:pathLst>
              <a:path w="18288000" h="495300">
                <a:moveTo>
                  <a:pt x="0" y="0"/>
                </a:moveTo>
                <a:lnTo>
                  <a:pt x="18288000" y="0"/>
                </a:lnTo>
                <a:lnTo>
                  <a:pt x="18288000" y="495300"/>
                </a:lnTo>
                <a:lnTo>
                  <a:pt x="0" y="4953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630D31F2-6B46-C1C3-80B9-6B34C9E51DCF}"/>
              </a:ext>
            </a:extLst>
          </p:cNvPr>
          <p:cNvSpPr/>
          <p:nvPr/>
        </p:nvSpPr>
        <p:spPr>
          <a:xfrm>
            <a:off x="10326995" y="981075"/>
            <a:ext cx="6932400" cy="1107900"/>
          </a:xfrm>
          <a:custGeom>
            <a:avLst/>
            <a:gdLst/>
            <a:ahLst/>
            <a:cxnLst/>
            <a:rect l="l" t="t" r="r" b="b"/>
            <a:pathLst>
              <a:path w="6932400" h="1107900">
                <a:moveTo>
                  <a:pt x="0" y="0"/>
                </a:moveTo>
                <a:lnTo>
                  <a:pt x="6932400" y="0"/>
                </a:lnTo>
                <a:lnTo>
                  <a:pt x="6932400" y="1107900"/>
                </a:lnTo>
                <a:lnTo>
                  <a:pt x="0" y="11079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0" name="Freeform 10">
            <a:extLst>
              <a:ext uri="{FF2B5EF4-FFF2-40B4-BE49-F238E27FC236}">
                <a16:creationId xmlns:a16="http://schemas.microsoft.com/office/drawing/2014/main" id="{A50614AB-C309-75EE-DEE6-C043B98B6E15}"/>
              </a:ext>
            </a:extLst>
          </p:cNvPr>
          <p:cNvSpPr/>
          <p:nvPr/>
        </p:nvSpPr>
        <p:spPr>
          <a:xfrm>
            <a:off x="10327053" y="2457974"/>
            <a:ext cx="6932400" cy="6647402"/>
          </a:xfrm>
          <a:custGeom>
            <a:avLst/>
            <a:gdLst/>
            <a:ahLst/>
            <a:cxnLst/>
            <a:rect l="l" t="t" r="r" b="b"/>
            <a:pathLst>
              <a:path w="6932400" h="6647402">
                <a:moveTo>
                  <a:pt x="0" y="0"/>
                </a:moveTo>
                <a:lnTo>
                  <a:pt x="6932399" y="0"/>
                </a:lnTo>
                <a:lnTo>
                  <a:pt x="6932399" y="6647402"/>
                </a:lnTo>
                <a:lnTo>
                  <a:pt x="0" y="664740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1" name="TextBox 11">
            <a:extLst>
              <a:ext uri="{FF2B5EF4-FFF2-40B4-BE49-F238E27FC236}">
                <a16:creationId xmlns:a16="http://schemas.microsoft.com/office/drawing/2014/main" id="{BE4BE3FC-3594-03A8-4675-27EA0BD4463E}"/>
              </a:ext>
            </a:extLst>
          </p:cNvPr>
          <p:cNvSpPr txBox="1"/>
          <p:nvPr/>
        </p:nvSpPr>
        <p:spPr>
          <a:xfrm>
            <a:off x="1189222" y="2287653"/>
            <a:ext cx="7306740" cy="2890535"/>
          </a:xfrm>
          <a:prstGeom prst="rect">
            <a:avLst/>
          </a:prstGeom>
        </p:spPr>
        <p:txBody>
          <a:bodyPr wrap="square" lIns="0" tIns="0" rIns="0" bIns="0" rtlCol="0" anchor="t">
            <a:spAutoFit/>
          </a:bodyPr>
          <a:lstStyle/>
          <a:p>
            <a:pPr algn="l">
              <a:lnSpc>
                <a:spcPts val="9100"/>
              </a:lnSpc>
            </a:pPr>
            <a:r>
              <a:rPr lang="en-US" sz="6500" b="1" dirty="0">
                <a:solidFill>
                  <a:srgbClr val="1F2051"/>
                </a:solidFill>
                <a:latin typeface="EB Garamond Semi-Bold"/>
                <a:ea typeface="EB Garamond Semi-Bold"/>
                <a:cs typeface="EB Garamond Semi-Bold"/>
                <a:sym typeface="EB Garamond Semi-Bold"/>
              </a:rPr>
              <a:t>Police Powers</a:t>
            </a:r>
          </a:p>
          <a:p>
            <a:r>
              <a:rPr lang="en-US" sz="2800" i="1" dirty="0">
                <a:solidFill>
                  <a:srgbClr val="1F2051"/>
                </a:solidFill>
                <a:latin typeface="Open Sans" panose="020B0606030504020204" pitchFamily="34" charset="0"/>
                <a:ea typeface="Open Sans" panose="020B0606030504020204" pitchFamily="34" charset="0"/>
                <a:cs typeface="Open Sans" panose="020B0606030504020204" pitchFamily="34" charset="0"/>
              </a:rPr>
              <a:t>The State is divided into counties which are </a:t>
            </a:r>
            <a:r>
              <a:rPr lang="en-US" sz="2800" b="1" i="1" dirty="0">
                <a:solidFill>
                  <a:srgbClr val="1F2051"/>
                </a:solidFill>
                <a:latin typeface="Open Sans" panose="020B0606030504020204" pitchFamily="34" charset="0"/>
                <a:ea typeface="Open Sans" panose="020B0606030504020204" pitchFamily="34" charset="0"/>
                <a:cs typeface="Open Sans" panose="020B0606030504020204" pitchFamily="34" charset="0"/>
              </a:rPr>
              <a:t>legal subdivisions </a:t>
            </a:r>
            <a:r>
              <a:rPr lang="en-US" sz="2800" i="1" dirty="0">
                <a:solidFill>
                  <a:srgbClr val="1F2051"/>
                </a:solidFill>
                <a:latin typeface="Open Sans" panose="020B0606030504020204" pitchFamily="34" charset="0"/>
                <a:ea typeface="Open Sans" panose="020B0606030504020204" pitchFamily="34" charset="0"/>
                <a:cs typeface="Open Sans" panose="020B0606030504020204" pitchFamily="34" charset="0"/>
              </a:rPr>
              <a:t>of the State.</a:t>
            </a:r>
          </a:p>
          <a:p>
            <a:endParaRPr lang="en-US" sz="2800" b="1" i="1" dirty="0">
              <a:solidFill>
                <a:srgbClr val="1F2051"/>
              </a:solidFill>
              <a:latin typeface="Open Sans" panose="020B0606030504020204" pitchFamily="34" charset="0"/>
              <a:ea typeface="Open Sans" panose="020B0606030504020204" pitchFamily="34" charset="0"/>
              <a:cs typeface="Open Sans" panose="020B0606030504020204" pitchFamily="34" charset="0"/>
            </a:endParaRPr>
          </a:p>
          <a:p>
            <a:r>
              <a:rPr lang="en-US" sz="2800" b="1" i="1" dirty="0">
                <a:solidFill>
                  <a:srgbClr val="1F2051"/>
                </a:solidFill>
                <a:latin typeface="Open Sans" panose="020B0606030504020204" pitchFamily="34" charset="0"/>
                <a:ea typeface="Open Sans" panose="020B0606030504020204" pitchFamily="34" charset="0"/>
                <a:cs typeface="Open Sans" panose="020B0606030504020204" pitchFamily="34" charset="0"/>
              </a:rPr>
              <a:t>California Constitution Article XI, Section 1</a:t>
            </a:r>
            <a:r>
              <a:rPr lang="en-US" sz="2800" i="1" dirty="0">
                <a:solidFill>
                  <a:srgbClr val="1F2051"/>
                </a:solidFill>
                <a:latin typeface="Century Gothic" panose="020B0502020202020204" pitchFamily="34" charset="0"/>
              </a:rPr>
              <a:t>. </a:t>
            </a:r>
          </a:p>
        </p:txBody>
      </p:sp>
      <p:sp>
        <p:nvSpPr>
          <p:cNvPr id="15" name="TextBox 14">
            <a:extLst>
              <a:ext uri="{FF2B5EF4-FFF2-40B4-BE49-F238E27FC236}">
                <a16:creationId xmlns:a16="http://schemas.microsoft.com/office/drawing/2014/main" id="{2F8F36E2-E53A-949A-1E11-316E576D58AB}"/>
              </a:ext>
            </a:extLst>
          </p:cNvPr>
          <p:cNvSpPr txBox="1"/>
          <p:nvPr/>
        </p:nvSpPr>
        <p:spPr>
          <a:xfrm>
            <a:off x="9982200" y="7017279"/>
            <a:ext cx="7620000" cy="2677656"/>
          </a:xfrm>
          <a:prstGeom prst="rect">
            <a:avLst/>
          </a:prstGeom>
          <a:noFill/>
        </p:spPr>
        <p:txBody>
          <a:bodyPr wrap="square" rtlCol="0">
            <a:spAutoFit/>
          </a:bodyPr>
          <a:lstStyle/>
          <a:p>
            <a:pPr>
              <a:lnSpc>
                <a:spcPct val="150000"/>
              </a:lnSpc>
            </a:pP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Charter Authority in the California Constitution:</a:t>
            </a:r>
          </a:p>
          <a:p>
            <a:pPr marL="539749" lvl="1" indent="-269875">
              <a:lnSpc>
                <a:spcPct val="150000"/>
              </a:lnSpc>
              <a:buFont typeface="Arial"/>
              <a:buChar char="•"/>
            </a:pP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Article XI, Section 3  </a:t>
            </a:r>
            <a:r>
              <a:rPr lang="en-US" sz="20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(cities and counties)</a:t>
            </a:r>
            <a:endParaRPr lang="en-US" sz="2000"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539749" lvl="1" indent="-269875">
              <a:lnSpc>
                <a:spcPct val="150000"/>
              </a:lnSpc>
              <a:buFont typeface="Arial"/>
              <a:buChar char="•"/>
            </a:pP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Article XI, Section 4  </a:t>
            </a:r>
            <a:r>
              <a:rPr lang="en-US" sz="20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(counties)</a:t>
            </a:r>
          </a:p>
          <a:p>
            <a:pPr marL="539749" lvl="1" indent="-269875">
              <a:lnSpc>
                <a:spcPct val="150000"/>
              </a:lnSpc>
              <a:buFont typeface="Arial"/>
              <a:buChar char="•"/>
            </a:pP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Article XI, Section 5  </a:t>
            </a:r>
            <a:r>
              <a:rPr lang="en-US" sz="20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(cities)</a:t>
            </a:r>
          </a:p>
          <a:p>
            <a:pPr marL="269874" lvl="1">
              <a:lnSpc>
                <a:spcPct val="150000"/>
              </a:lnSpc>
            </a:pPr>
            <a:r>
              <a:rPr lang="en-US" sz="2000" b="1" i="1"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20">
                  <a:extLst>
                    <a:ext uri="{A12FA001-AC4F-418D-AE19-62706E023703}">
                      <ahyp:hlinkClr xmlns:ahyp="http://schemas.microsoft.com/office/drawing/2018/hyperlinkcolor" val="tx"/>
                    </a:ext>
                  </a:extLst>
                </a:hlinkClick>
              </a:rPr>
              <a:t>Link to Constitution text online. </a:t>
            </a:r>
            <a:endParaRPr lang="en-US" sz="20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
        <p:nvSpPr>
          <p:cNvPr id="12" name="TextBox 11">
            <a:extLst>
              <a:ext uri="{FF2B5EF4-FFF2-40B4-BE49-F238E27FC236}">
                <a16:creationId xmlns:a16="http://schemas.microsoft.com/office/drawing/2014/main" id="{9C51E49E-178D-0C06-A16C-05F161DAC590}"/>
              </a:ext>
            </a:extLst>
          </p:cNvPr>
          <p:cNvSpPr txBox="1"/>
          <p:nvPr/>
        </p:nvSpPr>
        <p:spPr>
          <a:xfrm>
            <a:off x="1180123" y="1096506"/>
            <a:ext cx="6892592" cy="1107996"/>
          </a:xfrm>
          <a:prstGeom prst="rect">
            <a:avLst/>
          </a:prstGeom>
          <a:noFill/>
        </p:spPr>
        <p:txBody>
          <a:bodyPr wrap="square" rtlCol="0">
            <a:spAutoFit/>
          </a:bodyPr>
          <a:lstStyle/>
          <a:p>
            <a:r>
              <a:rPr lang="en-US" sz="6600" b="1" dirty="0">
                <a:solidFill>
                  <a:srgbClr val="1F2051"/>
                </a:solidFill>
                <a:latin typeface="EB Garamond Semi-Bold"/>
                <a:ea typeface="EB Garamond Semi-Bold"/>
                <a:cs typeface="EB Garamond Semi-Bold"/>
                <a:sym typeface="EB Garamond Semi-Bold"/>
              </a:rPr>
              <a:t>County</a:t>
            </a:r>
            <a:endParaRPr lang="en-US" sz="66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94E86B66-BEFC-979F-A962-19D7D6DB3928}"/>
              </a:ext>
            </a:extLst>
          </p:cNvPr>
          <p:cNvSpPr txBox="1"/>
          <p:nvPr/>
        </p:nvSpPr>
        <p:spPr>
          <a:xfrm>
            <a:off x="8911971" y="2582101"/>
            <a:ext cx="9144000" cy="2732479"/>
          </a:xfrm>
          <a:prstGeom prst="rect">
            <a:avLst/>
          </a:prstGeom>
          <a:noFill/>
        </p:spPr>
        <p:txBody>
          <a:bodyPr wrap="square">
            <a:spAutoFit/>
          </a:bodyPr>
          <a:lstStyle/>
          <a:p>
            <a:pPr marL="323849" lvl="1">
              <a:lnSpc>
                <a:spcPts val="4199"/>
              </a:lnSpc>
            </a:pPr>
            <a:r>
              <a:rPr lang="en-US" sz="2800" dirty="0">
                <a:solidFill>
                  <a:srgbClr val="1F2051"/>
                </a:solidFill>
                <a:latin typeface="Open Sans" panose="020B0606030504020204" pitchFamily="34" charset="0"/>
                <a:ea typeface="Open Sans" panose="020B0606030504020204" pitchFamily="34" charset="0"/>
                <a:cs typeface="Open Sans" panose="020B0606030504020204" pitchFamily="34" charset="0"/>
              </a:rPr>
              <a:t>“(Counties) may make and enforce within its limits all local, police, sanitary, and other ordinances and regulations </a:t>
            </a:r>
            <a:r>
              <a:rPr lang="en-US" sz="2800" u="sng" dirty="0">
                <a:solidFill>
                  <a:srgbClr val="1F2051"/>
                </a:solidFill>
                <a:latin typeface="Open Sans" panose="020B0606030504020204" pitchFamily="34" charset="0"/>
                <a:ea typeface="Open Sans" panose="020B0606030504020204" pitchFamily="34" charset="0"/>
                <a:cs typeface="Open Sans" panose="020B0606030504020204" pitchFamily="34" charset="0"/>
              </a:rPr>
              <a:t>not in conflict with general laws</a:t>
            </a:r>
            <a:r>
              <a:rPr lang="en-US" sz="2800" dirty="0">
                <a:solidFill>
                  <a:srgbClr val="1F2051"/>
                </a:solidFill>
                <a:latin typeface="Open Sans" panose="020B0606030504020204" pitchFamily="34" charset="0"/>
                <a:ea typeface="Open Sans" panose="020B0606030504020204" pitchFamily="34" charset="0"/>
                <a:cs typeface="Open Sans" panose="020B0606030504020204" pitchFamily="34" charset="0"/>
              </a:rPr>
              <a:t>.”</a:t>
            </a:r>
          </a:p>
          <a:p>
            <a:pPr marL="323849" lvl="1">
              <a:lnSpc>
                <a:spcPts val="4199"/>
              </a:lnSpc>
            </a:pPr>
            <a:endParaRPr lang="en-US" sz="2800" dirty="0">
              <a:solidFill>
                <a:srgbClr val="1F2051"/>
              </a:solidFill>
              <a:latin typeface="Open Sans" panose="020B0606030504020204" pitchFamily="34" charset="0"/>
              <a:ea typeface="Open Sans" panose="020B0606030504020204" pitchFamily="34" charset="0"/>
              <a:cs typeface="Open Sans" panose="020B0606030504020204" pitchFamily="34" charset="0"/>
            </a:endParaRPr>
          </a:p>
          <a:p>
            <a:pPr marL="323849" lvl="1">
              <a:lnSpc>
                <a:spcPts val="4199"/>
              </a:lnSpc>
            </a:pPr>
            <a:r>
              <a:rPr lang="en-US" sz="2800" i="1" dirty="0">
                <a:solidFill>
                  <a:srgbClr val="1F2051"/>
                </a:solidFill>
                <a:latin typeface="Open Sans" panose="020B0606030504020204" pitchFamily="34" charset="0"/>
                <a:ea typeface="Open Sans" panose="020B0606030504020204" pitchFamily="34" charset="0"/>
                <a:cs typeface="Open Sans" panose="020B0606030504020204" pitchFamily="34" charset="0"/>
              </a:rPr>
              <a:t>California Constitution, Article XI, Section 7</a:t>
            </a:r>
          </a:p>
        </p:txBody>
      </p:sp>
      <p:sp>
        <p:nvSpPr>
          <p:cNvPr id="13" name="TextBox 12">
            <a:extLst>
              <a:ext uri="{FF2B5EF4-FFF2-40B4-BE49-F238E27FC236}">
                <a16:creationId xmlns:a16="http://schemas.microsoft.com/office/drawing/2014/main" id="{DF2094CF-949B-8D35-CFF5-293A315DB7A6}"/>
              </a:ext>
            </a:extLst>
          </p:cNvPr>
          <p:cNvSpPr txBox="1"/>
          <p:nvPr/>
        </p:nvSpPr>
        <p:spPr>
          <a:xfrm>
            <a:off x="9207112" y="5688453"/>
            <a:ext cx="9170175" cy="2677656"/>
          </a:xfrm>
          <a:prstGeom prst="rect">
            <a:avLst/>
          </a:prstGeom>
          <a:noFill/>
        </p:spPr>
        <p:txBody>
          <a:bodyPr wrap="square" rtlCol="0">
            <a:spAutoFit/>
          </a:bodyPr>
          <a:lstStyle/>
          <a:p>
            <a:r>
              <a:rPr lang="en-US" sz="2800" dirty="0">
                <a:solidFill>
                  <a:srgbClr val="1F2051"/>
                </a:solidFill>
                <a:latin typeface="Open Sans" panose="020B0606030504020204" pitchFamily="34" charset="0"/>
                <a:ea typeface="Open Sans" panose="020B0606030504020204" pitchFamily="34" charset="0"/>
                <a:cs typeface="Open Sans" panose="020B0606030504020204" pitchFamily="34" charset="0"/>
              </a:rPr>
              <a:t>A county may use its police powers to do “’whatever will promote the peace, comfort, convenience, and prosperity’ of (its) citizens…”</a:t>
            </a:r>
          </a:p>
          <a:p>
            <a:endParaRPr lang="en-US" sz="2800" dirty="0">
              <a:solidFill>
                <a:srgbClr val="1F2051"/>
              </a:solidFill>
              <a:latin typeface="Open Sans" panose="020B0606030504020204" pitchFamily="34" charset="0"/>
              <a:ea typeface="Open Sans" panose="020B0606030504020204" pitchFamily="34" charset="0"/>
              <a:cs typeface="Open Sans" panose="020B0606030504020204" pitchFamily="34" charset="0"/>
            </a:endParaRPr>
          </a:p>
          <a:p>
            <a:r>
              <a:rPr lang="en-US" sz="2800" i="1" dirty="0">
                <a:solidFill>
                  <a:srgbClr val="1F2051"/>
                </a:solidFill>
                <a:latin typeface="Open Sans" panose="020B0606030504020204" pitchFamily="34" charset="0"/>
                <a:ea typeface="Open Sans" panose="020B0606030504020204" pitchFamily="34" charset="0"/>
                <a:cs typeface="Open Sans" panose="020B0606030504020204" pitchFamily="34" charset="0"/>
              </a:rPr>
              <a:t>San Diego County Veterinary Medical Assn. v. County of San Diego (2004)</a:t>
            </a:r>
          </a:p>
        </p:txBody>
      </p:sp>
    </p:spTree>
    <p:extLst>
      <p:ext uri="{BB962C8B-B14F-4D97-AF65-F5344CB8AC3E}">
        <p14:creationId xmlns:p14="http://schemas.microsoft.com/office/powerpoint/2010/main" val="1550211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9DD5C-9611-8195-BBFE-30FD9F76278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CC9B9CF-1759-D84A-10D3-2CB453D7A197}"/>
              </a:ext>
            </a:extLst>
          </p:cNvPr>
          <p:cNvSpPr/>
          <p:nvPr/>
        </p:nvSpPr>
        <p:spPr>
          <a:xfrm>
            <a:off x="0" y="9847897"/>
            <a:ext cx="18288000" cy="495300"/>
          </a:xfrm>
          <a:custGeom>
            <a:avLst/>
            <a:gdLst/>
            <a:ahLst/>
            <a:cxnLst/>
            <a:rect l="l" t="t" r="r" b="b"/>
            <a:pathLst>
              <a:path w="18288000" h="495300">
                <a:moveTo>
                  <a:pt x="0" y="0"/>
                </a:moveTo>
                <a:lnTo>
                  <a:pt x="18288000" y="0"/>
                </a:lnTo>
                <a:lnTo>
                  <a:pt x="18288000" y="495300"/>
                </a:lnTo>
                <a:lnTo>
                  <a:pt x="0" y="495300"/>
                </a:lnTo>
                <a:lnTo>
                  <a:pt x="0" y="0"/>
                </a:lnTo>
                <a:close/>
              </a:path>
            </a:pathLst>
          </a:custGeom>
          <a:blipFill>
            <a:blip r:embed="rId3"/>
            <a:stretch>
              <a:fillRect l="-4497" r="-3281" b="-3879263"/>
            </a:stretch>
          </a:blipFill>
        </p:spPr>
        <p:txBody>
          <a:bodyPr/>
          <a:lstStyle/>
          <a:p>
            <a:endParaRPr lang="en-US"/>
          </a:p>
        </p:txBody>
      </p:sp>
      <p:sp>
        <p:nvSpPr>
          <p:cNvPr id="3" name="Freeform 3">
            <a:extLst>
              <a:ext uri="{FF2B5EF4-FFF2-40B4-BE49-F238E27FC236}">
                <a16:creationId xmlns:a16="http://schemas.microsoft.com/office/drawing/2014/main" id="{83CA2E8C-B3B2-D4EA-A328-59D816B03BB0}"/>
              </a:ext>
            </a:extLst>
          </p:cNvPr>
          <p:cNvSpPr/>
          <p:nvPr/>
        </p:nvSpPr>
        <p:spPr>
          <a:xfrm>
            <a:off x="817666" y="2876889"/>
            <a:ext cx="6384598" cy="1000496"/>
          </a:xfrm>
          <a:custGeom>
            <a:avLst/>
            <a:gdLst/>
            <a:ahLst/>
            <a:cxnLst/>
            <a:rect l="l" t="t" r="r" b="b"/>
            <a:pathLst>
              <a:path w="6384598" h="1000496">
                <a:moveTo>
                  <a:pt x="0" y="0"/>
                </a:moveTo>
                <a:lnTo>
                  <a:pt x="6384598" y="0"/>
                </a:lnTo>
                <a:lnTo>
                  <a:pt x="6384598" y="1000497"/>
                </a:lnTo>
                <a:lnTo>
                  <a:pt x="0" y="10004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F62D88A9-67FA-CE07-80F4-7E2A7EB1B09C}"/>
              </a:ext>
            </a:extLst>
          </p:cNvPr>
          <p:cNvSpPr/>
          <p:nvPr/>
        </p:nvSpPr>
        <p:spPr>
          <a:xfrm>
            <a:off x="1028700" y="7532780"/>
            <a:ext cx="7112098" cy="376799"/>
          </a:xfrm>
          <a:custGeom>
            <a:avLst/>
            <a:gdLst/>
            <a:ahLst/>
            <a:cxnLst/>
            <a:rect l="l" t="t" r="r" b="b"/>
            <a:pathLst>
              <a:path w="7112098" h="376799">
                <a:moveTo>
                  <a:pt x="0" y="0"/>
                </a:moveTo>
                <a:lnTo>
                  <a:pt x="7112098" y="0"/>
                </a:lnTo>
                <a:lnTo>
                  <a:pt x="7112098" y="376799"/>
                </a:lnTo>
                <a:lnTo>
                  <a:pt x="0" y="3767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03442226-156E-0576-93EC-F0B6DD2BF648}"/>
              </a:ext>
            </a:extLst>
          </p:cNvPr>
          <p:cNvSpPr/>
          <p:nvPr/>
        </p:nvSpPr>
        <p:spPr>
          <a:xfrm>
            <a:off x="1028700" y="4254656"/>
            <a:ext cx="6932400" cy="2400605"/>
          </a:xfrm>
          <a:custGeom>
            <a:avLst/>
            <a:gdLst/>
            <a:ahLst/>
            <a:cxnLst/>
            <a:rect l="l" t="t" r="r" b="b"/>
            <a:pathLst>
              <a:path w="6932400" h="2400605">
                <a:moveTo>
                  <a:pt x="0" y="0"/>
                </a:moveTo>
                <a:lnTo>
                  <a:pt x="6932400" y="0"/>
                </a:lnTo>
                <a:lnTo>
                  <a:pt x="6932400" y="2400604"/>
                </a:lnTo>
                <a:lnTo>
                  <a:pt x="0" y="24006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0AD1B79E-9E9B-666C-4AA0-AD60815578C0}"/>
              </a:ext>
            </a:extLst>
          </p:cNvPr>
          <p:cNvSpPr/>
          <p:nvPr/>
        </p:nvSpPr>
        <p:spPr>
          <a:xfrm>
            <a:off x="1248206" y="2256463"/>
            <a:ext cx="5954058" cy="116072"/>
          </a:xfrm>
          <a:custGeom>
            <a:avLst/>
            <a:gdLst/>
            <a:ahLst/>
            <a:cxnLst/>
            <a:rect l="l" t="t" r="r" b="b"/>
            <a:pathLst>
              <a:path w="5954058" h="116072">
                <a:moveTo>
                  <a:pt x="0" y="0"/>
                </a:moveTo>
                <a:lnTo>
                  <a:pt x="5954058" y="0"/>
                </a:lnTo>
                <a:lnTo>
                  <a:pt x="5954058" y="116072"/>
                </a:lnTo>
                <a:lnTo>
                  <a:pt x="0" y="1160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D6F7DE3A-4AA9-78F5-95B2-68E6452907AF}"/>
              </a:ext>
            </a:extLst>
          </p:cNvPr>
          <p:cNvSpPr/>
          <p:nvPr/>
        </p:nvSpPr>
        <p:spPr>
          <a:xfrm>
            <a:off x="8851125" y="1897380"/>
            <a:ext cx="38100" cy="6492240"/>
          </a:xfrm>
          <a:custGeom>
            <a:avLst/>
            <a:gdLst/>
            <a:ahLst/>
            <a:cxnLst/>
            <a:rect l="l" t="t" r="r" b="b"/>
            <a:pathLst>
              <a:path w="38100" h="6492240">
                <a:moveTo>
                  <a:pt x="0" y="0"/>
                </a:moveTo>
                <a:lnTo>
                  <a:pt x="38100" y="0"/>
                </a:lnTo>
                <a:lnTo>
                  <a:pt x="38100" y="6492240"/>
                </a:lnTo>
                <a:lnTo>
                  <a:pt x="0" y="649224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D3F4B333-25E7-C5E0-28BD-6CC07F19BC0C}"/>
              </a:ext>
            </a:extLst>
          </p:cNvPr>
          <p:cNvSpPr/>
          <p:nvPr/>
        </p:nvSpPr>
        <p:spPr>
          <a:xfrm>
            <a:off x="0" y="9791700"/>
            <a:ext cx="18288000" cy="495300"/>
          </a:xfrm>
          <a:custGeom>
            <a:avLst/>
            <a:gdLst/>
            <a:ahLst/>
            <a:cxnLst/>
            <a:rect l="l" t="t" r="r" b="b"/>
            <a:pathLst>
              <a:path w="18288000" h="495300">
                <a:moveTo>
                  <a:pt x="0" y="0"/>
                </a:moveTo>
                <a:lnTo>
                  <a:pt x="18288000" y="0"/>
                </a:lnTo>
                <a:lnTo>
                  <a:pt x="18288000" y="495300"/>
                </a:lnTo>
                <a:lnTo>
                  <a:pt x="0" y="4953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8218CF27-97D7-13E8-50F0-AD83C41EF00A}"/>
              </a:ext>
            </a:extLst>
          </p:cNvPr>
          <p:cNvSpPr/>
          <p:nvPr/>
        </p:nvSpPr>
        <p:spPr>
          <a:xfrm>
            <a:off x="10326995" y="981075"/>
            <a:ext cx="6932400" cy="1107900"/>
          </a:xfrm>
          <a:custGeom>
            <a:avLst/>
            <a:gdLst/>
            <a:ahLst/>
            <a:cxnLst/>
            <a:rect l="l" t="t" r="r" b="b"/>
            <a:pathLst>
              <a:path w="6932400" h="1107900">
                <a:moveTo>
                  <a:pt x="0" y="0"/>
                </a:moveTo>
                <a:lnTo>
                  <a:pt x="6932400" y="0"/>
                </a:lnTo>
                <a:lnTo>
                  <a:pt x="6932400" y="1107900"/>
                </a:lnTo>
                <a:lnTo>
                  <a:pt x="0" y="11079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0" name="Freeform 10">
            <a:extLst>
              <a:ext uri="{FF2B5EF4-FFF2-40B4-BE49-F238E27FC236}">
                <a16:creationId xmlns:a16="http://schemas.microsoft.com/office/drawing/2014/main" id="{27CD8C9E-7660-6002-EEAD-EBB170C832CF}"/>
              </a:ext>
            </a:extLst>
          </p:cNvPr>
          <p:cNvSpPr/>
          <p:nvPr/>
        </p:nvSpPr>
        <p:spPr>
          <a:xfrm>
            <a:off x="10327053" y="2457974"/>
            <a:ext cx="6932400" cy="6647402"/>
          </a:xfrm>
          <a:custGeom>
            <a:avLst/>
            <a:gdLst/>
            <a:ahLst/>
            <a:cxnLst/>
            <a:rect l="l" t="t" r="r" b="b"/>
            <a:pathLst>
              <a:path w="6932400" h="6647402">
                <a:moveTo>
                  <a:pt x="0" y="0"/>
                </a:moveTo>
                <a:lnTo>
                  <a:pt x="6932399" y="0"/>
                </a:lnTo>
                <a:lnTo>
                  <a:pt x="6932399" y="6647402"/>
                </a:lnTo>
                <a:lnTo>
                  <a:pt x="0" y="664740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4C2705A4-7380-6B18-E077-3B15D2F8DD7D}"/>
              </a:ext>
            </a:extLst>
          </p:cNvPr>
          <p:cNvSpPr txBox="1"/>
          <p:nvPr/>
        </p:nvSpPr>
        <p:spPr>
          <a:xfrm>
            <a:off x="9982200" y="7017279"/>
            <a:ext cx="7620000" cy="2677656"/>
          </a:xfrm>
          <a:prstGeom prst="rect">
            <a:avLst/>
          </a:prstGeom>
          <a:noFill/>
        </p:spPr>
        <p:txBody>
          <a:bodyPr wrap="square" rtlCol="0">
            <a:spAutoFit/>
          </a:bodyPr>
          <a:lstStyle/>
          <a:p>
            <a:pPr>
              <a:lnSpc>
                <a:spcPct val="150000"/>
              </a:lnSpc>
            </a:pP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Charter Authority in the California Constitution:</a:t>
            </a:r>
          </a:p>
          <a:p>
            <a:pPr marL="539749" lvl="1" indent="-269875">
              <a:lnSpc>
                <a:spcPct val="150000"/>
              </a:lnSpc>
              <a:buFont typeface="Arial"/>
              <a:buChar char="•"/>
            </a:pP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Article XI, Section 3  </a:t>
            </a:r>
            <a:r>
              <a:rPr lang="en-US" sz="20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(cities and counties)</a:t>
            </a:r>
            <a:endParaRPr lang="en-US" sz="2000"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539749" lvl="1" indent="-269875">
              <a:lnSpc>
                <a:spcPct val="150000"/>
              </a:lnSpc>
              <a:buFont typeface="Arial"/>
              <a:buChar char="•"/>
            </a:pP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Article XI, Section 4  </a:t>
            </a:r>
            <a:r>
              <a:rPr lang="en-US" sz="20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(counties)</a:t>
            </a:r>
          </a:p>
          <a:p>
            <a:pPr marL="539749" lvl="1" indent="-269875">
              <a:lnSpc>
                <a:spcPct val="150000"/>
              </a:lnSpc>
              <a:buFont typeface="Arial"/>
              <a:buChar char="•"/>
            </a:pP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Article XI, Section 5  </a:t>
            </a:r>
            <a:r>
              <a:rPr lang="en-US" sz="20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(cities)</a:t>
            </a:r>
          </a:p>
          <a:p>
            <a:pPr marL="269874" lvl="1">
              <a:lnSpc>
                <a:spcPct val="150000"/>
              </a:lnSpc>
            </a:pPr>
            <a:r>
              <a:rPr lang="en-US" sz="2000" b="1" i="1"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20">
                  <a:extLst>
                    <a:ext uri="{A12FA001-AC4F-418D-AE19-62706E023703}">
                      <ahyp:hlinkClr xmlns:ahyp="http://schemas.microsoft.com/office/drawing/2018/hyperlinkcolor" val="tx"/>
                    </a:ext>
                  </a:extLst>
                </a:hlinkClick>
              </a:rPr>
              <a:t>Link to Constitution text online. </a:t>
            </a:r>
            <a:endParaRPr lang="en-US" sz="20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
        <p:nvSpPr>
          <p:cNvPr id="12" name="TextBox 11">
            <a:extLst>
              <a:ext uri="{FF2B5EF4-FFF2-40B4-BE49-F238E27FC236}">
                <a16:creationId xmlns:a16="http://schemas.microsoft.com/office/drawing/2014/main" id="{3D9DD059-8C52-5643-365E-D8FCC4346873}"/>
              </a:ext>
            </a:extLst>
          </p:cNvPr>
          <p:cNvSpPr txBox="1"/>
          <p:nvPr/>
        </p:nvSpPr>
        <p:spPr>
          <a:xfrm>
            <a:off x="1207419" y="1032615"/>
            <a:ext cx="6892592" cy="1107996"/>
          </a:xfrm>
          <a:prstGeom prst="rect">
            <a:avLst/>
          </a:prstGeom>
          <a:noFill/>
        </p:spPr>
        <p:txBody>
          <a:bodyPr wrap="square" rtlCol="0">
            <a:spAutoFit/>
          </a:bodyPr>
          <a:lstStyle/>
          <a:p>
            <a:r>
              <a:rPr lang="en-US" sz="6600" b="1" dirty="0">
                <a:solidFill>
                  <a:srgbClr val="1F2051"/>
                </a:solidFill>
                <a:latin typeface="EB Garamond Semi-Bold"/>
                <a:ea typeface="EB Garamond Semi-Bold"/>
                <a:cs typeface="EB Garamond Semi-Bold"/>
                <a:sym typeface="EB Garamond Semi-Bold"/>
              </a:rPr>
              <a:t>General Law</a:t>
            </a:r>
            <a:endParaRPr lang="en-US" sz="66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B4B9E6A0-FA07-741D-4D25-BE6A019C6866}"/>
              </a:ext>
            </a:extLst>
          </p:cNvPr>
          <p:cNvSpPr txBox="1"/>
          <p:nvPr/>
        </p:nvSpPr>
        <p:spPr>
          <a:xfrm>
            <a:off x="9030823" y="2453454"/>
            <a:ext cx="9144000" cy="5449697"/>
          </a:xfrm>
          <a:prstGeom prst="rect">
            <a:avLst/>
          </a:prstGeom>
          <a:noFill/>
        </p:spPr>
        <p:txBody>
          <a:bodyPr wrap="square">
            <a:spAutoFit/>
          </a:bodyPr>
          <a:lstStyle/>
          <a:p>
            <a:pPr marL="781049" lvl="1" indent="-457200">
              <a:lnSpc>
                <a:spcPts val="4199"/>
              </a:lnSpc>
              <a:buFont typeface="Arial" panose="020B0604020202020204" pitchFamily="34" charset="0"/>
              <a:buChar char="•"/>
            </a:pPr>
            <a:r>
              <a:rPr lang="en-US" sz="3200" b="1" dirty="0">
                <a:solidFill>
                  <a:srgbClr val="1F2051"/>
                </a:solidFill>
                <a:latin typeface="Open Sans" panose="020B0606030504020204" pitchFamily="34" charset="0"/>
                <a:ea typeface="Open Sans" panose="020B0606030504020204" pitchFamily="34" charset="0"/>
                <a:cs typeface="Open Sans" panose="020B0606030504020204" pitchFamily="34" charset="0"/>
              </a:rPr>
              <a:t>Board Vacancy: </a:t>
            </a:r>
            <a:r>
              <a:rPr lang="en-US" sz="3200" dirty="0">
                <a:solidFill>
                  <a:srgbClr val="1F2051"/>
                </a:solidFill>
                <a:latin typeface="Open Sans" panose="020B0606030504020204" pitchFamily="34" charset="0"/>
                <a:ea typeface="Open Sans" panose="020B0606030504020204" pitchFamily="34" charset="0"/>
                <a:cs typeface="Open Sans" panose="020B0606030504020204" pitchFamily="34" charset="0"/>
              </a:rPr>
              <a:t>Local control (appointment or election) </a:t>
            </a:r>
          </a:p>
          <a:p>
            <a:pPr marL="781049" lvl="1" indent="-457200">
              <a:lnSpc>
                <a:spcPts val="4199"/>
              </a:lnSpc>
              <a:buFont typeface="Arial" panose="020B0604020202020204" pitchFamily="34" charset="0"/>
              <a:buChar char="•"/>
            </a:pPr>
            <a:r>
              <a:rPr lang="en-US" sz="3200" b="1" dirty="0">
                <a:solidFill>
                  <a:srgbClr val="1F2051"/>
                </a:solidFill>
                <a:latin typeface="Open Sans" panose="020B0606030504020204" pitchFamily="34" charset="0"/>
                <a:ea typeface="Open Sans" panose="020B0606030504020204" pitchFamily="34" charset="0"/>
                <a:cs typeface="Open Sans" panose="020B0606030504020204" pitchFamily="34" charset="0"/>
              </a:rPr>
              <a:t>Board members: </a:t>
            </a:r>
            <a:r>
              <a:rPr lang="en-US" sz="3200" dirty="0">
                <a:solidFill>
                  <a:srgbClr val="1F2051"/>
                </a:solidFill>
                <a:latin typeface="Open Sans" panose="020B0606030504020204" pitchFamily="34" charset="0"/>
                <a:ea typeface="Open Sans" panose="020B0606030504020204" pitchFamily="34" charset="0"/>
                <a:cs typeface="Open Sans" panose="020B0606030504020204" pitchFamily="34" charset="0"/>
              </a:rPr>
              <a:t>Can expand to more than five</a:t>
            </a:r>
          </a:p>
          <a:p>
            <a:pPr marL="781049" lvl="1" indent="-457200">
              <a:lnSpc>
                <a:spcPts val="4199"/>
              </a:lnSpc>
              <a:buFont typeface="Arial" panose="020B0604020202020204" pitchFamily="34" charset="0"/>
              <a:buChar char="•"/>
            </a:pPr>
            <a:r>
              <a:rPr lang="en-US" sz="3200" b="1" dirty="0">
                <a:solidFill>
                  <a:srgbClr val="1F2051"/>
                </a:solidFill>
                <a:latin typeface="Open Sans" panose="020B0606030504020204" pitchFamily="34" charset="0"/>
                <a:ea typeface="Open Sans" panose="020B0606030504020204" pitchFamily="34" charset="0"/>
                <a:cs typeface="Open Sans" panose="020B0606030504020204" pitchFamily="34" charset="0"/>
              </a:rPr>
              <a:t>Elected officers: </a:t>
            </a:r>
            <a:r>
              <a:rPr lang="en-US" sz="3200" dirty="0">
                <a:solidFill>
                  <a:srgbClr val="1F2051"/>
                </a:solidFill>
                <a:latin typeface="Open Sans" panose="020B0606030504020204" pitchFamily="34" charset="0"/>
                <a:ea typeface="Open Sans" panose="020B0606030504020204" pitchFamily="34" charset="0"/>
                <a:cs typeface="Open Sans" panose="020B0606030504020204" pitchFamily="34" charset="0"/>
              </a:rPr>
              <a:t>some additional powers to make positions elected (e.g. County CEO)</a:t>
            </a:r>
          </a:p>
          <a:p>
            <a:pPr marL="781049" lvl="1" indent="-457200">
              <a:lnSpc>
                <a:spcPts val="4199"/>
              </a:lnSpc>
              <a:buFont typeface="Arial" panose="020B0604020202020204" pitchFamily="34" charset="0"/>
              <a:buChar char="•"/>
            </a:pPr>
            <a:r>
              <a:rPr lang="en-US" sz="3200" b="1" dirty="0">
                <a:solidFill>
                  <a:srgbClr val="1F2051"/>
                </a:solidFill>
                <a:latin typeface="Open Sans" panose="020B0606030504020204" pitchFamily="34" charset="0"/>
                <a:ea typeface="Open Sans" panose="020B0606030504020204" pitchFamily="34" charset="0"/>
                <a:cs typeface="Open Sans" panose="020B0606030504020204" pitchFamily="34" charset="0"/>
              </a:rPr>
              <a:t>Elections: </a:t>
            </a:r>
            <a:r>
              <a:rPr lang="en-US" sz="3200" dirty="0">
                <a:solidFill>
                  <a:srgbClr val="1F2051"/>
                </a:solidFill>
                <a:latin typeface="Open Sans" panose="020B0606030504020204" pitchFamily="34" charset="0"/>
                <a:ea typeface="Open Sans" panose="020B0606030504020204" pitchFamily="34" charset="0"/>
                <a:cs typeface="Open Sans" panose="020B0606030504020204" pitchFamily="34" charset="0"/>
              </a:rPr>
              <a:t>ability to hold ‘at large’ and other forms of elections (may be constrained by federal Voting Rights Act)</a:t>
            </a:r>
            <a:endParaRPr lang="en-US" sz="3200" b="1" dirty="0">
              <a:solidFill>
                <a:srgbClr val="1F205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D22BB5D7-8E38-8FC9-9E28-9B1D0AF55C55}"/>
              </a:ext>
            </a:extLst>
          </p:cNvPr>
          <p:cNvSpPr txBox="1"/>
          <p:nvPr/>
        </p:nvSpPr>
        <p:spPr>
          <a:xfrm>
            <a:off x="9052039" y="1029362"/>
            <a:ext cx="6892592" cy="1107996"/>
          </a:xfrm>
          <a:prstGeom prst="rect">
            <a:avLst/>
          </a:prstGeom>
          <a:noFill/>
        </p:spPr>
        <p:txBody>
          <a:bodyPr wrap="square" rtlCol="0">
            <a:spAutoFit/>
          </a:bodyPr>
          <a:lstStyle/>
          <a:p>
            <a:r>
              <a:rPr lang="en-US" sz="6600" b="1" dirty="0">
                <a:solidFill>
                  <a:srgbClr val="1F2051"/>
                </a:solidFill>
                <a:latin typeface="EB Garamond Semi-Bold"/>
                <a:ea typeface="EB Garamond Semi-Bold"/>
                <a:cs typeface="EB Garamond Semi-Bold"/>
                <a:sym typeface="EB Garamond Semi-Bold"/>
              </a:rPr>
              <a:t>Charter</a:t>
            </a:r>
            <a:endParaRPr lang="en-US" sz="66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Freeform 6">
            <a:extLst>
              <a:ext uri="{FF2B5EF4-FFF2-40B4-BE49-F238E27FC236}">
                <a16:creationId xmlns:a16="http://schemas.microsoft.com/office/drawing/2014/main" id="{032DC9EF-2157-C375-E199-5C63BFACE00B}"/>
              </a:ext>
            </a:extLst>
          </p:cNvPr>
          <p:cNvSpPr/>
          <p:nvPr/>
        </p:nvSpPr>
        <p:spPr>
          <a:xfrm>
            <a:off x="9220200" y="2253041"/>
            <a:ext cx="5954058" cy="116072"/>
          </a:xfrm>
          <a:custGeom>
            <a:avLst/>
            <a:gdLst/>
            <a:ahLst/>
            <a:cxnLst/>
            <a:rect l="l" t="t" r="r" b="b"/>
            <a:pathLst>
              <a:path w="5954058" h="116072">
                <a:moveTo>
                  <a:pt x="0" y="0"/>
                </a:moveTo>
                <a:lnTo>
                  <a:pt x="5954058" y="0"/>
                </a:lnTo>
                <a:lnTo>
                  <a:pt x="5954058" y="116072"/>
                </a:lnTo>
                <a:lnTo>
                  <a:pt x="0" y="1160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TextBox 18">
            <a:extLst>
              <a:ext uri="{FF2B5EF4-FFF2-40B4-BE49-F238E27FC236}">
                <a16:creationId xmlns:a16="http://schemas.microsoft.com/office/drawing/2014/main" id="{ED0C2A6B-1FB0-590F-B066-20DEE8544232}"/>
              </a:ext>
            </a:extLst>
          </p:cNvPr>
          <p:cNvSpPr txBox="1"/>
          <p:nvPr/>
        </p:nvSpPr>
        <p:spPr>
          <a:xfrm>
            <a:off x="664012" y="2482183"/>
            <a:ext cx="8116314" cy="4372479"/>
          </a:xfrm>
          <a:prstGeom prst="rect">
            <a:avLst/>
          </a:prstGeom>
          <a:noFill/>
        </p:spPr>
        <p:txBody>
          <a:bodyPr wrap="square">
            <a:spAutoFit/>
          </a:bodyPr>
          <a:lstStyle/>
          <a:p>
            <a:pPr marL="781049" lvl="1" indent="-457200">
              <a:lnSpc>
                <a:spcPts val="4199"/>
              </a:lnSpc>
              <a:buFont typeface="Arial" panose="020B0604020202020204" pitchFamily="34" charset="0"/>
              <a:buChar char="•"/>
            </a:pPr>
            <a:r>
              <a:rPr lang="en-US" sz="3200" b="1" dirty="0">
                <a:solidFill>
                  <a:srgbClr val="1F2051"/>
                </a:solidFill>
                <a:latin typeface="Open Sans" panose="020B0606030504020204" pitchFamily="34" charset="0"/>
                <a:ea typeface="Open Sans" panose="020B0606030504020204" pitchFamily="34" charset="0"/>
                <a:cs typeface="Open Sans" panose="020B0606030504020204" pitchFamily="34" charset="0"/>
              </a:rPr>
              <a:t>Board Vacancy: </a:t>
            </a:r>
            <a:r>
              <a:rPr lang="en-US" sz="3200" dirty="0">
                <a:solidFill>
                  <a:srgbClr val="1F2051"/>
                </a:solidFill>
                <a:latin typeface="Open Sans" panose="020B0606030504020204" pitchFamily="34" charset="0"/>
                <a:ea typeface="Open Sans" panose="020B0606030504020204" pitchFamily="34" charset="0"/>
                <a:cs typeface="Open Sans" panose="020B0606030504020204" pitchFamily="34" charset="0"/>
              </a:rPr>
              <a:t>appointed by Governor</a:t>
            </a:r>
          </a:p>
          <a:p>
            <a:pPr marL="781049" lvl="1" indent="-457200">
              <a:lnSpc>
                <a:spcPts val="4199"/>
              </a:lnSpc>
              <a:buFont typeface="Arial" panose="020B0604020202020204" pitchFamily="34" charset="0"/>
              <a:buChar char="•"/>
            </a:pPr>
            <a:r>
              <a:rPr lang="en-US" sz="3200" b="1" dirty="0">
                <a:solidFill>
                  <a:srgbClr val="1F2051"/>
                </a:solidFill>
                <a:latin typeface="Open Sans" panose="020B0606030504020204" pitchFamily="34" charset="0"/>
                <a:ea typeface="Open Sans" panose="020B0606030504020204" pitchFamily="34" charset="0"/>
                <a:cs typeface="Open Sans" panose="020B0606030504020204" pitchFamily="34" charset="0"/>
              </a:rPr>
              <a:t>Board members: </a:t>
            </a:r>
            <a:r>
              <a:rPr lang="en-US" sz="3200" dirty="0">
                <a:solidFill>
                  <a:srgbClr val="1F2051"/>
                </a:solidFill>
                <a:latin typeface="Open Sans" panose="020B0606030504020204" pitchFamily="34" charset="0"/>
                <a:ea typeface="Open Sans" panose="020B0606030504020204" pitchFamily="34" charset="0"/>
                <a:cs typeface="Open Sans" panose="020B0606030504020204" pitchFamily="34" charset="0"/>
              </a:rPr>
              <a:t>limited to five members</a:t>
            </a:r>
          </a:p>
          <a:p>
            <a:pPr marL="781049" lvl="1" indent="-457200">
              <a:lnSpc>
                <a:spcPts val="4199"/>
              </a:lnSpc>
              <a:buFont typeface="Arial" panose="020B0604020202020204" pitchFamily="34" charset="0"/>
              <a:buChar char="•"/>
            </a:pPr>
            <a:r>
              <a:rPr lang="en-US" sz="3200" b="1" dirty="0">
                <a:solidFill>
                  <a:srgbClr val="1F2051"/>
                </a:solidFill>
                <a:latin typeface="Open Sans" panose="020B0606030504020204" pitchFamily="34" charset="0"/>
                <a:ea typeface="Open Sans" panose="020B0606030504020204" pitchFamily="34" charset="0"/>
                <a:cs typeface="Open Sans" panose="020B0606030504020204" pitchFamily="34" charset="0"/>
              </a:rPr>
              <a:t>Elected officers: </a:t>
            </a:r>
            <a:r>
              <a:rPr lang="en-US" sz="3200" dirty="0">
                <a:solidFill>
                  <a:srgbClr val="1F2051"/>
                </a:solidFill>
                <a:latin typeface="Open Sans" panose="020B0606030504020204" pitchFamily="34" charset="0"/>
                <a:ea typeface="Open Sans" panose="020B0606030504020204" pitchFamily="34" charset="0"/>
                <a:cs typeface="Open Sans" panose="020B0606030504020204" pitchFamily="34" charset="0"/>
              </a:rPr>
              <a:t>limited to statutory powers</a:t>
            </a:r>
          </a:p>
          <a:p>
            <a:pPr marL="781049" lvl="1" indent="-457200">
              <a:lnSpc>
                <a:spcPts val="4199"/>
              </a:lnSpc>
              <a:buFont typeface="Arial" panose="020B0604020202020204" pitchFamily="34" charset="0"/>
              <a:buChar char="•"/>
            </a:pPr>
            <a:r>
              <a:rPr lang="en-US" sz="3200" b="1" dirty="0">
                <a:solidFill>
                  <a:srgbClr val="1F2051"/>
                </a:solidFill>
                <a:latin typeface="Open Sans" panose="020B0606030504020204" pitchFamily="34" charset="0"/>
                <a:ea typeface="Open Sans" panose="020B0606030504020204" pitchFamily="34" charset="0"/>
                <a:cs typeface="Open Sans" panose="020B0606030504020204" pitchFamily="34" charset="0"/>
              </a:rPr>
              <a:t>Elections: </a:t>
            </a:r>
            <a:r>
              <a:rPr lang="en-US" sz="3200" dirty="0">
                <a:solidFill>
                  <a:srgbClr val="1F2051"/>
                </a:solidFill>
                <a:latin typeface="Open Sans" panose="020B0606030504020204" pitchFamily="34" charset="0"/>
                <a:ea typeface="Open Sans" panose="020B0606030504020204" pitchFamily="34" charset="0"/>
                <a:cs typeface="Open Sans" panose="020B0606030504020204" pitchFamily="34" charset="0"/>
              </a:rPr>
              <a:t>limited to general district-based elections</a:t>
            </a:r>
            <a:endParaRPr lang="en-US" sz="3200" b="1" dirty="0">
              <a:solidFill>
                <a:srgbClr val="1F205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06925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066067"/>
            <a:ext cx="5954058" cy="116072"/>
          </a:xfrm>
          <a:custGeom>
            <a:avLst/>
            <a:gdLst/>
            <a:ahLst/>
            <a:cxnLst/>
            <a:rect l="l" t="t" r="r" b="b"/>
            <a:pathLst>
              <a:path w="5954058" h="116072">
                <a:moveTo>
                  <a:pt x="0" y="0"/>
                </a:moveTo>
                <a:lnTo>
                  <a:pt x="5954058" y="0"/>
                </a:lnTo>
                <a:lnTo>
                  <a:pt x="5954058" y="116071"/>
                </a:lnTo>
                <a:lnTo>
                  <a:pt x="0" y="1160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0" y="9634414"/>
            <a:ext cx="18288000" cy="652586"/>
          </a:xfrm>
          <a:custGeom>
            <a:avLst/>
            <a:gdLst/>
            <a:ahLst/>
            <a:cxnLst/>
            <a:rect l="l" t="t" r="r" b="b"/>
            <a:pathLst>
              <a:path w="18288000" h="652586">
                <a:moveTo>
                  <a:pt x="0" y="0"/>
                </a:moveTo>
                <a:lnTo>
                  <a:pt x="18288000" y="0"/>
                </a:lnTo>
                <a:lnTo>
                  <a:pt x="18288000" y="652586"/>
                </a:lnTo>
                <a:lnTo>
                  <a:pt x="0" y="6525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9144000" y="0"/>
            <a:ext cx="9144000" cy="6714296"/>
          </a:xfrm>
          <a:custGeom>
            <a:avLst/>
            <a:gdLst/>
            <a:ahLst/>
            <a:cxnLst/>
            <a:rect l="l" t="t" r="r" b="b"/>
            <a:pathLst>
              <a:path w="9144000" h="6714296">
                <a:moveTo>
                  <a:pt x="0" y="0"/>
                </a:moveTo>
                <a:lnTo>
                  <a:pt x="9144000" y="0"/>
                </a:lnTo>
                <a:lnTo>
                  <a:pt x="9144000" y="6714296"/>
                </a:lnTo>
                <a:lnTo>
                  <a:pt x="0" y="67142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0" y="9634414"/>
            <a:ext cx="18288000" cy="652586"/>
          </a:xfrm>
          <a:custGeom>
            <a:avLst/>
            <a:gdLst/>
            <a:ahLst/>
            <a:cxnLst/>
            <a:rect l="l" t="t" r="r" b="b"/>
            <a:pathLst>
              <a:path w="18288000" h="652586">
                <a:moveTo>
                  <a:pt x="0" y="0"/>
                </a:moveTo>
                <a:lnTo>
                  <a:pt x="18288000" y="0"/>
                </a:lnTo>
                <a:lnTo>
                  <a:pt x="18288000" y="652586"/>
                </a:lnTo>
                <a:lnTo>
                  <a:pt x="0" y="652586"/>
                </a:lnTo>
                <a:lnTo>
                  <a:pt x="0" y="0"/>
                </a:lnTo>
                <a:close/>
              </a:path>
            </a:pathLst>
          </a:custGeom>
          <a:blipFill>
            <a:blip r:embed="rId8"/>
            <a:stretch>
              <a:fillRect l="-4497" r="-3281" b="-2920181"/>
            </a:stretch>
          </a:blipFill>
        </p:spPr>
        <p:txBody>
          <a:bodyPr/>
          <a:lstStyle/>
          <a:p>
            <a:endParaRPr lang="en-US"/>
          </a:p>
        </p:txBody>
      </p:sp>
      <p:sp>
        <p:nvSpPr>
          <p:cNvPr id="7" name="Freeform 7"/>
          <p:cNvSpPr/>
          <p:nvPr/>
        </p:nvSpPr>
        <p:spPr>
          <a:xfrm>
            <a:off x="1028700" y="5105400"/>
            <a:ext cx="7817996" cy="3077699"/>
          </a:xfrm>
          <a:custGeom>
            <a:avLst/>
            <a:gdLst/>
            <a:ahLst/>
            <a:cxnLst/>
            <a:rect l="l" t="t" r="r" b="b"/>
            <a:pathLst>
              <a:path w="7817996" h="3077699">
                <a:moveTo>
                  <a:pt x="0" y="0"/>
                </a:moveTo>
                <a:lnTo>
                  <a:pt x="7817996" y="0"/>
                </a:lnTo>
                <a:lnTo>
                  <a:pt x="7817996" y="3077699"/>
                </a:lnTo>
                <a:lnTo>
                  <a:pt x="0" y="30776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965197" y="1267654"/>
            <a:ext cx="7945003" cy="3250092"/>
          </a:xfrm>
          <a:custGeom>
            <a:avLst/>
            <a:gdLst/>
            <a:ahLst/>
            <a:cxnLst/>
            <a:rect l="l" t="t" r="r" b="b"/>
            <a:pathLst>
              <a:path w="7945003" h="3250092">
                <a:moveTo>
                  <a:pt x="0" y="0"/>
                </a:moveTo>
                <a:lnTo>
                  <a:pt x="7945002" y="0"/>
                </a:lnTo>
                <a:lnTo>
                  <a:pt x="7945002" y="3250092"/>
                </a:lnTo>
                <a:lnTo>
                  <a:pt x="0" y="325009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1028700" y="1205989"/>
            <a:ext cx="7952403" cy="2270622"/>
          </a:xfrm>
          <a:prstGeom prst="rect">
            <a:avLst/>
          </a:prstGeom>
        </p:spPr>
        <p:txBody>
          <a:bodyPr lIns="0" tIns="0" rIns="0" bIns="0" rtlCol="0" anchor="t">
            <a:spAutoFit/>
          </a:bodyPr>
          <a:lstStyle/>
          <a:p>
            <a:pPr algn="l">
              <a:lnSpc>
                <a:spcPts val="9100"/>
              </a:lnSpc>
            </a:pPr>
            <a:r>
              <a:rPr lang="en-US" sz="6500" b="1" dirty="0">
                <a:solidFill>
                  <a:srgbClr val="1F2051"/>
                </a:solidFill>
                <a:latin typeface="EB Garamond Semi-Bold"/>
                <a:ea typeface="EB Garamond Semi-Bold"/>
                <a:cs typeface="EB Garamond Semi-Bold"/>
                <a:sym typeface="EB Garamond Semi-Bold"/>
              </a:rPr>
              <a:t>California’s Charter Counties</a:t>
            </a:r>
          </a:p>
        </p:txBody>
      </p:sp>
      <p:sp>
        <p:nvSpPr>
          <p:cNvPr id="13" name="TextBox 12">
            <a:extLst>
              <a:ext uri="{FF2B5EF4-FFF2-40B4-BE49-F238E27FC236}">
                <a16:creationId xmlns:a16="http://schemas.microsoft.com/office/drawing/2014/main" id="{EF1E6302-F305-F062-D875-57D28D4FDA78}"/>
              </a:ext>
            </a:extLst>
          </p:cNvPr>
          <p:cNvSpPr txBox="1"/>
          <p:nvPr/>
        </p:nvSpPr>
        <p:spPr>
          <a:xfrm>
            <a:off x="965197" y="3695700"/>
            <a:ext cx="7611693" cy="2246769"/>
          </a:xfrm>
          <a:prstGeom prst="rect">
            <a:avLst/>
          </a:prstGeom>
          <a:noFill/>
        </p:spPr>
        <p:txBody>
          <a:bodyPr wrap="square" rtlCol="0">
            <a:spAutoFit/>
          </a:bodyPr>
          <a:lstStyle/>
          <a:p>
            <a:r>
              <a:rPr lang="en-US" sz="3200" dirty="0">
                <a:latin typeface="Open Sans" panose="020B0606030504020204" pitchFamily="34" charset="0"/>
                <a:ea typeface="Open Sans" panose="020B0606030504020204" pitchFamily="34" charset="0"/>
                <a:cs typeface="Open Sans" panose="020B0606030504020204" pitchFamily="34" charset="0"/>
              </a:rPr>
              <a:t>58 Counties in California</a:t>
            </a:r>
          </a:p>
          <a:p>
            <a:r>
              <a:rPr lang="en-US" sz="2400" dirty="0">
                <a:latin typeface="Open Sans" panose="020B0606030504020204" pitchFamily="34" charset="0"/>
                <a:ea typeface="Open Sans" panose="020B0606030504020204" pitchFamily="34" charset="0"/>
                <a:cs typeface="Open Sans" panose="020B0606030504020204" pitchFamily="34" charset="0"/>
              </a:rPr>
              <a:t>  </a:t>
            </a:r>
          </a:p>
          <a:p>
            <a:r>
              <a:rPr lang="en-US" sz="2800" dirty="0">
                <a:latin typeface="Open Sans" panose="020B0606030504020204" pitchFamily="34" charset="0"/>
                <a:ea typeface="Open Sans" panose="020B0606030504020204" pitchFamily="34" charset="0"/>
                <a:cs typeface="Open Sans" panose="020B0606030504020204" pitchFamily="34" charset="0"/>
              </a:rPr>
              <a:t>15 Charter Counties</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43 General Law Counties</a:t>
            </a:r>
          </a:p>
        </p:txBody>
      </p:sp>
      <p:sp>
        <p:nvSpPr>
          <p:cNvPr id="15" name="AutoShape 9">
            <a:extLst>
              <a:ext uri="{FF2B5EF4-FFF2-40B4-BE49-F238E27FC236}">
                <a16:creationId xmlns:a16="http://schemas.microsoft.com/office/drawing/2014/main" id="{0FB5CA4A-4164-086D-4587-09BA0FB3911C}"/>
              </a:ext>
            </a:extLst>
          </p:cNvPr>
          <p:cNvSpPr/>
          <p:nvPr/>
        </p:nvSpPr>
        <p:spPr>
          <a:xfrm>
            <a:off x="1028700" y="4385780"/>
            <a:ext cx="5954064" cy="33718"/>
          </a:xfrm>
          <a:prstGeom prst="line">
            <a:avLst/>
          </a:prstGeom>
          <a:ln w="38100" cap="flat">
            <a:solidFill>
              <a:srgbClr val="E7E9EC"/>
            </a:solidFill>
            <a:prstDash val="solid"/>
            <a:headEnd type="none" w="sm" len="sm"/>
            <a:tailEnd type="none" w="sm" len="sm"/>
          </a:ln>
        </p:spPr>
        <p:txBody>
          <a:bodyPr/>
          <a:lstStyle/>
          <a:p>
            <a:endParaRPr lang="en-US"/>
          </a:p>
        </p:txBody>
      </p:sp>
      <p:pic>
        <p:nvPicPr>
          <p:cNvPr id="16" name="Picture 15" descr="A map of the state of california&#10;&#10;Description automatically generated">
            <a:extLst>
              <a:ext uri="{FF2B5EF4-FFF2-40B4-BE49-F238E27FC236}">
                <a16:creationId xmlns:a16="http://schemas.microsoft.com/office/drawing/2014/main" id="{28C7D7AB-CDF7-448B-330B-A9767D22108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80496" y="342900"/>
            <a:ext cx="6769104" cy="875919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8A013-D7A7-D66C-2823-C667AADE65D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1886221-FCA0-799A-4F64-19CCCE254C40}"/>
              </a:ext>
            </a:extLst>
          </p:cNvPr>
          <p:cNvSpPr/>
          <p:nvPr/>
        </p:nvSpPr>
        <p:spPr>
          <a:xfrm>
            <a:off x="1028700" y="1066067"/>
            <a:ext cx="5954058" cy="116072"/>
          </a:xfrm>
          <a:custGeom>
            <a:avLst/>
            <a:gdLst/>
            <a:ahLst/>
            <a:cxnLst/>
            <a:rect l="l" t="t" r="r" b="b"/>
            <a:pathLst>
              <a:path w="5954058" h="116072">
                <a:moveTo>
                  <a:pt x="0" y="0"/>
                </a:moveTo>
                <a:lnTo>
                  <a:pt x="5954058" y="0"/>
                </a:lnTo>
                <a:lnTo>
                  <a:pt x="5954058" y="116071"/>
                </a:lnTo>
                <a:lnTo>
                  <a:pt x="0" y="1160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2EC771D7-B9A9-8373-B0E6-4B0A26FC3799}"/>
              </a:ext>
            </a:extLst>
          </p:cNvPr>
          <p:cNvSpPr/>
          <p:nvPr/>
        </p:nvSpPr>
        <p:spPr>
          <a:xfrm>
            <a:off x="0" y="9634414"/>
            <a:ext cx="18288000" cy="652586"/>
          </a:xfrm>
          <a:custGeom>
            <a:avLst/>
            <a:gdLst/>
            <a:ahLst/>
            <a:cxnLst/>
            <a:rect l="l" t="t" r="r" b="b"/>
            <a:pathLst>
              <a:path w="18288000" h="652586">
                <a:moveTo>
                  <a:pt x="0" y="0"/>
                </a:moveTo>
                <a:lnTo>
                  <a:pt x="18288000" y="0"/>
                </a:lnTo>
                <a:lnTo>
                  <a:pt x="18288000" y="652586"/>
                </a:lnTo>
                <a:lnTo>
                  <a:pt x="0" y="6525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BFC863EA-ECDC-570B-1C87-BA2170F6FD94}"/>
              </a:ext>
            </a:extLst>
          </p:cNvPr>
          <p:cNvSpPr/>
          <p:nvPr/>
        </p:nvSpPr>
        <p:spPr>
          <a:xfrm>
            <a:off x="9144000" y="0"/>
            <a:ext cx="9144000" cy="6714296"/>
          </a:xfrm>
          <a:custGeom>
            <a:avLst/>
            <a:gdLst/>
            <a:ahLst/>
            <a:cxnLst/>
            <a:rect l="l" t="t" r="r" b="b"/>
            <a:pathLst>
              <a:path w="9144000" h="6714296">
                <a:moveTo>
                  <a:pt x="0" y="0"/>
                </a:moveTo>
                <a:lnTo>
                  <a:pt x="9144000" y="0"/>
                </a:lnTo>
                <a:lnTo>
                  <a:pt x="9144000" y="6714296"/>
                </a:lnTo>
                <a:lnTo>
                  <a:pt x="0" y="67142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8EBA9AC4-D685-721B-8045-D03398878E59}"/>
              </a:ext>
            </a:extLst>
          </p:cNvPr>
          <p:cNvSpPr/>
          <p:nvPr/>
        </p:nvSpPr>
        <p:spPr>
          <a:xfrm>
            <a:off x="0" y="9634414"/>
            <a:ext cx="18288000" cy="652586"/>
          </a:xfrm>
          <a:custGeom>
            <a:avLst/>
            <a:gdLst/>
            <a:ahLst/>
            <a:cxnLst/>
            <a:rect l="l" t="t" r="r" b="b"/>
            <a:pathLst>
              <a:path w="18288000" h="652586">
                <a:moveTo>
                  <a:pt x="0" y="0"/>
                </a:moveTo>
                <a:lnTo>
                  <a:pt x="18288000" y="0"/>
                </a:lnTo>
                <a:lnTo>
                  <a:pt x="18288000" y="652586"/>
                </a:lnTo>
                <a:lnTo>
                  <a:pt x="0" y="652586"/>
                </a:lnTo>
                <a:lnTo>
                  <a:pt x="0" y="0"/>
                </a:lnTo>
                <a:close/>
              </a:path>
            </a:pathLst>
          </a:custGeom>
          <a:blipFill>
            <a:blip r:embed="rId8"/>
            <a:stretch>
              <a:fillRect l="-4497" r="-3281" b="-2920181"/>
            </a:stretch>
          </a:blipFill>
        </p:spPr>
        <p:txBody>
          <a:bodyPr/>
          <a:lstStyle/>
          <a:p>
            <a:endParaRPr lang="en-US"/>
          </a:p>
        </p:txBody>
      </p:sp>
      <p:sp>
        <p:nvSpPr>
          <p:cNvPr id="7" name="Freeform 7">
            <a:extLst>
              <a:ext uri="{FF2B5EF4-FFF2-40B4-BE49-F238E27FC236}">
                <a16:creationId xmlns:a16="http://schemas.microsoft.com/office/drawing/2014/main" id="{D654F69A-F594-CAEB-AB8A-673395696E60}"/>
              </a:ext>
            </a:extLst>
          </p:cNvPr>
          <p:cNvSpPr/>
          <p:nvPr/>
        </p:nvSpPr>
        <p:spPr>
          <a:xfrm>
            <a:off x="1028700" y="5105400"/>
            <a:ext cx="7817996" cy="3077699"/>
          </a:xfrm>
          <a:custGeom>
            <a:avLst/>
            <a:gdLst/>
            <a:ahLst/>
            <a:cxnLst/>
            <a:rect l="l" t="t" r="r" b="b"/>
            <a:pathLst>
              <a:path w="7817996" h="3077699">
                <a:moveTo>
                  <a:pt x="0" y="0"/>
                </a:moveTo>
                <a:lnTo>
                  <a:pt x="7817996" y="0"/>
                </a:lnTo>
                <a:lnTo>
                  <a:pt x="7817996" y="3077699"/>
                </a:lnTo>
                <a:lnTo>
                  <a:pt x="0" y="30776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DD377D7E-9E15-40F2-D76A-52740D2C85FF}"/>
              </a:ext>
            </a:extLst>
          </p:cNvPr>
          <p:cNvSpPr/>
          <p:nvPr/>
        </p:nvSpPr>
        <p:spPr>
          <a:xfrm>
            <a:off x="965197" y="1267654"/>
            <a:ext cx="7945003" cy="3250092"/>
          </a:xfrm>
          <a:custGeom>
            <a:avLst/>
            <a:gdLst/>
            <a:ahLst/>
            <a:cxnLst/>
            <a:rect l="l" t="t" r="r" b="b"/>
            <a:pathLst>
              <a:path w="7945003" h="3250092">
                <a:moveTo>
                  <a:pt x="0" y="0"/>
                </a:moveTo>
                <a:lnTo>
                  <a:pt x="7945002" y="0"/>
                </a:lnTo>
                <a:lnTo>
                  <a:pt x="7945002" y="3250092"/>
                </a:lnTo>
                <a:lnTo>
                  <a:pt x="0" y="325009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ABF7861F-30B1-6754-AB3B-B33476E6156C}"/>
              </a:ext>
            </a:extLst>
          </p:cNvPr>
          <p:cNvSpPr txBox="1"/>
          <p:nvPr/>
        </p:nvSpPr>
        <p:spPr>
          <a:xfrm>
            <a:off x="1028700" y="1205989"/>
            <a:ext cx="14058900" cy="1103635"/>
          </a:xfrm>
          <a:prstGeom prst="rect">
            <a:avLst/>
          </a:prstGeom>
        </p:spPr>
        <p:txBody>
          <a:bodyPr wrap="square" lIns="0" tIns="0" rIns="0" bIns="0" rtlCol="0" anchor="t">
            <a:spAutoFit/>
          </a:bodyPr>
          <a:lstStyle/>
          <a:p>
            <a:pPr algn="l">
              <a:lnSpc>
                <a:spcPts val="9100"/>
              </a:lnSpc>
            </a:pPr>
            <a:r>
              <a:rPr lang="en-US" sz="6500" b="1" dirty="0">
                <a:solidFill>
                  <a:srgbClr val="1F2051"/>
                </a:solidFill>
                <a:latin typeface="EB Garamond Semi-Bold"/>
                <a:ea typeface="EB Garamond Semi-Bold"/>
                <a:cs typeface="EB Garamond Semi-Bold"/>
                <a:sym typeface="EB Garamond Semi-Bold"/>
              </a:rPr>
              <a:t>California’s Charter Counties</a:t>
            </a:r>
          </a:p>
        </p:txBody>
      </p:sp>
      <p:grpSp>
        <p:nvGrpSpPr>
          <p:cNvPr id="6" name="Group 9">
            <a:extLst>
              <a:ext uri="{FF2B5EF4-FFF2-40B4-BE49-F238E27FC236}">
                <a16:creationId xmlns:a16="http://schemas.microsoft.com/office/drawing/2014/main" id="{940D5B33-C0B5-FB74-F0C1-78C4B715FA9B}"/>
              </a:ext>
            </a:extLst>
          </p:cNvPr>
          <p:cNvGrpSpPr/>
          <p:nvPr/>
        </p:nvGrpSpPr>
        <p:grpSpPr>
          <a:xfrm>
            <a:off x="1090558" y="2628910"/>
            <a:ext cx="13692242" cy="1244253"/>
            <a:chOff x="0" y="0"/>
            <a:chExt cx="664380" cy="290226"/>
          </a:xfrm>
        </p:grpSpPr>
        <p:sp>
          <p:nvSpPr>
            <p:cNvPr id="9" name="Freeform 10">
              <a:extLst>
                <a:ext uri="{FF2B5EF4-FFF2-40B4-BE49-F238E27FC236}">
                  <a16:creationId xmlns:a16="http://schemas.microsoft.com/office/drawing/2014/main" id="{E6CF586B-DCFD-4804-3AEA-1BA7D434A891}"/>
                </a:ext>
              </a:extLst>
            </p:cNvPr>
            <p:cNvSpPr/>
            <p:nvPr/>
          </p:nvSpPr>
          <p:spPr>
            <a:xfrm>
              <a:off x="0" y="0"/>
              <a:ext cx="664380" cy="290226"/>
            </a:xfrm>
            <a:custGeom>
              <a:avLst/>
              <a:gdLst/>
              <a:ahLst/>
              <a:cxnLst/>
              <a:rect l="l" t="t" r="r" b="b"/>
              <a:pathLst>
                <a:path w="664380" h="290226">
                  <a:moveTo>
                    <a:pt x="0" y="0"/>
                  </a:moveTo>
                  <a:lnTo>
                    <a:pt x="664380" y="0"/>
                  </a:lnTo>
                  <a:lnTo>
                    <a:pt x="664380" y="290226"/>
                  </a:lnTo>
                  <a:lnTo>
                    <a:pt x="0" y="290226"/>
                  </a:lnTo>
                  <a:close/>
                </a:path>
              </a:pathLst>
            </a:custGeom>
            <a:solidFill>
              <a:srgbClr val="1F2051"/>
            </a:solidFill>
          </p:spPr>
          <p:txBody>
            <a:bodyPr/>
            <a:lstStyle/>
            <a:p>
              <a:endParaRPr lang="en-US"/>
            </a:p>
          </p:txBody>
        </p:sp>
        <p:sp>
          <p:nvSpPr>
            <p:cNvPr id="11" name="TextBox 11">
              <a:extLst>
                <a:ext uri="{FF2B5EF4-FFF2-40B4-BE49-F238E27FC236}">
                  <a16:creationId xmlns:a16="http://schemas.microsoft.com/office/drawing/2014/main" id="{556F87FE-DBAB-B5C7-B872-AD4D42872C64}"/>
                </a:ext>
              </a:extLst>
            </p:cNvPr>
            <p:cNvSpPr txBox="1"/>
            <p:nvPr/>
          </p:nvSpPr>
          <p:spPr>
            <a:xfrm>
              <a:off x="0" y="-38100"/>
              <a:ext cx="812800" cy="850900"/>
            </a:xfrm>
            <a:prstGeom prst="rect">
              <a:avLst/>
            </a:prstGeom>
          </p:spPr>
          <p:txBody>
            <a:bodyPr lIns="50800" tIns="50800" rIns="50800" bIns="50800" rtlCol="0" anchor="ctr"/>
            <a:lstStyle/>
            <a:p>
              <a:pPr algn="ctr">
                <a:lnSpc>
                  <a:spcPts val="3499"/>
                </a:lnSpc>
              </a:pPr>
              <a:endParaRPr/>
            </a:p>
          </p:txBody>
        </p:sp>
      </p:grpSp>
      <p:sp>
        <p:nvSpPr>
          <p:cNvPr id="17" name="TextBox 11">
            <a:extLst>
              <a:ext uri="{FF2B5EF4-FFF2-40B4-BE49-F238E27FC236}">
                <a16:creationId xmlns:a16="http://schemas.microsoft.com/office/drawing/2014/main" id="{34C929EC-425D-D74D-4ECC-A9BD2E4D1EA6}"/>
              </a:ext>
            </a:extLst>
          </p:cNvPr>
          <p:cNvSpPr txBox="1"/>
          <p:nvPr/>
        </p:nvSpPr>
        <p:spPr>
          <a:xfrm>
            <a:off x="3120155" y="2464474"/>
            <a:ext cx="14077287" cy="3647967"/>
          </a:xfrm>
          <a:prstGeom prst="rect">
            <a:avLst/>
          </a:prstGeom>
        </p:spPr>
        <p:txBody>
          <a:bodyPr lIns="50800" tIns="50800" rIns="50800" bIns="50800" rtlCol="0" anchor="ctr"/>
          <a:lstStyle/>
          <a:p>
            <a:pPr algn="ctr">
              <a:lnSpc>
                <a:spcPts val="3499"/>
              </a:lnSpc>
            </a:pPr>
            <a:endParaRPr/>
          </a:p>
        </p:txBody>
      </p:sp>
      <p:sp>
        <p:nvSpPr>
          <p:cNvPr id="18" name="TextBox 12">
            <a:extLst>
              <a:ext uri="{FF2B5EF4-FFF2-40B4-BE49-F238E27FC236}">
                <a16:creationId xmlns:a16="http://schemas.microsoft.com/office/drawing/2014/main" id="{F214AE15-53C6-C724-8759-E067D6F3D67F}"/>
              </a:ext>
            </a:extLst>
          </p:cNvPr>
          <p:cNvSpPr txBox="1"/>
          <p:nvPr/>
        </p:nvSpPr>
        <p:spPr>
          <a:xfrm>
            <a:off x="731397" y="3080880"/>
            <a:ext cx="3773425" cy="378117"/>
          </a:xfrm>
          <a:prstGeom prst="rect">
            <a:avLst/>
          </a:prstGeom>
        </p:spPr>
        <p:txBody>
          <a:bodyPr lIns="0" tIns="0" rIns="0" bIns="0" rtlCol="0" anchor="t">
            <a:spAutoFit/>
          </a:bodyPr>
          <a:lstStyle/>
          <a:p>
            <a:pPr algn="ctr">
              <a:lnSpc>
                <a:spcPts val="2899"/>
              </a:lnSpc>
            </a:pPr>
            <a:r>
              <a:rPr lang="en-US" sz="3000" dirty="0">
                <a:solidFill>
                  <a:srgbClr val="FFFFFF"/>
                </a:solidFill>
                <a:latin typeface="Century Gothic Paneuropean Bold"/>
              </a:rPr>
              <a:t>County</a:t>
            </a:r>
          </a:p>
        </p:txBody>
      </p:sp>
      <p:sp>
        <p:nvSpPr>
          <p:cNvPr id="20" name="TextBox 19">
            <a:extLst>
              <a:ext uri="{FF2B5EF4-FFF2-40B4-BE49-F238E27FC236}">
                <a16:creationId xmlns:a16="http://schemas.microsoft.com/office/drawing/2014/main" id="{799BDB21-A37A-B712-28D9-EDEF600B3E79}"/>
              </a:ext>
            </a:extLst>
          </p:cNvPr>
          <p:cNvSpPr txBox="1"/>
          <p:nvPr/>
        </p:nvSpPr>
        <p:spPr>
          <a:xfrm>
            <a:off x="4339377" y="2898041"/>
            <a:ext cx="2931896" cy="743793"/>
          </a:xfrm>
          <a:prstGeom prst="rect">
            <a:avLst/>
          </a:prstGeom>
        </p:spPr>
        <p:txBody>
          <a:bodyPr wrap="square" lIns="0" tIns="0" rIns="0" bIns="0" rtlCol="0" anchor="t">
            <a:spAutoFit/>
          </a:bodyPr>
          <a:lstStyle/>
          <a:p>
            <a:pPr algn="ctr">
              <a:lnSpc>
                <a:spcPts val="2899"/>
              </a:lnSpc>
            </a:pPr>
            <a:r>
              <a:rPr lang="en-US" sz="3000" dirty="0">
                <a:solidFill>
                  <a:srgbClr val="FFFFFF"/>
                </a:solidFill>
                <a:latin typeface="Century Gothic Paneuropean Bold"/>
              </a:rPr>
              <a:t>Ratification of Charter (Year) </a:t>
            </a:r>
          </a:p>
        </p:txBody>
      </p:sp>
      <p:sp>
        <p:nvSpPr>
          <p:cNvPr id="21" name="TextBox 19">
            <a:extLst>
              <a:ext uri="{FF2B5EF4-FFF2-40B4-BE49-F238E27FC236}">
                <a16:creationId xmlns:a16="http://schemas.microsoft.com/office/drawing/2014/main" id="{24AE1CB0-AFF2-86FD-F6A8-A29B23A5DF0C}"/>
              </a:ext>
            </a:extLst>
          </p:cNvPr>
          <p:cNvSpPr txBox="1"/>
          <p:nvPr/>
        </p:nvSpPr>
        <p:spPr>
          <a:xfrm>
            <a:off x="11179365" y="2879139"/>
            <a:ext cx="2931896" cy="743793"/>
          </a:xfrm>
          <a:prstGeom prst="rect">
            <a:avLst/>
          </a:prstGeom>
        </p:spPr>
        <p:txBody>
          <a:bodyPr wrap="square" lIns="0" tIns="0" rIns="0" bIns="0" rtlCol="0" anchor="t">
            <a:spAutoFit/>
          </a:bodyPr>
          <a:lstStyle/>
          <a:p>
            <a:pPr algn="ctr">
              <a:lnSpc>
                <a:spcPts val="2899"/>
              </a:lnSpc>
            </a:pPr>
            <a:r>
              <a:rPr lang="en-US" sz="3000" dirty="0">
                <a:solidFill>
                  <a:srgbClr val="FFFFFF"/>
                </a:solidFill>
                <a:latin typeface="Century Gothic Paneuropean Bold"/>
              </a:rPr>
              <a:t>Ratification of Charter (Year) </a:t>
            </a:r>
          </a:p>
        </p:txBody>
      </p:sp>
      <p:sp>
        <p:nvSpPr>
          <p:cNvPr id="22" name="TextBox 12">
            <a:extLst>
              <a:ext uri="{FF2B5EF4-FFF2-40B4-BE49-F238E27FC236}">
                <a16:creationId xmlns:a16="http://schemas.microsoft.com/office/drawing/2014/main" id="{71CB9019-F599-3614-75FD-2330CD9E0F41}"/>
              </a:ext>
            </a:extLst>
          </p:cNvPr>
          <p:cNvSpPr txBox="1"/>
          <p:nvPr/>
        </p:nvSpPr>
        <p:spPr>
          <a:xfrm>
            <a:off x="7108636" y="3100212"/>
            <a:ext cx="3773425" cy="378117"/>
          </a:xfrm>
          <a:prstGeom prst="rect">
            <a:avLst/>
          </a:prstGeom>
        </p:spPr>
        <p:txBody>
          <a:bodyPr lIns="0" tIns="0" rIns="0" bIns="0" rtlCol="0" anchor="t">
            <a:spAutoFit/>
          </a:bodyPr>
          <a:lstStyle/>
          <a:p>
            <a:pPr algn="ctr">
              <a:lnSpc>
                <a:spcPts val="2899"/>
              </a:lnSpc>
            </a:pPr>
            <a:r>
              <a:rPr lang="en-US" sz="3000" dirty="0">
                <a:solidFill>
                  <a:srgbClr val="FFFFFF"/>
                </a:solidFill>
                <a:latin typeface="Century Gothic Paneuropean Bold"/>
              </a:rPr>
              <a:t>County</a:t>
            </a:r>
          </a:p>
        </p:txBody>
      </p:sp>
      <p:sp>
        <p:nvSpPr>
          <p:cNvPr id="23" name="Freeform 7">
            <a:extLst>
              <a:ext uri="{FF2B5EF4-FFF2-40B4-BE49-F238E27FC236}">
                <a16:creationId xmlns:a16="http://schemas.microsoft.com/office/drawing/2014/main" id="{7B5AD877-0E02-0E22-42EC-DD11EAFCF6A4}"/>
              </a:ext>
            </a:extLst>
          </p:cNvPr>
          <p:cNvSpPr/>
          <p:nvPr/>
        </p:nvSpPr>
        <p:spPr>
          <a:xfrm>
            <a:off x="1108423" y="3885881"/>
            <a:ext cx="13692242" cy="5188554"/>
          </a:xfrm>
          <a:custGeom>
            <a:avLst/>
            <a:gdLst/>
            <a:ahLst/>
            <a:cxnLst/>
            <a:rect l="l" t="t" r="r" b="b"/>
            <a:pathLst>
              <a:path w="664380" h="1030548">
                <a:moveTo>
                  <a:pt x="0" y="0"/>
                </a:moveTo>
                <a:lnTo>
                  <a:pt x="664380" y="0"/>
                </a:lnTo>
                <a:lnTo>
                  <a:pt x="664380" y="1030548"/>
                </a:lnTo>
                <a:lnTo>
                  <a:pt x="0" y="1030548"/>
                </a:lnTo>
                <a:close/>
              </a:path>
            </a:pathLst>
          </a:custGeom>
          <a:solidFill>
            <a:srgbClr val="E7E9EC"/>
          </a:solidFill>
        </p:spPr>
        <p:txBody>
          <a:bodyPr/>
          <a:lstStyle/>
          <a:p>
            <a:endParaRPr lang="en-US"/>
          </a:p>
        </p:txBody>
      </p:sp>
      <p:sp>
        <p:nvSpPr>
          <p:cNvPr id="25" name="TextBox 24">
            <a:extLst>
              <a:ext uri="{FF2B5EF4-FFF2-40B4-BE49-F238E27FC236}">
                <a16:creationId xmlns:a16="http://schemas.microsoft.com/office/drawing/2014/main" id="{E15307C2-81D4-3882-E6DA-B1BED635E337}"/>
              </a:ext>
            </a:extLst>
          </p:cNvPr>
          <p:cNvSpPr txBox="1"/>
          <p:nvPr/>
        </p:nvSpPr>
        <p:spPr>
          <a:xfrm>
            <a:off x="1108423" y="9184810"/>
            <a:ext cx="5257800" cy="369332"/>
          </a:xfrm>
          <a:prstGeom prst="rect">
            <a:avLst/>
          </a:prstGeom>
          <a:noFill/>
        </p:spPr>
        <p:txBody>
          <a:bodyPr wrap="square" rtlCol="0">
            <a:spAutoFit/>
          </a:bodyPr>
          <a:lstStyle/>
          <a:p>
            <a:r>
              <a:rPr lang="en-US" b="1" i="1" dirty="0">
                <a:solidFill>
                  <a:srgbClr val="002060"/>
                </a:solidFill>
                <a:latin typeface="Open Sans" panose="020B0606030504020204" pitchFamily="34" charset="0"/>
                <a:ea typeface="Open Sans" panose="020B0606030504020204" pitchFamily="34" charset="0"/>
                <a:cs typeface="Open Sans" panose="020B0606030504020204" pitchFamily="34" charset="0"/>
              </a:rPr>
              <a:t>*Also a Charter City. </a:t>
            </a:r>
          </a:p>
        </p:txBody>
      </p:sp>
      <p:sp>
        <p:nvSpPr>
          <p:cNvPr id="26" name="TextBox 44">
            <a:extLst>
              <a:ext uri="{FF2B5EF4-FFF2-40B4-BE49-F238E27FC236}">
                <a16:creationId xmlns:a16="http://schemas.microsoft.com/office/drawing/2014/main" id="{FDD9B3AE-E898-D076-B921-C701AF9D1119}"/>
              </a:ext>
            </a:extLst>
          </p:cNvPr>
          <p:cNvSpPr txBox="1"/>
          <p:nvPr/>
        </p:nvSpPr>
        <p:spPr>
          <a:xfrm>
            <a:off x="1548365" y="3824673"/>
            <a:ext cx="3143580" cy="5777672"/>
          </a:xfrm>
          <a:prstGeom prst="rect">
            <a:avLst/>
          </a:prstGeom>
        </p:spPr>
        <p:txBody>
          <a:bodyPr wrap="square" lIns="0" tIns="0" rIns="0" bIns="0" rtlCol="0" anchor="t">
            <a:spAutoFit/>
          </a:bodyPr>
          <a:lstStyle/>
          <a:p>
            <a:pPr>
              <a:lnSpc>
                <a:spcPct val="150000"/>
              </a:lnSpc>
            </a:pPr>
            <a:r>
              <a:rPr lang="en-US" sz="2800" dirty="0">
                <a:solidFill>
                  <a:srgbClr val="1F2051"/>
                </a:solidFill>
                <a:latin typeface="Open Sans" panose="020B0606030504020204" pitchFamily="34" charset="0"/>
                <a:ea typeface="Open Sans" panose="020B0606030504020204" pitchFamily="34" charset="0"/>
                <a:cs typeface="Open Sans" panose="020B0606030504020204" pitchFamily="34" charset="0"/>
              </a:rPr>
              <a:t>Los Angeles</a:t>
            </a:r>
          </a:p>
          <a:p>
            <a:pPr>
              <a:lnSpc>
                <a:spcPct val="150000"/>
              </a:lnSpc>
            </a:pPr>
            <a:r>
              <a:rPr lang="en-US" sz="2800" dirty="0">
                <a:solidFill>
                  <a:srgbClr val="1F2051"/>
                </a:solidFill>
                <a:latin typeface="Open Sans" panose="020B0606030504020204" pitchFamily="34" charset="0"/>
                <a:ea typeface="Open Sans" panose="020B0606030504020204" pitchFamily="34" charset="0"/>
                <a:cs typeface="Open Sans" panose="020B0606030504020204" pitchFamily="34" charset="0"/>
              </a:rPr>
              <a:t>Butte</a:t>
            </a:r>
          </a:p>
          <a:p>
            <a:pPr>
              <a:lnSpc>
                <a:spcPct val="150000"/>
              </a:lnSpc>
            </a:pPr>
            <a:r>
              <a:rPr lang="en-US" sz="2800" dirty="0">
                <a:solidFill>
                  <a:srgbClr val="1F2051"/>
                </a:solidFill>
                <a:latin typeface="Open Sans" panose="020B0606030504020204" pitchFamily="34" charset="0"/>
                <a:ea typeface="Open Sans" panose="020B0606030504020204" pitchFamily="34" charset="0"/>
                <a:cs typeface="Open Sans" panose="020B0606030504020204" pitchFamily="34" charset="0"/>
              </a:rPr>
              <a:t>Tehama</a:t>
            </a:r>
          </a:p>
          <a:p>
            <a:pPr>
              <a:lnSpc>
                <a:spcPct val="150000"/>
              </a:lnSpc>
            </a:pPr>
            <a:r>
              <a:rPr lang="en-US" sz="2800" dirty="0">
                <a:solidFill>
                  <a:srgbClr val="1F2051"/>
                </a:solidFill>
                <a:latin typeface="Open Sans" panose="020B0606030504020204" pitchFamily="34" charset="0"/>
                <a:ea typeface="Open Sans" panose="020B0606030504020204" pitchFamily="34" charset="0"/>
                <a:cs typeface="Open Sans" panose="020B0606030504020204" pitchFamily="34" charset="0"/>
              </a:rPr>
              <a:t>Alameda</a:t>
            </a:r>
          </a:p>
          <a:p>
            <a:pPr>
              <a:lnSpc>
                <a:spcPct val="150000"/>
              </a:lnSpc>
            </a:pPr>
            <a:r>
              <a:rPr lang="en-US" sz="2800" dirty="0">
                <a:solidFill>
                  <a:srgbClr val="1F2051"/>
                </a:solidFill>
                <a:latin typeface="Open Sans" panose="020B0606030504020204" pitchFamily="34" charset="0"/>
                <a:ea typeface="Open Sans" panose="020B0606030504020204" pitchFamily="34" charset="0"/>
                <a:cs typeface="Open Sans" panose="020B0606030504020204" pitchFamily="34" charset="0"/>
              </a:rPr>
              <a:t>San Bernardino</a:t>
            </a:r>
          </a:p>
          <a:p>
            <a:pPr>
              <a:lnSpc>
                <a:spcPct val="150000"/>
              </a:lnSpc>
            </a:pPr>
            <a:r>
              <a:rPr lang="en-US" sz="2800" dirty="0">
                <a:solidFill>
                  <a:srgbClr val="1F2051"/>
                </a:solidFill>
                <a:latin typeface="Open Sans" panose="020B0606030504020204" pitchFamily="34" charset="0"/>
                <a:ea typeface="Open Sans" panose="020B0606030504020204" pitchFamily="34" charset="0"/>
                <a:cs typeface="Open Sans" panose="020B0606030504020204" pitchFamily="34" charset="0"/>
              </a:rPr>
              <a:t>San Francisco*</a:t>
            </a:r>
          </a:p>
          <a:p>
            <a:pPr>
              <a:lnSpc>
                <a:spcPct val="150000"/>
              </a:lnSpc>
            </a:pPr>
            <a:r>
              <a:rPr lang="en-US" sz="2800" dirty="0">
                <a:solidFill>
                  <a:srgbClr val="1F2051"/>
                </a:solidFill>
                <a:latin typeface="Open Sans" panose="020B0606030504020204" pitchFamily="34" charset="0"/>
                <a:ea typeface="Open Sans" panose="020B0606030504020204" pitchFamily="34" charset="0"/>
                <a:cs typeface="Open Sans" panose="020B0606030504020204" pitchFamily="34" charset="0"/>
              </a:rPr>
              <a:t>Fresno</a:t>
            </a:r>
          </a:p>
          <a:p>
            <a:pPr>
              <a:lnSpc>
                <a:spcPct val="150000"/>
              </a:lnSpc>
            </a:pPr>
            <a:r>
              <a:rPr lang="en-US" sz="2800" dirty="0">
                <a:solidFill>
                  <a:srgbClr val="1F2051"/>
                </a:solidFill>
                <a:latin typeface="Open Sans" panose="020B0606030504020204" pitchFamily="34" charset="0"/>
                <a:ea typeface="Open Sans" panose="020B0606030504020204" pitchFamily="34" charset="0"/>
                <a:cs typeface="Open Sans" panose="020B0606030504020204" pitchFamily="34" charset="0"/>
              </a:rPr>
              <a:t>San Diego</a:t>
            </a:r>
          </a:p>
          <a:p>
            <a:pPr>
              <a:lnSpc>
                <a:spcPct val="150000"/>
              </a:lnSpc>
            </a:pPr>
            <a:endParaRPr lang="en-US" sz="3000" dirty="0">
              <a:solidFill>
                <a:srgbClr val="1F2051"/>
              </a:solidFill>
              <a:latin typeface="Century Gothic Paneuropean"/>
            </a:endParaRPr>
          </a:p>
        </p:txBody>
      </p:sp>
      <p:sp>
        <p:nvSpPr>
          <p:cNvPr id="27" name="TextBox 45">
            <a:extLst>
              <a:ext uri="{FF2B5EF4-FFF2-40B4-BE49-F238E27FC236}">
                <a16:creationId xmlns:a16="http://schemas.microsoft.com/office/drawing/2014/main" id="{11932ABF-8500-8BD8-2E7B-C0A97A60A7BA}"/>
              </a:ext>
            </a:extLst>
          </p:cNvPr>
          <p:cNvSpPr txBox="1"/>
          <p:nvPr/>
        </p:nvSpPr>
        <p:spPr>
          <a:xfrm>
            <a:off x="4541230" y="3802803"/>
            <a:ext cx="2188128" cy="5101781"/>
          </a:xfrm>
          <a:prstGeom prst="rect">
            <a:avLst/>
          </a:prstGeom>
        </p:spPr>
        <p:txBody>
          <a:bodyPr lIns="0" tIns="0" rIns="0" bIns="0" rtlCol="0" anchor="t">
            <a:spAutoFit/>
          </a:bodyPr>
          <a:lstStyle/>
          <a:p>
            <a:pPr algn="ctr">
              <a:lnSpc>
                <a:spcPct val="150000"/>
              </a:lnSpc>
            </a:pPr>
            <a:r>
              <a:rPr lang="en-US" sz="2800" dirty="0">
                <a:solidFill>
                  <a:srgbClr val="1F2051"/>
                </a:solidFill>
                <a:latin typeface="Open Sans" panose="020B0606030504020204" pitchFamily="34" charset="0"/>
                <a:ea typeface="Open Sans" panose="020B0606030504020204" pitchFamily="34" charset="0"/>
                <a:cs typeface="Open Sans" panose="020B0606030504020204" pitchFamily="34" charset="0"/>
              </a:rPr>
              <a:t>1913</a:t>
            </a:r>
          </a:p>
          <a:p>
            <a:pPr algn="ctr">
              <a:lnSpc>
                <a:spcPct val="150000"/>
              </a:lnSpc>
            </a:pPr>
            <a:r>
              <a:rPr lang="en-US" sz="2800" dirty="0">
                <a:solidFill>
                  <a:srgbClr val="1F2051"/>
                </a:solidFill>
                <a:latin typeface="Open Sans" panose="020B0606030504020204" pitchFamily="34" charset="0"/>
                <a:ea typeface="Open Sans" panose="020B0606030504020204" pitchFamily="34" charset="0"/>
                <a:cs typeface="Open Sans" panose="020B0606030504020204" pitchFamily="34" charset="0"/>
              </a:rPr>
              <a:t>1917</a:t>
            </a:r>
          </a:p>
          <a:p>
            <a:pPr algn="ctr">
              <a:lnSpc>
                <a:spcPct val="150000"/>
              </a:lnSpc>
            </a:pPr>
            <a:r>
              <a:rPr lang="en-US" sz="2800" dirty="0">
                <a:solidFill>
                  <a:srgbClr val="1F2051"/>
                </a:solidFill>
                <a:latin typeface="Open Sans" panose="020B0606030504020204" pitchFamily="34" charset="0"/>
                <a:ea typeface="Open Sans" panose="020B0606030504020204" pitchFamily="34" charset="0"/>
                <a:cs typeface="Open Sans" panose="020B0606030504020204" pitchFamily="34" charset="0"/>
              </a:rPr>
              <a:t>1917</a:t>
            </a:r>
          </a:p>
          <a:p>
            <a:pPr algn="ctr">
              <a:lnSpc>
                <a:spcPct val="150000"/>
              </a:lnSpc>
            </a:pPr>
            <a:r>
              <a:rPr lang="en-US" sz="2800" dirty="0">
                <a:solidFill>
                  <a:srgbClr val="1F2051"/>
                </a:solidFill>
                <a:latin typeface="Open Sans" panose="020B0606030504020204" pitchFamily="34" charset="0"/>
                <a:ea typeface="Open Sans" panose="020B0606030504020204" pitchFamily="34" charset="0"/>
                <a:cs typeface="Open Sans" panose="020B0606030504020204" pitchFamily="34" charset="0"/>
              </a:rPr>
              <a:t>1927</a:t>
            </a:r>
          </a:p>
          <a:p>
            <a:pPr algn="ctr">
              <a:lnSpc>
                <a:spcPct val="150000"/>
              </a:lnSpc>
            </a:pPr>
            <a:r>
              <a:rPr lang="en-US" sz="2800" dirty="0">
                <a:solidFill>
                  <a:srgbClr val="1F2051"/>
                </a:solidFill>
                <a:latin typeface="Open Sans" panose="020B0606030504020204" pitchFamily="34" charset="0"/>
                <a:ea typeface="Open Sans" panose="020B0606030504020204" pitchFamily="34" charset="0"/>
                <a:cs typeface="Open Sans" panose="020B0606030504020204" pitchFamily="34" charset="0"/>
              </a:rPr>
              <a:t>1931</a:t>
            </a:r>
          </a:p>
          <a:p>
            <a:pPr algn="ctr">
              <a:lnSpc>
                <a:spcPct val="150000"/>
              </a:lnSpc>
            </a:pPr>
            <a:r>
              <a:rPr lang="en-US" sz="2800" dirty="0">
                <a:solidFill>
                  <a:srgbClr val="1F2051"/>
                </a:solidFill>
                <a:latin typeface="Open Sans" panose="020B0606030504020204" pitchFamily="34" charset="0"/>
                <a:ea typeface="Open Sans" panose="020B0606030504020204" pitchFamily="34" charset="0"/>
                <a:cs typeface="Open Sans" panose="020B0606030504020204" pitchFamily="34" charset="0"/>
              </a:rPr>
              <a:t>1931</a:t>
            </a:r>
          </a:p>
          <a:p>
            <a:pPr algn="ctr">
              <a:lnSpc>
                <a:spcPct val="150000"/>
              </a:lnSpc>
            </a:pPr>
            <a:r>
              <a:rPr lang="en-US" sz="2800" dirty="0">
                <a:solidFill>
                  <a:srgbClr val="1F2051"/>
                </a:solidFill>
                <a:latin typeface="Open Sans" panose="020B0606030504020204" pitchFamily="34" charset="0"/>
                <a:ea typeface="Open Sans" panose="020B0606030504020204" pitchFamily="34" charset="0"/>
                <a:cs typeface="Open Sans" panose="020B0606030504020204" pitchFamily="34" charset="0"/>
              </a:rPr>
              <a:t>1933</a:t>
            </a:r>
          </a:p>
          <a:p>
            <a:pPr algn="ctr">
              <a:lnSpc>
                <a:spcPct val="150000"/>
              </a:lnSpc>
            </a:pPr>
            <a:r>
              <a:rPr lang="en-US" sz="2800" dirty="0">
                <a:solidFill>
                  <a:srgbClr val="1F2051"/>
                </a:solidFill>
                <a:latin typeface="Open Sans" panose="020B0606030504020204" pitchFamily="34" charset="0"/>
                <a:ea typeface="Open Sans" panose="020B0606030504020204" pitchFamily="34" charset="0"/>
                <a:cs typeface="Open Sans" panose="020B0606030504020204" pitchFamily="34" charset="0"/>
              </a:rPr>
              <a:t>1933</a:t>
            </a:r>
          </a:p>
        </p:txBody>
      </p:sp>
      <p:sp>
        <p:nvSpPr>
          <p:cNvPr id="28" name="TextBox 45">
            <a:extLst>
              <a:ext uri="{FF2B5EF4-FFF2-40B4-BE49-F238E27FC236}">
                <a16:creationId xmlns:a16="http://schemas.microsoft.com/office/drawing/2014/main" id="{A5966DFF-28A2-E0BC-35A7-F8E08D114AEF}"/>
              </a:ext>
            </a:extLst>
          </p:cNvPr>
          <p:cNvSpPr txBox="1"/>
          <p:nvPr/>
        </p:nvSpPr>
        <p:spPr>
          <a:xfrm>
            <a:off x="8247561" y="3796499"/>
            <a:ext cx="2438046" cy="4455450"/>
          </a:xfrm>
          <a:prstGeom prst="rect">
            <a:avLst/>
          </a:prstGeom>
        </p:spPr>
        <p:txBody>
          <a:bodyPr wrap="square" lIns="0" tIns="0" rIns="0" bIns="0" rtlCol="0" anchor="t">
            <a:spAutoFit/>
          </a:bodyPr>
          <a:lstStyle/>
          <a:p>
            <a:pPr>
              <a:lnSpc>
                <a:spcPct val="150000"/>
              </a:lnSpc>
            </a:pPr>
            <a:r>
              <a:rPr lang="en-US" sz="2800" dirty="0">
                <a:solidFill>
                  <a:srgbClr val="1F2051"/>
                </a:solidFill>
                <a:latin typeface="Open Sans" panose="020B0606030504020204" pitchFamily="34" charset="0"/>
                <a:ea typeface="Open Sans" panose="020B0606030504020204" pitchFamily="34" charset="0"/>
                <a:cs typeface="Open Sans" panose="020B0606030504020204" pitchFamily="34" charset="0"/>
              </a:rPr>
              <a:t>San Mateo</a:t>
            </a:r>
          </a:p>
          <a:p>
            <a:pPr>
              <a:lnSpc>
                <a:spcPct val="150000"/>
              </a:lnSpc>
            </a:pPr>
            <a:r>
              <a:rPr lang="en-US" sz="2800" dirty="0">
                <a:solidFill>
                  <a:srgbClr val="1F2051"/>
                </a:solidFill>
                <a:latin typeface="Open Sans" panose="020B0606030504020204" pitchFamily="34" charset="0"/>
                <a:ea typeface="Open Sans" panose="020B0606030504020204" pitchFamily="34" charset="0"/>
                <a:cs typeface="Open Sans" panose="020B0606030504020204" pitchFamily="34" charset="0"/>
              </a:rPr>
              <a:t>Sacramento</a:t>
            </a:r>
          </a:p>
          <a:p>
            <a:pPr>
              <a:lnSpc>
                <a:spcPct val="150000"/>
              </a:lnSpc>
            </a:pPr>
            <a:r>
              <a:rPr lang="en-US" sz="2800" dirty="0">
                <a:solidFill>
                  <a:srgbClr val="1F2051"/>
                </a:solidFill>
                <a:latin typeface="Open Sans" panose="020B0606030504020204" pitchFamily="34" charset="0"/>
                <a:ea typeface="Open Sans" panose="020B0606030504020204" pitchFamily="34" charset="0"/>
                <a:cs typeface="Open Sans" panose="020B0606030504020204" pitchFamily="34" charset="0"/>
              </a:rPr>
              <a:t>Santa Clara</a:t>
            </a:r>
          </a:p>
          <a:p>
            <a:pPr>
              <a:lnSpc>
                <a:spcPct val="150000"/>
              </a:lnSpc>
            </a:pPr>
            <a:r>
              <a:rPr lang="en-US" sz="2800" dirty="0">
                <a:solidFill>
                  <a:srgbClr val="1F2051"/>
                </a:solidFill>
                <a:latin typeface="Open Sans" panose="020B0606030504020204" pitchFamily="34" charset="0"/>
                <a:ea typeface="Open Sans" panose="020B0606030504020204" pitchFamily="34" charset="0"/>
                <a:cs typeface="Open Sans" panose="020B0606030504020204" pitchFamily="34" charset="0"/>
              </a:rPr>
              <a:t>Placer</a:t>
            </a:r>
          </a:p>
          <a:p>
            <a:pPr>
              <a:lnSpc>
                <a:spcPct val="150000"/>
              </a:lnSpc>
            </a:pPr>
            <a:r>
              <a:rPr lang="en-US" sz="2800" dirty="0">
                <a:solidFill>
                  <a:srgbClr val="1F2051"/>
                </a:solidFill>
                <a:latin typeface="Open Sans" panose="020B0606030504020204" pitchFamily="34" charset="0"/>
                <a:ea typeface="Open Sans" panose="020B0606030504020204" pitchFamily="34" charset="0"/>
                <a:cs typeface="Open Sans" panose="020B0606030504020204" pitchFamily="34" charset="0"/>
              </a:rPr>
              <a:t>El Dorado</a:t>
            </a:r>
          </a:p>
          <a:p>
            <a:pPr>
              <a:lnSpc>
                <a:spcPct val="150000"/>
              </a:lnSpc>
            </a:pPr>
            <a:r>
              <a:rPr lang="en-US" sz="2800" dirty="0">
                <a:solidFill>
                  <a:srgbClr val="1F2051"/>
                </a:solidFill>
                <a:latin typeface="Open Sans" panose="020B0606030504020204" pitchFamily="34" charset="0"/>
                <a:ea typeface="Open Sans" panose="020B0606030504020204" pitchFamily="34" charset="0"/>
                <a:cs typeface="Open Sans" panose="020B0606030504020204" pitchFamily="34" charset="0"/>
              </a:rPr>
              <a:t>Orange</a:t>
            </a:r>
          </a:p>
          <a:p>
            <a:pPr>
              <a:lnSpc>
                <a:spcPct val="150000"/>
              </a:lnSpc>
            </a:pPr>
            <a:r>
              <a:rPr lang="en-US" sz="2800" dirty="0">
                <a:solidFill>
                  <a:srgbClr val="1F2051"/>
                </a:solidFill>
                <a:latin typeface="Open Sans" panose="020B0606030504020204" pitchFamily="34" charset="0"/>
                <a:ea typeface="Open Sans" panose="020B0606030504020204" pitchFamily="34" charset="0"/>
                <a:cs typeface="Open Sans" panose="020B0606030504020204" pitchFamily="34" charset="0"/>
              </a:rPr>
              <a:t>Shasta</a:t>
            </a:r>
          </a:p>
        </p:txBody>
      </p:sp>
      <p:sp>
        <p:nvSpPr>
          <p:cNvPr id="29" name="TextBox 45">
            <a:extLst>
              <a:ext uri="{FF2B5EF4-FFF2-40B4-BE49-F238E27FC236}">
                <a16:creationId xmlns:a16="http://schemas.microsoft.com/office/drawing/2014/main" id="{1DA94A2C-808E-BA5A-1F8A-E801E0AC6688}"/>
              </a:ext>
            </a:extLst>
          </p:cNvPr>
          <p:cNvSpPr txBox="1"/>
          <p:nvPr/>
        </p:nvSpPr>
        <p:spPr>
          <a:xfrm>
            <a:off x="11351588" y="3822354"/>
            <a:ext cx="2188128" cy="4444486"/>
          </a:xfrm>
          <a:prstGeom prst="rect">
            <a:avLst/>
          </a:prstGeom>
        </p:spPr>
        <p:txBody>
          <a:bodyPr lIns="0" tIns="0" rIns="0" bIns="0" rtlCol="0" anchor="t">
            <a:spAutoFit/>
          </a:bodyPr>
          <a:lstStyle/>
          <a:p>
            <a:pPr algn="ctr">
              <a:lnSpc>
                <a:spcPct val="150000"/>
              </a:lnSpc>
            </a:pPr>
            <a:r>
              <a:rPr lang="en-US" sz="2800" dirty="0">
                <a:solidFill>
                  <a:srgbClr val="1F2051"/>
                </a:solidFill>
                <a:latin typeface="Open Sans" panose="020B0606030504020204" pitchFamily="34" charset="0"/>
                <a:ea typeface="Open Sans" panose="020B0606030504020204" pitchFamily="34" charset="0"/>
                <a:cs typeface="Open Sans" panose="020B0606030504020204" pitchFamily="34" charset="0"/>
              </a:rPr>
              <a:t>1933</a:t>
            </a:r>
          </a:p>
          <a:p>
            <a:pPr algn="ctr">
              <a:lnSpc>
                <a:spcPct val="150000"/>
              </a:lnSpc>
            </a:pPr>
            <a:r>
              <a:rPr lang="en-US" sz="2800" dirty="0">
                <a:solidFill>
                  <a:srgbClr val="1F2051"/>
                </a:solidFill>
                <a:latin typeface="Open Sans" panose="020B0606030504020204" pitchFamily="34" charset="0"/>
                <a:ea typeface="Open Sans" panose="020B0606030504020204" pitchFamily="34" charset="0"/>
                <a:cs typeface="Open Sans" panose="020B0606030504020204" pitchFamily="34" charset="0"/>
              </a:rPr>
              <a:t>1933</a:t>
            </a:r>
          </a:p>
          <a:p>
            <a:pPr algn="ctr">
              <a:lnSpc>
                <a:spcPct val="150000"/>
              </a:lnSpc>
            </a:pPr>
            <a:r>
              <a:rPr lang="en-US" sz="2800" dirty="0">
                <a:solidFill>
                  <a:srgbClr val="1F2051"/>
                </a:solidFill>
                <a:latin typeface="Open Sans" panose="020B0606030504020204" pitchFamily="34" charset="0"/>
                <a:ea typeface="Open Sans" panose="020B0606030504020204" pitchFamily="34" charset="0"/>
                <a:cs typeface="Open Sans" panose="020B0606030504020204" pitchFamily="34" charset="0"/>
              </a:rPr>
              <a:t>1951</a:t>
            </a:r>
          </a:p>
          <a:p>
            <a:pPr algn="ctr">
              <a:lnSpc>
                <a:spcPct val="150000"/>
              </a:lnSpc>
            </a:pPr>
            <a:r>
              <a:rPr lang="en-US" sz="2800" dirty="0">
                <a:solidFill>
                  <a:srgbClr val="1F2051"/>
                </a:solidFill>
                <a:latin typeface="Open Sans" panose="020B0606030504020204" pitchFamily="34" charset="0"/>
                <a:ea typeface="Open Sans" panose="020B0606030504020204" pitchFamily="34" charset="0"/>
                <a:cs typeface="Open Sans" panose="020B0606030504020204" pitchFamily="34" charset="0"/>
              </a:rPr>
              <a:t>1980</a:t>
            </a:r>
          </a:p>
          <a:p>
            <a:pPr algn="ctr">
              <a:lnSpc>
                <a:spcPct val="150000"/>
              </a:lnSpc>
            </a:pPr>
            <a:r>
              <a:rPr lang="en-US" sz="2800" dirty="0">
                <a:solidFill>
                  <a:srgbClr val="1F2051"/>
                </a:solidFill>
                <a:latin typeface="Open Sans" panose="020B0606030504020204" pitchFamily="34" charset="0"/>
                <a:ea typeface="Open Sans" panose="020B0606030504020204" pitchFamily="34" charset="0"/>
                <a:cs typeface="Open Sans" panose="020B0606030504020204" pitchFamily="34" charset="0"/>
              </a:rPr>
              <a:t>1994</a:t>
            </a:r>
          </a:p>
          <a:p>
            <a:pPr algn="ctr">
              <a:lnSpc>
                <a:spcPct val="150000"/>
              </a:lnSpc>
            </a:pPr>
            <a:r>
              <a:rPr lang="en-US" sz="2800" dirty="0">
                <a:solidFill>
                  <a:srgbClr val="1F2051"/>
                </a:solidFill>
                <a:latin typeface="Open Sans" panose="020B0606030504020204" pitchFamily="34" charset="0"/>
                <a:ea typeface="Open Sans" panose="020B0606030504020204" pitchFamily="34" charset="0"/>
                <a:cs typeface="Open Sans" panose="020B0606030504020204" pitchFamily="34" charset="0"/>
              </a:rPr>
              <a:t>2002</a:t>
            </a:r>
          </a:p>
          <a:p>
            <a:pPr algn="ctr">
              <a:lnSpc>
                <a:spcPct val="150000"/>
              </a:lnSpc>
            </a:pPr>
            <a:r>
              <a:rPr lang="en-US" sz="2800" dirty="0">
                <a:solidFill>
                  <a:srgbClr val="1F2051"/>
                </a:solidFill>
                <a:latin typeface="Open Sans" panose="020B0606030504020204" pitchFamily="34" charset="0"/>
                <a:ea typeface="Open Sans" panose="020B0606030504020204" pitchFamily="34" charset="0"/>
                <a:cs typeface="Open Sans" panose="020B0606030504020204" pitchFamily="34" charset="0"/>
              </a:rPr>
              <a:t>2025</a:t>
            </a:r>
          </a:p>
        </p:txBody>
      </p:sp>
    </p:spTree>
    <p:extLst>
      <p:ext uri="{BB962C8B-B14F-4D97-AF65-F5344CB8AC3E}">
        <p14:creationId xmlns:p14="http://schemas.microsoft.com/office/powerpoint/2010/main" val="31025950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BDEEC-9B0D-89F8-7D47-B6023134BDD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906A3B5-EDB0-0C0A-5265-055F580B872C}"/>
              </a:ext>
            </a:extLst>
          </p:cNvPr>
          <p:cNvSpPr/>
          <p:nvPr/>
        </p:nvSpPr>
        <p:spPr>
          <a:xfrm>
            <a:off x="0" y="9623574"/>
            <a:ext cx="18288000" cy="663426"/>
          </a:xfrm>
          <a:custGeom>
            <a:avLst/>
            <a:gdLst/>
            <a:ahLst/>
            <a:cxnLst/>
            <a:rect l="l" t="t" r="r" b="b"/>
            <a:pathLst>
              <a:path w="18288000" h="663426">
                <a:moveTo>
                  <a:pt x="0" y="0"/>
                </a:moveTo>
                <a:lnTo>
                  <a:pt x="18288000" y="0"/>
                </a:lnTo>
                <a:lnTo>
                  <a:pt x="18288000" y="663426"/>
                </a:lnTo>
                <a:lnTo>
                  <a:pt x="0" y="663426"/>
                </a:lnTo>
                <a:lnTo>
                  <a:pt x="0" y="0"/>
                </a:lnTo>
                <a:close/>
              </a:path>
            </a:pathLst>
          </a:custGeom>
          <a:blipFill>
            <a:blip r:embed="rId2"/>
            <a:stretch>
              <a:fillRect l="-4497" r="-3281" b="-2870836"/>
            </a:stretch>
          </a:blipFill>
        </p:spPr>
        <p:txBody>
          <a:bodyPr/>
          <a:lstStyle/>
          <a:p>
            <a:endParaRPr lang="en-US"/>
          </a:p>
        </p:txBody>
      </p:sp>
      <p:sp>
        <p:nvSpPr>
          <p:cNvPr id="3" name="Freeform 3">
            <a:extLst>
              <a:ext uri="{FF2B5EF4-FFF2-40B4-BE49-F238E27FC236}">
                <a16:creationId xmlns:a16="http://schemas.microsoft.com/office/drawing/2014/main" id="{401F241A-205C-CCDF-5C56-160B0857704A}"/>
              </a:ext>
            </a:extLst>
          </p:cNvPr>
          <p:cNvSpPr/>
          <p:nvPr/>
        </p:nvSpPr>
        <p:spPr>
          <a:xfrm>
            <a:off x="1152735" y="7501795"/>
            <a:ext cx="4539024" cy="1513180"/>
          </a:xfrm>
          <a:custGeom>
            <a:avLst/>
            <a:gdLst/>
            <a:ahLst/>
            <a:cxnLst/>
            <a:rect l="l" t="t" r="r" b="b"/>
            <a:pathLst>
              <a:path w="4539024" h="1513180">
                <a:moveTo>
                  <a:pt x="0" y="0"/>
                </a:moveTo>
                <a:lnTo>
                  <a:pt x="4539024" y="0"/>
                </a:lnTo>
                <a:lnTo>
                  <a:pt x="4539024" y="1513179"/>
                </a:lnTo>
                <a:lnTo>
                  <a:pt x="0" y="15131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A9DCC515-25C7-C92A-1A56-32103E711D6B}"/>
              </a:ext>
            </a:extLst>
          </p:cNvPr>
          <p:cNvSpPr/>
          <p:nvPr/>
        </p:nvSpPr>
        <p:spPr>
          <a:xfrm>
            <a:off x="1152744" y="6129557"/>
            <a:ext cx="4539024" cy="1168698"/>
          </a:xfrm>
          <a:custGeom>
            <a:avLst/>
            <a:gdLst/>
            <a:ahLst/>
            <a:cxnLst/>
            <a:rect l="l" t="t" r="r" b="b"/>
            <a:pathLst>
              <a:path w="4539024" h="1168698">
                <a:moveTo>
                  <a:pt x="0" y="0"/>
                </a:moveTo>
                <a:lnTo>
                  <a:pt x="4539025" y="0"/>
                </a:lnTo>
                <a:lnTo>
                  <a:pt x="4539025" y="1168698"/>
                </a:lnTo>
                <a:lnTo>
                  <a:pt x="0" y="11686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44D24869-389E-1566-36C7-7EA892B695EE}"/>
              </a:ext>
            </a:extLst>
          </p:cNvPr>
          <p:cNvSpPr/>
          <p:nvPr/>
        </p:nvSpPr>
        <p:spPr>
          <a:xfrm>
            <a:off x="1028700" y="1331157"/>
            <a:ext cx="6479696" cy="1061999"/>
          </a:xfrm>
          <a:custGeom>
            <a:avLst/>
            <a:gdLst/>
            <a:ahLst/>
            <a:cxnLst/>
            <a:rect l="l" t="t" r="r" b="b"/>
            <a:pathLst>
              <a:path w="6479696" h="1061999">
                <a:moveTo>
                  <a:pt x="0" y="0"/>
                </a:moveTo>
                <a:lnTo>
                  <a:pt x="6479696" y="0"/>
                </a:lnTo>
                <a:lnTo>
                  <a:pt x="6479696" y="1061999"/>
                </a:lnTo>
                <a:lnTo>
                  <a:pt x="0" y="10619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89B2ECD9-22A7-609C-1524-6BE307367EC3}"/>
              </a:ext>
            </a:extLst>
          </p:cNvPr>
          <p:cNvSpPr/>
          <p:nvPr/>
        </p:nvSpPr>
        <p:spPr>
          <a:xfrm>
            <a:off x="1028700" y="1066067"/>
            <a:ext cx="5954058" cy="116072"/>
          </a:xfrm>
          <a:custGeom>
            <a:avLst/>
            <a:gdLst/>
            <a:ahLst/>
            <a:cxnLst/>
            <a:rect l="l" t="t" r="r" b="b"/>
            <a:pathLst>
              <a:path w="5954058" h="116072">
                <a:moveTo>
                  <a:pt x="0" y="0"/>
                </a:moveTo>
                <a:lnTo>
                  <a:pt x="5954058" y="0"/>
                </a:lnTo>
                <a:lnTo>
                  <a:pt x="5954058" y="116071"/>
                </a:lnTo>
                <a:lnTo>
                  <a:pt x="0" y="11607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34A763B3-82BE-8386-4130-CB7362202AE4}"/>
              </a:ext>
            </a:extLst>
          </p:cNvPr>
          <p:cNvSpPr/>
          <p:nvPr/>
        </p:nvSpPr>
        <p:spPr>
          <a:xfrm>
            <a:off x="6623733" y="6129557"/>
            <a:ext cx="4799571" cy="2885408"/>
          </a:xfrm>
          <a:custGeom>
            <a:avLst/>
            <a:gdLst/>
            <a:ahLst/>
            <a:cxnLst/>
            <a:rect l="l" t="t" r="r" b="b"/>
            <a:pathLst>
              <a:path w="4799571" h="2885408">
                <a:moveTo>
                  <a:pt x="0" y="0"/>
                </a:moveTo>
                <a:lnTo>
                  <a:pt x="4799571" y="0"/>
                </a:lnTo>
                <a:lnTo>
                  <a:pt x="4799571" y="2885408"/>
                </a:lnTo>
                <a:lnTo>
                  <a:pt x="0" y="288540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4CF76852-0D3C-7285-65AA-889B056D02D2}"/>
              </a:ext>
            </a:extLst>
          </p:cNvPr>
          <p:cNvSpPr/>
          <p:nvPr/>
        </p:nvSpPr>
        <p:spPr>
          <a:xfrm>
            <a:off x="0" y="9623565"/>
            <a:ext cx="18288000" cy="663435"/>
          </a:xfrm>
          <a:custGeom>
            <a:avLst/>
            <a:gdLst/>
            <a:ahLst/>
            <a:cxnLst/>
            <a:rect l="l" t="t" r="r" b="b"/>
            <a:pathLst>
              <a:path w="18288000" h="663435">
                <a:moveTo>
                  <a:pt x="0" y="0"/>
                </a:moveTo>
                <a:lnTo>
                  <a:pt x="18288000" y="0"/>
                </a:lnTo>
                <a:lnTo>
                  <a:pt x="18288000" y="663435"/>
                </a:lnTo>
                <a:lnTo>
                  <a:pt x="0" y="66343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A7135892-4697-DE98-D4FA-4FE57F48EB82}"/>
              </a:ext>
            </a:extLst>
          </p:cNvPr>
          <p:cNvSpPr/>
          <p:nvPr/>
        </p:nvSpPr>
        <p:spPr>
          <a:xfrm>
            <a:off x="1028700" y="2547442"/>
            <a:ext cx="16230600" cy="1754400"/>
          </a:xfrm>
          <a:custGeom>
            <a:avLst/>
            <a:gdLst/>
            <a:ahLst/>
            <a:cxnLst/>
            <a:rect l="l" t="t" r="r" b="b"/>
            <a:pathLst>
              <a:path w="16230600" h="1754400">
                <a:moveTo>
                  <a:pt x="0" y="0"/>
                </a:moveTo>
                <a:lnTo>
                  <a:pt x="16230600" y="0"/>
                </a:lnTo>
                <a:lnTo>
                  <a:pt x="16230600" y="1754400"/>
                </a:lnTo>
                <a:lnTo>
                  <a:pt x="0" y="17544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a:extLst>
              <a:ext uri="{FF2B5EF4-FFF2-40B4-BE49-F238E27FC236}">
                <a16:creationId xmlns:a16="http://schemas.microsoft.com/office/drawing/2014/main" id="{13A46FE8-9E05-CAE1-96A5-DF80AFA8979E}"/>
              </a:ext>
            </a:extLst>
          </p:cNvPr>
          <p:cNvSpPr/>
          <p:nvPr/>
        </p:nvSpPr>
        <p:spPr>
          <a:xfrm>
            <a:off x="12159682" y="6129557"/>
            <a:ext cx="4975527" cy="2942663"/>
          </a:xfrm>
          <a:custGeom>
            <a:avLst/>
            <a:gdLst/>
            <a:ahLst/>
            <a:cxnLst/>
            <a:rect l="l" t="t" r="r" b="b"/>
            <a:pathLst>
              <a:path w="4975527" h="2942663">
                <a:moveTo>
                  <a:pt x="0" y="0"/>
                </a:moveTo>
                <a:lnTo>
                  <a:pt x="4975526" y="0"/>
                </a:lnTo>
                <a:lnTo>
                  <a:pt x="4975526" y="2942663"/>
                </a:lnTo>
                <a:lnTo>
                  <a:pt x="0" y="294266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1" name="Freeform 11">
            <a:extLst>
              <a:ext uri="{FF2B5EF4-FFF2-40B4-BE49-F238E27FC236}">
                <a16:creationId xmlns:a16="http://schemas.microsoft.com/office/drawing/2014/main" id="{58D093F5-8B30-F66E-BA47-8994D2C6E5BF}"/>
              </a:ext>
            </a:extLst>
          </p:cNvPr>
          <p:cNvSpPr/>
          <p:nvPr/>
        </p:nvSpPr>
        <p:spPr>
          <a:xfrm>
            <a:off x="965149" y="4426677"/>
            <a:ext cx="16357730" cy="1169251"/>
          </a:xfrm>
          <a:custGeom>
            <a:avLst/>
            <a:gdLst/>
            <a:ahLst/>
            <a:cxnLst/>
            <a:rect l="l" t="t" r="r" b="b"/>
            <a:pathLst>
              <a:path w="16357730" h="1169251">
                <a:moveTo>
                  <a:pt x="0" y="0"/>
                </a:moveTo>
                <a:lnTo>
                  <a:pt x="16357730" y="0"/>
                </a:lnTo>
                <a:lnTo>
                  <a:pt x="16357730" y="1169251"/>
                </a:lnTo>
                <a:lnTo>
                  <a:pt x="0" y="116925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2" name="TextBox 12">
            <a:extLst>
              <a:ext uri="{FF2B5EF4-FFF2-40B4-BE49-F238E27FC236}">
                <a16:creationId xmlns:a16="http://schemas.microsoft.com/office/drawing/2014/main" id="{11BBB555-54CE-489A-38B0-DC3956FE9539}"/>
              </a:ext>
            </a:extLst>
          </p:cNvPr>
          <p:cNvSpPr txBox="1"/>
          <p:nvPr/>
        </p:nvSpPr>
        <p:spPr>
          <a:xfrm>
            <a:off x="1036661" y="2541393"/>
            <a:ext cx="15857401" cy="1568827"/>
          </a:xfrm>
          <a:prstGeom prst="rect">
            <a:avLst/>
          </a:prstGeom>
        </p:spPr>
        <p:txBody>
          <a:bodyPr lIns="0" tIns="0" rIns="0" bIns="0" rtlCol="0" anchor="t">
            <a:spAutoFit/>
          </a:bodyPr>
          <a:lstStyle/>
          <a:p>
            <a:pPr>
              <a:lnSpc>
                <a:spcPts val="4199"/>
              </a:lnSpc>
            </a:pPr>
            <a:r>
              <a:rPr lang="en-US" sz="2999" dirty="0">
                <a:solidFill>
                  <a:srgbClr val="1F2051"/>
                </a:solidFill>
                <a:latin typeface="Open Sans" panose="020B0606030504020204" pitchFamily="34" charset="0"/>
                <a:ea typeface="Open Sans" panose="020B0606030504020204" pitchFamily="34" charset="0"/>
                <a:cs typeface="Open Sans" panose="020B0606030504020204" pitchFamily="34" charset="0"/>
              </a:rPr>
              <a:t>Statute also provides general law counties authority to make elective positions appointive if approved by voters via local initiative approved by a majority of voters. When changed via charter, elected officials must be allowed to complete their elected term.   </a:t>
            </a:r>
          </a:p>
        </p:txBody>
      </p:sp>
      <p:sp>
        <p:nvSpPr>
          <p:cNvPr id="14" name="TextBox 14">
            <a:extLst>
              <a:ext uri="{FF2B5EF4-FFF2-40B4-BE49-F238E27FC236}">
                <a16:creationId xmlns:a16="http://schemas.microsoft.com/office/drawing/2014/main" id="{16F78996-67DD-CB37-8653-252FB52F3B3E}"/>
              </a:ext>
            </a:extLst>
          </p:cNvPr>
          <p:cNvSpPr txBox="1"/>
          <p:nvPr/>
        </p:nvSpPr>
        <p:spPr>
          <a:xfrm>
            <a:off x="1064352" y="5515352"/>
            <a:ext cx="5031647" cy="3534301"/>
          </a:xfrm>
          <a:prstGeom prst="rect">
            <a:avLst/>
          </a:prstGeom>
        </p:spPr>
        <p:txBody>
          <a:bodyPr wrap="square" lIns="0" tIns="0" rIns="0" bIns="0" rtlCol="0" anchor="t">
            <a:spAutoFit/>
          </a:bodyPr>
          <a:lstStyle/>
          <a:p>
            <a:pPr algn="l">
              <a:lnSpc>
                <a:spcPts val="3778"/>
              </a:lnSpc>
            </a:pPr>
            <a:r>
              <a:rPr lang="en-US" sz="2699" b="1" dirty="0">
                <a:solidFill>
                  <a:srgbClr val="1F2051"/>
                </a:solidFill>
                <a:latin typeface="EB Garamond Semi-Bold"/>
                <a:ea typeface="EB Garamond Semi-Bold"/>
                <a:cs typeface="EB Garamond Semi-Bold"/>
                <a:sym typeface="EB Garamond Semi-Bold"/>
              </a:rPr>
              <a:t>Electable Positions Include: </a:t>
            </a:r>
          </a:p>
          <a:p>
            <a:pPr marL="342900" indent="-342900">
              <a:lnSpc>
                <a:spcPct val="150000"/>
              </a:lnSpc>
              <a:buFont typeface="Arial" panose="020B0604020202020204" pitchFamily="34" charset="0"/>
              <a:buChar char="•"/>
            </a:pPr>
            <a:r>
              <a:rPr lang="en-US" sz="2400" dirty="0">
                <a:solidFill>
                  <a:srgbClr val="1F2051"/>
                </a:solidFill>
                <a:latin typeface="Open Sans" panose="020B0606030504020204" pitchFamily="34" charset="0"/>
                <a:ea typeface="Open Sans" panose="020B0606030504020204" pitchFamily="34" charset="0"/>
                <a:cs typeface="Open Sans" panose="020B0606030504020204" pitchFamily="34" charset="0"/>
              </a:rPr>
              <a:t>Treasurer</a:t>
            </a:r>
          </a:p>
          <a:p>
            <a:pPr marL="342900" indent="-342900">
              <a:lnSpc>
                <a:spcPct val="150000"/>
              </a:lnSpc>
              <a:buFont typeface="Arial" panose="020B0604020202020204" pitchFamily="34" charset="0"/>
              <a:buChar char="•"/>
            </a:pPr>
            <a:r>
              <a:rPr lang="en-US" sz="2400" dirty="0">
                <a:solidFill>
                  <a:srgbClr val="1F2051"/>
                </a:solidFill>
                <a:latin typeface="Open Sans" panose="020B0606030504020204" pitchFamily="34" charset="0"/>
                <a:ea typeface="Open Sans" panose="020B0606030504020204" pitchFamily="34" charset="0"/>
                <a:cs typeface="Open Sans" panose="020B0606030504020204" pitchFamily="34" charset="0"/>
              </a:rPr>
              <a:t>County Clerk</a:t>
            </a:r>
          </a:p>
          <a:p>
            <a:pPr marL="342900" indent="-342900">
              <a:lnSpc>
                <a:spcPct val="150000"/>
              </a:lnSpc>
              <a:buFont typeface="Arial" panose="020B0604020202020204" pitchFamily="34" charset="0"/>
              <a:buChar char="•"/>
            </a:pPr>
            <a:r>
              <a:rPr lang="en-US" sz="2400" dirty="0">
                <a:solidFill>
                  <a:srgbClr val="1F2051"/>
                </a:solidFill>
                <a:latin typeface="Open Sans" panose="020B0606030504020204" pitchFamily="34" charset="0"/>
                <a:ea typeface="Open Sans" panose="020B0606030504020204" pitchFamily="34" charset="0"/>
                <a:cs typeface="Open Sans" panose="020B0606030504020204" pitchFamily="34" charset="0"/>
              </a:rPr>
              <a:t>Auditor</a:t>
            </a:r>
          </a:p>
          <a:p>
            <a:pPr marL="342900" indent="-342900">
              <a:lnSpc>
                <a:spcPct val="150000"/>
              </a:lnSpc>
              <a:buFont typeface="Arial" panose="020B0604020202020204" pitchFamily="34" charset="0"/>
              <a:buChar char="•"/>
            </a:pPr>
            <a:r>
              <a:rPr lang="en-US" sz="2400" dirty="0">
                <a:solidFill>
                  <a:srgbClr val="1F2051"/>
                </a:solidFill>
                <a:latin typeface="Open Sans" panose="020B0606030504020204" pitchFamily="34" charset="0"/>
                <a:ea typeface="Open Sans" panose="020B0606030504020204" pitchFamily="34" charset="0"/>
                <a:cs typeface="Open Sans" panose="020B0606030504020204" pitchFamily="34" charset="0"/>
              </a:rPr>
              <a:t>Sheriff*</a:t>
            </a:r>
          </a:p>
          <a:p>
            <a:pPr marL="342900" indent="-342900">
              <a:lnSpc>
                <a:spcPct val="150000"/>
              </a:lnSpc>
              <a:buFont typeface="Arial" panose="020B0604020202020204" pitchFamily="34" charset="0"/>
              <a:buChar char="•"/>
            </a:pPr>
            <a:r>
              <a:rPr lang="en-US" sz="2400" dirty="0">
                <a:solidFill>
                  <a:srgbClr val="1F2051"/>
                </a:solidFill>
                <a:latin typeface="Open Sans" panose="020B0606030504020204" pitchFamily="34" charset="0"/>
                <a:ea typeface="Open Sans" panose="020B0606030504020204" pitchFamily="34" charset="0"/>
                <a:cs typeface="Open Sans" panose="020B0606030504020204" pitchFamily="34" charset="0"/>
              </a:rPr>
              <a:t>Tax Collector</a:t>
            </a:r>
          </a:p>
          <a:p>
            <a:endParaRPr lang="en-US" i="1" dirty="0">
              <a:solidFill>
                <a:srgbClr val="1F205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5">
            <a:extLst>
              <a:ext uri="{FF2B5EF4-FFF2-40B4-BE49-F238E27FC236}">
                <a16:creationId xmlns:a16="http://schemas.microsoft.com/office/drawing/2014/main" id="{D53C66DC-1393-15BF-D16E-055CDEADBFD9}"/>
              </a:ext>
            </a:extLst>
          </p:cNvPr>
          <p:cNvSpPr txBox="1"/>
          <p:nvPr/>
        </p:nvSpPr>
        <p:spPr>
          <a:xfrm>
            <a:off x="5910201" y="4728445"/>
            <a:ext cx="1971551" cy="458429"/>
          </a:xfrm>
          <a:prstGeom prst="rect">
            <a:avLst/>
          </a:prstGeom>
        </p:spPr>
        <p:txBody>
          <a:bodyPr lIns="0" tIns="0" rIns="0" bIns="0" rtlCol="0" anchor="t">
            <a:spAutoFit/>
          </a:bodyPr>
          <a:lstStyle/>
          <a:p>
            <a:pPr algn="l">
              <a:lnSpc>
                <a:spcPts val="3778"/>
              </a:lnSpc>
            </a:pPr>
            <a:r>
              <a:rPr lang="en-US" sz="2699" b="1" dirty="0">
                <a:solidFill>
                  <a:srgbClr val="FAF2E3"/>
                </a:solidFill>
                <a:latin typeface="EB Garamond Semi-Bold"/>
                <a:ea typeface="EB Garamond Semi-Bold"/>
                <a:cs typeface="EB Garamond Semi-Bold"/>
                <a:sym typeface="EB Garamond Semi-Bold"/>
              </a:rPr>
              <a:t>Key:</a:t>
            </a:r>
          </a:p>
        </p:txBody>
      </p:sp>
      <p:sp>
        <p:nvSpPr>
          <p:cNvPr id="20" name="TextBox 20">
            <a:extLst>
              <a:ext uri="{FF2B5EF4-FFF2-40B4-BE49-F238E27FC236}">
                <a16:creationId xmlns:a16="http://schemas.microsoft.com/office/drawing/2014/main" id="{9656DEB1-FD5C-C274-A699-9B1C5B365FED}"/>
              </a:ext>
            </a:extLst>
          </p:cNvPr>
          <p:cNvSpPr txBox="1"/>
          <p:nvPr/>
        </p:nvSpPr>
        <p:spPr>
          <a:xfrm>
            <a:off x="7772400" y="4668958"/>
            <a:ext cx="5943600" cy="694549"/>
          </a:xfrm>
          <a:prstGeom prst="rect">
            <a:avLst/>
          </a:prstGeom>
        </p:spPr>
        <p:txBody>
          <a:bodyPr wrap="square" lIns="0" tIns="0" rIns="0" bIns="0" rtlCol="0" anchor="t">
            <a:spAutoFit/>
          </a:bodyPr>
          <a:lstStyle/>
          <a:p>
            <a:pPr algn="l">
              <a:lnSpc>
                <a:spcPts val="2798"/>
              </a:lnSpc>
            </a:pPr>
            <a:r>
              <a:rPr lang="en-US" sz="1998" b="1" dirty="0">
                <a:solidFill>
                  <a:srgbClr val="1F2051"/>
                </a:solidFill>
                <a:latin typeface="Open Sans Semi-Bold"/>
                <a:ea typeface="Open Sans Semi-Bold"/>
                <a:cs typeface="Open Sans Semi-Bold"/>
                <a:sym typeface="Open Sans Semi-Bold"/>
              </a:rPr>
              <a:t>Counties can change many positions with or without a charter. </a:t>
            </a:r>
          </a:p>
        </p:txBody>
      </p:sp>
      <p:sp>
        <p:nvSpPr>
          <p:cNvPr id="21" name="TextBox 21">
            <a:extLst>
              <a:ext uri="{FF2B5EF4-FFF2-40B4-BE49-F238E27FC236}">
                <a16:creationId xmlns:a16="http://schemas.microsoft.com/office/drawing/2014/main" id="{7B7A9138-4CA8-53BC-4BB4-A9038A327AF9}"/>
              </a:ext>
            </a:extLst>
          </p:cNvPr>
          <p:cNvSpPr txBox="1"/>
          <p:nvPr/>
        </p:nvSpPr>
        <p:spPr>
          <a:xfrm>
            <a:off x="1028700" y="1196378"/>
            <a:ext cx="14439900" cy="1175386"/>
          </a:xfrm>
          <a:prstGeom prst="rect">
            <a:avLst/>
          </a:prstGeom>
        </p:spPr>
        <p:txBody>
          <a:bodyPr wrap="square" lIns="0" tIns="0" rIns="0" bIns="0" rtlCol="0" anchor="t">
            <a:spAutoFit/>
          </a:bodyPr>
          <a:lstStyle/>
          <a:p>
            <a:pPr algn="l">
              <a:lnSpc>
                <a:spcPts val="9660"/>
              </a:lnSpc>
            </a:pPr>
            <a:r>
              <a:rPr lang="en-US" sz="6900" b="1" dirty="0">
                <a:solidFill>
                  <a:srgbClr val="1F2051"/>
                </a:solidFill>
                <a:latin typeface="EB Garamond Semi-Bold"/>
                <a:ea typeface="EB Garamond Semi-Bold"/>
                <a:cs typeface="EB Garamond Semi-Bold"/>
                <a:sym typeface="EB Garamond Semi-Bold"/>
              </a:rPr>
              <a:t>Government Code § 24009 and 24204</a:t>
            </a:r>
          </a:p>
        </p:txBody>
      </p:sp>
      <p:sp>
        <p:nvSpPr>
          <p:cNvPr id="13" name="TextBox 12">
            <a:extLst>
              <a:ext uri="{FF2B5EF4-FFF2-40B4-BE49-F238E27FC236}">
                <a16:creationId xmlns:a16="http://schemas.microsoft.com/office/drawing/2014/main" id="{BC31E0B4-7CF7-D31A-4942-1E62A8F85653}"/>
              </a:ext>
            </a:extLst>
          </p:cNvPr>
          <p:cNvSpPr txBox="1"/>
          <p:nvPr/>
        </p:nvSpPr>
        <p:spPr>
          <a:xfrm>
            <a:off x="6543974" y="5959102"/>
            <a:ext cx="4915116" cy="3139321"/>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dirty="0">
                <a:solidFill>
                  <a:srgbClr val="1F2051"/>
                </a:solidFill>
                <a:latin typeface="Open Sans" panose="020B0606030504020204" pitchFamily="34" charset="0"/>
                <a:ea typeface="Open Sans" panose="020B0606030504020204" pitchFamily="34" charset="0"/>
                <a:cs typeface="Open Sans" panose="020B0606030504020204" pitchFamily="34" charset="0"/>
              </a:rPr>
              <a:t>District Attorney*</a:t>
            </a:r>
          </a:p>
          <a:p>
            <a:pPr marL="342900" indent="-342900">
              <a:lnSpc>
                <a:spcPct val="150000"/>
              </a:lnSpc>
              <a:buFont typeface="Arial" panose="020B0604020202020204" pitchFamily="34" charset="0"/>
              <a:buChar char="•"/>
            </a:pPr>
            <a:r>
              <a:rPr lang="en-US" sz="2400" dirty="0">
                <a:solidFill>
                  <a:srgbClr val="1F2051"/>
                </a:solidFill>
                <a:latin typeface="Open Sans" panose="020B0606030504020204" pitchFamily="34" charset="0"/>
                <a:ea typeface="Open Sans" panose="020B0606030504020204" pitchFamily="34" charset="0"/>
                <a:cs typeface="Open Sans" panose="020B0606030504020204" pitchFamily="34" charset="0"/>
              </a:rPr>
              <a:t>Recorder</a:t>
            </a:r>
          </a:p>
          <a:p>
            <a:pPr marL="342900" indent="-342900">
              <a:lnSpc>
                <a:spcPct val="150000"/>
              </a:lnSpc>
              <a:buFont typeface="Arial" panose="020B0604020202020204" pitchFamily="34" charset="0"/>
              <a:buChar char="•"/>
            </a:pPr>
            <a:r>
              <a:rPr lang="en-US" sz="2400" dirty="0">
                <a:solidFill>
                  <a:srgbClr val="1F2051"/>
                </a:solidFill>
                <a:latin typeface="Open Sans" panose="020B0606030504020204" pitchFamily="34" charset="0"/>
                <a:ea typeface="Open Sans" panose="020B0606030504020204" pitchFamily="34" charset="0"/>
                <a:cs typeface="Open Sans" panose="020B0606030504020204" pitchFamily="34" charset="0"/>
              </a:rPr>
              <a:t>Assessor*</a:t>
            </a:r>
          </a:p>
          <a:p>
            <a:pPr marL="342900" indent="-342900">
              <a:lnSpc>
                <a:spcPct val="150000"/>
              </a:lnSpc>
              <a:buFont typeface="Arial" panose="020B0604020202020204" pitchFamily="34" charset="0"/>
              <a:buChar char="•"/>
            </a:pPr>
            <a:r>
              <a:rPr lang="en-US" sz="2400" dirty="0">
                <a:solidFill>
                  <a:srgbClr val="1F2051"/>
                </a:solidFill>
                <a:latin typeface="Open Sans" panose="020B0606030504020204" pitchFamily="34" charset="0"/>
                <a:ea typeface="Open Sans" panose="020B0606030504020204" pitchFamily="34" charset="0"/>
                <a:cs typeface="Open Sans" panose="020B0606030504020204" pitchFamily="34" charset="0"/>
              </a:rPr>
              <a:t>Public Administrator</a:t>
            </a:r>
          </a:p>
          <a:p>
            <a:pPr marL="342900" indent="-342900">
              <a:lnSpc>
                <a:spcPct val="150000"/>
              </a:lnSpc>
              <a:buFont typeface="Arial" panose="020B0604020202020204" pitchFamily="34" charset="0"/>
              <a:buChar char="•"/>
            </a:pPr>
            <a:r>
              <a:rPr lang="en-US" sz="2400" dirty="0">
                <a:solidFill>
                  <a:srgbClr val="1F2051"/>
                </a:solidFill>
                <a:latin typeface="Open Sans" panose="020B0606030504020204" pitchFamily="34" charset="0"/>
                <a:ea typeface="Open Sans" panose="020B0606030504020204" pitchFamily="34" charset="0"/>
                <a:cs typeface="Open Sans" panose="020B0606030504020204" pitchFamily="34" charset="0"/>
              </a:rPr>
              <a:t>Coroner</a:t>
            </a:r>
          </a:p>
          <a:p>
            <a:endParaRPr lang="en-US" i="1" dirty="0"/>
          </a:p>
        </p:txBody>
      </p:sp>
    </p:spTree>
    <p:extLst>
      <p:ext uri="{BB962C8B-B14F-4D97-AF65-F5344CB8AC3E}">
        <p14:creationId xmlns:p14="http://schemas.microsoft.com/office/powerpoint/2010/main" val="4187501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028700"/>
            <a:ext cx="5954058" cy="116072"/>
          </a:xfrm>
          <a:custGeom>
            <a:avLst/>
            <a:gdLst/>
            <a:ahLst/>
            <a:cxnLst/>
            <a:rect l="l" t="t" r="r" b="b"/>
            <a:pathLst>
              <a:path w="5954058" h="116072">
                <a:moveTo>
                  <a:pt x="0" y="0"/>
                </a:moveTo>
                <a:lnTo>
                  <a:pt x="5954058" y="0"/>
                </a:lnTo>
                <a:lnTo>
                  <a:pt x="5954058" y="116072"/>
                </a:lnTo>
                <a:lnTo>
                  <a:pt x="0" y="1160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965197" y="1382687"/>
            <a:ext cx="7782096" cy="4038495"/>
          </a:xfrm>
          <a:custGeom>
            <a:avLst/>
            <a:gdLst/>
            <a:ahLst/>
            <a:cxnLst/>
            <a:rect l="l" t="t" r="r" b="b"/>
            <a:pathLst>
              <a:path w="7782096" h="4038495">
                <a:moveTo>
                  <a:pt x="0" y="0"/>
                </a:moveTo>
                <a:lnTo>
                  <a:pt x="7782096" y="0"/>
                </a:lnTo>
                <a:lnTo>
                  <a:pt x="7782096" y="4038495"/>
                </a:lnTo>
                <a:lnTo>
                  <a:pt x="0" y="40384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63503" y="-63503"/>
            <a:ext cx="18414997" cy="10413997"/>
          </a:xfrm>
          <a:custGeom>
            <a:avLst/>
            <a:gdLst/>
            <a:ahLst/>
            <a:cxnLst/>
            <a:rect l="l" t="t" r="r" b="b"/>
            <a:pathLst>
              <a:path w="18414997" h="10413997">
                <a:moveTo>
                  <a:pt x="0" y="0"/>
                </a:moveTo>
                <a:lnTo>
                  <a:pt x="18414997" y="0"/>
                </a:lnTo>
                <a:lnTo>
                  <a:pt x="18414997" y="10413997"/>
                </a:lnTo>
                <a:lnTo>
                  <a:pt x="0" y="104139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83814" y="9610851"/>
            <a:ext cx="18288000" cy="652586"/>
          </a:xfrm>
          <a:custGeom>
            <a:avLst/>
            <a:gdLst/>
            <a:ahLst/>
            <a:cxnLst/>
            <a:rect l="l" t="t" r="r" b="b"/>
            <a:pathLst>
              <a:path w="18288000" h="652586">
                <a:moveTo>
                  <a:pt x="0" y="0"/>
                </a:moveTo>
                <a:lnTo>
                  <a:pt x="18288000" y="0"/>
                </a:lnTo>
                <a:lnTo>
                  <a:pt x="18288000" y="652586"/>
                </a:lnTo>
                <a:lnTo>
                  <a:pt x="0" y="652586"/>
                </a:lnTo>
                <a:lnTo>
                  <a:pt x="0" y="0"/>
                </a:lnTo>
                <a:close/>
              </a:path>
            </a:pathLst>
          </a:custGeom>
          <a:blipFill>
            <a:blip r:embed="rId8"/>
            <a:stretch>
              <a:fillRect l="-4497" r="-3281" b="-2920181"/>
            </a:stretch>
          </a:blipFill>
        </p:spPr>
        <p:txBody>
          <a:bodyPr/>
          <a:lstStyle/>
          <a:p>
            <a:endParaRPr lang="en-US"/>
          </a:p>
        </p:txBody>
      </p:sp>
      <p:sp>
        <p:nvSpPr>
          <p:cNvPr id="6" name="Freeform 6"/>
          <p:cNvSpPr/>
          <p:nvPr/>
        </p:nvSpPr>
        <p:spPr>
          <a:xfrm>
            <a:off x="9159240" y="0"/>
            <a:ext cx="9144000" cy="9634414"/>
          </a:xfrm>
          <a:custGeom>
            <a:avLst/>
            <a:gdLst/>
            <a:ahLst/>
            <a:cxnLst/>
            <a:rect l="l" t="t" r="r" b="b"/>
            <a:pathLst>
              <a:path w="9144000" h="9634414">
                <a:moveTo>
                  <a:pt x="0" y="0"/>
                </a:moveTo>
                <a:lnTo>
                  <a:pt x="9144000" y="0"/>
                </a:lnTo>
                <a:lnTo>
                  <a:pt x="9144000" y="9634414"/>
                </a:lnTo>
                <a:lnTo>
                  <a:pt x="0" y="9634414"/>
                </a:lnTo>
                <a:lnTo>
                  <a:pt x="0" y="0"/>
                </a:lnTo>
                <a:close/>
              </a:path>
            </a:pathLst>
          </a:custGeom>
          <a:blipFill>
            <a:blip r:embed="rId9"/>
            <a:stretch>
              <a:fillRect l="-20240" r="-20240"/>
            </a:stretch>
          </a:blipFill>
        </p:spPr>
        <p:txBody>
          <a:bodyPr/>
          <a:lstStyle/>
          <a:p>
            <a:endParaRPr lang="en-US"/>
          </a:p>
        </p:txBody>
      </p:sp>
      <p:sp>
        <p:nvSpPr>
          <p:cNvPr id="7" name="Freeform 7"/>
          <p:cNvSpPr/>
          <p:nvPr/>
        </p:nvSpPr>
        <p:spPr>
          <a:xfrm>
            <a:off x="809630" y="3797155"/>
            <a:ext cx="155568" cy="2102499"/>
          </a:xfrm>
          <a:custGeom>
            <a:avLst/>
            <a:gdLst/>
            <a:ahLst/>
            <a:cxnLst/>
            <a:rect l="l" t="t" r="r" b="b"/>
            <a:pathLst>
              <a:path w="184147" h="2692679">
                <a:moveTo>
                  <a:pt x="0" y="0"/>
                </a:moveTo>
                <a:lnTo>
                  <a:pt x="184147" y="0"/>
                </a:lnTo>
                <a:lnTo>
                  <a:pt x="184147" y="2692679"/>
                </a:lnTo>
                <a:lnTo>
                  <a:pt x="0" y="26926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1435760" y="5631418"/>
            <a:ext cx="6840903" cy="3077699"/>
          </a:xfrm>
          <a:custGeom>
            <a:avLst/>
            <a:gdLst/>
            <a:ahLst/>
            <a:cxnLst/>
            <a:rect l="l" t="t" r="r" b="b"/>
            <a:pathLst>
              <a:path w="6840903" h="3077699">
                <a:moveTo>
                  <a:pt x="0" y="0"/>
                </a:moveTo>
                <a:lnTo>
                  <a:pt x="6840903" y="0"/>
                </a:lnTo>
                <a:lnTo>
                  <a:pt x="6840903" y="3077699"/>
                </a:lnTo>
                <a:lnTo>
                  <a:pt x="0" y="30776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TextBox 9"/>
          <p:cNvSpPr txBox="1"/>
          <p:nvPr/>
        </p:nvSpPr>
        <p:spPr>
          <a:xfrm>
            <a:off x="1028700" y="1444847"/>
            <a:ext cx="7715421" cy="2221634"/>
          </a:xfrm>
          <a:prstGeom prst="rect">
            <a:avLst/>
          </a:prstGeom>
        </p:spPr>
        <p:txBody>
          <a:bodyPr lIns="0" tIns="0" rIns="0" bIns="0" rtlCol="0" anchor="t">
            <a:spAutoFit/>
          </a:bodyPr>
          <a:lstStyle/>
          <a:p>
            <a:pPr algn="just">
              <a:lnSpc>
                <a:spcPts val="7800"/>
              </a:lnSpc>
            </a:pPr>
            <a:r>
              <a:rPr lang="en-US" sz="6500" b="1" dirty="0">
                <a:solidFill>
                  <a:srgbClr val="1F2051"/>
                </a:solidFill>
                <a:latin typeface="EB Garamond Semi-Bold"/>
                <a:ea typeface="EB Garamond Semi-Bold"/>
                <a:cs typeface="EB Garamond Semi-Bold"/>
                <a:sym typeface="EB Garamond Semi-Bold"/>
              </a:rPr>
              <a:t>Recent Issues</a:t>
            </a:r>
          </a:p>
          <a:p>
            <a:pPr algn="just">
              <a:lnSpc>
                <a:spcPts val="5038"/>
              </a:lnSpc>
            </a:pPr>
            <a:r>
              <a:rPr lang="en-US" sz="2999" b="1" dirty="0">
                <a:solidFill>
                  <a:srgbClr val="1F2051"/>
                </a:solidFill>
                <a:latin typeface="Open Sans Semi-Bold"/>
                <a:ea typeface="Open Sans Semi-Bold"/>
                <a:cs typeface="Open Sans Semi-Bold"/>
                <a:sym typeface="Open Sans Semi-Bold"/>
              </a:rPr>
              <a:t>Los Angeles County</a:t>
            </a:r>
          </a:p>
          <a:p>
            <a:pPr algn="just">
              <a:lnSpc>
                <a:spcPts val="5038"/>
              </a:lnSpc>
            </a:pPr>
            <a:r>
              <a:rPr lang="en-US" sz="2800" b="1" dirty="0">
                <a:solidFill>
                  <a:srgbClr val="1F2051"/>
                </a:solidFill>
                <a:latin typeface="Open Sans Semi-Bold"/>
                <a:ea typeface="Open Sans Semi-Bold"/>
                <a:cs typeface="Open Sans Semi-Bold"/>
                <a:sym typeface="Open Sans Semi-Bold"/>
              </a:rPr>
              <a:t>Measure G (2024)</a:t>
            </a:r>
          </a:p>
        </p:txBody>
      </p:sp>
      <p:sp>
        <p:nvSpPr>
          <p:cNvPr id="10" name="TextBox 10"/>
          <p:cNvSpPr txBox="1"/>
          <p:nvPr/>
        </p:nvSpPr>
        <p:spPr>
          <a:xfrm>
            <a:off x="1160717" y="3761912"/>
            <a:ext cx="6203128" cy="3179717"/>
          </a:xfrm>
          <a:prstGeom prst="rect">
            <a:avLst/>
          </a:prstGeom>
        </p:spPr>
        <p:txBody>
          <a:bodyPr lIns="0" tIns="0" rIns="0" bIns="0" rtlCol="0" anchor="t">
            <a:spAutoFit/>
          </a:bodyPr>
          <a:lstStyle/>
          <a:p>
            <a:pPr marL="342900" indent="-342900" algn="l">
              <a:lnSpc>
                <a:spcPts val="4198"/>
              </a:lnSpc>
              <a:buFont typeface="Arial" panose="020B0604020202020204" pitchFamily="34" charset="0"/>
              <a:buChar char="•"/>
            </a:pPr>
            <a:r>
              <a:rPr lang="en-US" sz="2498" dirty="0">
                <a:solidFill>
                  <a:srgbClr val="1F2051"/>
                </a:solidFill>
                <a:latin typeface="Open Sans"/>
                <a:ea typeface="Open Sans"/>
                <a:cs typeface="Open Sans"/>
                <a:sym typeface="Open Sans"/>
              </a:rPr>
              <a:t>Expansion of Board of Supervisors from five to nine members</a:t>
            </a:r>
          </a:p>
          <a:p>
            <a:pPr marL="342900" indent="-342900" algn="l">
              <a:lnSpc>
                <a:spcPts val="4198"/>
              </a:lnSpc>
              <a:buFont typeface="Arial" panose="020B0604020202020204" pitchFamily="34" charset="0"/>
              <a:buChar char="•"/>
            </a:pPr>
            <a:r>
              <a:rPr lang="en-US" sz="2498" dirty="0">
                <a:solidFill>
                  <a:srgbClr val="1F2051"/>
                </a:solidFill>
                <a:latin typeface="Open Sans"/>
                <a:ea typeface="Open Sans"/>
                <a:cs typeface="Open Sans"/>
                <a:sym typeface="Open Sans"/>
              </a:rPr>
              <a:t>Election of County CEO</a:t>
            </a:r>
          </a:p>
          <a:p>
            <a:pPr marL="342900" indent="-342900" algn="l">
              <a:lnSpc>
                <a:spcPts val="4198"/>
              </a:lnSpc>
              <a:buFont typeface="Arial" panose="020B0604020202020204" pitchFamily="34" charset="0"/>
              <a:buChar char="•"/>
            </a:pPr>
            <a:r>
              <a:rPr lang="en-US" sz="2498" dirty="0">
                <a:solidFill>
                  <a:srgbClr val="1F2051"/>
                </a:solidFill>
                <a:latin typeface="Open Sans"/>
                <a:ea typeface="Open Sans"/>
                <a:cs typeface="Open Sans"/>
                <a:sym typeface="Open Sans"/>
              </a:rPr>
              <a:t>Ethics Reform</a:t>
            </a:r>
          </a:p>
          <a:p>
            <a:pPr marL="342900" indent="-342900" algn="l">
              <a:lnSpc>
                <a:spcPts val="4198"/>
              </a:lnSpc>
              <a:buFont typeface="Arial" panose="020B0604020202020204" pitchFamily="34" charset="0"/>
              <a:buChar char="•"/>
            </a:pPr>
            <a:r>
              <a:rPr lang="en-US" sz="2498" dirty="0">
                <a:solidFill>
                  <a:srgbClr val="1F2051"/>
                </a:solidFill>
                <a:latin typeface="Open Sans"/>
                <a:ea typeface="Open Sans"/>
                <a:cs typeface="Open Sans"/>
                <a:sym typeface="Open Sans"/>
              </a:rPr>
              <a:t>Accidental repeal of past charter amendment, Measure J</a:t>
            </a:r>
          </a:p>
        </p:txBody>
      </p:sp>
      <p:pic>
        <p:nvPicPr>
          <p:cNvPr id="1032" name="Picture 8" descr="The Need for a Civic Center Master Plan | Opinion | ladowntownnews.com">
            <a:extLst>
              <a:ext uri="{FF2B5EF4-FFF2-40B4-BE49-F238E27FC236}">
                <a16:creationId xmlns:a16="http://schemas.microsoft.com/office/drawing/2014/main" id="{77105230-BF96-9D0D-E312-25923B30C8A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 r="36794"/>
          <a:stretch>
            <a:fillRect/>
          </a:stretch>
        </p:blipFill>
        <p:spPr bwMode="auto">
          <a:xfrm>
            <a:off x="9144000" y="-33020"/>
            <a:ext cx="9207495" cy="96874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3503" y="-63503"/>
            <a:ext cx="6306579" cy="10413997"/>
          </a:xfrm>
          <a:custGeom>
            <a:avLst/>
            <a:gdLst/>
            <a:ahLst/>
            <a:cxnLst/>
            <a:rect l="l" t="t" r="r" b="b"/>
            <a:pathLst>
              <a:path w="6306579" h="10413997">
                <a:moveTo>
                  <a:pt x="0" y="0"/>
                </a:moveTo>
                <a:lnTo>
                  <a:pt x="6306579" y="0"/>
                </a:lnTo>
                <a:lnTo>
                  <a:pt x="6306579" y="10413997"/>
                </a:lnTo>
                <a:lnTo>
                  <a:pt x="0" y="10413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0" y="0"/>
            <a:ext cx="5682110" cy="10287000"/>
          </a:xfrm>
          <a:custGeom>
            <a:avLst/>
            <a:gdLst/>
            <a:ahLst/>
            <a:cxnLst/>
            <a:rect l="l" t="t" r="r" b="b"/>
            <a:pathLst>
              <a:path w="5682110" h="10287000">
                <a:moveTo>
                  <a:pt x="0" y="0"/>
                </a:moveTo>
                <a:lnTo>
                  <a:pt x="5682110" y="0"/>
                </a:lnTo>
                <a:lnTo>
                  <a:pt x="5682110" y="10287000"/>
                </a:lnTo>
                <a:lnTo>
                  <a:pt x="0" y="10287000"/>
                </a:lnTo>
                <a:lnTo>
                  <a:pt x="0" y="0"/>
                </a:lnTo>
                <a:close/>
              </a:path>
            </a:pathLst>
          </a:custGeom>
          <a:blipFill>
            <a:blip r:embed="rId5"/>
            <a:stretch>
              <a:fillRect l="-98509" r="-73040"/>
            </a:stretch>
          </a:blipFill>
        </p:spPr>
        <p:txBody>
          <a:bodyPr/>
          <a:lstStyle/>
          <a:p>
            <a:endParaRPr lang="en-US"/>
          </a:p>
        </p:txBody>
      </p:sp>
      <p:sp>
        <p:nvSpPr>
          <p:cNvPr id="4" name="Freeform 4"/>
          <p:cNvSpPr/>
          <p:nvPr/>
        </p:nvSpPr>
        <p:spPr>
          <a:xfrm>
            <a:off x="-63503" y="865213"/>
            <a:ext cx="18414997" cy="9406909"/>
          </a:xfrm>
          <a:custGeom>
            <a:avLst/>
            <a:gdLst/>
            <a:ahLst/>
            <a:cxnLst/>
            <a:rect l="l" t="t" r="r" b="b"/>
            <a:pathLst>
              <a:path w="18414997" h="9406909">
                <a:moveTo>
                  <a:pt x="0" y="0"/>
                </a:moveTo>
                <a:lnTo>
                  <a:pt x="18414997" y="0"/>
                </a:lnTo>
                <a:lnTo>
                  <a:pt x="18414997" y="9406909"/>
                </a:lnTo>
                <a:lnTo>
                  <a:pt x="0" y="94069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5"/>
          <p:cNvSpPr txBox="1"/>
          <p:nvPr/>
        </p:nvSpPr>
        <p:spPr>
          <a:xfrm>
            <a:off x="6884660" y="992438"/>
            <a:ext cx="10488940" cy="1043940"/>
          </a:xfrm>
          <a:prstGeom prst="rect">
            <a:avLst/>
          </a:prstGeom>
        </p:spPr>
        <p:txBody>
          <a:bodyPr wrap="square" lIns="0" tIns="0" rIns="0" bIns="0" rtlCol="0" anchor="t">
            <a:spAutoFit/>
          </a:bodyPr>
          <a:lstStyle/>
          <a:p>
            <a:pPr algn="l">
              <a:lnSpc>
                <a:spcPts val="9100"/>
              </a:lnSpc>
            </a:pPr>
            <a:r>
              <a:rPr lang="en-US" sz="4800" b="1" dirty="0">
                <a:solidFill>
                  <a:srgbClr val="1F2051"/>
                </a:solidFill>
                <a:latin typeface="EB Garamond Semi-Bold"/>
                <a:ea typeface="EB Garamond Semi-Bold"/>
                <a:cs typeface="EB Garamond Semi-Bold"/>
                <a:sym typeface="EB Garamond Semi-Bold"/>
              </a:rPr>
              <a:t>California State Association of Counties</a:t>
            </a:r>
          </a:p>
        </p:txBody>
      </p:sp>
      <p:sp>
        <p:nvSpPr>
          <p:cNvPr id="6" name="TextBox 6"/>
          <p:cNvSpPr txBox="1"/>
          <p:nvPr/>
        </p:nvSpPr>
        <p:spPr>
          <a:xfrm>
            <a:off x="7255774" y="2329332"/>
            <a:ext cx="9974199" cy="5185202"/>
          </a:xfrm>
          <a:prstGeom prst="rect">
            <a:avLst/>
          </a:prstGeom>
        </p:spPr>
        <p:txBody>
          <a:bodyPr lIns="0" tIns="0" rIns="0" bIns="0" rtlCol="0" anchor="t">
            <a:spAutoFit/>
          </a:bodyPr>
          <a:lstStyle/>
          <a:p>
            <a:pPr marL="647697" lvl="1" indent="-323848">
              <a:lnSpc>
                <a:spcPts val="4199"/>
              </a:lnSpc>
              <a:spcAft>
                <a:spcPts val="1800"/>
              </a:spcAft>
              <a:buFont typeface="Arial"/>
              <a:buChar char="•"/>
            </a:pPr>
            <a:r>
              <a:rPr lang="en-US" sz="2999" dirty="0">
                <a:solidFill>
                  <a:srgbClr val="1F2051"/>
                </a:solidFill>
                <a:latin typeface="Open Sans" panose="020B0606030504020204" pitchFamily="34" charset="0"/>
                <a:ea typeface="Open Sans" panose="020B0606030504020204" pitchFamily="34" charset="0"/>
                <a:cs typeface="Open Sans" panose="020B0606030504020204" pitchFamily="34" charset="0"/>
              </a:rPr>
              <a:t>CSAC is a non-profit association composed of, and governed by, all 58 counties in California.</a:t>
            </a:r>
          </a:p>
          <a:p>
            <a:pPr marL="647697" lvl="1" indent="-323848">
              <a:lnSpc>
                <a:spcPts val="4199"/>
              </a:lnSpc>
              <a:spcAft>
                <a:spcPts val="1800"/>
              </a:spcAft>
              <a:buFont typeface="Arial"/>
              <a:buChar char="•"/>
            </a:pPr>
            <a:r>
              <a:rPr lang="en-US" sz="2999" dirty="0">
                <a:solidFill>
                  <a:srgbClr val="1F2051"/>
                </a:solidFill>
                <a:latin typeface="Open Sans" panose="020B0606030504020204" pitchFamily="34" charset="0"/>
                <a:ea typeface="Open Sans" panose="020B0606030504020204" pitchFamily="34" charset="0"/>
                <a:cs typeface="Open Sans" panose="020B0606030504020204" pitchFamily="34" charset="0"/>
              </a:rPr>
              <a:t>Founded in 1894.</a:t>
            </a:r>
          </a:p>
          <a:p>
            <a:pPr marL="647697" lvl="1" indent="-323848">
              <a:lnSpc>
                <a:spcPts val="4199"/>
              </a:lnSpc>
              <a:spcAft>
                <a:spcPts val="1800"/>
              </a:spcAft>
              <a:buFont typeface="Arial"/>
              <a:buChar char="•"/>
            </a:pPr>
            <a:r>
              <a:rPr lang="en-US" sz="2999" dirty="0">
                <a:solidFill>
                  <a:srgbClr val="1F2051"/>
                </a:solidFill>
                <a:latin typeface="Open Sans" panose="020B0606030504020204" pitchFamily="34" charset="0"/>
                <a:ea typeface="Open Sans" panose="020B0606030504020204" pitchFamily="34" charset="0"/>
                <a:cs typeface="Open Sans" panose="020B0606030504020204" pitchFamily="34" charset="0"/>
              </a:rPr>
              <a:t>Advocates on behalf of county government before state and federal policymakers.</a:t>
            </a:r>
          </a:p>
          <a:p>
            <a:pPr marL="647697" lvl="1" indent="-323848">
              <a:lnSpc>
                <a:spcPts val="4199"/>
              </a:lnSpc>
              <a:spcAft>
                <a:spcPts val="1800"/>
              </a:spcAft>
              <a:buFont typeface="Arial"/>
              <a:buChar char="•"/>
            </a:pPr>
            <a:r>
              <a:rPr lang="en-US" sz="2999" dirty="0">
                <a:solidFill>
                  <a:srgbClr val="1F2051"/>
                </a:solidFill>
                <a:latin typeface="Open Sans" panose="020B0606030504020204" pitchFamily="34" charset="0"/>
                <a:ea typeface="Open Sans" panose="020B0606030504020204" pitchFamily="34" charset="0"/>
                <a:cs typeface="Open Sans" panose="020B0606030504020204" pitchFamily="34" charset="0"/>
              </a:rPr>
              <a:t>Provides education opportunities to county supervisors, county administrators, and top staff.</a:t>
            </a:r>
          </a:p>
          <a:p>
            <a:pPr marL="647697" lvl="1" indent="-323848">
              <a:lnSpc>
                <a:spcPts val="4199"/>
              </a:lnSpc>
              <a:spcAft>
                <a:spcPts val="1800"/>
              </a:spcAft>
              <a:buFont typeface="Arial"/>
              <a:buChar char="•"/>
            </a:pPr>
            <a:r>
              <a:rPr lang="en-US" sz="2999" dirty="0">
                <a:solidFill>
                  <a:srgbClr val="1F2051"/>
                </a:solidFill>
                <a:latin typeface="Open Sans" panose="020B0606030504020204" pitchFamily="34" charset="0"/>
                <a:ea typeface="Open Sans" panose="020B0606030504020204" pitchFamily="34" charset="0"/>
                <a:cs typeface="Open Sans" panose="020B0606030504020204" pitchFamily="34" charset="0"/>
              </a:rPr>
              <a:t>Educates the public about county government. </a:t>
            </a:r>
          </a:p>
        </p:txBody>
      </p:sp>
      <p:sp>
        <p:nvSpPr>
          <p:cNvPr id="12" name="TextBox 12"/>
          <p:cNvSpPr txBox="1"/>
          <p:nvPr/>
        </p:nvSpPr>
        <p:spPr>
          <a:xfrm>
            <a:off x="1047017" y="9092136"/>
            <a:ext cx="16592979" cy="467757"/>
          </a:xfrm>
          <a:prstGeom prst="rect">
            <a:avLst/>
          </a:prstGeom>
        </p:spPr>
        <p:txBody>
          <a:bodyPr lIns="0" tIns="0" rIns="0" bIns="0" rtlCol="0" anchor="t">
            <a:spAutoFit/>
          </a:bodyPr>
          <a:lstStyle/>
          <a:p>
            <a:pPr algn="ctr">
              <a:lnSpc>
                <a:spcPts val="3919"/>
              </a:lnSpc>
            </a:pPr>
            <a:r>
              <a:rPr lang="en-US" sz="2799" dirty="0">
                <a:solidFill>
                  <a:srgbClr val="FAF2E3"/>
                </a:solidFill>
                <a:latin typeface="Open Sans"/>
                <a:ea typeface="Open Sans"/>
                <a:cs typeface="Open Sans"/>
                <a:sym typeface="Open Sans"/>
              </a:rPr>
              <a:t>www.counties.org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0B9CA-CF93-4BCF-3D89-A071376D7DFB}"/>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17D92991-3FE8-01B4-AEE6-55655091CAA3}"/>
              </a:ext>
            </a:extLst>
          </p:cNvPr>
          <p:cNvSpPr/>
          <p:nvPr/>
        </p:nvSpPr>
        <p:spPr>
          <a:xfrm>
            <a:off x="-63503" y="-63503"/>
            <a:ext cx="18414997" cy="10413997"/>
          </a:xfrm>
          <a:custGeom>
            <a:avLst/>
            <a:gdLst/>
            <a:ahLst/>
            <a:cxnLst/>
            <a:rect l="l" t="t" r="r" b="b"/>
            <a:pathLst>
              <a:path w="18414997" h="10413997">
                <a:moveTo>
                  <a:pt x="0" y="0"/>
                </a:moveTo>
                <a:lnTo>
                  <a:pt x="18414997" y="0"/>
                </a:lnTo>
                <a:lnTo>
                  <a:pt x="18414997" y="10413997"/>
                </a:lnTo>
                <a:lnTo>
                  <a:pt x="0" y="10413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849CB600-6CDF-E95D-FCF6-4ADA0C68A1BA}"/>
              </a:ext>
            </a:extLst>
          </p:cNvPr>
          <p:cNvSpPr/>
          <p:nvPr/>
        </p:nvSpPr>
        <p:spPr>
          <a:xfrm>
            <a:off x="0" y="9634414"/>
            <a:ext cx="18288000" cy="652586"/>
          </a:xfrm>
          <a:custGeom>
            <a:avLst/>
            <a:gdLst/>
            <a:ahLst/>
            <a:cxnLst/>
            <a:rect l="l" t="t" r="r" b="b"/>
            <a:pathLst>
              <a:path w="18288000" h="652586">
                <a:moveTo>
                  <a:pt x="0" y="0"/>
                </a:moveTo>
                <a:lnTo>
                  <a:pt x="18288000" y="0"/>
                </a:lnTo>
                <a:lnTo>
                  <a:pt x="18288000" y="652586"/>
                </a:lnTo>
                <a:lnTo>
                  <a:pt x="0" y="652586"/>
                </a:lnTo>
                <a:lnTo>
                  <a:pt x="0" y="0"/>
                </a:lnTo>
                <a:close/>
              </a:path>
            </a:pathLst>
          </a:custGeom>
          <a:blipFill>
            <a:blip r:embed="rId5"/>
            <a:stretch>
              <a:fillRect l="-4497" r="-3281" b="-2920181"/>
            </a:stretch>
          </a:blipFill>
        </p:spPr>
        <p:txBody>
          <a:bodyPr/>
          <a:lstStyle/>
          <a:p>
            <a:endParaRPr lang="en-US"/>
          </a:p>
        </p:txBody>
      </p:sp>
      <p:sp>
        <p:nvSpPr>
          <p:cNvPr id="8" name="Freeform 8">
            <a:extLst>
              <a:ext uri="{FF2B5EF4-FFF2-40B4-BE49-F238E27FC236}">
                <a16:creationId xmlns:a16="http://schemas.microsoft.com/office/drawing/2014/main" id="{377F409E-DCF5-D516-2B45-5DEB24AF626A}"/>
              </a:ext>
            </a:extLst>
          </p:cNvPr>
          <p:cNvSpPr/>
          <p:nvPr/>
        </p:nvSpPr>
        <p:spPr>
          <a:xfrm>
            <a:off x="1435760" y="5631418"/>
            <a:ext cx="6840903" cy="3077699"/>
          </a:xfrm>
          <a:custGeom>
            <a:avLst/>
            <a:gdLst/>
            <a:ahLst/>
            <a:cxnLst/>
            <a:rect l="l" t="t" r="r" b="b"/>
            <a:pathLst>
              <a:path w="6840903" h="3077699">
                <a:moveTo>
                  <a:pt x="0" y="0"/>
                </a:moveTo>
                <a:lnTo>
                  <a:pt x="6840903" y="0"/>
                </a:lnTo>
                <a:lnTo>
                  <a:pt x="6840903" y="3077699"/>
                </a:lnTo>
                <a:lnTo>
                  <a:pt x="0" y="30776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2" name="Group 11">
            <a:extLst>
              <a:ext uri="{FF2B5EF4-FFF2-40B4-BE49-F238E27FC236}">
                <a16:creationId xmlns:a16="http://schemas.microsoft.com/office/drawing/2014/main" id="{BCED826F-6733-3A34-CC26-D05C16266C25}"/>
              </a:ext>
            </a:extLst>
          </p:cNvPr>
          <p:cNvGrpSpPr/>
          <p:nvPr/>
        </p:nvGrpSpPr>
        <p:grpSpPr>
          <a:xfrm>
            <a:off x="9869056" y="1257300"/>
            <a:ext cx="8079946" cy="7263087"/>
            <a:chOff x="667347" y="1028700"/>
            <a:chExt cx="8079946" cy="7263087"/>
          </a:xfrm>
        </p:grpSpPr>
        <p:sp>
          <p:nvSpPr>
            <p:cNvPr id="3" name="Freeform 3">
              <a:extLst>
                <a:ext uri="{FF2B5EF4-FFF2-40B4-BE49-F238E27FC236}">
                  <a16:creationId xmlns:a16="http://schemas.microsoft.com/office/drawing/2014/main" id="{D3B9B6C5-6D53-F117-E48B-B74673C3B702}"/>
                </a:ext>
              </a:extLst>
            </p:cNvPr>
            <p:cNvSpPr/>
            <p:nvPr/>
          </p:nvSpPr>
          <p:spPr>
            <a:xfrm>
              <a:off x="965197" y="1382687"/>
              <a:ext cx="7782096" cy="4038495"/>
            </a:xfrm>
            <a:custGeom>
              <a:avLst/>
              <a:gdLst/>
              <a:ahLst/>
              <a:cxnLst/>
              <a:rect l="l" t="t" r="r" b="b"/>
              <a:pathLst>
                <a:path w="7782096" h="4038495">
                  <a:moveTo>
                    <a:pt x="0" y="0"/>
                  </a:moveTo>
                  <a:lnTo>
                    <a:pt x="7782096" y="0"/>
                  </a:lnTo>
                  <a:lnTo>
                    <a:pt x="7782096" y="4038495"/>
                  </a:lnTo>
                  <a:lnTo>
                    <a:pt x="0" y="40384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TextBox 9">
              <a:extLst>
                <a:ext uri="{FF2B5EF4-FFF2-40B4-BE49-F238E27FC236}">
                  <a16:creationId xmlns:a16="http://schemas.microsoft.com/office/drawing/2014/main" id="{2664E5D5-AC55-800D-4704-12B7CD898F10}"/>
                </a:ext>
              </a:extLst>
            </p:cNvPr>
            <p:cNvSpPr txBox="1"/>
            <p:nvPr/>
          </p:nvSpPr>
          <p:spPr>
            <a:xfrm>
              <a:off x="1028700" y="1444847"/>
              <a:ext cx="7715421" cy="2221634"/>
            </a:xfrm>
            <a:prstGeom prst="rect">
              <a:avLst/>
            </a:prstGeom>
          </p:spPr>
          <p:txBody>
            <a:bodyPr lIns="0" tIns="0" rIns="0" bIns="0" rtlCol="0" anchor="t">
              <a:spAutoFit/>
            </a:bodyPr>
            <a:lstStyle/>
            <a:p>
              <a:pPr algn="just">
                <a:lnSpc>
                  <a:spcPts val="7800"/>
                </a:lnSpc>
              </a:pPr>
              <a:r>
                <a:rPr lang="en-US" sz="6500" b="1" dirty="0">
                  <a:solidFill>
                    <a:srgbClr val="1F2051"/>
                  </a:solidFill>
                  <a:latin typeface="EB Garamond Semi-Bold"/>
                  <a:ea typeface="EB Garamond Semi-Bold"/>
                  <a:cs typeface="EB Garamond Semi-Bold"/>
                  <a:sym typeface="EB Garamond Semi-Bold"/>
                </a:rPr>
                <a:t>Recent Issues</a:t>
              </a:r>
            </a:p>
            <a:p>
              <a:pPr algn="just">
                <a:lnSpc>
                  <a:spcPts val="5038"/>
                </a:lnSpc>
              </a:pPr>
              <a:r>
                <a:rPr lang="en-US" sz="2999" b="1" dirty="0">
                  <a:solidFill>
                    <a:srgbClr val="1F2051"/>
                  </a:solidFill>
                  <a:latin typeface="Open Sans Semi-Bold"/>
                  <a:ea typeface="Open Sans Semi-Bold"/>
                  <a:cs typeface="Open Sans Semi-Bold"/>
                  <a:sym typeface="Open Sans Semi-Bold"/>
                </a:rPr>
                <a:t>Shasta County </a:t>
              </a:r>
            </a:p>
            <a:p>
              <a:pPr algn="just">
                <a:lnSpc>
                  <a:spcPts val="5038"/>
                </a:lnSpc>
              </a:pPr>
              <a:r>
                <a:rPr lang="en-US" sz="2999" b="1" dirty="0">
                  <a:solidFill>
                    <a:srgbClr val="1F2051"/>
                  </a:solidFill>
                  <a:latin typeface="Open Sans Semi-Bold"/>
                  <a:ea typeface="Open Sans Semi-Bold"/>
                  <a:cs typeface="Open Sans Semi-Bold"/>
                  <a:sym typeface="Open Sans Semi-Bold"/>
                </a:rPr>
                <a:t>Measure D (2024) </a:t>
              </a:r>
            </a:p>
          </p:txBody>
        </p:sp>
        <p:grpSp>
          <p:nvGrpSpPr>
            <p:cNvPr id="11" name="Group 10">
              <a:extLst>
                <a:ext uri="{FF2B5EF4-FFF2-40B4-BE49-F238E27FC236}">
                  <a16:creationId xmlns:a16="http://schemas.microsoft.com/office/drawing/2014/main" id="{2767A7CA-0E49-A383-6DAB-66C42A8CA09E}"/>
                </a:ext>
              </a:extLst>
            </p:cNvPr>
            <p:cNvGrpSpPr/>
            <p:nvPr/>
          </p:nvGrpSpPr>
          <p:grpSpPr>
            <a:xfrm>
              <a:off x="667347" y="1028700"/>
              <a:ext cx="7041060" cy="7263087"/>
              <a:chOff x="667347" y="1028700"/>
              <a:chExt cx="7041060" cy="7263087"/>
            </a:xfrm>
          </p:grpSpPr>
          <p:sp>
            <p:nvSpPr>
              <p:cNvPr id="2" name="Freeform 2">
                <a:extLst>
                  <a:ext uri="{FF2B5EF4-FFF2-40B4-BE49-F238E27FC236}">
                    <a16:creationId xmlns:a16="http://schemas.microsoft.com/office/drawing/2014/main" id="{0D5088E1-BAF4-C055-A894-0BD12DAFFF90}"/>
                  </a:ext>
                </a:extLst>
              </p:cNvPr>
              <p:cNvSpPr/>
              <p:nvPr/>
            </p:nvSpPr>
            <p:spPr>
              <a:xfrm>
                <a:off x="1028700" y="1028700"/>
                <a:ext cx="5954058" cy="116072"/>
              </a:xfrm>
              <a:custGeom>
                <a:avLst/>
                <a:gdLst/>
                <a:ahLst/>
                <a:cxnLst/>
                <a:rect l="l" t="t" r="r" b="b"/>
                <a:pathLst>
                  <a:path w="5954058" h="116072">
                    <a:moveTo>
                      <a:pt x="0" y="0"/>
                    </a:moveTo>
                    <a:lnTo>
                      <a:pt x="5954058" y="0"/>
                    </a:lnTo>
                    <a:lnTo>
                      <a:pt x="5954058" y="116072"/>
                    </a:lnTo>
                    <a:lnTo>
                      <a:pt x="0" y="1160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2DFBB556-6B62-0F8D-16A2-AEA7192F8AED}"/>
                  </a:ext>
                </a:extLst>
              </p:cNvPr>
              <p:cNvSpPr/>
              <p:nvPr/>
            </p:nvSpPr>
            <p:spPr>
              <a:xfrm>
                <a:off x="667347" y="4816308"/>
                <a:ext cx="155568" cy="2102499"/>
              </a:xfrm>
              <a:custGeom>
                <a:avLst/>
                <a:gdLst/>
                <a:ahLst/>
                <a:cxnLst/>
                <a:rect l="l" t="t" r="r" b="b"/>
                <a:pathLst>
                  <a:path w="184147" h="2692679">
                    <a:moveTo>
                      <a:pt x="0" y="0"/>
                    </a:moveTo>
                    <a:lnTo>
                      <a:pt x="184147" y="0"/>
                    </a:lnTo>
                    <a:lnTo>
                      <a:pt x="184147" y="2692679"/>
                    </a:lnTo>
                    <a:lnTo>
                      <a:pt x="0" y="26926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F8E72FB3-C9F8-620E-18B5-2F16BC718D0E}"/>
                  </a:ext>
                </a:extLst>
              </p:cNvPr>
              <p:cNvSpPr txBox="1"/>
              <p:nvPr/>
            </p:nvSpPr>
            <p:spPr>
              <a:xfrm>
                <a:off x="1023073" y="4034852"/>
                <a:ext cx="6685334" cy="4256935"/>
              </a:xfrm>
              <a:prstGeom prst="rect">
                <a:avLst/>
              </a:prstGeom>
            </p:spPr>
            <p:txBody>
              <a:bodyPr wrap="square" lIns="0" tIns="0" rIns="0" bIns="0" rtlCol="0" anchor="t">
                <a:spAutoFit/>
              </a:bodyPr>
              <a:lstStyle/>
              <a:p>
                <a:pPr marL="342900" indent="-342900" algn="l">
                  <a:lnSpc>
                    <a:spcPts val="4198"/>
                  </a:lnSpc>
                  <a:buFont typeface="Arial" panose="020B0604020202020204" pitchFamily="34" charset="0"/>
                  <a:buChar char="•"/>
                </a:pPr>
                <a:r>
                  <a:rPr lang="en-US" sz="2498" dirty="0">
                    <a:solidFill>
                      <a:srgbClr val="1F2051"/>
                    </a:solidFill>
                    <a:latin typeface="Open Sans"/>
                    <a:ea typeface="Open Sans"/>
                    <a:cs typeface="Open Sans"/>
                    <a:sym typeface="Open Sans"/>
                  </a:rPr>
                  <a:t>First approved by voters in March 2024</a:t>
                </a:r>
              </a:p>
              <a:p>
                <a:pPr marL="342900" indent="-342900" algn="l">
                  <a:lnSpc>
                    <a:spcPts val="4198"/>
                  </a:lnSpc>
                  <a:buFont typeface="Arial" panose="020B0604020202020204" pitchFamily="34" charset="0"/>
                  <a:buChar char="•"/>
                </a:pPr>
                <a:r>
                  <a:rPr lang="en-US" sz="2498" dirty="0">
                    <a:solidFill>
                      <a:srgbClr val="1F2051"/>
                    </a:solidFill>
                    <a:latin typeface="Open Sans"/>
                    <a:ea typeface="Open Sans"/>
                    <a:cs typeface="Open Sans"/>
                    <a:sym typeface="Open Sans"/>
                  </a:rPr>
                  <a:t>Deadline missed to certify and transmit the charter to the Secretary of State (SOS)</a:t>
                </a:r>
              </a:p>
              <a:p>
                <a:pPr marL="342900" indent="-342900" algn="l">
                  <a:lnSpc>
                    <a:spcPts val="4198"/>
                  </a:lnSpc>
                  <a:buFont typeface="Arial" panose="020B0604020202020204" pitchFamily="34" charset="0"/>
                  <a:buChar char="•"/>
                </a:pPr>
                <a:r>
                  <a:rPr lang="en-US" sz="2498" dirty="0">
                    <a:solidFill>
                      <a:srgbClr val="1F2051"/>
                    </a:solidFill>
                    <a:latin typeface="Open Sans"/>
                    <a:ea typeface="Open Sans"/>
                    <a:cs typeface="Open Sans"/>
                    <a:sym typeface="Open Sans"/>
                  </a:rPr>
                  <a:t>Charter officially submitted on August 29, 2025 </a:t>
                </a:r>
              </a:p>
              <a:p>
                <a:pPr marL="342900" indent="-342900" algn="l">
                  <a:lnSpc>
                    <a:spcPts val="4198"/>
                  </a:lnSpc>
                  <a:buFont typeface="Arial" panose="020B0604020202020204" pitchFamily="34" charset="0"/>
                  <a:buChar char="•"/>
                </a:pPr>
                <a:r>
                  <a:rPr lang="en-US" sz="2498" dirty="0">
                    <a:solidFill>
                      <a:srgbClr val="1F2051"/>
                    </a:solidFill>
                    <a:latin typeface="Open Sans"/>
                    <a:ea typeface="Open Sans"/>
                    <a:cs typeface="Open Sans"/>
                    <a:sym typeface="Open Sans"/>
                  </a:rPr>
                  <a:t>SOS confirmed Shasta County charter status on September 11, 2025  </a:t>
                </a:r>
              </a:p>
              <a:p>
                <a:pPr marL="342900" indent="-342900" algn="l">
                  <a:lnSpc>
                    <a:spcPts val="4198"/>
                  </a:lnSpc>
                  <a:buFont typeface="Arial" panose="020B0604020202020204" pitchFamily="34" charset="0"/>
                  <a:buChar char="•"/>
                </a:pPr>
                <a:endParaRPr lang="en-US" sz="2498" dirty="0">
                  <a:solidFill>
                    <a:srgbClr val="1F2051"/>
                  </a:solidFill>
                  <a:latin typeface="Open Sans"/>
                  <a:ea typeface="Open Sans"/>
                  <a:cs typeface="Open Sans"/>
                  <a:sym typeface="Open Sans"/>
                </a:endParaRPr>
              </a:p>
            </p:txBody>
          </p:sp>
        </p:grpSp>
      </p:grpSp>
      <p:pic>
        <p:nvPicPr>
          <p:cNvPr id="1026" name="Picture 2" descr="Shasta County Board Considers Tourism Contract, Discusses Elections ...">
            <a:extLst>
              <a:ext uri="{FF2B5EF4-FFF2-40B4-BE49-F238E27FC236}">
                <a16:creationId xmlns:a16="http://schemas.microsoft.com/office/drawing/2014/main" id="{1804F668-AD69-3890-2088-DC56707192BB}"/>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r="606" b="6959"/>
          <a:stretch>
            <a:fillRect/>
          </a:stretch>
        </p:blipFill>
        <p:spPr bwMode="auto">
          <a:xfrm>
            <a:off x="-10132" y="-1"/>
            <a:ext cx="8735659" cy="9658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65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5CCC1-B2E2-553D-0D98-A68CBD7DEC1C}"/>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D841804B-D355-45C6-5F35-89D2B035532C}"/>
              </a:ext>
            </a:extLst>
          </p:cNvPr>
          <p:cNvSpPr/>
          <p:nvPr/>
        </p:nvSpPr>
        <p:spPr>
          <a:xfrm>
            <a:off x="965197" y="1382687"/>
            <a:ext cx="7782096" cy="4038495"/>
          </a:xfrm>
          <a:custGeom>
            <a:avLst/>
            <a:gdLst/>
            <a:ahLst/>
            <a:cxnLst/>
            <a:rect l="l" t="t" r="r" b="b"/>
            <a:pathLst>
              <a:path w="7782096" h="4038495">
                <a:moveTo>
                  <a:pt x="0" y="0"/>
                </a:moveTo>
                <a:lnTo>
                  <a:pt x="7782096" y="0"/>
                </a:lnTo>
                <a:lnTo>
                  <a:pt x="7782096" y="4038495"/>
                </a:lnTo>
                <a:lnTo>
                  <a:pt x="0" y="40384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ADB4B079-88BD-1393-2EAB-0FD41500D0E5}"/>
              </a:ext>
            </a:extLst>
          </p:cNvPr>
          <p:cNvSpPr/>
          <p:nvPr/>
        </p:nvSpPr>
        <p:spPr>
          <a:xfrm>
            <a:off x="-63503" y="-63503"/>
            <a:ext cx="18414997" cy="10413997"/>
          </a:xfrm>
          <a:custGeom>
            <a:avLst/>
            <a:gdLst/>
            <a:ahLst/>
            <a:cxnLst/>
            <a:rect l="l" t="t" r="r" b="b"/>
            <a:pathLst>
              <a:path w="18414997" h="10413997">
                <a:moveTo>
                  <a:pt x="0" y="0"/>
                </a:moveTo>
                <a:lnTo>
                  <a:pt x="18414997" y="0"/>
                </a:lnTo>
                <a:lnTo>
                  <a:pt x="18414997" y="10413997"/>
                </a:lnTo>
                <a:lnTo>
                  <a:pt x="0" y="104139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6BF8F8B8-170F-4E94-4990-094012AB4F01}"/>
              </a:ext>
            </a:extLst>
          </p:cNvPr>
          <p:cNvSpPr/>
          <p:nvPr/>
        </p:nvSpPr>
        <p:spPr>
          <a:xfrm>
            <a:off x="0" y="9634414"/>
            <a:ext cx="18288000" cy="652586"/>
          </a:xfrm>
          <a:custGeom>
            <a:avLst/>
            <a:gdLst/>
            <a:ahLst/>
            <a:cxnLst/>
            <a:rect l="l" t="t" r="r" b="b"/>
            <a:pathLst>
              <a:path w="18288000" h="652586">
                <a:moveTo>
                  <a:pt x="0" y="0"/>
                </a:moveTo>
                <a:lnTo>
                  <a:pt x="18288000" y="0"/>
                </a:lnTo>
                <a:lnTo>
                  <a:pt x="18288000" y="652586"/>
                </a:lnTo>
                <a:lnTo>
                  <a:pt x="0" y="652586"/>
                </a:lnTo>
                <a:lnTo>
                  <a:pt x="0" y="0"/>
                </a:lnTo>
                <a:close/>
              </a:path>
            </a:pathLst>
          </a:custGeom>
          <a:blipFill>
            <a:blip r:embed="rId7"/>
            <a:stretch>
              <a:fillRect l="-4497" r="-3281" b="-2920181"/>
            </a:stretch>
          </a:blipFill>
        </p:spPr>
        <p:txBody>
          <a:bodyPr/>
          <a:lstStyle/>
          <a:p>
            <a:endParaRPr lang="en-US"/>
          </a:p>
        </p:txBody>
      </p:sp>
      <p:sp>
        <p:nvSpPr>
          <p:cNvPr id="8" name="Freeform 8">
            <a:extLst>
              <a:ext uri="{FF2B5EF4-FFF2-40B4-BE49-F238E27FC236}">
                <a16:creationId xmlns:a16="http://schemas.microsoft.com/office/drawing/2014/main" id="{1055F2D4-2CD9-BB33-227A-8BF3B0CD4F33}"/>
              </a:ext>
            </a:extLst>
          </p:cNvPr>
          <p:cNvSpPr/>
          <p:nvPr/>
        </p:nvSpPr>
        <p:spPr>
          <a:xfrm>
            <a:off x="1435760" y="5631418"/>
            <a:ext cx="6840903" cy="3077699"/>
          </a:xfrm>
          <a:custGeom>
            <a:avLst/>
            <a:gdLst/>
            <a:ahLst/>
            <a:cxnLst/>
            <a:rect l="l" t="t" r="r" b="b"/>
            <a:pathLst>
              <a:path w="6840903" h="3077699">
                <a:moveTo>
                  <a:pt x="0" y="0"/>
                </a:moveTo>
                <a:lnTo>
                  <a:pt x="6840903" y="0"/>
                </a:lnTo>
                <a:lnTo>
                  <a:pt x="6840903" y="3077699"/>
                </a:lnTo>
                <a:lnTo>
                  <a:pt x="0" y="30776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TextBox 9">
            <a:extLst>
              <a:ext uri="{FF2B5EF4-FFF2-40B4-BE49-F238E27FC236}">
                <a16:creationId xmlns:a16="http://schemas.microsoft.com/office/drawing/2014/main" id="{26CE9621-D6D7-0AC1-E0C4-A3428DEA0FC1}"/>
              </a:ext>
            </a:extLst>
          </p:cNvPr>
          <p:cNvSpPr txBox="1"/>
          <p:nvPr/>
        </p:nvSpPr>
        <p:spPr>
          <a:xfrm>
            <a:off x="1309399" y="1483474"/>
            <a:ext cx="7715421" cy="2221634"/>
          </a:xfrm>
          <a:prstGeom prst="rect">
            <a:avLst/>
          </a:prstGeom>
        </p:spPr>
        <p:txBody>
          <a:bodyPr lIns="0" tIns="0" rIns="0" bIns="0" rtlCol="0" anchor="t">
            <a:spAutoFit/>
          </a:bodyPr>
          <a:lstStyle/>
          <a:p>
            <a:pPr algn="just">
              <a:lnSpc>
                <a:spcPts val="7800"/>
              </a:lnSpc>
            </a:pPr>
            <a:r>
              <a:rPr lang="en-US" sz="6500" b="1" dirty="0">
                <a:solidFill>
                  <a:srgbClr val="1F2051"/>
                </a:solidFill>
                <a:latin typeface="EB Garamond Semi-Bold"/>
                <a:ea typeface="EB Garamond Semi-Bold"/>
                <a:cs typeface="EB Garamond Semi-Bold"/>
                <a:sym typeface="EB Garamond Semi-Bold"/>
              </a:rPr>
              <a:t>Recent Issues</a:t>
            </a:r>
          </a:p>
          <a:p>
            <a:pPr algn="just">
              <a:lnSpc>
                <a:spcPts val="5038"/>
              </a:lnSpc>
            </a:pPr>
            <a:r>
              <a:rPr lang="en-US" sz="2999" b="1" dirty="0">
                <a:solidFill>
                  <a:srgbClr val="1F2051"/>
                </a:solidFill>
                <a:latin typeface="Open Sans Semi-Bold"/>
                <a:ea typeface="Open Sans Semi-Bold"/>
                <a:cs typeface="Open Sans Semi-Bold"/>
                <a:sym typeface="Open Sans Semi-Bold"/>
              </a:rPr>
              <a:t>Fresno County</a:t>
            </a:r>
          </a:p>
          <a:p>
            <a:pPr algn="just">
              <a:lnSpc>
                <a:spcPts val="5038"/>
              </a:lnSpc>
            </a:pPr>
            <a:r>
              <a:rPr lang="en-US" sz="2800" b="1" dirty="0">
                <a:solidFill>
                  <a:srgbClr val="1F2051"/>
                </a:solidFill>
                <a:latin typeface="Open Sans Semi-Bold"/>
                <a:ea typeface="Open Sans Semi-Bold"/>
                <a:cs typeface="Open Sans Semi-Bold"/>
                <a:sym typeface="Open Sans Semi-Bold"/>
              </a:rPr>
              <a:t>Measure A (2024)</a:t>
            </a:r>
          </a:p>
        </p:txBody>
      </p:sp>
      <p:grpSp>
        <p:nvGrpSpPr>
          <p:cNvPr id="6" name="Group 5">
            <a:extLst>
              <a:ext uri="{FF2B5EF4-FFF2-40B4-BE49-F238E27FC236}">
                <a16:creationId xmlns:a16="http://schemas.microsoft.com/office/drawing/2014/main" id="{E0D2DC7E-C9E1-8E92-7B76-FC5B6398C392}"/>
              </a:ext>
            </a:extLst>
          </p:cNvPr>
          <p:cNvGrpSpPr/>
          <p:nvPr/>
        </p:nvGrpSpPr>
        <p:grpSpPr>
          <a:xfrm>
            <a:off x="942940" y="992095"/>
            <a:ext cx="6465412" cy="6532125"/>
            <a:chOff x="11396316" y="1028700"/>
            <a:chExt cx="6465412" cy="6532125"/>
          </a:xfrm>
        </p:grpSpPr>
        <p:sp>
          <p:nvSpPr>
            <p:cNvPr id="2" name="Freeform 2">
              <a:extLst>
                <a:ext uri="{FF2B5EF4-FFF2-40B4-BE49-F238E27FC236}">
                  <a16:creationId xmlns:a16="http://schemas.microsoft.com/office/drawing/2014/main" id="{F4C15752-F11B-D461-7FCC-7AC423F710A5}"/>
                </a:ext>
              </a:extLst>
            </p:cNvPr>
            <p:cNvSpPr/>
            <p:nvPr/>
          </p:nvSpPr>
          <p:spPr>
            <a:xfrm>
              <a:off x="11582400" y="1028700"/>
              <a:ext cx="5954058" cy="116072"/>
            </a:xfrm>
            <a:custGeom>
              <a:avLst/>
              <a:gdLst/>
              <a:ahLst/>
              <a:cxnLst/>
              <a:rect l="l" t="t" r="r" b="b"/>
              <a:pathLst>
                <a:path w="5954058" h="116072">
                  <a:moveTo>
                    <a:pt x="0" y="0"/>
                  </a:moveTo>
                  <a:lnTo>
                    <a:pt x="5954058" y="0"/>
                  </a:lnTo>
                  <a:lnTo>
                    <a:pt x="5954058" y="116072"/>
                  </a:lnTo>
                  <a:lnTo>
                    <a:pt x="0" y="1160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955FC6E4-F123-694A-99EB-8D9EC9801A3E}"/>
                </a:ext>
              </a:extLst>
            </p:cNvPr>
            <p:cNvSpPr/>
            <p:nvPr/>
          </p:nvSpPr>
          <p:spPr>
            <a:xfrm>
              <a:off x="11396316" y="3990001"/>
              <a:ext cx="184147" cy="2692679"/>
            </a:xfrm>
            <a:custGeom>
              <a:avLst/>
              <a:gdLst/>
              <a:ahLst/>
              <a:cxnLst/>
              <a:rect l="l" t="t" r="r" b="b"/>
              <a:pathLst>
                <a:path w="184147" h="2692679">
                  <a:moveTo>
                    <a:pt x="0" y="0"/>
                  </a:moveTo>
                  <a:lnTo>
                    <a:pt x="184147" y="0"/>
                  </a:lnTo>
                  <a:lnTo>
                    <a:pt x="184147" y="2692679"/>
                  </a:lnTo>
                  <a:lnTo>
                    <a:pt x="0" y="26926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TextBox 10">
              <a:extLst>
                <a:ext uri="{FF2B5EF4-FFF2-40B4-BE49-F238E27FC236}">
                  <a16:creationId xmlns:a16="http://schemas.microsoft.com/office/drawing/2014/main" id="{E26FE16A-3854-D6CD-C96F-E2E94229340D}"/>
                </a:ext>
              </a:extLst>
            </p:cNvPr>
            <p:cNvSpPr txBox="1"/>
            <p:nvPr/>
          </p:nvSpPr>
          <p:spPr>
            <a:xfrm>
              <a:off x="11658600" y="3842499"/>
              <a:ext cx="6203128" cy="3718326"/>
            </a:xfrm>
            <a:prstGeom prst="rect">
              <a:avLst/>
            </a:prstGeom>
          </p:spPr>
          <p:txBody>
            <a:bodyPr lIns="0" tIns="0" rIns="0" bIns="0" rtlCol="0" anchor="t">
              <a:spAutoFit/>
            </a:bodyPr>
            <a:lstStyle/>
            <a:p>
              <a:pPr marL="342900" indent="-342900" algn="l">
                <a:lnSpc>
                  <a:spcPts val="4198"/>
                </a:lnSpc>
                <a:buFont typeface="Arial" panose="020B0604020202020204" pitchFamily="34" charset="0"/>
                <a:buChar char="•"/>
              </a:pPr>
              <a:r>
                <a:rPr lang="en-US" sz="2498" dirty="0">
                  <a:solidFill>
                    <a:srgbClr val="1F2051"/>
                  </a:solidFill>
                  <a:latin typeface="Open Sans"/>
                  <a:ea typeface="Open Sans"/>
                  <a:cs typeface="Open Sans"/>
                  <a:sym typeface="Open Sans"/>
                </a:rPr>
                <a:t>Moved election of Sheriff and District Attorney from presidential cycle to gubernatorial</a:t>
              </a:r>
            </a:p>
            <a:p>
              <a:pPr marL="342900" indent="-342900" algn="l">
                <a:lnSpc>
                  <a:spcPts val="4198"/>
                </a:lnSpc>
                <a:buFont typeface="Arial" panose="020B0604020202020204" pitchFamily="34" charset="0"/>
                <a:buChar char="•"/>
              </a:pPr>
              <a:r>
                <a:rPr lang="en-US" sz="2498" dirty="0">
                  <a:solidFill>
                    <a:srgbClr val="1F2051"/>
                  </a:solidFill>
                  <a:latin typeface="Open Sans"/>
                  <a:ea typeface="Open Sans"/>
                  <a:cs typeface="Open Sans"/>
                  <a:sym typeface="Open Sans"/>
                </a:rPr>
                <a:t>AG and Secretary of State lawsuit alleging preemption by AB 759 (McCarty, Statutes of 2022)</a:t>
              </a:r>
            </a:p>
            <a:p>
              <a:pPr marL="342900" indent="-342900" algn="l">
                <a:lnSpc>
                  <a:spcPts val="4198"/>
                </a:lnSpc>
                <a:buFont typeface="Arial" panose="020B0604020202020204" pitchFamily="34" charset="0"/>
                <a:buChar char="•"/>
              </a:pPr>
              <a:r>
                <a:rPr lang="en-US" sz="2498" dirty="0">
                  <a:solidFill>
                    <a:srgbClr val="1F2051"/>
                  </a:solidFill>
                  <a:latin typeface="Open Sans"/>
                  <a:ea typeface="Open Sans"/>
                  <a:cs typeface="Open Sans"/>
                  <a:sym typeface="Open Sans"/>
                </a:rPr>
                <a:t>Invalidated by court ruling June 2, 2025</a:t>
              </a:r>
            </a:p>
          </p:txBody>
        </p:sp>
      </p:grpSp>
      <p:pic>
        <p:nvPicPr>
          <p:cNvPr id="1026" name="Picture 2" descr="No photo description available.">
            <a:extLst>
              <a:ext uri="{FF2B5EF4-FFF2-40B4-BE49-F238E27FC236}">
                <a16:creationId xmlns:a16="http://schemas.microsoft.com/office/drawing/2014/main" id="{C77D36AA-87A1-21D3-5A31-FD739327155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43426" y="12700"/>
            <a:ext cx="9634414" cy="9634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549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7F004-193E-10AC-BD2A-27DD620318C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C788185-DE34-481C-DBC2-A6C0F5AE9C4C}"/>
              </a:ext>
            </a:extLst>
          </p:cNvPr>
          <p:cNvSpPr/>
          <p:nvPr/>
        </p:nvSpPr>
        <p:spPr>
          <a:xfrm>
            <a:off x="11582400" y="1028700"/>
            <a:ext cx="5954058" cy="116072"/>
          </a:xfrm>
          <a:custGeom>
            <a:avLst/>
            <a:gdLst/>
            <a:ahLst/>
            <a:cxnLst/>
            <a:rect l="l" t="t" r="r" b="b"/>
            <a:pathLst>
              <a:path w="5954058" h="116072">
                <a:moveTo>
                  <a:pt x="0" y="0"/>
                </a:moveTo>
                <a:lnTo>
                  <a:pt x="5954058" y="0"/>
                </a:lnTo>
                <a:lnTo>
                  <a:pt x="5954058" y="116072"/>
                </a:lnTo>
                <a:lnTo>
                  <a:pt x="0" y="1160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7C9F72F4-C687-5EC8-E4B4-EAC3E19478B3}"/>
              </a:ext>
            </a:extLst>
          </p:cNvPr>
          <p:cNvSpPr/>
          <p:nvPr/>
        </p:nvSpPr>
        <p:spPr>
          <a:xfrm>
            <a:off x="965197" y="1382687"/>
            <a:ext cx="7782096" cy="4038495"/>
          </a:xfrm>
          <a:custGeom>
            <a:avLst/>
            <a:gdLst/>
            <a:ahLst/>
            <a:cxnLst/>
            <a:rect l="l" t="t" r="r" b="b"/>
            <a:pathLst>
              <a:path w="7782096" h="4038495">
                <a:moveTo>
                  <a:pt x="0" y="0"/>
                </a:moveTo>
                <a:lnTo>
                  <a:pt x="7782096" y="0"/>
                </a:lnTo>
                <a:lnTo>
                  <a:pt x="7782096" y="4038495"/>
                </a:lnTo>
                <a:lnTo>
                  <a:pt x="0" y="40384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C19F9FB1-D88B-71D2-9D58-C670C4941155}"/>
              </a:ext>
            </a:extLst>
          </p:cNvPr>
          <p:cNvSpPr/>
          <p:nvPr/>
        </p:nvSpPr>
        <p:spPr>
          <a:xfrm>
            <a:off x="-63503" y="-63503"/>
            <a:ext cx="18414997" cy="10413997"/>
          </a:xfrm>
          <a:custGeom>
            <a:avLst/>
            <a:gdLst/>
            <a:ahLst/>
            <a:cxnLst/>
            <a:rect l="l" t="t" r="r" b="b"/>
            <a:pathLst>
              <a:path w="18414997" h="10413997">
                <a:moveTo>
                  <a:pt x="0" y="0"/>
                </a:moveTo>
                <a:lnTo>
                  <a:pt x="18414997" y="0"/>
                </a:lnTo>
                <a:lnTo>
                  <a:pt x="18414997" y="10413997"/>
                </a:lnTo>
                <a:lnTo>
                  <a:pt x="0" y="104139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3BE95BDA-4422-E400-B04E-424B55FCB561}"/>
              </a:ext>
            </a:extLst>
          </p:cNvPr>
          <p:cNvSpPr/>
          <p:nvPr/>
        </p:nvSpPr>
        <p:spPr>
          <a:xfrm>
            <a:off x="0" y="9634414"/>
            <a:ext cx="18288000" cy="652586"/>
          </a:xfrm>
          <a:custGeom>
            <a:avLst/>
            <a:gdLst/>
            <a:ahLst/>
            <a:cxnLst/>
            <a:rect l="l" t="t" r="r" b="b"/>
            <a:pathLst>
              <a:path w="18288000" h="652586">
                <a:moveTo>
                  <a:pt x="0" y="0"/>
                </a:moveTo>
                <a:lnTo>
                  <a:pt x="18288000" y="0"/>
                </a:lnTo>
                <a:lnTo>
                  <a:pt x="18288000" y="652586"/>
                </a:lnTo>
                <a:lnTo>
                  <a:pt x="0" y="652586"/>
                </a:lnTo>
                <a:lnTo>
                  <a:pt x="0" y="0"/>
                </a:lnTo>
                <a:close/>
              </a:path>
            </a:pathLst>
          </a:custGeom>
          <a:blipFill>
            <a:blip r:embed="rId9"/>
            <a:stretch>
              <a:fillRect l="-4497" r="-3281" b="-2920181"/>
            </a:stretch>
          </a:blipFill>
        </p:spPr>
        <p:txBody>
          <a:bodyPr/>
          <a:lstStyle/>
          <a:p>
            <a:endParaRPr lang="en-US"/>
          </a:p>
        </p:txBody>
      </p:sp>
      <p:sp>
        <p:nvSpPr>
          <p:cNvPr id="7" name="Freeform 7">
            <a:extLst>
              <a:ext uri="{FF2B5EF4-FFF2-40B4-BE49-F238E27FC236}">
                <a16:creationId xmlns:a16="http://schemas.microsoft.com/office/drawing/2014/main" id="{47295AD6-E324-7B91-6511-D4656DC3D116}"/>
              </a:ext>
            </a:extLst>
          </p:cNvPr>
          <p:cNvSpPr/>
          <p:nvPr/>
        </p:nvSpPr>
        <p:spPr>
          <a:xfrm>
            <a:off x="11396316" y="3990001"/>
            <a:ext cx="184147" cy="2692679"/>
          </a:xfrm>
          <a:custGeom>
            <a:avLst/>
            <a:gdLst/>
            <a:ahLst/>
            <a:cxnLst/>
            <a:rect l="l" t="t" r="r" b="b"/>
            <a:pathLst>
              <a:path w="184147" h="2692679">
                <a:moveTo>
                  <a:pt x="0" y="0"/>
                </a:moveTo>
                <a:lnTo>
                  <a:pt x="184147" y="0"/>
                </a:lnTo>
                <a:lnTo>
                  <a:pt x="184147" y="2692679"/>
                </a:lnTo>
                <a:lnTo>
                  <a:pt x="0" y="26926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839115F2-912E-249B-43F4-346457B26C4E}"/>
              </a:ext>
            </a:extLst>
          </p:cNvPr>
          <p:cNvSpPr/>
          <p:nvPr/>
        </p:nvSpPr>
        <p:spPr>
          <a:xfrm>
            <a:off x="1435760" y="5631418"/>
            <a:ext cx="6840903" cy="3077699"/>
          </a:xfrm>
          <a:custGeom>
            <a:avLst/>
            <a:gdLst/>
            <a:ahLst/>
            <a:cxnLst/>
            <a:rect l="l" t="t" r="r" b="b"/>
            <a:pathLst>
              <a:path w="6840903" h="3077699">
                <a:moveTo>
                  <a:pt x="0" y="0"/>
                </a:moveTo>
                <a:lnTo>
                  <a:pt x="6840903" y="0"/>
                </a:lnTo>
                <a:lnTo>
                  <a:pt x="6840903" y="3077699"/>
                </a:lnTo>
                <a:lnTo>
                  <a:pt x="0" y="30776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TextBox 9">
            <a:extLst>
              <a:ext uri="{FF2B5EF4-FFF2-40B4-BE49-F238E27FC236}">
                <a16:creationId xmlns:a16="http://schemas.microsoft.com/office/drawing/2014/main" id="{ECAC59D3-021D-5D51-43CA-4FB23F4CEA10}"/>
              </a:ext>
            </a:extLst>
          </p:cNvPr>
          <p:cNvSpPr txBox="1"/>
          <p:nvPr/>
        </p:nvSpPr>
        <p:spPr>
          <a:xfrm>
            <a:off x="11580463" y="1382687"/>
            <a:ext cx="7715421" cy="2221634"/>
          </a:xfrm>
          <a:prstGeom prst="rect">
            <a:avLst/>
          </a:prstGeom>
        </p:spPr>
        <p:txBody>
          <a:bodyPr lIns="0" tIns="0" rIns="0" bIns="0" rtlCol="0" anchor="t">
            <a:spAutoFit/>
          </a:bodyPr>
          <a:lstStyle/>
          <a:p>
            <a:pPr algn="just">
              <a:lnSpc>
                <a:spcPts val="7800"/>
              </a:lnSpc>
            </a:pPr>
            <a:r>
              <a:rPr lang="en-US" sz="6500" b="1" dirty="0">
                <a:solidFill>
                  <a:srgbClr val="1F2051"/>
                </a:solidFill>
                <a:latin typeface="EB Garamond Semi-Bold"/>
                <a:ea typeface="EB Garamond Semi-Bold"/>
                <a:cs typeface="EB Garamond Semi-Bold"/>
                <a:sym typeface="EB Garamond Semi-Bold"/>
              </a:rPr>
              <a:t>Recent Issues</a:t>
            </a:r>
          </a:p>
          <a:p>
            <a:pPr algn="just">
              <a:lnSpc>
                <a:spcPts val="5038"/>
              </a:lnSpc>
            </a:pPr>
            <a:r>
              <a:rPr lang="en-US" sz="2999" b="1" dirty="0">
                <a:solidFill>
                  <a:srgbClr val="1F2051"/>
                </a:solidFill>
                <a:latin typeface="Open Sans Semi-Bold"/>
                <a:ea typeface="Open Sans Semi-Bold"/>
                <a:cs typeface="Open Sans Semi-Bold"/>
                <a:sym typeface="Open Sans Semi-Bold"/>
              </a:rPr>
              <a:t>San Mateo County</a:t>
            </a:r>
          </a:p>
          <a:p>
            <a:pPr algn="just">
              <a:lnSpc>
                <a:spcPts val="5038"/>
              </a:lnSpc>
            </a:pPr>
            <a:r>
              <a:rPr lang="en-US" sz="2800" b="1" dirty="0">
                <a:solidFill>
                  <a:srgbClr val="1F2051"/>
                </a:solidFill>
                <a:latin typeface="Open Sans Semi-Bold"/>
                <a:ea typeface="Open Sans Semi-Bold"/>
                <a:cs typeface="Open Sans Semi-Bold"/>
                <a:sym typeface="Open Sans Semi-Bold"/>
              </a:rPr>
              <a:t>Measure A (2025</a:t>
            </a:r>
            <a:r>
              <a:rPr lang="en-US" sz="2800" b="1">
                <a:solidFill>
                  <a:srgbClr val="1F2051"/>
                </a:solidFill>
                <a:latin typeface="Open Sans Semi-Bold"/>
                <a:ea typeface="Open Sans Semi-Bold"/>
                <a:cs typeface="Open Sans Semi-Bold"/>
                <a:sym typeface="Open Sans Semi-Bold"/>
              </a:rPr>
              <a:t>) - Passed</a:t>
            </a:r>
            <a:endParaRPr lang="en-US" sz="2800" b="1" dirty="0">
              <a:solidFill>
                <a:srgbClr val="1F2051"/>
              </a:solidFill>
              <a:latin typeface="Open Sans Semi-Bold"/>
              <a:ea typeface="Open Sans Semi-Bold"/>
              <a:cs typeface="Open Sans Semi-Bold"/>
              <a:sym typeface="Open Sans Semi-Bold"/>
            </a:endParaRPr>
          </a:p>
        </p:txBody>
      </p:sp>
      <p:sp>
        <p:nvSpPr>
          <p:cNvPr id="10" name="TextBox 10">
            <a:extLst>
              <a:ext uri="{FF2B5EF4-FFF2-40B4-BE49-F238E27FC236}">
                <a16:creationId xmlns:a16="http://schemas.microsoft.com/office/drawing/2014/main" id="{8D0CBACC-2A16-222D-59D1-157CF2DE1A66}"/>
              </a:ext>
            </a:extLst>
          </p:cNvPr>
          <p:cNvSpPr txBox="1"/>
          <p:nvPr/>
        </p:nvSpPr>
        <p:spPr>
          <a:xfrm>
            <a:off x="11658600" y="3842499"/>
            <a:ext cx="6203128" cy="3179717"/>
          </a:xfrm>
          <a:prstGeom prst="rect">
            <a:avLst/>
          </a:prstGeom>
        </p:spPr>
        <p:txBody>
          <a:bodyPr lIns="0" tIns="0" rIns="0" bIns="0" rtlCol="0" anchor="t">
            <a:spAutoFit/>
          </a:bodyPr>
          <a:lstStyle/>
          <a:p>
            <a:pPr marL="342900" indent="-342900" algn="l">
              <a:lnSpc>
                <a:spcPts val="4198"/>
              </a:lnSpc>
              <a:buFont typeface="Arial" panose="020B0604020202020204" pitchFamily="34" charset="0"/>
              <a:buChar char="•"/>
            </a:pPr>
            <a:r>
              <a:rPr lang="en-US" sz="2498" dirty="0">
                <a:solidFill>
                  <a:srgbClr val="1F2051"/>
                </a:solidFill>
                <a:latin typeface="Open Sans"/>
                <a:ea typeface="Open Sans"/>
                <a:cs typeface="Open Sans"/>
                <a:sym typeface="Open Sans"/>
              </a:rPr>
              <a:t>Allows the San Mateo County Board of Supervisors to remove the elected Sheriff from office with a four-fifths vote of the Board</a:t>
            </a:r>
          </a:p>
          <a:p>
            <a:pPr marL="342900" indent="-342900" algn="l">
              <a:lnSpc>
                <a:spcPts val="4198"/>
              </a:lnSpc>
              <a:buFont typeface="Arial" panose="020B0604020202020204" pitchFamily="34" charset="0"/>
              <a:buChar char="•"/>
            </a:pPr>
            <a:r>
              <a:rPr lang="en-US" sz="2498" dirty="0">
                <a:solidFill>
                  <a:srgbClr val="1F2051"/>
                </a:solidFill>
                <a:latin typeface="Open Sans"/>
                <a:ea typeface="Open Sans"/>
                <a:cs typeface="Open Sans"/>
                <a:sym typeface="Open Sans"/>
              </a:rPr>
              <a:t>Only grants the Board those powers until December 31, 2028</a:t>
            </a:r>
          </a:p>
        </p:txBody>
      </p:sp>
      <p:pic>
        <p:nvPicPr>
          <p:cNvPr id="6" name="Picture 2" descr="Sites - San Mateo County Historical Association">
            <a:extLst>
              <a:ext uri="{FF2B5EF4-FFF2-40B4-BE49-F238E27FC236}">
                <a16:creationId xmlns:a16="http://schemas.microsoft.com/office/drawing/2014/main" id="{1528429A-B056-193B-2362-6827CAF5153B}"/>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35324" r="2907"/>
          <a:stretch/>
        </p:blipFill>
        <p:spPr bwMode="auto">
          <a:xfrm>
            <a:off x="0" y="0"/>
            <a:ext cx="9982200" cy="9696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254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9201F-9D5D-B7B1-CCEE-2B847CFD95B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EAE914D-E57A-1B5F-4A75-EA07DB5A1351}"/>
              </a:ext>
            </a:extLst>
          </p:cNvPr>
          <p:cNvSpPr/>
          <p:nvPr/>
        </p:nvSpPr>
        <p:spPr>
          <a:xfrm>
            <a:off x="1028700" y="1028700"/>
            <a:ext cx="5954058" cy="116072"/>
          </a:xfrm>
          <a:custGeom>
            <a:avLst/>
            <a:gdLst/>
            <a:ahLst/>
            <a:cxnLst/>
            <a:rect l="l" t="t" r="r" b="b"/>
            <a:pathLst>
              <a:path w="5954058" h="116072">
                <a:moveTo>
                  <a:pt x="0" y="0"/>
                </a:moveTo>
                <a:lnTo>
                  <a:pt x="5954058" y="0"/>
                </a:lnTo>
                <a:lnTo>
                  <a:pt x="5954058" y="116072"/>
                </a:lnTo>
                <a:lnTo>
                  <a:pt x="0" y="1160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F4BC27B3-AD6F-4F39-6125-CC2AFFF47C99}"/>
              </a:ext>
            </a:extLst>
          </p:cNvPr>
          <p:cNvSpPr/>
          <p:nvPr/>
        </p:nvSpPr>
        <p:spPr>
          <a:xfrm>
            <a:off x="965197" y="1382687"/>
            <a:ext cx="7782096" cy="4038495"/>
          </a:xfrm>
          <a:custGeom>
            <a:avLst/>
            <a:gdLst/>
            <a:ahLst/>
            <a:cxnLst/>
            <a:rect l="l" t="t" r="r" b="b"/>
            <a:pathLst>
              <a:path w="7782096" h="4038495">
                <a:moveTo>
                  <a:pt x="0" y="0"/>
                </a:moveTo>
                <a:lnTo>
                  <a:pt x="7782096" y="0"/>
                </a:lnTo>
                <a:lnTo>
                  <a:pt x="7782096" y="4038495"/>
                </a:lnTo>
                <a:lnTo>
                  <a:pt x="0" y="40384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6A43E9A3-BD50-FE01-B6D3-6D72A09619D1}"/>
              </a:ext>
            </a:extLst>
          </p:cNvPr>
          <p:cNvSpPr/>
          <p:nvPr/>
        </p:nvSpPr>
        <p:spPr>
          <a:xfrm>
            <a:off x="-63503" y="-63503"/>
            <a:ext cx="18414997" cy="10413997"/>
          </a:xfrm>
          <a:custGeom>
            <a:avLst/>
            <a:gdLst/>
            <a:ahLst/>
            <a:cxnLst/>
            <a:rect l="l" t="t" r="r" b="b"/>
            <a:pathLst>
              <a:path w="18414997" h="10413997">
                <a:moveTo>
                  <a:pt x="0" y="0"/>
                </a:moveTo>
                <a:lnTo>
                  <a:pt x="18414997" y="0"/>
                </a:lnTo>
                <a:lnTo>
                  <a:pt x="18414997" y="10413997"/>
                </a:lnTo>
                <a:lnTo>
                  <a:pt x="0" y="104139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95F47DA1-B83E-7EDA-107D-584107659733}"/>
              </a:ext>
            </a:extLst>
          </p:cNvPr>
          <p:cNvSpPr/>
          <p:nvPr/>
        </p:nvSpPr>
        <p:spPr>
          <a:xfrm>
            <a:off x="0" y="9634414"/>
            <a:ext cx="18288000" cy="652586"/>
          </a:xfrm>
          <a:custGeom>
            <a:avLst/>
            <a:gdLst/>
            <a:ahLst/>
            <a:cxnLst/>
            <a:rect l="l" t="t" r="r" b="b"/>
            <a:pathLst>
              <a:path w="18288000" h="652586">
                <a:moveTo>
                  <a:pt x="0" y="0"/>
                </a:moveTo>
                <a:lnTo>
                  <a:pt x="18288000" y="0"/>
                </a:lnTo>
                <a:lnTo>
                  <a:pt x="18288000" y="652586"/>
                </a:lnTo>
                <a:lnTo>
                  <a:pt x="0" y="652586"/>
                </a:lnTo>
                <a:lnTo>
                  <a:pt x="0" y="0"/>
                </a:lnTo>
                <a:close/>
              </a:path>
            </a:pathLst>
          </a:custGeom>
          <a:blipFill>
            <a:blip r:embed="rId8"/>
            <a:stretch>
              <a:fillRect l="-4497" r="-3281" b="-2920181"/>
            </a:stretch>
          </a:blipFill>
        </p:spPr>
        <p:txBody>
          <a:bodyPr/>
          <a:lstStyle/>
          <a:p>
            <a:endParaRPr lang="en-US"/>
          </a:p>
        </p:txBody>
      </p:sp>
      <p:sp>
        <p:nvSpPr>
          <p:cNvPr id="7" name="Freeform 7">
            <a:extLst>
              <a:ext uri="{FF2B5EF4-FFF2-40B4-BE49-F238E27FC236}">
                <a16:creationId xmlns:a16="http://schemas.microsoft.com/office/drawing/2014/main" id="{7B9CDB35-3279-54E8-022E-2E06527381EF}"/>
              </a:ext>
            </a:extLst>
          </p:cNvPr>
          <p:cNvSpPr/>
          <p:nvPr/>
        </p:nvSpPr>
        <p:spPr>
          <a:xfrm>
            <a:off x="809629" y="3797155"/>
            <a:ext cx="219071" cy="4795544"/>
          </a:xfrm>
          <a:custGeom>
            <a:avLst/>
            <a:gdLst/>
            <a:ahLst/>
            <a:cxnLst/>
            <a:rect l="l" t="t" r="r" b="b"/>
            <a:pathLst>
              <a:path w="184147" h="2692679">
                <a:moveTo>
                  <a:pt x="0" y="0"/>
                </a:moveTo>
                <a:lnTo>
                  <a:pt x="184147" y="0"/>
                </a:lnTo>
                <a:lnTo>
                  <a:pt x="184147" y="2692679"/>
                </a:lnTo>
                <a:lnTo>
                  <a:pt x="0" y="269267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CF89D34A-0366-F9D5-054A-388834C82340}"/>
              </a:ext>
            </a:extLst>
          </p:cNvPr>
          <p:cNvSpPr/>
          <p:nvPr/>
        </p:nvSpPr>
        <p:spPr>
          <a:xfrm>
            <a:off x="1435760" y="5631418"/>
            <a:ext cx="6840903" cy="3077699"/>
          </a:xfrm>
          <a:custGeom>
            <a:avLst/>
            <a:gdLst/>
            <a:ahLst/>
            <a:cxnLst/>
            <a:rect l="l" t="t" r="r" b="b"/>
            <a:pathLst>
              <a:path w="6840903" h="3077699">
                <a:moveTo>
                  <a:pt x="0" y="0"/>
                </a:moveTo>
                <a:lnTo>
                  <a:pt x="6840903" y="0"/>
                </a:lnTo>
                <a:lnTo>
                  <a:pt x="6840903" y="3077699"/>
                </a:lnTo>
                <a:lnTo>
                  <a:pt x="0" y="30776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TextBox 9">
            <a:extLst>
              <a:ext uri="{FF2B5EF4-FFF2-40B4-BE49-F238E27FC236}">
                <a16:creationId xmlns:a16="http://schemas.microsoft.com/office/drawing/2014/main" id="{3F9484D6-1935-C4BA-AF8C-544D2111ECE0}"/>
              </a:ext>
            </a:extLst>
          </p:cNvPr>
          <p:cNvSpPr txBox="1"/>
          <p:nvPr/>
        </p:nvSpPr>
        <p:spPr>
          <a:xfrm>
            <a:off x="1028700" y="1444847"/>
            <a:ext cx="7715421" cy="2215094"/>
          </a:xfrm>
          <a:prstGeom prst="rect">
            <a:avLst/>
          </a:prstGeom>
        </p:spPr>
        <p:txBody>
          <a:bodyPr lIns="0" tIns="0" rIns="0" bIns="0" rtlCol="0" anchor="t">
            <a:spAutoFit/>
          </a:bodyPr>
          <a:lstStyle/>
          <a:p>
            <a:pPr algn="just">
              <a:lnSpc>
                <a:spcPts val="7800"/>
              </a:lnSpc>
            </a:pPr>
            <a:r>
              <a:rPr lang="en-US" sz="6500" b="1" dirty="0">
                <a:solidFill>
                  <a:srgbClr val="1F2051"/>
                </a:solidFill>
                <a:latin typeface="EB Garamond Semi-Bold"/>
                <a:ea typeface="EB Garamond Semi-Bold"/>
                <a:cs typeface="EB Garamond Semi-Bold"/>
                <a:sym typeface="EB Garamond Semi-Bold"/>
              </a:rPr>
              <a:t>Recent Issues</a:t>
            </a:r>
          </a:p>
          <a:p>
            <a:pPr algn="just">
              <a:lnSpc>
                <a:spcPts val="5038"/>
              </a:lnSpc>
            </a:pPr>
            <a:r>
              <a:rPr lang="en-US" sz="2999" b="1" dirty="0">
                <a:solidFill>
                  <a:srgbClr val="1F2051"/>
                </a:solidFill>
                <a:latin typeface="Open Sans Semi-Bold"/>
                <a:ea typeface="Open Sans Semi-Bold"/>
                <a:cs typeface="Open Sans Semi-Bold"/>
                <a:sym typeface="Open Sans Semi-Bold"/>
              </a:rPr>
              <a:t>San Bernardino County</a:t>
            </a:r>
          </a:p>
          <a:p>
            <a:pPr algn="just">
              <a:lnSpc>
                <a:spcPts val="5038"/>
              </a:lnSpc>
            </a:pPr>
            <a:r>
              <a:rPr lang="en-US" sz="2800" b="1" dirty="0">
                <a:solidFill>
                  <a:srgbClr val="1F2051"/>
                </a:solidFill>
                <a:latin typeface="Open Sans Semi-Bold"/>
                <a:ea typeface="Open Sans Semi-Bold"/>
                <a:cs typeface="Open Sans Semi-Bold"/>
                <a:sym typeface="Open Sans Semi-Bold"/>
              </a:rPr>
              <a:t>Measures K (2020), D (2022), and  L (2024)</a:t>
            </a:r>
          </a:p>
        </p:txBody>
      </p:sp>
      <p:sp>
        <p:nvSpPr>
          <p:cNvPr id="10" name="TextBox 10">
            <a:extLst>
              <a:ext uri="{FF2B5EF4-FFF2-40B4-BE49-F238E27FC236}">
                <a16:creationId xmlns:a16="http://schemas.microsoft.com/office/drawing/2014/main" id="{00658C76-B9BC-178D-E48F-30F2660CDA85}"/>
              </a:ext>
            </a:extLst>
          </p:cNvPr>
          <p:cNvSpPr txBox="1"/>
          <p:nvPr/>
        </p:nvSpPr>
        <p:spPr>
          <a:xfrm>
            <a:off x="1160717" y="3761912"/>
            <a:ext cx="6203128" cy="5872762"/>
          </a:xfrm>
          <a:prstGeom prst="rect">
            <a:avLst/>
          </a:prstGeom>
        </p:spPr>
        <p:txBody>
          <a:bodyPr lIns="0" tIns="0" rIns="0" bIns="0" rtlCol="0" anchor="t">
            <a:spAutoFit/>
          </a:bodyPr>
          <a:lstStyle/>
          <a:p>
            <a:pPr marL="342900" indent="-342900" algn="l">
              <a:lnSpc>
                <a:spcPts val="4198"/>
              </a:lnSpc>
              <a:buFont typeface="Arial" panose="020B0604020202020204" pitchFamily="34" charset="0"/>
              <a:buChar char="•"/>
            </a:pPr>
            <a:r>
              <a:rPr lang="en-US" sz="2498" dirty="0">
                <a:solidFill>
                  <a:srgbClr val="1F2051"/>
                </a:solidFill>
                <a:latin typeface="Open Sans"/>
                <a:ea typeface="Open Sans"/>
                <a:cs typeface="Open Sans"/>
                <a:sym typeface="Open Sans"/>
              </a:rPr>
              <a:t>Measure K: Single term limit &amp; $60k comp; reversed two years later.</a:t>
            </a:r>
          </a:p>
          <a:p>
            <a:pPr marL="342900" indent="-342900" algn="l">
              <a:lnSpc>
                <a:spcPts val="4198"/>
              </a:lnSpc>
              <a:buFont typeface="Arial" panose="020B0604020202020204" pitchFamily="34" charset="0"/>
              <a:buChar char="•"/>
            </a:pPr>
            <a:r>
              <a:rPr lang="en-US" sz="2498" dirty="0">
                <a:solidFill>
                  <a:srgbClr val="1F2051"/>
                </a:solidFill>
                <a:latin typeface="Open Sans"/>
                <a:ea typeface="Open Sans"/>
                <a:cs typeface="Open Sans"/>
                <a:sym typeface="Open Sans"/>
              </a:rPr>
              <a:t>Ties compensation of certain county officers to the average of those in Orange, Riverside, San Diego, Los Angeles, and Ventura Counties</a:t>
            </a:r>
          </a:p>
          <a:p>
            <a:pPr marL="342900" indent="-342900" algn="l">
              <a:lnSpc>
                <a:spcPts val="4198"/>
              </a:lnSpc>
              <a:buFont typeface="Arial" panose="020B0604020202020204" pitchFamily="34" charset="0"/>
              <a:buChar char="•"/>
            </a:pPr>
            <a:r>
              <a:rPr lang="en-US" sz="2498" dirty="0">
                <a:solidFill>
                  <a:srgbClr val="1F2051"/>
                </a:solidFill>
                <a:latin typeface="Open Sans"/>
                <a:ea typeface="Open Sans"/>
                <a:cs typeface="Open Sans"/>
                <a:sym typeface="Open Sans"/>
              </a:rPr>
              <a:t>Establish a minimum funding amount in the county budget dedicated to law enforcement efforts in the unincorporated areas of the county</a:t>
            </a:r>
          </a:p>
          <a:p>
            <a:pPr marL="342900" indent="-342900" algn="l">
              <a:lnSpc>
                <a:spcPts val="4198"/>
              </a:lnSpc>
              <a:buFont typeface="Arial" panose="020B0604020202020204" pitchFamily="34" charset="0"/>
              <a:buChar char="•"/>
            </a:pPr>
            <a:r>
              <a:rPr lang="en-US" sz="2498" dirty="0">
                <a:solidFill>
                  <a:srgbClr val="1F2051"/>
                </a:solidFill>
                <a:latin typeface="Open Sans"/>
                <a:ea typeface="Open Sans"/>
                <a:cs typeface="Open Sans"/>
                <a:sym typeface="Open Sans"/>
              </a:rPr>
              <a:t>Requires annual reporting by Sheriff </a:t>
            </a:r>
          </a:p>
        </p:txBody>
      </p:sp>
      <p:pic>
        <p:nvPicPr>
          <p:cNvPr id="2054" name="Picture 6" descr="Short-term rental violations in San Bernardino County now misdemeanors">
            <a:extLst>
              <a:ext uri="{FF2B5EF4-FFF2-40B4-BE49-F238E27FC236}">
                <a16:creationId xmlns:a16="http://schemas.microsoft.com/office/drawing/2014/main" id="{7320954B-0DD0-88A3-3522-A63AAB16BA4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20" t="-659" r="33438" b="-1"/>
          <a:stretch/>
        </p:blipFill>
        <p:spPr bwMode="auto">
          <a:xfrm>
            <a:off x="8655104" y="-63503"/>
            <a:ext cx="9651021" cy="9697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4823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ABE6F-65AE-4434-E1E9-1E4BA695298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16CCCDD-495B-8700-2DFB-9BF96AE93E6B}"/>
              </a:ext>
            </a:extLst>
          </p:cNvPr>
          <p:cNvSpPr/>
          <p:nvPr/>
        </p:nvSpPr>
        <p:spPr>
          <a:xfrm>
            <a:off x="11582400" y="1028700"/>
            <a:ext cx="5954058" cy="116072"/>
          </a:xfrm>
          <a:custGeom>
            <a:avLst/>
            <a:gdLst/>
            <a:ahLst/>
            <a:cxnLst/>
            <a:rect l="l" t="t" r="r" b="b"/>
            <a:pathLst>
              <a:path w="5954058" h="116072">
                <a:moveTo>
                  <a:pt x="0" y="0"/>
                </a:moveTo>
                <a:lnTo>
                  <a:pt x="5954058" y="0"/>
                </a:lnTo>
                <a:lnTo>
                  <a:pt x="5954058" y="116072"/>
                </a:lnTo>
                <a:lnTo>
                  <a:pt x="0" y="1160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6ECF0C2D-DD5A-29E1-082D-7A0A9BDA1CE2}"/>
              </a:ext>
            </a:extLst>
          </p:cNvPr>
          <p:cNvSpPr/>
          <p:nvPr/>
        </p:nvSpPr>
        <p:spPr>
          <a:xfrm>
            <a:off x="965197" y="1382687"/>
            <a:ext cx="7782096" cy="4038495"/>
          </a:xfrm>
          <a:custGeom>
            <a:avLst/>
            <a:gdLst/>
            <a:ahLst/>
            <a:cxnLst/>
            <a:rect l="l" t="t" r="r" b="b"/>
            <a:pathLst>
              <a:path w="7782096" h="4038495">
                <a:moveTo>
                  <a:pt x="0" y="0"/>
                </a:moveTo>
                <a:lnTo>
                  <a:pt x="7782096" y="0"/>
                </a:lnTo>
                <a:lnTo>
                  <a:pt x="7782096" y="4038495"/>
                </a:lnTo>
                <a:lnTo>
                  <a:pt x="0" y="40384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74DA5C0D-0EDA-2BF9-1C5C-084EF180F2AE}"/>
              </a:ext>
            </a:extLst>
          </p:cNvPr>
          <p:cNvSpPr/>
          <p:nvPr/>
        </p:nvSpPr>
        <p:spPr>
          <a:xfrm>
            <a:off x="-63503" y="-63503"/>
            <a:ext cx="18414997" cy="10413997"/>
          </a:xfrm>
          <a:custGeom>
            <a:avLst/>
            <a:gdLst/>
            <a:ahLst/>
            <a:cxnLst/>
            <a:rect l="l" t="t" r="r" b="b"/>
            <a:pathLst>
              <a:path w="18414997" h="10413997">
                <a:moveTo>
                  <a:pt x="0" y="0"/>
                </a:moveTo>
                <a:lnTo>
                  <a:pt x="18414997" y="0"/>
                </a:lnTo>
                <a:lnTo>
                  <a:pt x="18414997" y="10413997"/>
                </a:lnTo>
                <a:lnTo>
                  <a:pt x="0" y="104139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F79540A8-1577-1682-9255-921416E8F3FE}"/>
              </a:ext>
            </a:extLst>
          </p:cNvPr>
          <p:cNvSpPr/>
          <p:nvPr/>
        </p:nvSpPr>
        <p:spPr>
          <a:xfrm>
            <a:off x="0" y="9634414"/>
            <a:ext cx="18288000" cy="652586"/>
          </a:xfrm>
          <a:custGeom>
            <a:avLst/>
            <a:gdLst/>
            <a:ahLst/>
            <a:cxnLst/>
            <a:rect l="l" t="t" r="r" b="b"/>
            <a:pathLst>
              <a:path w="18288000" h="652586">
                <a:moveTo>
                  <a:pt x="0" y="0"/>
                </a:moveTo>
                <a:lnTo>
                  <a:pt x="18288000" y="0"/>
                </a:lnTo>
                <a:lnTo>
                  <a:pt x="18288000" y="652586"/>
                </a:lnTo>
                <a:lnTo>
                  <a:pt x="0" y="652586"/>
                </a:lnTo>
                <a:lnTo>
                  <a:pt x="0" y="0"/>
                </a:lnTo>
                <a:close/>
              </a:path>
            </a:pathLst>
          </a:custGeom>
          <a:blipFill>
            <a:blip r:embed="rId9"/>
            <a:stretch>
              <a:fillRect l="-4497" r="-3281" b="-2920181"/>
            </a:stretch>
          </a:blipFill>
        </p:spPr>
        <p:txBody>
          <a:bodyPr/>
          <a:lstStyle/>
          <a:p>
            <a:endParaRPr lang="en-US"/>
          </a:p>
        </p:txBody>
      </p:sp>
      <p:sp>
        <p:nvSpPr>
          <p:cNvPr id="7" name="Freeform 7">
            <a:extLst>
              <a:ext uri="{FF2B5EF4-FFF2-40B4-BE49-F238E27FC236}">
                <a16:creationId xmlns:a16="http://schemas.microsoft.com/office/drawing/2014/main" id="{8D4391E2-BB4A-27E4-3993-9BAAF3A4635F}"/>
              </a:ext>
            </a:extLst>
          </p:cNvPr>
          <p:cNvSpPr/>
          <p:nvPr/>
        </p:nvSpPr>
        <p:spPr>
          <a:xfrm>
            <a:off x="11396316" y="3990001"/>
            <a:ext cx="184147" cy="2692679"/>
          </a:xfrm>
          <a:custGeom>
            <a:avLst/>
            <a:gdLst/>
            <a:ahLst/>
            <a:cxnLst/>
            <a:rect l="l" t="t" r="r" b="b"/>
            <a:pathLst>
              <a:path w="184147" h="2692679">
                <a:moveTo>
                  <a:pt x="0" y="0"/>
                </a:moveTo>
                <a:lnTo>
                  <a:pt x="184147" y="0"/>
                </a:lnTo>
                <a:lnTo>
                  <a:pt x="184147" y="2692679"/>
                </a:lnTo>
                <a:lnTo>
                  <a:pt x="0" y="26926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A966CAD5-3A94-199F-3893-4CCFC375ABBF}"/>
              </a:ext>
            </a:extLst>
          </p:cNvPr>
          <p:cNvSpPr/>
          <p:nvPr/>
        </p:nvSpPr>
        <p:spPr>
          <a:xfrm>
            <a:off x="1435760" y="5631418"/>
            <a:ext cx="6840903" cy="3077699"/>
          </a:xfrm>
          <a:custGeom>
            <a:avLst/>
            <a:gdLst/>
            <a:ahLst/>
            <a:cxnLst/>
            <a:rect l="l" t="t" r="r" b="b"/>
            <a:pathLst>
              <a:path w="6840903" h="3077699">
                <a:moveTo>
                  <a:pt x="0" y="0"/>
                </a:moveTo>
                <a:lnTo>
                  <a:pt x="6840903" y="0"/>
                </a:lnTo>
                <a:lnTo>
                  <a:pt x="6840903" y="3077699"/>
                </a:lnTo>
                <a:lnTo>
                  <a:pt x="0" y="30776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TextBox 9">
            <a:extLst>
              <a:ext uri="{FF2B5EF4-FFF2-40B4-BE49-F238E27FC236}">
                <a16:creationId xmlns:a16="http://schemas.microsoft.com/office/drawing/2014/main" id="{18C0DC6F-2424-9434-DDE8-D7F33F69F85F}"/>
              </a:ext>
            </a:extLst>
          </p:cNvPr>
          <p:cNvSpPr txBox="1"/>
          <p:nvPr/>
        </p:nvSpPr>
        <p:spPr>
          <a:xfrm>
            <a:off x="11580463" y="1382687"/>
            <a:ext cx="7715421" cy="2221634"/>
          </a:xfrm>
          <a:prstGeom prst="rect">
            <a:avLst/>
          </a:prstGeom>
        </p:spPr>
        <p:txBody>
          <a:bodyPr lIns="0" tIns="0" rIns="0" bIns="0" rtlCol="0" anchor="t">
            <a:spAutoFit/>
          </a:bodyPr>
          <a:lstStyle/>
          <a:p>
            <a:pPr algn="just">
              <a:lnSpc>
                <a:spcPts val="7800"/>
              </a:lnSpc>
            </a:pPr>
            <a:r>
              <a:rPr lang="en-US" sz="6500" b="1" dirty="0">
                <a:solidFill>
                  <a:srgbClr val="1F2051"/>
                </a:solidFill>
                <a:latin typeface="EB Garamond Semi-Bold"/>
                <a:ea typeface="EB Garamond Semi-Bold"/>
                <a:cs typeface="EB Garamond Semi-Bold"/>
                <a:sym typeface="EB Garamond Semi-Bold"/>
              </a:rPr>
              <a:t>Other Issues</a:t>
            </a:r>
          </a:p>
          <a:p>
            <a:pPr algn="just">
              <a:lnSpc>
                <a:spcPts val="5038"/>
              </a:lnSpc>
            </a:pPr>
            <a:r>
              <a:rPr lang="en-US" sz="2999" b="1" dirty="0">
                <a:solidFill>
                  <a:srgbClr val="1F2051"/>
                </a:solidFill>
                <a:latin typeface="Open Sans Semi-Bold"/>
                <a:ea typeface="Open Sans Semi-Bold"/>
                <a:cs typeface="Open Sans Semi-Bold"/>
                <a:sym typeface="Open Sans Semi-Bold"/>
              </a:rPr>
              <a:t>Tehama County</a:t>
            </a:r>
          </a:p>
          <a:p>
            <a:pPr algn="just">
              <a:lnSpc>
                <a:spcPts val="5038"/>
              </a:lnSpc>
            </a:pPr>
            <a:r>
              <a:rPr lang="en-US" sz="2999" b="1" dirty="0">
                <a:solidFill>
                  <a:srgbClr val="1F2051"/>
                </a:solidFill>
                <a:latin typeface="Open Sans Semi-Bold"/>
                <a:ea typeface="Open Sans Semi-Bold"/>
                <a:cs typeface="Open Sans Semi-Bold"/>
                <a:sym typeface="Open Sans Semi-Bold"/>
              </a:rPr>
              <a:t>Supervisor compensation</a:t>
            </a:r>
          </a:p>
        </p:txBody>
      </p:sp>
      <p:sp>
        <p:nvSpPr>
          <p:cNvPr id="10" name="TextBox 10">
            <a:extLst>
              <a:ext uri="{FF2B5EF4-FFF2-40B4-BE49-F238E27FC236}">
                <a16:creationId xmlns:a16="http://schemas.microsoft.com/office/drawing/2014/main" id="{1A5ABECD-4406-B1D0-9C46-0A9BCCB66959}"/>
              </a:ext>
            </a:extLst>
          </p:cNvPr>
          <p:cNvSpPr txBox="1"/>
          <p:nvPr/>
        </p:nvSpPr>
        <p:spPr>
          <a:xfrm>
            <a:off x="11658600" y="3842499"/>
            <a:ext cx="6203128" cy="2651110"/>
          </a:xfrm>
          <a:prstGeom prst="rect">
            <a:avLst/>
          </a:prstGeom>
        </p:spPr>
        <p:txBody>
          <a:bodyPr lIns="0" tIns="0" rIns="0" bIns="0" rtlCol="0" anchor="t">
            <a:spAutoFit/>
          </a:bodyPr>
          <a:lstStyle/>
          <a:p>
            <a:pPr marL="342900" indent="-342900" algn="l">
              <a:lnSpc>
                <a:spcPts val="4198"/>
              </a:lnSpc>
              <a:buFont typeface="Arial" panose="020B0604020202020204" pitchFamily="34" charset="0"/>
              <a:buChar char="•"/>
            </a:pPr>
            <a:r>
              <a:rPr lang="en-US" sz="2800" b="0" i="0" dirty="0">
                <a:solidFill>
                  <a:srgbClr val="313335"/>
                </a:solidFill>
                <a:effectLst/>
                <a:latin typeface="Open Sans" panose="020B0606030504020204" pitchFamily="34" charset="0"/>
              </a:rPr>
              <a:t>County charter limits the salary of each member of the Board of Supervisors to $1045 per month and requires voter approval to adjust the salary. </a:t>
            </a:r>
            <a:endParaRPr lang="en-US" sz="2498" dirty="0">
              <a:solidFill>
                <a:srgbClr val="1F2051"/>
              </a:solidFill>
              <a:latin typeface="Open Sans"/>
              <a:ea typeface="Open Sans"/>
              <a:cs typeface="Open Sans"/>
              <a:sym typeface="Open Sans"/>
            </a:endParaRPr>
          </a:p>
        </p:txBody>
      </p:sp>
      <p:pic>
        <p:nvPicPr>
          <p:cNvPr id="1028" name="Picture 4">
            <a:extLst>
              <a:ext uri="{FF2B5EF4-FFF2-40B4-BE49-F238E27FC236}">
                <a16:creationId xmlns:a16="http://schemas.microsoft.com/office/drawing/2014/main" id="{CC8170F5-B585-68D1-5BDE-EC90563D24AF}"/>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0769" t="1" r="14027" b="500"/>
          <a:stretch/>
        </p:blipFill>
        <p:spPr bwMode="auto">
          <a:xfrm>
            <a:off x="-17811" y="18047"/>
            <a:ext cx="10924361" cy="9635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8558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9A80A-2B03-0158-9AF9-199BEFDB0A9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7A0E0C3-B158-94D2-AFE1-B128962E50B9}"/>
              </a:ext>
            </a:extLst>
          </p:cNvPr>
          <p:cNvSpPr/>
          <p:nvPr/>
        </p:nvSpPr>
        <p:spPr>
          <a:xfrm>
            <a:off x="0" y="5820956"/>
            <a:ext cx="18288000" cy="4466044"/>
          </a:xfrm>
          <a:custGeom>
            <a:avLst/>
            <a:gdLst/>
            <a:ahLst/>
            <a:cxnLst/>
            <a:rect l="l" t="t" r="r" b="b"/>
            <a:pathLst>
              <a:path w="18288000" h="4466044">
                <a:moveTo>
                  <a:pt x="0" y="0"/>
                </a:moveTo>
                <a:lnTo>
                  <a:pt x="18288000" y="0"/>
                </a:lnTo>
                <a:lnTo>
                  <a:pt x="18288000" y="4466044"/>
                </a:lnTo>
                <a:lnTo>
                  <a:pt x="0" y="44660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5A02B662-F87C-731C-B81E-FA2378D19186}"/>
              </a:ext>
            </a:extLst>
          </p:cNvPr>
          <p:cNvSpPr/>
          <p:nvPr/>
        </p:nvSpPr>
        <p:spPr>
          <a:xfrm>
            <a:off x="0" y="5820947"/>
            <a:ext cx="18288000" cy="4466053"/>
          </a:xfrm>
          <a:custGeom>
            <a:avLst/>
            <a:gdLst/>
            <a:ahLst/>
            <a:cxnLst/>
            <a:rect l="l" t="t" r="r" b="b"/>
            <a:pathLst>
              <a:path w="18288000" h="4466053">
                <a:moveTo>
                  <a:pt x="0" y="0"/>
                </a:moveTo>
                <a:lnTo>
                  <a:pt x="18288000" y="0"/>
                </a:lnTo>
                <a:lnTo>
                  <a:pt x="18288000" y="4466053"/>
                </a:lnTo>
                <a:lnTo>
                  <a:pt x="0" y="44660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2E5AB946-8E01-4D63-66A9-E85AA83FEF47}"/>
              </a:ext>
            </a:extLst>
          </p:cNvPr>
          <p:cNvSpPr/>
          <p:nvPr/>
        </p:nvSpPr>
        <p:spPr>
          <a:xfrm>
            <a:off x="0" y="5820947"/>
            <a:ext cx="18288000" cy="4466053"/>
          </a:xfrm>
          <a:custGeom>
            <a:avLst/>
            <a:gdLst/>
            <a:ahLst/>
            <a:cxnLst/>
            <a:rect l="l" t="t" r="r" b="b"/>
            <a:pathLst>
              <a:path w="18288000" h="4466053">
                <a:moveTo>
                  <a:pt x="0" y="0"/>
                </a:moveTo>
                <a:lnTo>
                  <a:pt x="18288000" y="0"/>
                </a:lnTo>
                <a:lnTo>
                  <a:pt x="18288000" y="4466053"/>
                </a:lnTo>
                <a:lnTo>
                  <a:pt x="0" y="4466053"/>
                </a:lnTo>
                <a:lnTo>
                  <a:pt x="0" y="0"/>
                </a:lnTo>
                <a:close/>
              </a:path>
            </a:pathLst>
          </a:custGeom>
          <a:blipFill>
            <a:blip r:embed="rId4"/>
            <a:stretch>
              <a:fillRect/>
            </a:stretch>
          </a:blipFill>
        </p:spPr>
        <p:txBody>
          <a:bodyPr/>
          <a:lstStyle/>
          <a:p>
            <a:endParaRPr lang="en-US"/>
          </a:p>
        </p:txBody>
      </p:sp>
      <p:sp>
        <p:nvSpPr>
          <p:cNvPr id="5" name="Freeform 5">
            <a:extLst>
              <a:ext uri="{FF2B5EF4-FFF2-40B4-BE49-F238E27FC236}">
                <a16:creationId xmlns:a16="http://schemas.microsoft.com/office/drawing/2014/main" id="{087695F8-494F-9F60-EE7E-814417F7EDC4}"/>
              </a:ext>
            </a:extLst>
          </p:cNvPr>
          <p:cNvSpPr/>
          <p:nvPr/>
        </p:nvSpPr>
        <p:spPr>
          <a:xfrm>
            <a:off x="1028700" y="1066067"/>
            <a:ext cx="5954058" cy="116072"/>
          </a:xfrm>
          <a:custGeom>
            <a:avLst/>
            <a:gdLst/>
            <a:ahLst/>
            <a:cxnLst/>
            <a:rect l="l" t="t" r="r" b="b"/>
            <a:pathLst>
              <a:path w="5954058" h="116072">
                <a:moveTo>
                  <a:pt x="0" y="0"/>
                </a:moveTo>
                <a:lnTo>
                  <a:pt x="5954058" y="0"/>
                </a:lnTo>
                <a:lnTo>
                  <a:pt x="5954058" y="116071"/>
                </a:lnTo>
                <a:lnTo>
                  <a:pt x="0" y="1160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B6B449DD-62B2-349E-37AB-BB4AA4974D5E}"/>
              </a:ext>
            </a:extLst>
          </p:cNvPr>
          <p:cNvSpPr/>
          <p:nvPr/>
        </p:nvSpPr>
        <p:spPr>
          <a:xfrm>
            <a:off x="965198" y="4130885"/>
            <a:ext cx="7836684" cy="4060615"/>
          </a:xfrm>
          <a:custGeom>
            <a:avLst/>
            <a:gdLst/>
            <a:ahLst/>
            <a:cxnLst/>
            <a:rect l="l" t="t" r="r" b="b"/>
            <a:pathLst>
              <a:path w="7039461" h="3573790">
                <a:moveTo>
                  <a:pt x="0" y="0"/>
                </a:moveTo>
                <a:lnTo>
                  <a:pt x="7039461" y="0"/>
                </a:lnTo>
                <a:lnTo>
                  <a:pt x="7039461" y="3573790"/>
                </a:lnTo>
                <a:lnTo>
                  <a:pt x="0" y="35737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800C9F4D-8070-A7D9-93EB-1E018EF4BC34}"/>
              </a:ext>
            </a:extLst>
          </p:cNvPr>
          <p:cNvSpPr/>
          <p:nvPr/>
        </p:nvSpPr>
        <p:spPr>
          <a:xfrm>
            <a:off x="965197" y="1267654"/>
            <a:ext cx="16357597" cy="2603592"/>
          </a:xfrm>
          <a:custGeom>
            <a:avLst/>
            <a:gdLst/>
            <a:ahLst/>
            <a:cxnLst/>
            <a:rect l="l" t="t" r="r" b="b"/>
            <a:pathLst>
              <a:path w="16357597" h="2603592">
                <a:moveTo>
                  <a:pt x="0" y="0"/>
                </a:moveTo>
                <a:lnTo>
                  <a:pt x="16357597" y="0"/>
                </a:lnTo>
                <a:lnTo>
                  <a:pt x="16357597" y="2603592"/>
                </a:lnTo>
                <a:lnTo>
                  <a:pt x="0" y="26035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C5760DE6-0289-95B9-57FB-E149CCA5B051}"/>
              </a:ext>
            </a:extLst>
          </p:cNvPr>
          <p:cNvSpPr/>
          <p:nvPr/>
        </p:nvSpPr>
        <p:spPr>
          <a:xfrm>
            <a:off x="8800328" y="3999686"/>
            <a:ext cx="7704907" cy="4191814"/>
          </a:xfrm>
          <a:custGeom>
            <a:avLst/>
            <a:gdLst/>
            <a:ahLst/>
            <a:cxnLst/>
            <a:rect l="l" t="t" r="r" b="b"/>
            <a:pathLst>
              <a:path w="7039461" h="3573790">
                <a:moveTo>
                  <a:pt x="0" y="0"/>
                </a:moveTo>
                <a:lnTo>
                  <a:pt x="7039460" y="0"/>
                </a:lnTo>
                <a:lnTo>
                  <a:pt x="7039460" y="3573790"/>
                </a:lnTo>
                <a:lnTo>
                  <a:pt x="0" y="357379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TextBox 9">
            <a:extLst>
              <a:ext uri="{FF2B5EF4-FFF2-40B4-BE49-F238E27FC236}">
                <a16:creationId xmlns:a16="http://schemas.microsoft.com/office/drawing/2014/main" id="{DB984C18-CEA0-3BF2-89A0-C02E2A3FC178}"/>
              </a:ext>
            </a:extLst>
          </p:cNvPr>
          <p:cNvSpPr txBox="1"/>
          <p:nvPr/>
        </p:nvSpPr>
        <p:spPr>
          <a:xfrm>
            <a:off x="2202217" y="4379687"/>
            <a:ext cx="5295128" cy="3811813"/>
          </a:xfrm>
          <a:prstGeom prst="rect">
            <a:avLst/>
          </a:prstGeom>
        </p:spPr>
        <p:txBody>
          <a:bodyPr lIns="0" tIns="0" rIns="0" bIns="0" rtlCol="0" anchor="t">
            <a:spAutoFit/>
          </a:bodyPr>
          <a:lstStyle/>
          <a:p>
            <a:pPr algn="ctr">
              <a:lnSpc>
                <a:spcPts val="4199"/>
              </a:lnSpc>
            </a:pPr>
            <a:r>
              <a:rPr lang="en-US" sz="3200" dirty="0">
                <a:solidFill>
                  <a:srgbClr val="FFFFFF"/>
                </a:solidFill>
                <a:latin typeface="Open Sans" panose="020B0606030504020204" pitchFamily="34" charset="0"/>
                <a:ea typeface="Open Sans" panose="020B0606030504020204" pitchFamily="34" charset="0"/>
                <a:cs typeface="Open Sans" panose="020B0606030504020204" pitchFamily="34" charset="0"/>
              </a:rPr>
              <a:t>A</a:t>
            </a:r>
            <a:r>
              <a:rPr lang="en-US" sz="3200" dirty="0">
                <a:solidFill>
                  <a:srgbClr val="FFFFFF"/>
                </a:solidFill>
                <a:latin typeface="Century Gothic Paneuropean Light"/>
              </a:rPr>
              <a:t> </a:t>
            </a:r>
            <a:r>
              <a:rPr lang="en-US" sz="3200" dirty="0">
                <a:solidFill>
                  <a:srgbClr val="FFFFFF"/>
                </a:solidFill>
                <a:latin typeface="Open Sans" panose="020B0606030504020204" pitchFamily="34" charset="0"/>
                <a:ea typeface="Open Sans" panose="020B0606030504020204" pitchFamily="34" charset="0"/>
                <a:cs typeface="Open Sans" panose="020B0606030504020204" pitchFamily="34" charset="0"/>
              </a:rPr>
              <a:t>Board of Supervisors proposes a charter </a:t>
            </a:r>
            <a:r>
              <a:rPr lang="en-US" sz="32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OR</a:t>
            </a:r>
            <a:r>
              <a:rPr lang="en-US" sz="3200" dirty="0">
                <a:solidFill>
                  <a:srgbClr val="FFFFFF"/>
                </a:solidFill>
                <a:latin typeface="Open Sans" panose="020B0606030504020204" pitchFamily="34" charset="0"/>
                <a:ea typeface="Open Sans" panose="020B0606030504020204" pitchFamily="34" charset="0"/>
                <a:cs typeface="Open Sans" panose="020B0606030504020204" pitchFamily="34" charset="0"/>
              </a:rPr>
              <a:t> voters, by initiative, decide whether to draft a charter and elect a charter commission. </a:t>
            </a:r>
          </a:p>
          <a:p>
            <a:pPr algn="ctr">
              <a:lnSpc>
                <a:spcPts val="5038"/>
              </a:lnSpc>
            </a:pPr>
            <a:endParaRPr lang="en-US" sz="2999" b="1" dirty="0">
              <a:solidFill>
                <a:srgbClr val="FFFFFF"/>
              </a:solidFill>
              <a:latin typeface="Open Sans Medium"/>
              <a:ea typeface="Open Sans Medium"/>
              <a:cs typeface="Open Sans Medium"/>
              <a:sym typeface="Open Sans Medium"/>
            </a:endParaRPr>
          </a:p>
        </p:txBody>
      </p:sp>
      <p:sp>
        <p:nvSpPr>
          <p:cNvPr id="11" name="TextBox 11">
            <a:extLst>
              <a:ext uri="{FF2B5EF4-FFF2-40B4-BE49-F238E27FC236}">
                <a16:creationId xmlns:a16="http://schemas.microsoft.com/office/drawing/2014/main" id="{CF1F1A49-0E1D-232A-3B2D-4B559C6A74D2}"/>
              </a:ext>
            </a:extLst>
          </p:cNvPr>
          <p:cNvSpPr txBox="1"/>
          <p:nvPr/>
        </p:nvSpPr>
        <p:spPr>
          <a:xfrm>
            <a:off x="9588132" y="5095910"/>
            <a:ext cx="6394167" cy="1573892"/>
          </a:xfrm>
          <a:prstGeom prst="rect">
            <a:avLst/>
          </a:prstGeom>
        </p:spPr>
        <p:txBody>
          <a:bodyPr wrap="square" lIns="0" tIns="0" rIns="0" bIns="0" rtlCol="0" anchor="t">
            <a:spAutoFit/>
          </a:bodyPr>
          <a:lstStyle/>
          <a:p>
            <a:pPr algn="ctr">
              <a:lnSpc>
                <a:spcPts val="4199"/>
              </a:lnSpc>
            </a:pPr>
            <a:r>
              <a:rPr lang="en-US" sz="3200" dirty="0">
                <a:solidFill>
                  <a:srgbClr val="FFFFFF"/>
                </a:solidFill>
                <a:latin typeface="Open Sans" panose="020B0606030504020204" pitchFamily="34" charset="0"/>
                <a:ea typeface="Open Sans" panose="020B0606030504020204" pitchFamily="34" charset="0"/>
                <a:cs typeface="Open Sans" panose="020B0606030504020204" pitchFamily="34" charset="0"/>
              </a:rPr>
              <a:t>Voters, by majority vote, decide whether to adopt the charter at the next election.</a:t>
            </a:r>
          </a:p>
        </p:txBody>
      </p:sp>
      <p:sp>
        <p:nvSpPr>
          <p:cNvPr id="13" name="TextBox 13">
            <a:extLst>
              <a:ext uri="{FF2B5EF4-FFF2-40B4-BE49-F238E27FC236}">
                <a16:creationId xmlns:a16="http://schemas.microsoft.com/office/drawing/2014/main" id="{621FFAE4-AD1E-69E2-9951-379201B23364}"/>
              </a:ext>
            </a:extLst>
          </p:cNvPr>
          <p:cNvSpPr txBox="1"/>
          <p:nvPr/>
        </p:nvSpPr>
        <p:spPr>
          <a:xfrm>
            <a:off x="1028700" y="2543975"/>
            <a:ext cx="15735300" cy="1048492"/>
          </a:xfrm>
          <a:prstGeom prst="rect">
            <a:avLst/>
          </a:prstGeom>
        </p:spPr>
        <p:txBody>
          <a:bodyPr wrap="square" lIns="0" tIns="0" rIns="0" bIns="0" rtlCol="0" anchor="t">
            <a:spAutoFit/>
          </a:bodyPr>
          <a:lstStyle/>
          <a:p>
            <a:pPr>
              <a:lnSpc>
                <a:spcPts val="4199"/>
              </a:lnSpc>
            </a:pPr>
            <a:r>
              <a:rPr lang="en-US" sz="3200" dirty="0">
                <a:solidFill>
                  <a:srgbClr val="1F2051"/>
                </a:solidFill>
                <a:latin typeface="Open Sans" panose="020B0606030504020204" pitchFamily="34" charset="0"/>
                <a:ea typeface="Open Sans" panose="020B0606030504020204" pitchFamily="34" charset="0"/>
                <a:cs typeface="Open Sans" panose="020B0606030504020204" pitchFamily="34" charset="0"/>
              </a:rPr>
              <a:t>The process for becoming a charter county is outlined in </a:t>
            </a:r>
            <a:r>
              <a:rPr lang="en-US" sz="3200" dirty="0">
                <a:solidFill>
                  <a:srgbClr val="1F2051"/>
                </a:solidFill>
                <a:latin typeface="Open Sans" panose="020B0606030504020204" pitchFamily="34" charset="0"/>
                <a:ea typeface="Open Sans" panose="020B0606030504020204" pitchFamily="34" charset="0"/>
                <a:cs typeface="Open Sans" panose="020B0606030504020204" pitchFamily="34" charset="0"/>
                <a:hlinkClick r:id="rId13"/>
              </a:rPr>
              <a:t>Government Code Sections 23700 to 23732.</a:t>
            </a:r>
            <a:endParaRPr lang="en-US" sz="3200" dirty="0">
              <a:solidFill>
                <a:srgbClr val="1F205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4">
            <a:extLst>
              <a:ext uri="{FF2B5EF4-FFF2-40B4-BE49-F238E27FC236}">
                <a16:creationId xmlns:a16="http://schemas.microsoft.com/office/drawing/2014/main" id="{9484B58F-73BD-791A-028E-EDFD33E94DE0}"/>
              </a:ext>
            </a:extLst>
          </p:cNvPr>
          <p:cNvSpPr txBox="1"/>
          <p:nvPr/>
        </p:nvSpPr>
        <p:spPr>
          <a:xfrm>
            <a:off x="1028700" y="1205989"/>
            <a:ext cx="13144500" cy="1103635"/>
          </a:xfrm>
          <a:prstGeom prst="rect">
            <a:avLst/>
          </a:prstGeom>
        </p:spPr>
        <p:txBody>
          <a:bodyPr wrap="square" lIns="0" tIns="0" rIns="0" bIns="0" rtlCol="0" anchor="t">
            <a:spAutoFit/>
          </a:bodyPr>
          <a:lstStyle/>
          <a:p>
            <a:pPr algn="l">
              <a:lnSpc>
                <a:spcPts val="9100"/>
              </a:lnSpc>
            </a:pPr>
            <a:r>
              <a:rPr lang="en-US" sz="6500" b="1" dirty="0">
                <a:solidFill>
                  <a:srgbClr val="1F2051"/>
                </a:solidFill>
                <a:latin typeface="EB Garamond Semi-Bold"/>
                <a:ea typeface="EB Garamond Semi-Bold"/>
                <a:cs typeface="EB Garamond Semi-Bold"/>
                <a:sym typeface="EB Garamond Semi-Bold"/>
              </a:rPr>
              <a:t>The Charter Process</a:t>
            </a:r>
          </a:p>
        </p:txBody>
      </p:sp>
    </p:spTree>
    <p:extLst>
      <p:ext uri="{BB962C8B-B14F-4D97-AF65-F5344CB8AC3E}">
        <p14:creationId xmlns:p14="http://schemas.microsoft.com/office/powerpoint/2010/main" val="401145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2650779"/>
            <a:ext cx="16230600" cy="1107900"/>
          </a:xfrm>
          <a:custGeom>
            <a:avLst/>
            <a:gdLst/>
            <a:ahLst/>
            <a:cxnLst/>
            <a:rect l="l" t="t" r="r" b="b"/>
            <a:pathLst>
              <a:path w="16230600" h="1107900">
                <a:moveTo>
                  <a:pt x="0" y="0"/>
                </a:moveTo>
                <a:lnTo>
                  <a:pt x="16230600" y="0"/>
                </a:lnTo>
                <a:lnTo>
                  <a:pt x="16230600" y="1107900"/>
                </a:lnTo>
                <a:lnTo>
                  <a:pt x="0" y="1107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028700" y="1446190"/>
            <a:ext cx="13783504" cy="1000496"/>
          </a:xfrm>
          <a:custGeom>
            <a:avLst/>
            <a:gdLst/>
            <a:ahLst/>
            <a:cxnLst/>
            <a:rect l="l" t="t" r="r" b="b"/>
            <a:pathLst>
              <a:path w="13783504" h="1000496">
                <a:moveTo>
                  <a:pt x="0" y="0"/>
                </a:moveTo>
                <a:lnTo>
                  <a:pt x="13783504" y="0"/>
                </a:lnTo>
                <a:lnTo>
                  <a:pt x="13783504" y="1000497"/>
                </a:lnTo>
                <a:lnTo>
                  <a:pt x="0" y="10004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028700" y="1028700"/>
            <a:ext cx="5954058" cy="116072"/>
          </a:xfrm>
          <a:custGeom>
            <a:avLst/>
            <a:gdLst/>
            <a:ahLst/>
            <a:cxnLst/>
            <a:rect l="l" t="t" r="r" b="b"/>
            <a:pathLst>
              <a:path w="5954058" h="116072">
                <a:moveTo>
                  <a:pt x="0" y="0"/>
                </a:moveTo>
                <a:lnTo>
                  <a:pt x="5954058" y="0"/>
                </a:lnTo>
                <a:lnTo>
                  <a:pt x="5954058" y="116072"/>
                </a:lnTo>
                <a:lnTo>
                  <a:pt x="0" y="1160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0" y="9642929"/>
            <a:ext cx="18288000" cy="644071"/>
          </a:xfrm>
          <a:custGeom>
            <a:avLst/>
            <a:gdLst/>
            <a:ahLst/>
            <a:cxnLst/>
            <a:rect l="l" t="t" r="r" b="b"/>
            <a:pathLst>
              <a:path w="18288000" h="644071">
                <a:moveTo>
                  <a:pt x="0" y="0"/>
                </a:moveTo>
                <a:lnTo>
                  <a:pt x="18288000" y="0"/>
                </a:lnTo>
                <a:lnTo>
                  <a:pt x="18288000" y="644071"/>
                </a:lnTo>
                <a:lnTo>
                  <a:pt x="0" y="644071"/>
                </a:lnTo>
                <a:lnTo>
                  <a:pt x="0" y="0"/>
                </a:lnTo>
                <a:close/>
              </a:path>
            </a:pathLst>
          </a:custGeom>
          <a:blipFill>
            <a:blip r:embed="rId8"/>
            <a:stretch>
              <a:fillRect l="-4493" r="-33733" b="-2960111"/>
            </a:stretch>
          </a:blipFill>
        </p:spPr>
        <p:txBody>
          <a:bodyPr/>
          <a:lstStyle/>
          <a:p>
            <a:endParaRPr lang="en-US"/>
          </a:p>
        </p:txBody>
      </p:sp>
      <p:sp>
        <p:nvSpPr>
          <p:cNvPr id="6" name="Freeform 6"/>
          <p:cNvSpPr/>
          <p:nvPr/>
        </p:nvSpPr>
        <p:spPr>
          <a:xfrm>
            <a:off x="0" y="9642929"/>
            <a:ext cx="18288000" cy="644071"/>
          </a:xfrm>
          <a:custGeom>
            <a:avLst/>
            <a:gdLst/>
            <a:ahLst/>
            <a:cxnLst/>
            <a:rect l="l" t="t" r="r" b="b"/>
            <a:pathLst>
              <a:path w="18288000" h="644071">
                <a:moveTo>
                  <a:pt x="0" y="0"/>
                </a:moveTo>
                <a:lnTo>
                  <a:pt x="18288000" y="0"/>
                </a:lnTo>
                <a:lnTo>
                  <a:pt x="18288000" y="644071"/>
                </a:lnTo>
                <a:lnTo>
                  <a:pt x="0" y="64407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692248" y="4205583"/>
            <a:ext cx="17087602" cy="4729858"/>
          </a:xfrm>
          <a:custGeom>
            <a:avLst/>
            <a:gdLst/>
            <a:ahLst/>
            <a:cxnLst/>
            <a:rect l="l" t="t" r="r" b="b"/>
            <a:pathLst>
              <a:path w="17087602" h="4729858">
                <a:moveTo>
                  <a:pt x="0" y="0"/>
                </a:moveTo>
                <a:lnTo>
                  <a:pt x="17087603" y="0"/>
                </a:lnTo>
                <a:lnTo>
                  <a:pt x="17087603" y="4729858"/>
                </a:lnTo>
                <a:lnTo>
                  <a:pt x="0" y="472985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TextBox 8"/>
          <p:cNvSpPr txBox="1"/>
          <p:nvPr/>
        </p:nvSpPr>
        <p:spPr>
          <a:xfrm>
            <a:off x="1028700" y="1330928"/>
            <a:ext cx="14778171" cy="2203039"/>
          </a:xfrm>
          <a:prstGeom prst="rect">
            <a:avLst/>
          </a:prstGeom>
        </p:spPr>
        <p:txBody>
          <a:bodyPr lIns="0" tIns="0" rIns="0" bIns="0" rtlCol="0" anchor="t">
            <a:spAutoFit/>
          </a:bodyPr>
          <a:lstStyle/>
          <a:p>
            <a:pPr algn="l">
              <a:lnSpc>
                <a:spcPts val="9100"/>
              </a:lnSpc>
            </a:pPr>
            <a:r>
              <a:rPr lang="en-US" sz="6500" dirty="0">
                <a:solidFill>
                  <a:srgbClr val="1F2051"/>
                </a:solidFill>
                <a:latin typeface="EB Garamond"/>
                <a:ea typeface="EB Garamond"/>
                <a:cs typeface="EB Garamond"/>
                <a:sym typeface="EB Garamond"/>
              </a:rPr>
              <a:t>The Charter Process</a:t>
            </a:r>
          </a:p>
          <a:p>
            <a:pPr>
              <a:lnSpc>
                <a:spcPts val="4199"/>
              </a:lnSpc>
            </a:pPr>
            <a:r>
              <a:rPr lang="en-US" sz="3200" dirty="0">
                <a:solidFill>
                  <a:srgbClr val="1F2051"/>
                </a:solidFill>
                <a:latin typeface="Open Sans" panose="020B0606030504020204" pitchFamily="34" charset="0"/>
                <a:ea typeface="Open Sans" panose="020B0606030504020204" pitchFamily="34" charset="0"/>
                <a:cs typeface="Open Sans" panose="020B0606030504020204" pitchFamily="34" charset="0"/>
              </a:rPr>
              <a:t>The process for becoming a charter county is outlined in </a:t>
            </a:r>
            <a:r>
              <a:rPr lang="en-US" sz="3200" dirty="0">
                <a:solidFill>
                  <a:srgbClr val="1F2051"/>
                </a:solidFill>
                <a:latin typeface="Open Sans" panose="020B0606030504020204" pitchFamily="34" charset="0"/>
                <a:ea typeface="Open Sans" panose="020B0606030504020204" pitchFamily="34" charset="0"/>
                <a:cs typeface="Open Sans" panose="020B0606030504020204" pitchFamily="34" charset="0"/>
                <a:hlinkClick r:id="rId13"/>
              </a:rPr>
              <a:t>Government Code Sections 23700 to 23732.</a:t>
            </a:r>
            <a:endParaRPr lang="en-US" sz="3200" dirty="0">
              <a:solidFill>
                <a:srgbClr val="1F205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9"/>
          <p:cNvSpPr txBox="1"/>
          <p:nvPr/>
        </p:nvSpPr>
        <p:spPr>
          <a:xfrm>
            <a:off x="1499596" y="6438900"/>
            <a:ext cx="2266169" cy="1231106"/>
          </a:xfrm>
          <a:prstGeom prst="rect">
            <a:avLst/>
          </a:prstGeom>
        </p:spPr>
        <p:txBody>
          <a:bodyPr lIns="0" tIns="0" rIns="0" bIns="0" rtlCol="0" anchor="t">
            <a:spAutoFit/>
          </a:bodyPr>
          <a:lstStyle/>
          <a:p>
            <a:pPr algn="ctr"/>
            <a:r>
              <a:rPr lang="en-US" sz="2000" dirty="0">
                <a:solidFill>
                  <a:srgbClr val="1F2051"/>
                </a:solidFill>
                <a:latin typeface="Open Sans" panose="020B0606030504020204" pitchFamily="34" charset="0"/>
                <a:ea typeface="Open Sans" panose="020B0606030504020204" pitchFamily="34" charset="0"/>
                <a:cs typeface="Open Sans" panose="020B0606030504020204" pitchFamily="34" charset="0"/>
              </a:rPr>
              <a:t>Can prepare and propose a county charter for the voters to consider.</a:t>
            </a:r>
          </a:p>
        </p:txBody>
      </p:sp>
      <p:sp>
        <p:nvSpPr>
          <p:cNvPr id="18" name="TextBox 18"/>
          <p:cNvSpPr txBox="1"/>
          <p:nvPr/>
        </p:nvSpPr>
        <p:spPr>
          <a:xfrm>
            <a:off x="8102964" y="6108916"/>
            <a:ext cx="2266169" cy="1846659"/>
          </a:xfrm>
          <a:prstGeom prst="rect">
            <a:avLst/>
          </a:prstGeom>
        </p:spPr>
        <p:txBody>
          <a:bodyPr lIns="0" tIns="0" rIns="0" bIns="0" rtlCol="0" anchor="t">
            <a:spAutoFit/>
          </a:bodyPr>
          <a:lstStyle/>
          <a:p>
            <a:pPr algn="ctr"/>
            <a:r>
              <a:rPr lang="en-US" sz="2000" dirty="0">
                <a:solidFill>
                  <a:srgbClr val="1F2051"/>
                </a:solidFill>
                <a:latin typeface="Open Sans" panose="020B0606030504020204" pitchFamily="34" charset="0"/>
                <a:ea typeface="Open Sans" panose="020B0606030504020204" pitchFamily="34" charset="0"/>
                <a:cs typeface="Open Sans" panose="020B0606030504020204" pitchFamily="34" charset="0"/>
              </a:rPr>
              <a:t>Must include the components outlined in California Constitution Article XI, Section 4. </a:t>
            </a:r>
          </a:p>
        </p:txBody>
      </p:sp>
      <p:sp>
        <p:nvSpPr>
          <p:cNvPr id="19" name="TextBox 19"/>
          <p:cNvSpPr txBox="1"/>
          <p:nvPr/>
        </p:nvSpPr>
        <p:spPr>
          <a:xfrm>
            <a:off x="11349782" y="6317113"/>
            <a:ext cx="2266169" cy="1231106"/>
          </a:xfrm>
          <a:prstGeom prst="rect">
            <a:avLst/>
          </a:prstGeom>
        </p:spPr>
        <p:txBody>
          <a:bodyPr lIns="0" tIns="0" rIns="0" bIns="0" rtlCol="0" anchor="t">
            <a:spAutoFit/>
          </a:bodyPr>
          <a:lstStyle/>
          <a:p>
            <a:pPr algn="ctr"/>
            <a:r>
              <a:rPr lang="en-US" sz="2000" dirty="0">
                <a:solidFill>
                  <a:srgbClr val="1F2051"/>
                </a:solidFill>
                <a:latin typeface="Open Sans" panose="020B0606030504020204" pitchFamily="34" charset="0"/>
                <a:ea typeface="Open Sans" panose="020B0606030504020204" pitchFamily="34" charset="0"/>
                <a:cs typeface="Open Sans" panose="020B0606030504020204" pitchFamily="34" charset="0"/>
              </a:rPr>
              <a:t>Decide whether to adopt the charter by simple majority vote. </a:t>
            </a:r>
          </a:p>
        </p:txBody>
      </p:sp>
      <p:sp>
        <p:nvSpPr>
          <p:cNvPr id="20" name="TextBox 20"/>
          <p:cNvSpPr txBox="1"/>
          <p:nvPr/>
        </p:nvSpPr>
        <p:spPr>
          <a:xfrm>
            <a:off x="14551507" y="6317113"/>
            <a:ext cx="2266169" cy="1231106"/>
          </a:xfrm>
          <a:prstGeom prst="rect">
            <a:avLst/>
          </a:prstGeom>
        </p:spPr>
        <p:txBody>
          <a:bodyPr lIns="0" tIns="0" rIns="0" bIns="0" rtlCol="0" anchor="t">
            <a:spAutoFit/>
          </a:bodyPr>
          <a:lstStyle/>
          <a:p>
            <a:pPr algn="ctr"/>
            <a:r>
              <a:rPr lang="en-US" sz="2000" dirty="0">
                <a:solidFill>
                  <a:srgbClr val="1F2051"/>
                </a:solidFill>
                <a:latin typeface="Open Sans" panose="020B0606030504020204" pitchFamily="34" charset="0"/>
                <a:ea typeface="Open Sans" panose="020B0606030504020204" pitchFamily="34" charset="0"/>
                <a:cs typeface="Open Sans" panose="020B0606030504020204" pitchFamily="34" charset="0"/>
              </a:rPr>
              <a:t>The charter takes effect and is filed with the Secretary of State. </a:t>
            </a:r>
          </a:p>
        </p:txBody>
      </p:sp>
      <p:sp>
        <p:nvSpPr>
          <p:cNvPr id="21" name="TextBox 21"/>
          <p:cNvSpPr txBox="1"/>
          <p:nvPr/>
        </p:nvSpPr>
        <p:spPr>
          <a:xfrm>
            <a:off x="1377792" y="4615110"/>
            <a:ext cx="2489406" cy="868186"/>
          </a:xfrm>
          <a:prstGeom prst="rect">
            <a:avLst/>
          </a:prstGeom>
        </p:spPr>
        <p:txBody>
          <a:bodyPr wrap="square" lIns="0" tIns="0" rIns="0" bIns="0" rtlCol="0" anchor="t">
            <a:spAutoFit/>
          </a:bodyPr>
          <a:lstStyle/>
          <a:p>
            <a:pPr algn="ctr">
              <a:lnSpc>
                <a:spcPts val="3478"/>
              </a:lnSpc>
            </a:pPr>
            <a:r>
              <a:rPr lang="en-US" sz="2498" b="1" dirty="0">
                <a:solidFill>
                  <a:srgbClr val="FFFFFF"/>
                </a:solidFill>
                <a:latin typeface="Open Sans Bold"/>
                <a:ea typeface="Open Sans Bold"/>
                <a:cs typeface="Open Sans Bold"/>
                <a:sym typeface="Open Sans Bold"/>
              </a:rPr>
              <a:t>Board of Supervisors</a:t>
            </a:r>
          </a:p>
        </p:txBody>
      </p:sp>
      <p:sp>
        <p:nvSpPr>
          <p:cNvPr id="22" name="TextBox 22"/>
          <p:cNvSpPr txBox="1"/>
          <p:nvPr/>
        </p:nvSpPr>
        <p:spPr>
          <a:xfrm>
            <a:off x="4803595" y="4587869"/>
            <a:ext cx="2266169" cy="868186"/>
          </a:xfrm>
          <a:prstGeom prst="rect">
            <a:avLst/>
          </a:prstGeom>
        </p:spPr>
        <p:txBody>
          <a:bodyPr wrap="square" lIns="0" tIns="0" rIns="0" bIns="0" rtlCol="0" anchor="t">
            <a:spAutoFit/>
          </a:bodyPr>
          <a:lstStyle/>
          <a:p>
            <a:pPr algn="ctr">
              <a:lnSpc>
                <a:spcPts val="3478"/>
              </a:lnSpc>
            </a:pPr>
            <a:r>
              <a:rPr lang="en-US" sz="2498" b="1" dirty="0">
                <a:solidFill>
                  <a:srgbClr val="FFFFFF"/>
                </a:solidFill>
                <a:latin typeface="Open Sans Bold"/>
                <a:ea typeface="Open Sans Bold"/>
                <a:cs typeface="Open Sans Bold"/>
                <a:sym typeface="Open Sans Bold"/>
              </a:rPr>
              <a:t>Charter Commission</a:t>
            </a:r>
          </a:p>
        </p:txBody>
      </p:sp>
      <p:sp>
        <p:nvSpPr>
          <p:cNvPr id="23" name="TextBox 23"/>
          <p:cNvSpPr txBox="1"/>
          <p:nvPr/>
        </p:nvSpPr>
        <p:spPr>
          <a:xfrm>
            <a:off x="8213874" y="4587869"/>
            <a:ext cx="1922402" cy="868186"/>
          </a:xfrm>
          <a:prstGeom prst="rect">
            <a:avLst/>
          </a:prstGeom>
        </p:spPr>
        <p:txBody>
          <a:bodyPr wrap="square" lIns="0" tIns="0" rIns="0" bIns="0" rtlCol="0" anchor="t">
            <a:spAutoFit/>
          </a:bodyPr>
          <a:lstStyle/>
          <a:p>
            <a:pPr algn="ctr">
              <a:lnSpc>
                <a:spcPts val="3478"/>
              </a:lnSpc>
            </a:pPr>
            <a:r>
              <a:rPr lang="en-US" sz="2498" b="1" dirty="0">
                <a:solidFill>
                  <a:srgbClr val="FFFFFF"/>
                </a:solidFill>
                <a:latin typeface="Open Sans Bold"/>
                <a:ea typeface="Open Sans Bold"/>
                <a:cs typeface="Open Sans Bold"/>
                <a:sym typeface="Open Sans Bold"/>
              </a:rPr>
              <a:t>Proposed Charter</a:t>
            </a:r>
          </a:p>
        </p:txBody>
      </p:sp>
      <p:sp>
        <p:nvSpPr>
          <p:cNvPr id="24" name="TextBox 24"/>
          <p:cNvSpPr txBox="1"/>
          <p:nvPr/>
        </p:nvSpPr>
        <p:spPr>
          <a:xfrm>
            <a:off x="11917589" y="4754423"/>
            <a:ext cx="1122340" cy="419346"/>
          </a:xfrm>
          <a:prstGeom prst="rect">
            <a:avLst/>
          </a:prstGeom>
        </p:spPr>
        <p:txBody>
          <a:bodyPr lIns="0" tIns="0" rIns="0" bIns="0" rtlCol="0" anchor="t">
            <a:spAutoFit/>
          </a:bodyPr>
          <a:lstStyle/>
          <a:p>
            <a:pPr algn="ctr">
              <a:lnSpc>
                <a:spcPts val="3478"/>
              </a:lnSpc>
            </a:pPr>
            <a:r>
              <a:rPr lang="en-US" sz="2498" b="1" dirty="0">
                <a:solidFill>
                  <a:srgbClr val="FFFFFF"/>
                </a:solidFill>
                <a:latin typeface="Open Sans Bold"/>
                <a:ea typeface="Open Sans Bold"/>
                <a:cs typeface="Open Sans Bold"/>
                <a:sym typeface="Open Sans Bold"/>
              </a:rPr>
              <a:t>Voters</a:t>
            </a:r>
          </a:p>
        </p:txBody>
      </p:sp>
      <p:sp>
        <p:nvSpPr>
          <p:cNvPr id="25" name="TextBox 25"/>
          <p:cNvSpPr txBox="1"/>
          <p:nvPr/>
        </p:nvSpPr>
        <p:spPr>
          <a:xfrm>
            <a:off x="14534447" y="4754423"/>
            <a:ext cx="2351108" cy="419346"/>
          </a:xfrm>
          <a:prstGeom prst="rect">
            <a:avLst/>
          </a:prstGeom>
        </p:spPr>
        <p:txBody>
          <a:bodyPr wrap="square" lIns="0" tIns="0" rIns="0" bIns="0" rtlCol="0" anchor="t">
            <a:spAutoFit/>
          </a:bodyPr>
          <a:lstStyle/>
          <a:p>
            <a:pPr algn="ctr">
              <a:lnSpc>
                <a:spcPts val="3478"/>
              </a:lnSpc>
            </a:pPr>
            <a:r>
              <a:rPr lang="en-US" sz="2498" b="1" dirty="0">
                <a:solidFill>
                  <a:srgbClr val="FFFFFF"/>
                </a:solidFill>
                <a:latin typeface="Open Sans Bold"/>
                <a:ea typeface="Open Sans Bold"/>
                <a:cs typeface="Open Sans Bold"/>
                <a:sym typeface="Open Sans Bold"/>
              </a:rPr>
              <a:t>If Approved…</a:t>
            </a:r>
          </a:p>
        </p:txBody>
      </p:sp>
      <p:sp>
        <p:nvSpPr>
          <p:cNvPr id="26" name="TextBox 20">
            <a:extLst>
              <a:ext uri="{FF2B5EF4-FFF2-40B4-BE49-F238E27FC236}">
                <a16:creationId xmlns:a16="http://schemas.microsoft.com/office/drawing/2014/main" id="{D36972B5-9721-C3B1-31C6-22068EADF2D2}"/>
              </a:ext>
            </a:extLst>
          </p:cNvPr>
          <p:cNvSpPr txBox="1"/>
          <p:nvPr/>
        </p:nvSpPr>
        <p:spPr>
          <a:xfrm>
            <a:off x="4803596" y="5928697"/>
            <a:ext cx="2266169" cy="2462213"/>
          </a:xfrm>
          <a:prstGeom prst="rect">
            <a:avLst/>
          </a:prstGeom>
        </p:spPr>
        <p:txBody>
          <a:bodyPr lIns="0" tIns="0" rIns="0" bIns="0" rtlCol="0" anchor="t">
            <a:spAutoFit/>
          </a:bodyPr>
          <a:lstStyle/>
          <a:p>
            <a:pPr algn="ctr"/>
            <a:r>
              <a:rPr lang="en-US" sz="2000" dirty="0">
                <a:solidFill>
                  <a:srgbClr val="1F2051"/>
                </a:solidFill>
                <a:latin typeface="Open Sans" panose="020B0606030504020204" pitchFamily="34" charset="0"/>
                <a:ea typeface="Open Sans" panose="020B0606030504020204" pitchFamily="34" charset="0"/>
                <a:cs typeface="Open Sans" panose="020B0606030504020204" pitchFamily="34" charset="0"/>
              </a:rPr>
              <a:t>At the will of the voters, prepares a charter for the county, which must be signed by a majority of the 15 elected commissioners</a:t>
            </a:r>
            <a:r>
              <a:rPr lang="en-US" sz="2000" dirty="0">
                <a:solidFill>
                  <a:srgbClr val="1F2051"/>
                </a:solidFill>
                <a:latin typeface="Century Gothic Paneuropean"/>
              </a:rPr>
              <a:t>.</a:t>
            </a:r>
          </a:p>
        </p:txBody>
      </p:sp>
      <p:sp>
        <p:nvSpPr>
          <p:cNvPr id="10" name="Freeform 10">
            <a:extLst>
              <a:ext uri="{FF2B5EF4-FFF2-40B4-BE49-F238E27FC236}">
                <a16:creationId xmlns:a16="http://schemas.microsoft.com/office/drawing/2014/main" id="{178C0352-0845-BDC0-69FA-43924E14F92E}"/>
              </a:ext>
            </a:extLst>
          </p:cNvPr>
          <p:cNvSpPr/>
          <p:nvPr/>
        </p:nvSpPr>
        <p:spPr>
          <a:xfrm>
            <a:off x="3876505" y="6631042"/>
            <a:ext cx="816351" cy="733411"/>
          </a:xfrm>
          <a:custGeom>
            <a:avLst/>
            <a:gdLst/>
            <a:ahLst/>
            <a:cxnLst/>
            <a:rect l="l" t="t" r="r" b="b"/>
            <a:pathLst>
              <a:path w="664380" h="290226">
                <a:moveTo>
                  <a:pt x="0" y="0"/>
                </a:moveTo>
                <a:lnTo>
                  <a:pt x="664380" y="0"/>
                </a:lnTo>
                <a:lnTo>
                  <a:pt x="664380" y="290226"/>
                </a:lnTo>
                <a:lnTo>
                  <a:pt x="0" y="290226"/>
                </a:lnTo>
                <a:close/>
              </a:path>
            </a:pathLst>
          </a:custGeom>
          <a:solidFill>
            <a:schemeClr val="accent6">
              <a:lumMod val="75000"/>
            </a:schemeClr>
          </a:solidFill>
        </p:spPr>
        <p:txBody>
          <a:bodyPr anchor="ctr" anchorCtr="0"/>
          <a:lstStyle/>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OR</a:t>
            </a:r>
          </a:p>
        </p:txBody>
      </p:sp>
      <p:pic>
        <p:nvPicPr>
          <p:cNvPr id="11" name="Graphic 10" descr="Play with solid fill">
            <a:extLst>
              <a:ext uri="{FF2B5EF4-FFF2-40B4-BE49-F238E27FC236}">
                <a16:creationId xmlns:a16="http://schemas.microsoft.com/office/drawing/2014/main" id="{C5AE7615-7FF4-F514-D92C-3B8D2BCC3A1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477302" y="6475466"/>
            <a:ext cx="914400" cy="914400"/>
          </a:xfrm>
          <a:prstGeom prst="rect">
            <a:avLst/>
          </a:prstGeom>
        </p:spPr>
      </p:pic>
      <p:pic>
        <p:nvPicPr>
          <p:cNvPr id="12" name="Graphic 11" descr="Play with solid fill">
            <a:extLst>
              <a:ext uri="{FF2B5EF4-FFF2-40B4-BE49-F238E27FC236}">
                <a16:creationId xmlns:a16="http://schemas.microsoft.com/office/drawing/2014/main" id="{9A4327DA-8482-3D8D-3D39-7C7E92AF6C1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086600" y="6439825"/>
            <a:ext cx="914400" cy="914400"/>
          </a:xfrm>
          <a:prstGeom prst="rect">
            <a:avLst/>
          </a:prstGeom>
        </p:spPr>
      </p:pic>
      <p:pic>
        <p:nvPicPr>
          <p:cNvPr id="13" name="Graphic 12" descr="Play with solid fill">
            <a:extLst>
              <a:ext uri="{FF2B5EF4-FFF2-40B4-BE49-F238E27FC236}">
                <a16:creationId xmlns:a16="http://schemas.microsoft.com/office/drawing/2014/main" id="{C826BCAE-E713-31DF-A9DE-E97DF5A2B06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3667130" y="6514945"/>
            <a:ext cx="914400" cy="9144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p:cNvSpPr/>
          <p:nvPr/>
        </p:nvSpPr>
        <p:spPr>
          <a:xfrm>
            <a:off x="-63503" y="-63503"/>
            <a:ext cx="11160300" cy="10413997"/>
          </a:xfrm>
          <a:custGeom>
            <a:avLst/>
            <a:gdLst/>
            <a:ahLst/>
            <a:cxnLst/>
            <a:rect l="l" t="t" r="r" b="b"/>
            <a:pathLst>
              <a:path w="11160300" h="10413997">
                <a:moveTo>
                  <a:pt x="0" y="0"/>
                </a:moveTo>
                <a:lnTo>
                  <a:pt x="11160299" y="0"/>
                </a:lnTo>
                <a:lnTo>
                  <a:pt x="11160299" y="10413997"/>
                </a:lnTo>
                <a:lnTo>
                  <a:pt x="0" y="10413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a:grpSpLocks noChangeAspect="1"/>
          </p:cNvGrpSpPr>
          <p:nvPr/>
        </p:nvGrpSpPr>
        <p:grpSpPr>
          <a:xfrm>
            <a:off x="0" y="0"/>
            <a:ext cx="5104381" cy="3367478"/>
            <a:chOff x="0" y="0"/>
            <a:chExt cx="6805841" cy="4489971"/>
          </a:xfrm>
        </p:grpSpPr>
        <p:sp>
          <p:nvSpPr>
            <p:cNvPr id="4" name="Freeform 4"/>
            <p:cNvSpPr/>
            <p:nvPr/>
          </p:nvSpPr>
          <p:spPr>
            <a:xfrm>
              <a:off x="0" y="0"/>
              <a:ext cx="6805803" cy="4489958"/>
            </a:xfrm>
            <a:custGeom>
              <a:avLst/>
              <a:gdLst/>
              <a:ahLst/>
              <a:cxnLst/>
              <a:rect l="l" t="t" r="r" b="b"/>
              <a:pathLst>
                <a:path w="6805803" h="4489958">
                  <a:moveTo>
                    <a:pt x="0" y="0"/>
                  </a:moveTo>
                  <a:lnTo>
                    <a:pt x="0" y="2174113"/>
                  </a:lnTo>
                  <a:lnTo>
                    <a:pt x="2315845" y="4489958"/>
                  </a:lnTo>
                  <a:lnTo>
                    <a:pt x="6805803" y="0"/>
                  </a:lnTo>
                  <a:lnTo>
                    <a:pt x="6805803" y="0"/>
                  </a:lnTo>
                  <a:close/>
                </a:path>
              </a:pathLst>
            </a:custGeom>
            <a:blipFill>
              <a:blip r:embed="rId5"/>
              <a:stretch>
                <a:fillRect l="-64928" t="-100000" r="-32984"/>
              </a:stretch>
            </a:blipFill>
          </p:spPr>
          <p:txBody>
            <a:bodyPr/>
            <a:lstStyle/>
            <a:p>
              <a:endParaRPr lang="en-US"/>
            </a:p>
          </p:txBody>
        </p:sp>
      </p:grpSp>
      <p:sp>
        <p:nvSpPr>
          <p:cNvPr id="5" name="Freeform 5"/>
          <p:cNvSpPr/>
          <p:nvPr/>
        </p:nvSpPr>
        <p:spPr>
          <a:xfrm>
            <a:off x="0" y="0"/>
            <a:ext cx="5104381" cy="3367478"/>
          </a:xfrm>
          <a:custGeom>
            <a:avLst/>
            <a:gdLst/>
            <a:ahLst/>
            <a:cxnLst/>
            <a:rect l="l" t="t" r="r" b="b"/>
            <a:pathLst>
              <a:path w="5104381" h="3367478">
                <a:moveTo>
                  <a:pt x="0" y="0"/>
                </a:moveTo>
                <a:lnTo>
                  <a:pt x="5104381" y="0"/>
                </a:lnTo>
                <a:lnTo>
                  <a:pt x="5104381" y="3367478"/>
                </a:lnTo>
                <a:lnTo>
                  <a:pt x="0" y="33674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6" name="Group 6"/>
          <p:cNvGrpSpPr>
            <a:grpSpLocks noChangeAspect="1"/>
          </p:cNvGrpSpPr>
          <p:nvPr/>
        </p:nvGrpSpPr>
        <p:grpSpPr>
          <a:xfrm>
            <a:off x="200682" y="8207207"/>
            <a:ext cx="4159577" cy="2079793"/>
            <a:chOff x="0" y="0"/>
            <a:chExt cx="5546103" cy="2773058"/>
          </a:xfrm>
        </p:grpSpPr>
        <p:sp>
          <p:nvSpPr>
            <p:cNvPr id="7" name="Freeform 7"/>
            <p:cNvSpPr/>
            <p:nvPr/>
          </p:nvSpPr>
          <p:spPr>
            <a:xfrm>
              <a:off x="0" y="0"/>
              <a:ext cx="5546090" cy="2773045"/>
            </a:xfrm>
            <a:custGeom>
              <a:avLst/>
              <a:gdLst/>
              <a:ahLst/>
              <a:cxnLst/>
              <a:rect l="l" t="t" r="r" b="b"/>
              <a:pathLst>
                <a:path w="5546090" h="2773045">
                  <a:moveTo>
                    <a:pt x="2773045" y="0"/>
                  </a:moveTo>
                  <a:lnTo>
                    <a:pt x="0" y="2773045"/>
                  </a:lnTo>
                  <a:lnTo>
                    <a:pt x="5546090" y="2773045"/>
                  </a:lnTo>
                  <a:lnTo>
                    <a:pt x="2773045" y="0"/>
                  </a:lnTo>
                  <a:close/>
                </a:path>
              </a:pathLst>
            </a:custGeom>
            <a:blipFill>
              <a:blip r:embed="rId8"/>
              <a:stretch>
                <a:fillRect l="-86121" t="-35358" r="-83264" b="-223829"/>
              </a:stretch>
            </a:blipFill>
          </p:spPr>
          <p:txBody>
            <a:bodyPr/>
            <a:lstStyle/>
            <a:p>
              <a:endParaRPr lang="en-US"/>
            </a:p>
          </p:txBody>
        </p:sp>
      </p:grpSp>
      <p:sp>
        <p:nvSpPr>
          <p:cNvPr id="8" name="Freeform 8"/>
          <p:cNvSpPr/>
          <p:nvPr/>
        </p:nvSpPr>
        <p:spPr>
          <a:xfrm>
            <a:off x="0" y="8207207"/>
            <a:ext cx="5647954" cy="2079793"/>
          </a:xfrm>
          <a:custGeom>
            <a:avLst/>
            <a:gdLst/>
            <a:ahLst/>
            <a:cxnLst/>
            <a:rect l="l" t="t" r="r" b="b"/>
            <a:pathLst>
              <a:path w="5647954" h="2079793">
                <a:moveTo>
                  <a:pt x="0" y="0"/>
                </a:moveTo>
                <a:lnTo>
                  <a:pt x="5647954" y="0"/>
                </a:lnTo>
                <a:lnTo>
                  <a:pt x="5647954" y="2079793"/>
                </a:lnTo>
                <a:lnTo>
                  <a:pt x="0" y="20797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6337764" y="7949736"/>
            <a:ext cx="5612473" cy="2337264"/>
          </a:xfrm>
          <a:custGeom>
            <a:avLst/>
            <a:gdLst/>
            <a:ahLst/>
            <a:cxnLst/>
            <a:rect l="l" t="t" r="r" b="b"/>
            <a:pathLst>
              <a:path w="5612473" h="2337264">
                <a:moveTo>
                  <a:pt x="0" y="0"/>
                </a:moveTo>
                <a:lnTo>
                  <a:pt x="5612472" y="0"/>
                </a:lnTo>
                <a:lnTo>
                  <a:pt x="5612472" y="2337264"/>
                </a:lnTo>
                <a:lnTo>
                  <a:pt x="0" y="233726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10" name="Group 10"/>
          <p:cNvGrpSpPr>
            <a:grpSpLocks noChangeAspect="1"/>
          </p:cNvGrpSpPr>
          <p:nvPr/>
        </p:nvGrpSpPr>
        <p:grpSpPr>
          <a:xfrm>
            <a:off x="9435122" y="5006588"/>
            <a:ext cx="5515118" cy="5280412"/>
            <a:chOff x="0" y="0"/>
            <a:chExt cx="7353490" cy="7040550"/>
          </a:xfrm>
        </p:grpSpPr>
        <p:sp>
          <p:nvSpPr>
            <p:cNvPr id="11" name="Freeform 11"/>
            <p:cNvSpPr/>
            <p:nvPr/>
          </p:nvSpPr>
          <p:spPr>
            <a:xfrm>
              <a:off x="0" y="0"/>
              <a:ext cx="7353427" cy="7040499"/>
            </a:xfrm>
            <a:custGeom>
              <a:avLst/>
              <a:gdLst/>
              <a:ahLst/>
              <a:cxnLst/>
              <a:rect l="l" t="t" r="r" b="b"/>
              <a:pathLst>
                <a:path w="7353427" h="7040499">
                  <a:moveTo>
                    <a:pt x="3676777" y="0"/>
                  </a:moveTo>
                  <a:lnTo>
                    <a:pt x="0" y="3676777"/>
                  </a:lnTo>
                  <a:lnTo>
                    <a:pt x="3363849" y="7040499"/>
                  </a:lnTo>
                  <a:lnTo>
                    <a:pt x="3989705" y="7040499"/>
                  </a:lnTo>
                  <a:lnTo>
                    <a:pt x="7353427" y="3676777"/>
                  </a:lnTo>
                  <a:lnTo>
                    <a:pt x="3676777" y="0"/>
                  </a:lnTo>
                  <a:close/>
                </a:path>
              </a:pathLst>
            </a:custGeom>
            <a:blipFill>
              <a:blip r:embed="rId13"/>
              <a:stretch>
                <a:fillRect l="-18506" t="-57822" r="-11471" b="-23183"/>
              </a:stretch>
            </a:blipFill>
          </p:spPr>
          <p:txBody>
            <a:bodyPr/>
            <a:lstStyle/>
            <a:p>
              <a:endParaRPr lang="en-US"/>
            </a:p>
          </p:txBody>
        </p:sp>
      </p:grpSp>
      <p:sp>
        <p:nvSpPr>
          <p:cNvPr id="12" name="Freeform 12"/>
          <p:cNvSpPr/>
          <p:nvPr/>
        </p:nvSpPr>
        <p:spPr>
          <a:xfrm>
            <a:off x="9435122" y="5006588"/>
            <a:ext cx="5515118" cy="5280412"/>
          </a:xfrm>
          <a:custGeom>
            <a:avLst/>
            <a:gdLst/>
            <a:ahLst/>
            <a:cxnLst/>
            <a:rect l="l" t="t" r="r" b="b"/>
            <a:pathLst>
              <a:path w="5515118" h="5280412">
                <a:moveTo>
                  <a:pt x="0" y="0"/>
                </a:moveTo>
                <a:lnTo>
                  <a:pt x="5515118" y="0"/>
                </a:lnTo>
                <a:lnTo>
                  <a:pt x="5515118" y="5280412"/>
                </a:lnTo>
                <a:lnTo>
                  <a:pt x="0" y="528041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13" name="Group 13"/>
          <p:cNvGrpSpPr>
            <a:grpSpLocks noChangeAspect="1"/>
          </p:cNvGrpSpPr>
          <p:nvPr/>
        </p:nvGrpSpPr>
        <p:grpSpPr>
          <a:xfrm>
            <a:off x="7921428" y="0"/>
            <a:ext cx="6734947" cy="5275907"/>
            <a:chOff x="0" y="0"/>
            <a:chExt cx="8979929" cy="7034543"/>
          </a:xfrm>
        </p:grpSpPr>
        <p:sp>
          <p:nvSpPr>
            <p:cNvPr id="14" name="Freeform 14"/>
            <p:cNvSpPr/>
            <p:nvPr/>
          </p:nvSpPr>
          <p:spPr>
            <a:xfrm>
              <a:off x="0" y="0"/>
              <a:ext cx="8979916" cy="7034530"/>
            </a:xfrm>
            <a:custGeom>
              <a:avLst/>
              <a:gdLst/>
              <a:ahLst/>
              <a:cxnLst/>
              <a:rect l="l" t="t" r="r" b="b"/>
              <a:pathLst>
                <a:path w="8979916" h="7034530">
                  <a:moveTo>
                    <a:pt x="2544572" y="0"/>
                  </a:moveTo>
                  <a:lnTo>
                    <a:pt x="0" y="2544572"/>
                  </a:lnTo>
                  <a:lnTo>
                    <a:pt x="4489958" y="7034530"/>
                  </a:lnTo>
                  <a:lnTo>
                    <a:pt x="8979916" y="2544572"/>
                  </a:lnTo>
                  <a:lnTo>
                    <a:pt x="6435344" y="0"/>
                  </a:lnTo>
                  <a:close/>
                </a:path>
              </a:pathLst>
            </a:custGeom>
            <a:blipFill>
              <a:blip r:embed="rId16"/>
              <a:stretch>
                <a:fillRect l="-4662" t="-27654" r="-28667"/>
              </a:stretch>
            </a:blipFill>
          </p:spPr>
          <p:txBody>
            <a:bodyPr/>
            <a:lstStyle/>
            <a:p>
              <a:endParaRPr lang="en-US"/>
            </a:p>
          </p:txBody>
        </p:sp>
      </p:grpSp>
      <p:sp>
        <p:nvSpPr>
          <p:cNvPr id="15" name="Freeform 15"/>
          <p:cNvSpPr/>
          <p:nvPr/>
        </p:nvSpPr>
        <p:spPr>
          <a:xfrm>
            <a:off x="4861970" y="-63503"/>
            <a:ext cx="9857908" cy="5402904"/>
          </a:xfrm>
          <a:custGeom>
            <a:avLst/>
            <a:gdLst/>
            <a:ahLst/>
            <a:cxnLst/>
            <a:rect l="l" t="t" r="r" b="b"/>
            <a:pathLst>
              <a:path w="9857908" h="5402904">
                <a:moveTo>
                  <a:pt x="0" y="0"/>
                </a:moveTo>
                <a:lnTo>
                  <a:pt x="9857908" y="0"/>
                </a:lnTo>
                <a:lnTo>
                  <a:pt x="9857908" y="5402904"/>
                </a:lnTo>
                <a:lnTo>
                  <a:pt x="0" y="540290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16" name="Group 16"/>
          <p:cNvGrpSpPr>
            <a:grpSpLocks noChangeAspect="1"/>
          </p:cNvGrpSpPr>
          <p:nvPr/>
        </p:nvGrpSpPr>
        <p:grpSpPr>
          <a:xfrm>
            <a:off x="12477483" y="2135848"/>
            <a:ext cx="5320846" cy="5320846"/>
            <a:chOff x="0" y="0"/>
            <a:chExt cx="7094461" cy="7094461"/>
          </a:xfrm>
        </p:grpSpPr>
        <p:sp>
          <p:nvSpPr>
            <p:cNvPr id="17" name="Freeform 17"/>
            <p:cNvSpPr/>
            <p:nvPr/>
          </p:nvSpPr>
          <p:spPr>
            <a:xfrm>
              <a:off x="0" y="0"/>
              <a:ext cx="7094474" cy="7094474"/>
            </a:xfrm>
            <a:custGeom>
              <a:avLst/>
              <a:gdLst/>
              <a:ahLst/>
              <a:cxnLst/>
              <a:rect l="l" t="t" r="r" b="b"/>
              <a:pathLst>
                <a:path w="7094474" h="7094474">
                  <a:moveTo>
                    <a:pt x="3547237" y="0"/>
                  </a:moveTo>
                  <a:lnTo>
                    <a:pt x="0" y="3547237"/>
                  </a:lnTo>
                  <a:lnTo>
                    <a:pt x="3547237" y="7094474"/>
                  </a:lnTo>
                  <a:lnTo>
                    <a:pt x="7094474" y="3547237"/>
                  </a:lnTo>
                  <a:lnTo>
                    <a:pt x="3547237" y="0"/>
                  </a:lnTo>
                  <a:lnTo>
                    <a:pt x="3547237" y="0"/>
                  </a:lnTo>
                  <a:lnTo>
                    <a:pt x="3547237" y="0"/>
                  </a:lnTo>
                  <a:close/>
                </a:path>
              </a:pathLst>
            </a:custGeom>
            <a:blipFill>
              <a:blip r:embed="rId19"/>
              <a:stretch>
                <a:fillRect l="-16664" r="-16664"/>
              </a:stretch>
            </a:blipFill>
          </p:spPr>
          <p:txBody>
            <a:bodyPr/>
            <a:lstStyle/>
            <a:p>
              <a:endParaRPr lang="en-US"/>
            </a:p>
          </p:txBody>
        </p:sp>
      </p:grpSp>
      <p:sp>
        <p:nvSpPr>
          <p:cNvPr id="18" name="Freeform 18"/>
          <p:cNvSpPr/>
          <p:nvPr/>
        </p:nvSpPr>
        <p:spPr>
          <a:xfrm>
            <a:off x="12477483" y="2135848"/>
            <a:ext cx="5320846" cy="5320846"/>
          </a:xfrm>
          <a:custGeom>
            <a:avLst/>
            <a:gdLst/>
            <a:ahLst/>
            <a:cxnLst/>
            <a:rect l="l" t="t" r="r" b="b"/>
            <a:pathLst>
              <a:path w="5320846" h="5320846">
                <a:moveTo>
                  <a:pt x="0" y="0"/>
                </a:moveTo>
                <a:lnTo>
                  <a:pt x="5320846" y="0"/>
                </a:lnTo>
                <a:lnTo>
                  <a:pt x="5320846" y="5320846"/>
                </a:lnTo>
                <a:lnTo>
                  <a:pt x="0" y="532084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nvGrpSpPr>
          <p:cNvPr id="19" name="Group 19"/>
          <p:cNvGrpSpPr>
            <a:grpSpLocks noChangeAspect="1"/>
          </p:cNvGrpSpPr>
          <p:nvPr/>
        </p:nvGrpSpPr>
        <p:grpSpPr>
          <a:xfrm>
            <a:off x="13229482" y="0"/>
            <a:ext cx="3816858" cy="1908429"/>
            <a:chOff x="0" y="0"/>
            <a:chExt cx="5089144" cy="2544572"/>
          </a:xfrm>
        </p:grpSpPr>
        <p:sp>
          <p:nvSpPr>
            <p:cNvPr id="20" name="Freeform 20"/>
            <p:cNvSpPr/>
            <p:nvPr/>
          </p:nvSpPr>
          <p:spPr>
            <a:xfrm>
              <a:off x="0" y="0"/>
              <a:ext cx="5089144" cy="2544572"/>
            </a:xfrm>
            <a:custGeom>
              <a:avLst/>
              <a:gdLst/>
              <a:ahLst/>
              <a:cxnLst/>
              <a:rect l="l" t="t" r="r" b="b"/>
              <a:pathLst>
                <a:path w="5089144" h="2544572">
                  <a:moveTo>
                    <a:pt x="0" y="0"/>
                  </a:moveTo>
                  <a:lnTo>
                    <a:pt x="2544572" y="2544572"/>
                  </a:lnTo>
                  <a:lnTo>
                    <a:pt x="5089144" y="0"/>
                  </a:lnTo>
                  <a:close/>
                </a:path>
              </a:pathLst>
            </a:custGeom>
            <a:blipFill>
              <a:blip r:embed="rId22"/>
              <a:stretch>
                <a:fillRect l="-97598" t="-178807" r="-90819" b="-153814"/>
              </a:stretch>
            </a:blipFill>
          </p:spPr>
          <p:txBody>
            <a:bodyPr/>
            <a:lstStyle/>
            <a:p>
              <a:endParaRPr lang="en-US"/>
            </a:p>
          </p:txBody>
        </p:sp>
      </p:grpSp>
      <p:sp>
        <p:nvSpPr>
          <p:cNvPr id="21" name="Freeform 21"/>
          <p:cNvSpPr/>
          <p:nvPr/>
        </p:nvSpPr>
        <p:spPr>
          <a:xfrm>
            <a:off x="12477483" y="0"/>
            <a:ext cx="5320846" cy="1908429"/>
          </a:xfrm>
          <a:custGeom>
            <a:avLst/>
            <a:gdLst/>
            <a:ahLst/>
            <a:cxnLst/>
            <a:rect l="l" t="t" r="r" b="b"/>
            <a:pathLst>
              <a:path w="5320846" h="1908429">
                <a:moveTo>
                  <a:pt x="0" y="0"/>
                </a:moveTo>
                <a:lnTo>
                  <a:pt x="5320846" y="0"/>
                </a:lnTo>
                <a:lnTo>
                  <a:pt x="5320846" y="1908429"/>
                </a:lnTo>
                <a:lnTo>
                  <a:pt x="0" y="190842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grpSp>
        <p:nvGrpSpPr>
          <p:cNvPr id="22" name="Group 22"/>
          <p:cNvGrpSpPr>
            <a:grpSpLocks noChangeAspect="1"/>
          </p:cNvGrpSpPr>
          <p:nvPr/>
        </p:nvGrpSpPr>
        <p:grpSpPr>
          <a:xfrm>
            <a:off x="13058108" y="8207207"/>
            <a:ext cx="4159577" cy="2079793"/>
            <a:chOff x="0" y="0"/>
            <a:chExt cx="5546103" cy="2773058"/>
          </a:xfrm>
        </p:grpSpPr>
        <p:sp>
          <p:nvSpPr>
            <p:cNvPr id="23" name="Freeform 23"/>
            <p:cNvSpPr/>
            <p:nvPr/>
          </p:nvSpPr>
          <p:spPr>
            <a:xfrm>
              <a:off x="0" y="0"/>
              <a:ext cx="5546090" cy="2773045"/>
            </a:xfrm>
            <a:custGeom>
              <a:avLst/>
              <a:gdLst/>
              <a:ahLst/>
              <a:cxnLst/>
              <a:rect l="l" t="t" r="r" b="b"/>
              <a:pathLst>
                <a:path w="5546090" h="2773045">
                  <a:moveTo>
                    <a:pt x="2773045" y="0"/>
                  </a:moveTo>
                  <a:lnTo>
                    <a:pt x="0" y="2773045"/>
                  </a:lnTo>
                  <a:lnTo>
                    <a:pt x="5546090" y="2773045"/>
                  </a:lnTo>
                  <a:lnTo>
                    <a:pt x="2773045" y="0"/>
                  </a:lnTo>
                  <a:close/>
                </a:path>
              </a:pathLst>
            </a:custGeom>
            <a:blipFill>
              <a:blip r:embed="rId25"/>
              <a:stretch>
                <a:fillRect l="-16294" t="-33143" r="-16294" b="-198320"/>
              </a:stretch>
            </a:blipFill>
          </p:spPr>
          <p:txBody>
            <a:bodyPr/>
            <a:lstStyle/>
            <a:p>
              <a:endParaRPr lang="en-US"/>
            </a:p>
          </p:txBody>
        </p:sp>
      </p:grpSp>
      <p:sp>
        <p:nvSpPr>
          <p:cNvPr id="24" name="Freeform 24"/>
          <p:cNvSpPr/>
          <p:nvPr/>
        </p:nvSpPr>
        <p:spPr>
          <a:xfrm>
            <a:off x="815254" y="5359698"/>
            <a:ext cx="9722701" cy="1137304"/>
          </a:xfrm>
          <a:custGeom>
            <a:avLst/>
            <a:gdLst/>
            <a:ahLst/>
            <a:cxnLst/>
            <a:rect l="l" t="t" r="r" b="b"/>
            <a:pathLst>
              <a:path w="9722701" h="1137304">
                <a:moveTo>
                  <a:pt x="0" y="0"/>
                </a:moveTo>
                <a:lnTo>
                  <a:pt x="9722701" y="0"/>
                </a:lnTo>
                <a:lnTo>
                  <a:pt x="9722701" y="1137305"/>
                </a:lnTo>
                <a:lnTo>
                  <a:pt x="0" y="1137305"/>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25" name="Freeform 25"/>
          <p:cNvSpPr/>
          <p:nvPr/>
        </p:nvSpPr>
        <p:spPr>
          <a:xfrm>
            <a:off x="1933204" y="6809413"/>
            <a:ext cx="7425604" cy="307800"/>
          </a:xfrm>
          <a:custGeom>
            <a:avLst/>
            <a:gdLst/>
            <a:ahLst/>
            <a:cxnLst/>
            <a:rect l="l" t="t" r="r" b="b"/>
            <a:pathLst>
              <a:path w="7425604" h="307800">
                <a:moveTo>
                  <a:pt x="0" y="0"/>
                </a:moveTo>
                <a:lnTo>
                  <a:pt x="7425604" y="0"/>
                </a:lnTo>
                <a:lnTo>
                  <a:pt x="7425604" y="307800"/>
                </a:lnTo>
                <a:lnTo>
                  <a:pt x="0" y="307800"/>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26" name="Freeform 26"/>
          <p:cNvSpPr/>
          <p:nvPr/>
        </p:nvSpPr>
        <p:spPr>
          <a:xfrm>
            <a:off x="3281791" y="1995126"/>
            <a:ext cx="4423620" cy="3099654"/>
          </a:xfrm>
          <a:custGeom>
            <a:avLst/>
            <a:gdLst/>
            <a:ahLst/>
            <a:cxnLst/>
            <a:rect l="l" t="t" r="r" b="b"/>
            <a:pathLst>
              <a:path w="4423620" h="3099654">
                <a:moveTo>
                  <a:pt x="0" y="0"/>
                </a:moveTo>
                <a:lnTo>
                  <a:pt x="4423620" y="0"/>
                </a:lnTo>
                <a:lnTo>
                  <a:pt x="4423620" y="3099654"/>
                </a:lnTo>
                <a:lnTo>
                  <a:pt x="0" y="3099654"/>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27" name="Freeform 27"/>
          <p:cNvSpPr/>
          <p:nvPr/>
        </p:nvSpPr>
        <p:spPr>
          <a:xfrm>
            <a:off x="12316844" y="4943084"/>
            <a:ext cx="6034659" cy="5407409"/>
          </a:xfrm>
          <a:custGeom>
            <a:avLst/>
            <a:gdLst/>
            <a:ahLst/>
            <a:cxnLst/>
            <a:rect l="l" t="t" r="r" b="b"/>
            <a:pathLst>
              <a:path w="6034659" h="5407409">
                <a:moveTo>
                  <a:pt x="0" y="0"/>
                </a:moveTo>
                <a:lnTo>
                  <a:pt x="6034659" y="0"/>
                </a:lnTo>
                <a:lnTo>
                  <a:pt x="6034659" y="5407410"/>
                </a:lnTo>
                <a:lnTo>
                  <a:pt x="0" y="5407410"/>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28" name="Freeform 28"/>
          <p:cNvSpPr/>
          <p:nvPr/>
        </p:nvSpPr>
        <p:spPr>
          <a:xfrm>
            <a:off x="15549458" y="0"/>
            <a:ext cx="2738542" cy="4796276"/>
          </a:xfrm>
          <a:custGeom>
            <a:avLst/>
            <a:gdLst/>
            <a:ahLst/>
            <a:cxnLst/>
            <a:rect l="l" t="t" r="r" b="b"/>
            <a:pathLst>
              <a:path w="2738542" h="4796276">
                <a:moveTo>
                  <a:pt x="0" y="0"/>
                </a:moveTo>
                <a:lnTo>
                  <a:pt x="2738542" y="0"/>
                </a:lnTo>
                <a:lnTo>
                  <a:pt x="2738542" y="4796276"/>
                </a:lnTo>
                <a:lnTo>
                  <a:pt x="0" y="4796276"/>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29" name="Freeform 29"/>
          <p:cNvSpPr/>
          <p:nvPr/>
        </p:nvSpPr>
        <p:spPr>
          <a:xfrm>
            <a:off x="3281791" y="1995126"/>
            <a:ext cx="4423620" cy="3099654"/>
          </a:xfrm>
          <a:custGeom>
            <a:avLst/>
            <a:gdLst/>
            <a:ahLst/>
            <a:cxnLst/>
            <a:rect l="l" t="t" r="r" b="b"/>
            <a:pathLst>
              <a:path w="4423620" h="3099654">
                <a:moveTo>
                  <a:pt x="0" y="0"/>
                </a:moveTo>
                <a:lnTo>
                  <a:pt x="4423620" y="0"/>
                </a:lnTo>
                <a:lnTo>
                  <a:pt x="4423620" y="3099654"/>
                </a:lnTo>
                <a:lnTo>
                  <a:pt x="0" y="3099654"/>
                </a:lnTo>
                <a:lnTo>
                  <a:pt x="0" y="0"/>
                </a:lnTo>
                <a:close/>
              </a:path>
            </a:pathLst>
          </a:custGeom>
          <a:blipFill>
            <a:blip r:embed="rId36"/>
            <a:stretch>
              <a:fillRect/>
            </a:stretch>
          </a:blipFill>
        </p:spPr>
        <p:txBody>
          <a:bodyPr/>
          <a:lstStyle/>
          <a:p>
            <a:endParaRPr lang="en-US"/>
          </a:p>
        </p:txBody>
      </p:sp>
      <p:sp>
        <p:nvSpPr>
          <p:cNvPr id="30" name="TextBox 30"/>
          <p:cNvSpPr txBox="1"/>
          <p:nvPr/>
        </p:nvSpPr>
        <p:spPr>
          <a:xfrm>
            <a:off x="2831963" y="5749242"/>
            <a:ext cx="6070111" cy="615490"/>
          </a:xfrm>
          <a:prstGeom prst="rect">
            <a:avLst/>
          </a:prstGeom>
        </p:spPr>
        <p:txBody>
          <a:bodyPr lIns="0" tIns="0" rIns="0" bIns="0" rtlCol="0" anchor="t">
            <a:spAutoFit/>
          </a:bodyPr>
          <a:lstStyle/>
          <a:p>
            <a:pPr algn="l">
              <a:lnSpc>
                <a:spcPts val="3694"/>
              </a:lnSpc>
            </a:pPr>
            <a:r>
              <a:rPr lang="en-US" sz="7388" b="1" dirty="0">
                <a:solidFill>
                  <a:schemeClr val="bg1"/>
                </a:solidFill>
                <a:latin typeface="EB Garamond Semi-Bold"/>
                <a:ea typeface="EB Garamond Semi-Bold"/>
                <a:cs typeface="EB Garamond Semi-Bold"/>
                <a:sym typeface="EB Garamond Semi-Bold"/>
              </a:rPr>
              <a:t>THANK</a:t>
            </a:r>
            <a:r>
              <a:rPr lang="en-US" sz="7388" b="1" dirty="0">
                <a:solidFill>
                  <a:srgbClr val="FAF2E3"/>
                </a:solidFill>
                <a:latin typeface="EB Garamond Semi-Bold"/>
                <a:ea typeface="EB Garamond Semi-Bold"/>
                <a:cs typeface="EB Garamond Semi-Bold"/>
                <a:sym typeface="EB Garamond Semi-Bold"/>
              </a:rPr>
              <a:t> YOU </a:t>
            </a:r>
          </a:p>
        </p:txBody>
      </p:sp>
      <p:sp>
        <p:nvSpPr>
          <p:cNvPr id="31" name="TextBox 31"/>
          <p:cNvSpPr txBox="1"/>
          <p:nvPr/>
        </p:nvSpPr>
        <p:spPr>
          <a:xfrm>
            <a:off x="2123627" y="6534417"/>
            <a:ext cx="7246725" cy="572252"/>
          </a:xfrm>
          <a:prstGeom prst="rect">
            <a:avLst/>
          </a:prstGeom>
        </p:spPr>
        <p:txBody>
          <a:bodyPr lIns="0" tIns="0" rIns="0" bIns="0" rtlCol="0" anchor="t">
            <a:spAutoFit/>
          </a:bodyPr>
          <a:lstStyle/>
          <a:p>
            <a:pPr algn="l">
              <a:lnSpc>
                <a:spcPts val="5000"/>
              </a:lnSpc>
            </a:pPr>
            <a:r>
              <a:rPr lang="en-US" sz="2000">
                <a:solidFill>
                  <a:srgbClr val="FFFFFF"/>
                </a:solidFill>
                <a:latin typeface="Open Sans"/>
                <a:ea typeface="Open Sans"/>
                <a:cs typeface="Open Sans"/>
                <a:sym typeface="Open Sans"/>
              </a:rPr>
              <a:t>Copyright 2024 by California State Association of Counties®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CAB15-CF78-1109-A7A3-657EBD4A714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E359487-C830-549E-B2BF-9383E0B2ECCB}"/>
              </a:ext>
            </a:extLst>
          </p:cNvPr>
          <p:cNvSpPr/>
          <p:nvPr/>
        </p:nvSpPr>
        <p:spPr>
          <a:xfrm>
            <a:off x="1028700" y="1066067"/>
            <a:ext cx="5954058" cy="116072"/>
          </a:xfrm>
          <a:custGeom>
            <a:avLst/>
            <a:gdLst/>
            <a:ahLst/>
            <a:cxnLst/>
            <a:rect l="l" t="t" r="r" b="b"/>
            <a:pathLst>
              <a:path w="5954058" h="116072">
                <a:moveTo>
                  <a:pt x="0" y="0"/>
                </a:moveTo>
                <a:lnTo>
                  <a:pt x="5954058" y="0"/>
                </a:lnTo>
                <a:lnTo>
                  <a:pt x="5954058" y="116071"/>
                </a:lnTo>
                <a:lnTo>
                  <a:pt x="0" y="1160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91CAE400-FD58-4E5D-70EA-E5811564A052}"/>
              </a:ext>
            </a:extLst>
          </p:cNvPr>
          <p:cNvSpPr/>
          <p:nvPr/>
        </p:nvSpPr>
        <p:spPr>
          <a:xfrm>
            <a:off x="0" y="9634414"/>
            <a:ext cx="18288000" cy="652586"/>
          </a:xfrm>
          <a:custGeom>
            <a:avLst/>
            <a:gdLst/>
            <a:ahLst/>
            <a:cxnLst/>
            <a:rect l="l" t="t" r="r" b="b"/>
            <a:pathLst>
              <a:path w="18288000" h="652586">
                <a:moveTo>
                  <a:pt x="0" y="0"/>
                </a:moveTo>
                <a:lnTo>
                  <a:pt x="18288000" y="0"/>
                </a:lnTo>
                <a:lnTo>
                  <a:pt x="18288000" y="652586"/>
                </a:lnTo>
                <a:lnTo>
                  <a:pt x="0" y="6525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4820AF5C-C924-040E-50A6-841DB8AB52B9}"/>
              </a:ext>
            </a:extLst>
          </p:cNvPr>
          <p:cNvSpPr/>
          <p:nvPr/>
        </p:nvSpPr>
        <p:spPr>
          <a:xfrm>
            <a:off x="9144000" y="0"/>
            <a:ext cx="9144000" cy="6714296"/>
          </a:xfrm>
          <a:custGeom>
            <a:avLst/>
            <a:gdLst/>
            <a:ahLst/>
            <a:cxnLst/>
            <a:rect l="l" t="t" r="r" b="b"/>
            <a:pathLst>
              <a:path w="9144000" h="6714296">
                <a:moveTo>
                  <a:pt x="0" y="0"/>
                </a:moveTo>
                <a:lnTo>
                  <a:pt x="9144000" y="0"/>
                </a:lnTo>
                <a:lnTo>
                  <a:pt x="9144000" y="6714296"/>
                </a:lnTo>
                <a:lnTo>
                  <a:pt x="0" y="67142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159B64CA-2648-0BF4-0A07-0457EB85124E}"/>
              </a:ext>
            </a:extLst>
          </p:cNvPr>
          <p:cNvSpPr/>
          <p:nvPr/>
        </p:nvSpPr>
        <p:spPr>
          <a:xfrm>
            <a:off x="0" y="9634414"/>
            <a:ext cx="18288000" cy="652586"/>
          </a:xfrm>
          <a:custGeom>
            <a:avLst/>
            <a:gdLst/>
            <a:ahLst/>
            <a:cxnLst/>
            <a:rect l="l" t="t" r="r" b="b"/>
            <a:pathLst>
              <a:path w="18288000" h="652586">
                <a:moveTo>
                  <a:pt x="0" y="0"/>
                </a:moveTo>
                <a:lnTo>
                  <a:pt x="18288000" y="0"/>
                </a:lnTo>
                <a:lnTo>
                  <a:pt x="18288000" y="652586"/>
                </a:lnTo>
                <a:lnTo>
                  <a:pt x="0" y="652586"/>
                </a:lnTo>
                <a:lnTo>
                  <a:pt x="0" y="0"/>
                </a:lnTo>
                <a:close/>
              </a:path>
            </a:pathLst>
          </a:custGeom>
          <a:blipFill>
            <a:blip r:embed="rId9"/>
            <a:stretch>
              <a:fillRect l="-4497" r="-3281" b="-292018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3966EDD7-536A-86DF-199E-48CB02B689A4}"/>
              </a:ext>
            </a:extLst>
          </p:cNvPr>
          <p:cNvSpPr/>
          <p:nvPr/>
        </p:nvSpPr>
        <p:spPr>
          <a:xfrm>
            <a:off x="1028700" y="5105400"/>
            <a:ext cx="7817996" cy="3077699"/>
          </a:xfrm>
          <a:custGeom>
            <a:avLst/>
            <a:gdLst/>
            <a:ahLst/>
            <a:cxnLst/>
            <a:rect l="l" t="t" r="r" b="b"/>
            <a:pathLst>
              <a:path w="7817996" h="3077699">
                <a:moveTo>
                  <a:pt x="0" y="0"/>
                </a:moveTo>
                <a:lnTo>
                  <a:pt x="7817996" y="0"/>
                </a:lnTo>
                <a:lnTo>
                  <a:pt x="7817996" y="3077699"/>
                </a:lnTo>
                <a:lnTo>
                  <a:pt x="0" y="30776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3505B360-067A-DA3A-08F7-EE5F2E44DFE5}"/>
              </a:ext>
            </a:extLst>
          </p:cNvPr>
          <p:cNvSpPr/>
          <p:nvPr/>
        </p:nvSpPr>
        <p:spPr>
          <a:xfrm>
            <a:off x="965197" y="1267654"/>
            <a:ext cx="7945003" cy="3250092"/>
          </a:xfrm>
          <a:custGeom>
            <a:avLst/>
            <a:gdLst/>
            <a:ahLst/>
            <a:cxnLst/>
            <a:rect l="l" t="t" r="r" b="b"/>
            <a:pathLst>
              <a:path w="7945003" h="3250092">
                <a:moveTo>
                  <a:pt x="0" y="0"/>
                </a:moveTo>
                <a:lnTo>
                  <a:pt x="7945002" y="0"/>
                </a:lnTo>
                <a:lnTo>
                  <a:pt x="7945002" y="3250092"/>
                </a:lnTo>
                <a:lnTo>
                  <a:pt x="0" y="325009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DCD2E01F-AFA7-C678-26B3-6E8EB6233F6C}"/>
              </a:ext>
            </a:extLst>
          </p:cNvPr>
          <p:cNvSpPr txBox="1"/>
          <p:nvPr/>
        </p:nvSpPr>
        <p:spPr>
          <a:xfrm>
            <a:off x="1028700" y="1205989"/>
            <a:ext cx="9144000" cy="1103635"/>
          </a:xfrm>
          <a:prstGeom prst="rect">
            <a:avLst/>
          </a:prstGeom>
        </p:spPr>
        <p:txBody>
          <a:bodyPr wrap="square" lIns="0" tIns="0" rIns="0" bIns="0" rtlCol="0" anchor="t">
            <a:spAutoFit/>
          </a:bodyPr>
          <a:lstStyle/>
          <a:p>
            <a:pPr marL="0" marR="0" lvl="0" indent="0" algn="l" defTabSz="914400" rtl="0" eaLnBrk="1" fontAlgn="auto" latinLnBrk="0" hangingPunct="1">
              <a:lnSpc>
                <a:spcPts val="9100"/>
              </a:lnSpc>
              <a:spcBef>
                <a:spcPts val="0"/>
              </a:spcBef>
              <a:spcAft>
                <a:spcPts val="0"/>
              </a:spcAft>
              <a:buClrTx/>
              <a:buSzTx/>
              <a:buFontTx/>
              <a:buNone/>
              <a:tabLst/>
              <a:defRPr/>
            </a:pPr>
            <a:r>
              <a:rPr kumimoji="0" lang="en-US" sz="6500" b="1" i="0" u="none" strike="noStrike" kern="1200" cap="none" spc="0" normalizeH="0" baseline="0" noProof="0" dirty="0">
                <a:ln>
                  <a:noFill/>
                </a:ln>
                <a:solidFill>
                  <a:srgbClr val="1F2051"/>
                </a:solidFill>
                <a:effectLst/>
                <a:uLnTx/>
                <a:uFillTx/>
                <a:latin typeface="EB Garamond Semi-Bold"/>
                <a:ea typeface="EB Garamond Semi-Bold"/>
                <a:cs typeface="EB Garamond Semi-Bold"/>
                <a:sym typeface="EB Garamond Semi-Bold"/>
              </a:rPr>
              <a:t>What is a county charter?</a:t>
            </a:r>
          </a:p>
        </p:txBody>
      </p:sp>
      <p:pic>
        <p:nvPicPr>
          <p:cNvPr id="11" name="Picture 10">
            <a:extLst>
              <a:ext uri="{FF2B5EF4-FFF2-40B4-BE49-F238E27FC236}">
                <a16:creationId xmlns:a16="http://schemas.microsoft.com/office/drawing/2014/main" id="{EC133F51-7B5F-99A6-2158-673C7B5EC77A}"/>
              </a:ext>
            </a:extLst>
          </p:cNvPr>
          <p:cNvPicPr>
            <a:picLocks noChangeAspect="1"/>
          </p:cNvPicPr>
          <p:nvPr/>
        </p:nvPicPr>
        <p:blipFill rotWithShape="1">
          <a:blip r:embed="rId14"/>
          <a:srcRect l="45418" r="17499"/>
          <a:stretch/>
        </p:blipFill>
        <p:spPr>
          <a:xfrm>
            <a:off x="12268200" y="0"/>
            <a:ext cx="6019800" cy="9672266"/>
          </a:xfrm>
          <a:prstGeom prst="rect">
            <a:avLst/>
          </a:prstGeom>
        </p:spPr>
      </p:pic>
      <p:pic>
        <p:nvPicPr>
          <p:cNvPr id="12" name="Picture 11">
            <a:extLst>
              <a:ext uri="{FF2B5EF4-FFF2-40B4-BE49-F238E27FC236}">
                <a16:creationId xmlns:a16="http://schemas.microsoft.com/office/drawing/2014/main" id="{742E1639-2F61-9701-FFEF-468812E1B808}"/>
              </a:ext>
            </a:extLst>
          </p:cNvPr>
          <p:cNvPicPr>
            <a:picLocks noChangeAspect="1"/>
          </p:cNvPicPr>
          <p:nvPr/>
        </p:nvPicPr>
        <p:blipFill>
          <a:blip r:embed="rId15"/>
          <a:stretch>
            <a:fillRect/>
          </a:stretch>
        </p:blipFill>
        <p:spPr>
          <a:xfrm>
            <a:off x="12268200" y="0"/>
            <a:ext cx="6019800" cy="14325497"/>
          </a:xfrm>
          <a:prstGeom prst="rect">
            <a:avLst/>
          </a:prstGeom>
        </p:spPr>
      </p:pic>
      <p:sp>
        <p:nvSpPr>
          <p:cNvPr id="14" name="TextBox 13">
            <a:extLst>
              <a:ext uri="{FF2B5EF4-FFF2-40B4-BE49-F238E27FC236}">
                <a16:creationId xmlns:a16="http://schemas.microsoft.com/office/drawing/2014/main" id="{350B3C3D-AC8B-D0D4-9F09-6CEC70100FF2}"/>
              </a:ext>
            </a:extLst>
          </p:cNvPr>
          <p:cNvSpPr txBox="1"/>
          <p:nvPr/>
        </p:nvSpPr>
        <p:spPr>
          <a:xfrm>
            <a:off x="1048193" y="2582317"/>
            <a:ext cx="9791700" cy="446276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2800" dirty="0">
                <a:solidFill>
                  <a:srgbClr val="1F2051"/>
                </a:solidFill>
                <a:latin typeface="Open Sans" panose="020B0606030504020204" pitchFamily="34" charset="0"/>
                <a:ea typeface="Open Sans" panose="020B0606030504020204" pitchFamily="34" charset="0"/>
                <a:cs typeface="Open Sans" panose="020B0606030504020204" pitchFamily="34" charset="0"/>
              </a:rPr>
              <a:t>Governing provisions for county </a:t>
            </a:r>
            <a:endParaRPr kumimoji="0" lang="en-US" sz="2800" b="0" i="0" u="none" strike="noStrike" kern="1200" cap="none" spc="0" normalizeH="0" baseline="0" noProof="0" dirty="0">
              <a:ln>
                <a:noFill/>
              </a:ln>
              <a:solidFill>
                <a:srgbClr val="1F2051"/>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457200" marR="0" lvl="0" indent="-4572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F2051"/>
                </a:solidFill>
                <a:effectLst/>
                <a:uLnTx/>
                <a:uFillTx/>
                <a:latin typeface="Open Sans" panose="020B0606030504020204" pitchFamily="34" charset="0"/>
                <a:ea typeface="Open Sans" panose="020B0606030504020204" pitchFamily="34" charset="0"/>
                <a:cs typeface="Open Sans" panose="020B0606030504020204" pitchFamily="34" charset="0"/>
              </a:rPr>
              <a:t>Alternative or supplement to county ordinances</a:t>
            </a:r>
          </a:p>
          <a:p>
            <a:pPr marL="457200" marR="0" lvl="0" indent="-4572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2800" dirty="0">
                <a:solidFill>
                  <a:srgbClr val="1F2051"/>
                </a:solidFill>
                <a:latin typeface="Open Sans" panose="020B0606030504020204" pitchFamily="34" charset="0"/>
                <a:ea typeface="Open Sans" panose="020B0606030504020204" pitchFamily="34" charset="0"/>
                <a:cs typeface="Open Sans" panose="020B0606030504020204" pitchFamily="34" charset="0"/>
              </a:rPr>
              <a:t>Published in state statutes</a:t>
            </a:r>
          </a:p>
          <a:p>
            <a:pPr marL="457200" marR="0" lvl="0" indent="-4572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F2051"/>
                </a:solidFill>
                <a:effectLst/>
                <a:uLnTx/>
                <a:uFillTx/>
                <a:latin typeface="Open Sans" panose="020B0606030504020204" pitchFamily="34" charset="0"/>
                <a:ea typeface="Open Sans" panose="020B0606030504020204" pitchFamily="34" charset="0"/>
                <a:cs typeface="Open Sans" panose="020B0606030504020204" pitchFamily="34" charset="0"/>
              </a:rPr>
              <a:t>Provides some additional flexibility</a:t>
            </a:r>
            <a:r>
              <a:rPr lang="en-US" sz="2800" dirty="0">
                <a:solidFill>
                  <a:srgbClr val="1F2051"/>
                </a:solidFill>
                <a:latin typeface="Open Sans" panose="020B0606030504020204" pitchFamily="34" charset="0"/>
                <a:ea typeface="Open Sans" panose="020B0606030504020204" pitchFamily="34" charset="0"/>
                <a:cs typeface="Open Sans" panose="020B0606030504020204" pitchFamily="34" charset="0"/>
              </a:rPr>
              <a:t> to counties to supersede state law on issues of county governance (e.g. filling board vacancy, expanding Board of Supervisors, alternative election methods)</a:t>
            </a:r>
          </a:p>
          <a:p>
            <a:pPr marL="457200" marR="0" lvl="0" indent="-4572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F2051"/>
                </a:solidFill>
                <a:effectLst/>
                <a:uLnTx/>
                <a:uFillTx/>
                <a:latin typeface="Open Sans" panose="020B0606030504020204" pitchFamily="34" charset="0"/>
                <a:ea typeface="Open Sans" panose="020B0606030504020204" pitchFamily="34" charset="0"/>
                <a:cs typeface="Open Sans" panose="020B0606030504020204" pitchFamily="34" charset="0"/>
              </a:rPr>
              <a:t>Requires voter approval to adopt or amend</a:t>
            </a:r>
          </a:p>
        </p:txBody>
      </p:sp>
    </p:spTree>
    <p:extLst>
      <p:ext uri="{BB962C8B-B14F-4D97-AF65-F5344CB8AC3E}">
        <p14:creationId xmlns:p14="http://schemas.microsoft.com/office/powerpoint/2010/main" val="1095133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4E565-619C-0CD9-4E09-8483EC14E84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805A143-47DD-F908-B330-5DC5987E2D86}"/>
              </a:ext>
            </a:extLst>
          </p:cNvPr>
          <p:cNvSpPr/>
          <p:nvPr/>
        </p:nvSpPr>
        <p:spPr>
          <a:xfrm>
            <a:off x="5443" y="9623574"/>
            <a:ext cx="18288000" cy="663426"/>
          </a:xfrm>
          <a:custGeom>
            <a:avLst/>
            <a:gdLst/>
            <a:ahLst/>
            <a:cxnLst/>
            <a:rect l="l" t="t" r="r" b="b"/>
            <a:pathLst>
              <a:path w="18288000" h="663426">
                <a:moveTo>
                  <a:pt x="0" y="0"/>
                </a:moveTo>
                <a:lnTo>
                  <a:pt x="18288000" y="0"/>
                </a:lnTo>
                <a:lnTo>
                  <a:pt x="18288000" y="663426"/>
                </a:lnTo>
                <a:lnTo>
                  <a:pt x="0" y="663426"/>
                </a:lnTo>
                <a:lnTo>
                  <a:pt x="0" y="0"/>
                </a:lnTo>
                <a:close/>
              </a:path>
            </a:pathLst>
          </a:custGeom>
          <a:blipFill>
            <a:blip r:embed="rId3"/>
            <a:stretch>
              <a:fillRect l="-4497" r="-3281" b="-2870836"/>
            </a:stretch>
          </a:blipFill>
        </p:spPr>
        <p:txBody>
          <a:bodyPr/>
          <a:lstStyle/>
          <a:p>
            <a:endParaRPr lang="en-US"/>
          </a:p>
        </p:txBody>
      </p:sp>
      <p:sp>
        <p:nvSpPr>
          <p:cNvPr id="3" name="Freeform 3">
            <a:extLst>
              <a:ext uri="{FF2B5EF4-FFF2-40B4-BE49-F238E27FC236}">
                <a16:creationId xmlns:a16="http://schemas.microsoft.com/office/drawing/2014/main" id="{F76A553D-0908-DD70-B0C4-AFD2470999BC}"/>
              </a:ext>
            </a:extLst>
          </p:cNvPr>
          <p:cNvSpPr/>
          <p:nvPr/>
        </p:nvSpPr>
        <p:spPr>
          <a:xfrm>
            <a:off x="1152735" y="7501795"/>
            <a:ext cx="4539024" cy="1513180"/>
          </a:xfrm>
          <a:custGeom>
            <a:avLst/>
            <a:gdLst/>
            <a:ahLst/>
            <a:cxnLst/>
            <a:rect l="l" t="t" r="r" b="b"/>
            <a:pathLst>
              <a:path w="4539024" h="1513180">
                <a:moveTo>
                  <a:pt x="0" y="0"/>
                </a:moveTo>
                <a:lnTo>
                  <a:pt x="4539024" y="0"/>
                </a:lnTo>
                <a:lnTo>
                  <a:pt x="4539024" y="1513179"/>
                </a:lnTo>
                <a:lnTo>
                  <a:pt x="0" y="15131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C84FB50F-F8A5-7890-87D1-04B40173611D}"/>
              </a:ext>
            </a:extLst>
          </p:cNvPr>
          <p:cNvSpPr/>
          <p:nvPr/>
        </p:nvSpPr>
        <p:spPr>
          <a:xfrm>
            <a:off x="1152744" y="6129557"/>
            <a:ext cx="4539024" cy="1168698"/>
          </a:xfrm>
          <a:custGeom>
            <a:avLst/>
            <a:gdLst/>
            <a:ahLst/>
            <a:cxnLst/>
            <a:rect l="l" t="t" r="r" b="b"/>
            <a:pathLst>
              <a:path w="4539024" h="1168698">
                <a:moveTo>
                  <a:pt x="0" y="0"/>
                </a:moveTo>
                <a:lnTo>
                  <a:pt x="4539025" y="0"/>
                </a:lnTo>
                <a:lnTo>
                  <a:pt x="4539025" y="1168698"/>
                </a:lnTo>
                <a:lnTo>
                  <a:pt x="0" y="11686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602D1D70-4675-D8D4-552C-BD3231E248D8}"/>
              </a:ext>
            </a:extLst>
          </p:cNvPr>
          <p:cNvSpPr/>
          <p:nvPr/>
        </p:nvSpPr>
        <p:spPr>
          <a:xfrm>
            <a:off x="1028700" y="1331157"/>
            <a:ext cx="6479696" cy="1061999"/>
          </a:xfrm>
          <a:custGeom>
            <a:avLst/>
            <a:gdLst/>
            <a:ahLst/>
            <a:cxnLst/>
            <a:rect l="l" t="t" r="r" b="b"/>
            <a:pathLst>
              <a:path w="6479696" h="1061999">
                <a:moveTo>
                  <a:pt x="0" y="0"/>
                </a:moveTo>
                <a:lnTo>
                  <a:pt x="6479696" y="0"/>
                </a:lnTo>
                <a:lnTo>
                  <a:pt x="6479696" y="1061999"/>
                </a:lnTo>
                <a:lnTo>
                  <a:pt x="0" y="10619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B4B1BF7C-B346-0554-3481-53F3B13504C7}"/>
              </a:ext>
            </a:extLst>
          </p:cNvPr>
          <p:cNvSpPr/>
          <p:nvPr/>
        </p:nvSpPr>
        <p:spPr>
          <a:xfrm>
            <a:off x="1028700" y="1066067"/>
            <a:ext cx="5954058" cy="116072"/>
          </a:xfrm>
          <a:custGeom>
            <a:avLst/>
            <a:gdLst/>
            <a:ahLst/>
            <a:cxnLst/>
            <a:rect l="l" t="t" r="r" b="b"/>
            <a:pathLst>
              <a:path w="5954058" h="116072">
                <a:moveTo>
                  <a:pt x="0" y="0"/>
                </a:moveTo>
                <a:lnTo>
                  <a:pt x="5954058" y="0"/>
                </a:lnTo>
                <a:lnTo>
                  <a:pt x="5954058" y="116071"/>
                </a:lnTo>
                <a:lnTo>
                  <a:pt x="0" y="11607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385D03F2-2912-6D2D-3838-3EBE0979EB94}"/>
              </a:ext>
            </a:extLst>
          </p:cNvPr>
          <p:cNvSpPr/>
          <p:nvPr/>
        </p:nvSpPr>
        <p:spPr>
          <a:xfrm>
            <a:off x="6623733" y="6129557"/>
            <a:ext cx="4799571" cy="2885408"/>
          </a:xfrm>
          <a:custGeom>
            <a:avLst/>
            <a:gdLst/>
            <a:ahLst/>
            <a:cxnLst/>
            <a:rect l="l" t="t" r="r" b="b"/>
            <a:pathLst>
              <a:path w="4799571" h="2885408">
                <a:moveTo>
                  <a:pt x="0" y="0"/>
                </a:moveTo>
                <a:lnTo>
                  <a:pt x="4799571" y="0"/>
                </a:lnTo>
                <a:lnTo>
                  <a:pt x="4799571" y="2885408"/>
                </a:lnTo>
                <a:lnTo>
                  <a:pt x="0" y="288540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F8FDF381-8042-985C-A21C-5514BBF404C5}"/>
              </a:ext>
            </a:extLst>
          </p:cNvPr>
          <p:cNvSpPr/>
          <p:nvPr/>
        </p:nvSpPr>
        <p:spPr>
          <a:xfrm>
            <a:off x="0" y="9623565"/>
            <a:ext cx="18288000" cy="663435"/>
          </a:xfrm>
          <a:custGeom>
            <a:avLst/>
            <a:gdLst/>
            <a:ahLst/>
            <a:cxnLst/>
            <a:rect l="l" t="t" r="r" b="b"/>
            <a:pathLst>
              <a:path w="18288000" h="663435">
                <a:moveTo>
                  <a:pt x="0" y="0"/>
                </a:moveTo>
                <a:lnTo>
                  <a:pt x="18288000" y="0"/>
                </a:lnTo>
                <a:lnTo>
                  <a:pt x="18288000" y="663435"/>
                </a:lnTo>
                <a:lnTo>
                  <a:pt x="0" y="66343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43174BE4-B496-6826-067A-3299259B9395}"/>
              </a:ext>
            </a:extLst>
          </p:cNvPr>
          <p:cNvSpPr/>
          <p:nvPr/>
        </p:nvSpPr>
        <p:spPr>
          <a:xfrm>
            <a:off x="1028700" y="2547442"/>
            <a:ext cx="16230600" cy="1754400"/>
          </a:xfrm>
          <a:custGeom>
            <a:avLst/>
            <a:gdLst/>
            <a:ahLst/>
            <a:cxnLst/>
            <a:rect l="l" t="t" r="r" b="b"/>
            <a:pathLst>
              <a:path w="16230600" h="1754400">
                <a:moveTo>
                  <a:pt x="0" y="0"/>
                </a:moveTo>
                <a:lnTo>
                  <a:pt x="16230600" y="0"/>
                </a:lnTo>
                <a:lnTo>
                  <a:pt x="16230600" y="1754400"/>
                </a:lnTo>
                <a:lnTo>
                  <a:pt x="0" y="17544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0" name="Freeform 10">
            <a:extLst>
              <a:ext uri="{FF2B5EF4-FFF2-40B4-BE49-F238E27FC236}">
                <a16:creationId xmlns:a16="http://schemas.microsoft.com/office/drawing/2014/main" id="{2E9B4E4E-0957-E3F2-419F-A7550E40DC15}"/>
              </a:ext>
            </a:extLst>
          </p:cNvPr>
          <p:cNvSpPr/>
          <p:nvPr/>
        </p:nvSpPr>
        <p:spPr>
          <a:xfrm>
            <a:off x="12159682" y="6129557"/>
            <a:ext cx="4975527" cy="2942663"/>
          </a:xfrm>
          <a:custGeom>
            <a:avLst/>
            <a:gdLst/>
            <a:ahLst/>
            <a:cxnLst/>
            <a:rect l="l" t="t" r="r" b="b"/>
            <a:pathLst>
              <a:path w="4975527" h="2942663">
                <a:moveTo>
                  <a:pt x="0" y="0"/>
                </a:moveTo>
                <a:lnTo>
                  <a:pt x="4975526" y="0"/>
                </a:lnTo>
                <a:lnTo>
                  <a:pt x="4975526" y="2942663"/>
                </a:lnTo>
                <a:lnTo>
                  <a:pt x="0" y="294266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1" name="Freeform 11">
            <a:extLst>
              <a:ext uri="{FF2B5EF4-FFF2-40B4-BE49-F238E27FC236}">
                <a16:creationId xmlns:a16="http://schemas.microsoft.com/office/drawing/2014/main" id="{42206894-EACC-59E0-EF5F-1D2099DF0253}"/>
              </a:ext>
            </a:extLst>
          </p:cNvPr>
          <p:cNvSpPr/>
          <p:nvPr/>
        </p:nvSpPr>
        <p:spPr>
          <a:xfrm>
            <a:off x="965149" y="4426677"/>
            <a:ext cx="16357730" cy="1169251"/>
          </a:xfrm>
          <a:custGeom>
            <a:avLst/>
            <a:gdLst/>
            <a:ahLst/>
            <a:cxnLst/>
            <a:rect l="l" t="t" r="r" b="b"/>
            <a:pathLst>
              <a:path w="16357730" h="1169251">
                <a:moveTo>
                  <a:pt x="0" y="0"/>
                </a:moveTo>
                <a:lnTo>
                  <a:pt x="16357730" y="0"/>
                </a:lnTo>
                <a:lnTo>
                  <a:pt x="16357730" y="1169251"/>
                </a:lnTo>
                <a:lnTo>
                  <a:pt x="0" y="116925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2" name="TextBox 12">
            <a:extLst>
              <a:ext uri="{FF2B5EF4-FFF2-40B4-BE49-F238E27FC236}">
                <a16:creationId xmlns:a16="http://schemas.microsoft.com/office/drawing/2014/main" id="{166F92A2-46BB-1163-4F47-1D9423835E67}"/>
              </a:ext>
            </a:extLst>
          </p:cNvPr>
          <p:cNvSpPr txBox="1"/>
          <p:nvPr/>
        </p:nvSpPr>
        <p:spPr>
          <a:xfrm>
            <a:off x="1036661" y="2541393"/>
            <a:ext cx="15857401" cy="1044197"/>
          </a:xfrm>
          <a:prstGeom prst="rect">
            <a:avLst/>
          </a:prstGeom>
        </p:spPr>
        <p:txBody>
          <a:bodyPr lIns="0" tIns="0" rIns="0" bIns="0" rtlCol="0" anchor="t">
            <a:spAutoFit/>
          </a:bodyPr>
          <a:lstStyle/>
          <a:p>
            <a:pPr>
              <a:lnSpc>
                <a:spcPts val="4199"/>
              </a:lnSpc>
            </a:pPr>
            <a:r>
              <a:rPr lang="en-US" sz="3200" b="0" i="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“The State is divided into counties which are legal subdivisions of the State…</a:t>
            </a:r>
            <a:r>
              <a:rPr lang="en-US" sz="3200" b="0" i="0" dirty="0">
                <a:solidFill>
                  <a:srgbClr val="333333"/>
                </a:solidFill>
                <a:effectLst/>
                <a:latin typeface="Verdana" panose="020B0604030504040204" pitchFamily="34" charset="0"/>
              </a:rPr>
              <a:t>The Legislature shall provide for county powers…”</a:t>
            </a:r>
            <a:endParaRPr lang="en-US" sz="2999" dirty="0">
              <a:solidFill>
                <a:srgbClr val="1F205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4">
            <a:extLst>
              <a:ext uri="{FF2B5EF4-FFF2-40B4-BE49-F238E27FC236}">
                <a16:creationId xmlns:a16="http://schemas.microsoft.com/office/drawing/2014/main" id="{CFE2EB24-B127-8D55-3E42-FD4C49615D14}"/>
              </a:ext>
            </a:extLst>
          </p:cNvPr>
          <p:cNvSpPr txBox="1"/>
          <p:nvPr/>
        </p:nvSpPr>
        <p:spPr>
          <a:xfrm>
            <a:off x="2438400" y="5920973"/>
            <a:ext cx="4275432" cy="1964640"/>
          </a:xfrm>
          <a:prstGeom prst="rect">
            <a:avLst/>
          </a:prstGeom>
        </p:spPr>
        <p:txBody>
          <a:bodyPr wrap="square" lIns="0" tIns="0" rIns="0" bIns="0" rtlCol="0" anchor="t">
            <a:spAutoFit/>
          </a:bodyPr>
          <a:lstStyle/>
          <a:p>
            <a:pPr algn="l">
              <a:lnSpc>
                <a:spcPts val="3778"/>
              </a:lnSpc>
            </a:pPr>
            <a:r>
              <a:rPr lang="en-US" sz="3200" b="1" dirty="0">
                <a:solidFill>
                  <a:srgbClr val="1F2051"/>
                </a:solidFill>
                <a:latin typeface="EB Garamond Semi-Bold"/>
                <a:ea typeface="EB Garamond Semi-Bold"/>
                <a:cs typeface="EB Garamond Semi-Bold"/>
                <a:sym typeface="EB Garamond Semi-Bold"/>
              </a:rPr>
              <a:t>Legal Subdivision</a:t>
            </a:r>
          </a:p>
          <a:p>
            <a:r>
              <a:rPr lang="en-US" sz="2400" dirty="0">
                <a:solidFill>
                  <a:srgbClr val="1F2051"/>
                </a:solidFill>
                <a:latin typeface="Open Sans" panose="020B0606030504020204" pitchFamily="34" charset="0"/>
                <a:ea typeface="Open Sans" panose="020B0606030504020204" pitchFamily="34" charset="0"/>
                <a:cs typeface="Open Sans" panose="020B0606030504020204" pitchFamily="34" charset="0"/>
              </a:rPr>
              <a:t>A charter can be proposed to voters by the Board of Supervisors or a  via a charter commission.</a:t>
            </a:r>
          </a:p>
        </p:txBody>
      </p:sp>
      <p:sp>
        <p:nvSpPr>
          <p:cNvPr id="15" name="TextBox 15">
            <a:extLst>
              <a:ext uri="{FF2B5EF4-FFF2-40B4-BE49-F238E27FC236}">
                <a16:creationId xmlns:a16="http://schemas.microsoft.com/office/drawing/2014/main" id="{3D770DA2-A0B2-2DA4-1474-D3100F36F497}"/>
              </a:ext>
            </a:extLst>
          </p:cNvPr>
          <p:cNvSpPr txBox="1"/>
          <p:nvPr/>
        </p:nvSpPr>
        <p:spPr>
          <a:xfrm>
            <a:off x="5910201" y="4728445"/>
            <a:ext cx="1971551" cy="458429"/>
          </a:xfrm>
          <a:prstGeom prst="rect">
            <a:avLst/>
          </a:prstGeom>
        </p:spPr>
        <p:txBody>
          <a:bodyPr lIns="0" tIns="0" rIns="0" bIns="0" rtlCol="0" anchor="t">
            <a:spAutoFit/>
          </a:bodyPr>
          <a:lstStyle/>
          <a:p>
            <a:pPr algn="l">
              <a:lnSpc>
                <a:spcPts val="3778"/>
              </a:lnSpc>
            </a:pPr>
            <a:r>
              <a:rPr lang="en-US" sz="2699" b="1" dirty="0">
                <a:solidFill>
                  <a:srgbClr val="FAF2E3"/>
                </a:solidFill>
                <a:latin typeface="EB Garamond Semi-Bold"/>
                <a:ea typeface="EB Garamond Semi-Bold"/>
                <a:cs typeface="EB Garamond Semi-Bold"/>
                <a:sym typeface="EB Garamond Semi-Bold"/>
              </a:rPr>
              <a:t>Key:</a:t>
            </a:r>
          </a:p>
        </p:txBody>
      </p:sp>
      <p:sp>
        <p:nvSpPr>
          <p:cNvPr id="16" name="TextBox 16">
            <a:extLst>
              <a:ext uri="{FF2B5EF4-FFF2-40B4-BE49-F238E27FC236}">
                <a16:creationId xmlns:a16="http://schemas.microsoft.com/office/drawing/2014/main" id="{6626D360-D97B-E8F8-5C1D-DDE269216990}"/>
              </a:ext>
            </a:extLst>
          </p:cNvPr>
          <p:cNvSpPr txBox="1"/>
          <p:nvPr/>
        </p:nvSpPr>
        <p:spPr>
          <a:xfrm>
            <a:off x="11574168" y="5910900"/>
            <a:ext cx="3868236" cy="2462213"/>
          </a:xfrm>
          <a:prstGeom prst="rect">
            <a:avLst/>
          </a:prstGeom>
        </p:spPr>
        <p:txBody>
          <a:bodyPr lIns="0" tIns="0" rIns="0" bIns="0" rtlCol="0" anchor="t">
            <a:spAutoFit/>
          </a:bodyPr>
          <a:lstStyle/>
          <a:p>
            <a:pPr algn="l"/>
            <a:r>
              <a:rPr lang="en-US" sz="3200" b="1" dirty="0">
                <a:solidFill>
                  <a:srgbClr val="1F2051"/>
                </a:solidFill>
                <a:latin typeface="EB Garamond Semi-Bold"/>
                <a:ea typeface="EB Garamond Semi-Bold"/>
                <a:cs typeface="EB Garamond Semi-Bold"/>
                <a:sym typeface="EB Garamond Semi-Bold"/>
              </a:rPr>
              <a:t>Legislative Provision of County Powers</a:t>
            </a:r>
          </a:p>
          <a:p>
            <a:r>
              <a:rPr lang="en-US" sz="2400" dirty="0">
                <a:solidFill>
                  <a:srgbClr val="1F2051"/>
                </a:solidFill>
                <a:latin typeface="Open Sans" panose="020B0606030504020204" pitchFamily="34" charset="0"/>
                <a:ea typeface="Open Sans" panose="020B0606030504020204" pitchFamily="34" charset="0"/>
                <a:cs typeface="Open Sans" panose="020B0606030504020204" pitchFamily="34" charset="0"/>
              </a:rPr>
              <a:t>The constitution itself says it is the responsibility of the legislature to provide for county powers. </a:t>
            </a:r>
          </a:p>
        </p:txBody>
      </p:sp>
      <p:sp>
        <p:nvSpPr>
          <p:cNvPr id="20" name="TextBox 20">
            <a:extLst>
              <a:ext uri="{FF2B5EF4-FFF2-40B4-BE49-F238E27FC236}">
                <a16:creationId xmlns:a16="http://schemas.microsoft.com/office/drawing/2014/main" id="{A2612FD5-41DA-3A0E-87BE-0789030B8368}"/>
              </a:ext>
            </a:extLst>
          </p:cNvPr>
          <p:cNvSpPr txBox="1"/>
          <p:nvPr/>
        </p:nvSpPr>
        <p:spPr>
          <a:xfrm>
            <a:off x="7865423" y="4694950"/>
            <a:ext cx="5347440" cy="694549"/>
          </a:xfrm>
          <a:prstGeom prst="rect">
            <a:avLst/>
          </a:prstGeom>
        </p:spPr>
        <p:txBody>
          <a:bodyPr wrap="square" lIns="0" tIns="0" rIns="0" bIns="0" rtlCol="0" anchor="t">
            <a:spAutoFit/>
          </a:bodyPr>
          <a:lstStyle/>
          <a:p>
            <a:pPr algn="l">
              <a:lnSpc>
                <a:spcPts val="2798"/>
              </a:lnSpc>
            </a:pPr>
            <a:r>
              <a:rPr lang="en-US" sz="1998" b="1" dirty="0">
                <a:solidFill>
                  <a:srgbClr val="1F2051"/>
                </a:solidFill>
                <a:latin typeface="Open Sans Semi-Bold"/>
                <a:ea typeface="Open Sans Semi-Bold"/>
                <a:cs typeface="Open Sans Semi-Bold"/>
                <a:sym typeface="Open Sans Semi-Bold"/>
              </a:rPr>
              <a:t>County powers largely dictated by the state. </a:t>
            </a:r>
          </a:p>
        </p:txBody>
      </p:sp>
      <p:sp>
        <p:nvSpPr>
          <p:cNvPr id="21" name="TextBox 21">
            <a:extLst>
              <a:ext uri="{FF2B5EF4-FFF2-40B4-BE49-F238E27FC236}">
                <a16:creationId xmlns:a16="http://schemas.microsoft.com/office/drawing/2014/main" id="{62CF0D1B-3BA4-AAF2-B4D8-DA5EE379DACB}"/>
              </a:ext>
            </a:extLst>
          </p:cNvPr>
          <p:cNvSpPr txBox="1"/>
          <p:nvPr/>
        </p:nvSpPr>
        <p:spPr>
          <a:xfrm>
            <a:off x="1028700" y="1196378"/>
            <a:ext cx="8724900" cy="1175386"/>
          </a:xfrm>
          <a:prstGeom prst="rect">
            <a:avLst/>
          </a:prstGeom>
        </p:spPr>
        <p:txBody>
          <a:bodyPr wrap="square" lIns="0" tIns="0" rIns="0" bIns="0" rtlCol="0" anchor="t">
            <a:spAutoFit/>
          </a:bodyPr>
          <a:lstStyle/>
          <a:p>
            <a:pPr algn="l">
              <a:lnSpc>
                <a:spcPts val="9660"/>
              </a:lnSpc>
            </a:pPr>
            <a:r>
              <a:rPr lang="en-US" sz="6900" b="1" dirty="0">
                <a:solidFill>
                  <a:srgbClr val="1F2051"/>
                </a:solidFill>
                <a:latin typeface="EB Garamond Semi-Bold"/>
                <a:ea typeface="EB Garamond Semi-Bold"/>
                <a:cs typeface="EB Garamond Semi-Bold"/>
                <a:sym typeface="EB Garamond Semi-Bold"/>
              </a:rPr>
              <a:t>Article XI, Section 1</a:t>
            </a:r>
          </a:p>
        </p:txBody>
      </p:sp>
    </p:spTree>
    <p:extLst>
      <p:ext uri="{BB962C8B-B14F-4D97-AF65-F5344CB8AC3E}">
        <p14:creationId xmlns:p14="http://schemas.microsoft.com/office/powerpoint/2010/main" val="653648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623574"/>
            <a:ext cx="18288000" cy="663426"/>
          </a:xfrm>
          <a:custGeom>
            <a:avLst/>
            <a:gdLst/>
            <a:ahLst/>
            <a:cxnLst/>
            <a:rect l="l" t="t" r="r" b="b"/>
            <a:pathLst>
              <a:path w="18288000" h="663426">
                <a:moveTo>
                  <a:pt x="0" y="0"/>
                </a:moveTo>
                <a:lnTo>
                  <a:pt x="18288000" y="0"/>
                </a:lnTo>
                <a:lnTo>
                  <a:pt x="18288000" y="663426"/>
                </a:lnTo>
                <a:lnTo>
                  <a:pt x="0" y="663426"/>
                </a:lnTo>
                <a:lnTo>
                  <a:pt x="0" y="0"/>
                </a:lnTo>
                <a:close/>
              </a:path>
            </a:pathLst>
          </a:custGeom>
          <a:blipFill>
            <a:blip r:embed="rId3"/>
            <a:stretch>
              <a:fillRect l="-4497" r="-3281" b="-2870836"/>
            </a:stretch>
          </a:blipFill>
        </p:spPr>
        <p:txBody>
          <a:bodyPr/>
          <a:lstStyle/>
          <a:p>
            <a:endParaRPr lang="en-US"/>
          </a:p>
        </p:txBody>
      </p:sp>
      <p:sp>
        <p:nvSpPr>
          <p:cNvPr id="3" name="Freeform 3"/>
          <p:cNvSpPr/>
          <p:nvPr/>
        </p:nvSpPr>
        <p:spPr>
          <a:xfrm>
            <a:off x="1152735" y="7501795"/>
            <a:ext cx="4539024" cy="1513180"/>
          </a:xfrm>
          <a:custGeom>
            <a:avLst/>
            <a:gdLst/>
            <a:ahLst/>
            <a:cxnLst/>
            <a:rect l="l" t="t" r="r" b="b"/>
            <a:pathLst>
              <a:path w="4539024" h="1513180">
                <a:moveTo>
                  <a:pt x="0" y="0"/>
                </a:moveTo>
                <a:lnTo>
                  <a:pt x="4539024" y="0"/>
                </a:lnTo>
                <a:lnTo>
                  <a:pt x="4539024" y="1513179"/>
                </a:lnTo>
                <a:lnTo>
                  <a:pt x="0" y="15131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152744" y="6129557"/>
            <a:ext cx="4539024" cy="1168698"/>
          </a:xfrm>
          <a:custGeom>
            <a:avLst/>
            <a:gdLst/>
            <a:ahLst/>
            <a:cxnLst/>
            <a:rect l="l" t="t" r="r" b="b"/>
            <a:pathLst>
              <a:path w="4539024" h="1168698">
                <a:moveTo>
                  <a:pt x="0" y="0"/>
                </a:moveTo>
                <a:lnTo>
                  <a:pt x="4539025" y="0"/>
                </a:lnTo>
                <a:lnTo>
                  <a:pt x="4539025" y="1168698"/>
                </a:lnTo>
                <a:lnTo>
                  <a:pt x="0" y="11686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028700" y="1331157"/>
            <a:ext cx="6479696" cy="1061999"/>
          </a:xfrm>
          <a:custGeom>
            <a:avLst/>
            <a:gdLst/>
            <a:ahLst/>
            <a:cxnLst/>
            <a:rect l="l" t="t" r="r" b="b"/>
            <a:pathLst>
              <a:path w="6479696" h="1061999">
                <a:moveTo>
                  <a:pt x="0" y="0"/>
                </a:moveTo>
                <a:lnTo>
                  <a:pt x="6479696" y="0"/>
                </a:lnTo>
                <a:lnTo>
                  <a:pt x="6479696" y="1061999"/>
                </a:lnTo>
                <a:lnTo>
                  <a:pt x="0" y="10619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028700" y="1066067"/>
            <a:ext cx="5954058" cy="116072"/>
          </a:xfrm>
          <a:custGeom>
            <a:avLst/>
            <a:gdLst/>
            <a:ahLst/>
            <a:cxnLst/>
            <a:rect l="l" t="t" r="r" b="b"/>
            <a:pathLst>
              <a:path w="5954058" h="116072">
                <a:moveTo>
                  <a:pt x="0" y="0"/>
                </a:moveTo>
                <a:lnTo>
                  <a:pt x="5954058" y="0"/>
                </a:lnTo>
                <a:lnTo>
                  <a:pt x="5954058" y="116071"/>
                </a:lnTo>
                <a:lnTo>
                  <a:pt x="0" y="11607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6623733" y="6129557"/>
            <a:ext cx="4799571" cy="2885408"/>
          </a:xfrm>
          <a:custGeom>
            <a:avLst/>
            <a:gdLst/>
            <a:ahLst/>
            <a:cxnLst/>
            <a:rect l="l" t="t" r="r" b="b"/>
            <a:pathLst>
              <a:path w="4799571" h="2885408">
                <a:moveTo>
                  <a:pt x="0" y="0"/>
                </a:moveTo>
                <a:lnTo>
                  <a:pt x="4799571" y="0"/>
                </a:lnTo>
                <a:lnTo>
                  <a:pt x="4799571" y="2885408"/>
                </a:lnTo>
                <a:lnTo>
                  <a:pt x="0" y="288540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a:off x="0" y="9623565"/>
            <a:ext cx="18288000" cy="663435"/>
          </a:xfrm>
          <a:custGeom>
            <a:avLst/>
            <a:gdLst/>
            <a:ahLst/>
            <a:cxnLst/>
            <a:rect l="l" t="t" r="r" b="b"/>
            <a:pathLst>
              <a:path w="18288000" h="663435">
                <a:moveTo>
                  <a:pt x="0" y="0"/>
                </a:moveTo>
                <a:lnTo>
                  <a:pt x="18288000" y="0"/>
                </a:lnTo>
                <a:lnTo>
                  <a:pt x="18288000" y="663435"/>
                </a:lnTo>
                <a:lnTo>
                  <a:pt x="0" y="66343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9" name="Freeform 9"/>
          <p:cNvSpPr/>
          <p:nvPr/>
        </p:nvSpPr>
        <p:spPr>
          <a:xfrm>
            <a:off x="1028700" y="2547442"/>
            <a:ext cx="16230600" cy="1754400"/>
          </a:xfrm>
          <a:custGeom>
            <a:avLst/>
            <a:gdLst/>
            <a:ahLst/>
            <a:cxnLst/>
            <a:rect l="l" t="t" r="r" b="b"/>
            <a:pathLst>
              <a:path w="16230600" h="1754400">
                <a:moveTo>
                  <a:pt x="0" y="0"/>
                </a:moveTo>
                <a:lnTo>
                  <a:pt x="16230600" y="0"/>
                </a:lnTo>
                <a:lnTo>
                  <a:pt x="16230600" y="1754400"/>
                </a:lnTo>
                <a:lnTo>
                  <a:pt x="0" y="17544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0" name="Freeform 10"/>
          <p:cNvSpPr/>
          <p:nvPr/>
        </p:nvSpPr>
        <p:spPr>
          <a:xfrm>
            <a:off x="12159682" y="6129557"/>
            <a:ext cx="4975527" cy="2942663"/>
          </a:xfrm>
          <a:custGeom>
            <a:avLst/>
            <a:gdLst/>
            <a:ahLst/>
            <a:cxnLst/>
            <a:rect l="l" t="t" r="r" b="b"/>
            <a:pathLst>
              <a:path w="4975527" h="2942663">
                <a:moveTo>
                  <a:pt x="0" y="0"/>
                </a:moveTo>
                <a:lnTo>
                  <a:pt x="4975526" y="0"/>
                </a:lnTo>
                <a:lnTo>
                  <a:pt x="4975526" y="2942663"/>
                </a:lnTo>
                <a:lnTo>
                  <a:pt x="0" y="294266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1" name="Freeform 11"/>
          <p:cNvSpPr/>
          <p:nvPr/>
        </p:nvSpPr>
        <p:spPr>
          <a:xfrm>
            <a:off x="965149" y="4426677"/>
            <a:ext cx="16357730" cy="1169251"/>
          </a:xfrm>
          <a:custGeom>
            <a:avLst/>
            <a:gdLst/>
            <a:ahLst/>
            <a:cxnLst/>
            <a:rect l="l" t="t" r="r" b="b"/>
            <a:pathLst>
              <a:path w="16357730" h="1169251">
                <a:moveTo>
                  <a:pt x="0" y="0"/>
                </a:moveTo>
                <a:lnTo>
                  <a:pt x="16357730" y="0"/>
                </a:lnTo>
                <a:lnTo>
                  <a:pt x="16357730" y="1169251"/>
                </a:lnTo>
                <a:lnTo>
                  <a:pt x="0" y="116925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2" name="TextBox 12"/>
          <p:cNvSpPr txBox="1"/>
          <p:nvPr/>
        </p:nvSpPr>
        <p:spPr>
          <a:xfrm>
            <a:off x="1036661" y="2541393"/>
            <a:ext cx="15857401" cy="1568827"/>
          </a:xfrm>
          <a:prstGeom prst="rect">
            <a:avLst/>
          </a:prstGeom>
        </p:spPr>
        <p:txBody>
          <a:bodyPr lIns="0" tIns="0" rIns="0" bIns="0" rtlCol="0" anchor="t">
            <a:spAutoFit/>
          </a:bodyPr>
          <a:lstStyle/>
          <a:p>
            <a:pPr>
              <a:lnSpc>
                <a:spcPts val="4199"/>
              </a:lnSpc>
            </a:pPr>
            <a:r>
              <a:rPr lang="en-US" sz="2999" dirty="0">
                <a:solidFill>
                  <a:srgbClr val="1F2051"/>
                </a:solidFill>
                <a:latin typeface="Open Sans" panose="020B0606030504020204" pitchFamily="34" charset="0"/>
                <a:ea typeface="Open Sans" panose="020B0606030504020204" pitchFamily="34" charset="0"/>
                <a:cs typeface="Open Sans" panose="020B0606030504020204" pitchFamily="34" charset="0"/>
              </a:rPr>
              <a:t>Counties and cities may adopt, amend, revise, or repeal charters with a majority vote of its electorate. Adopted charters </a:t>
            </a:r>
            <a:r>
              <a:rPr lang="en-US" sz="2999" b="1" dirty="0">
                <a:solidFill>
                  <a:srgbClr val="1F2051"/>
                </a:solidFill>
                <a:latin typeface="Open Sans" panose="020B0606030504020204" pitchFamily="34" charset="0"/>
                <a:ea typeface="Open Sans" panose="020B0606030504020204" pitchFamily="34" charset="0"/>
                <a:cs typeface="Open Sans" panose="020B0606030504020204" pitchFamily="34" charset="0"/>
              </a:rPr>
              <a:t>supersede inconsistent laws </a:t>
            </a:r>
            <a:r>
              <a:rPr lang="en-US" sz="2999" dirty="0">
                <a:solidFill>
                  <a:srgbClr val="1F2051"/>
                </a:solidFill>
                <a:latin typeface="Open Sans" panose="020B0606030504020204" pitchFamily="34" charset="0"/>
                <a:ea typeface="Open Sans" panose="020B0606030504020204" pitchFamily="34" charset="0"/>
                <a:cs typeface="Open Sans" panose="020B0606030504020204" pitchFamily="34" charset="0"/>
              </a:rPr>
              <a:t>and have the force and effect of legislative enactments.</a:t>
            </a:r>
          </a:p>
        </p:txBody>
      </p:sp>
      <p:sp>
        <p:nvSpPr>
          <p:cNvPr id="14" name="TextBox 14"/>
          <p:cNvSpPr txBox="1"/>
          <p:nvPr/>
        </p:nvSpPr>
        <p:spPr>
          <a:xfrm>
            <a:off x="1216238" y="6154398"/>
            <a:ext cx="3868236" cy="1964640"/>
          </a:xfrm>
          <a:prstGeom prst="rect">
            <a:avLst/>
          </a:prstGeom>
        </p:spPr>
        <p:txBody>
          <a:bodyPr lIns="0" tIns="0" rIns="0" bIns="0" rtlCol="0" anchor="t">
            <a:spAutoFit/>
          </a:bodyPr>
          <a:lstStyle/>
          <a:p>
            <a:pPr algn="l">
              <a:lnSpc>
                <a:spcPts val="3778"/>
              </a:lnSpc>
            </a:pPr>
            <a:r>
              <a:rPr lang="en-US" sz="3200" b="1" dirty="0">
                <a:solidFill>
                  <a:srgbClr val="1F2051"/>
                </a:solidFill>
                <a:latin typeface="EB Garamond Semi-Bold"/>
                <a:ea typeface="EB Garamond Semi-Bold"/>
                <a:cs typeface="EB Garamond Semi-Bold"/>
                <a:sym typeface="EB Garamond Semi-Bold"/>
              </a:rPr>
              <a:t>Charter Proposal</a:t>
            </a:r>
          </a:p>
          <a:p>
            <a:r>
              <a:rPr lang="en-US" sz="2400" dirty="0">
                <a:solidFill>
                  <a:srgbClr val="1F2051"/>
                </a:solidFill>
                <a:latin typeface="Open Sans" panose="020B0606030504020204" pitchFamily="34" charset="0"/>
                <a:ea typeface="Open Sans" panose="020B0606030504020204" pitchFamily="34" charset="0"/>
                <a:cs typeface="Open Sans" panose="020B0606030504020204" pitchFamily="34" charset="0"/>
              </a:rPr>
              <a:t>A charter can be proposed to voters by the Board of Supervisors or via a charter commission.</a:t>
            </a:r>
          </a:p>
        </p:txBody>
      </p:sp>
      <p:sp>
        <p:nvSpPr>
          <p:cNvPr id="15" name="TextBox 15"/>
          <p:cNvSpPr txBox="1"/>
          <p:nvPr/>
        </p:nvSpPr>
        <p:spPr>
          <a:xfrm>
            <a:off x="5910201" y="4728445"/>
            <a:ext cx="1971551" cy="458429"/>
          </a:xfrm>
          <a:prstGeom prst="rect">
            <a:avLst/>
          </a:prstGeom>
        </p:spPr>
        <p:txBody>
          <a:bodyPr lIns="0" tIns="0" rIns="0" bIns="0" rtlCol="0" anchor="t">
            <a:spAutoFit/>
          </a:bodyPr>
          <a:lstStyle/>
          <a:p>
            <a:pPr algn="l">
              <a:lnSpc>
                <a:spcPts val="3778"/>
              </a:lnSpc>
            </a:pPr>
            <a:r>
              <a:rPr lang="en-US" sz="2699" b="1" dirty="0">
                <a:solidFill>
                  <a:srgbClr val="FAF2E3"/>
                </a:solidFill>
                <a:latin typeface="EB Garamond Semi-Bold"/>
                <a:ea typeface="EB Garamond Semi-Bold"/>
                <a:cs typeface="EB Garamond Semi-Bold"/>
                <a:sym typeface="EB Garamond Semi-Bold"/>
              </a:rPr>
              <a:t>Key:</a:t>
            </a:r>
          </a:p>
        </p:txBody>
      </p:sp>
      <p:sp>
        <p:nvSpPr>
          <p:cNvPr id="18" name="TextBox 18"/>
          <p:cNvSpPr txBox="1"/>
          <p:nvPr/>
        </p:nvSpPr>
        <p:spPr>
          <a:xfrm>
            <a:off x="12713327" y="6093131"/>
            <a:ext cx="3868236" cy="3072636"/>
          </a:xfrm>
          <a:prstGeom prst="rect">
            <a:avLst/>
          </a:prstGeom>
        </p:spPr>
        <p:txBody>
          <a:bodyPr lIns="0" tIns="0" rIns="0" bIns="0" rtlCol="0" anchor="t">
            <a:spAutoFit/>
          </a:bodyPr>
          <a:lstStyle/>
          <a:p>
            <a:pPr algn="l">
              <a:lnSpc>
                <a:spcPts val="3778"/>
              </a:lnSpc>
            </a:pPr>
            <a:r>
              <a:rPr lang="en-US" sz="3200" b="1" dirty="0">
                <a:solidFill>
                  <a:srgbClr val="1F2051"/>
                </a:solidFill>
                <a:latin typeface="EB Garamond Semi-Bold"/>
                <a:ea typeface="EB Garamond Semi-Bold"/>
                <a:cs typeface="EB Garamond Semi-Bold"/>
                <a:sym typeface="EB Garamond Semi-Bold"/>
              </a:rPr>
              <a:t>Charter Commissions</a:t>
            </a:r>
          </a:p>
          <a:p>
            <a:r>
              <a:rPr lang="en-US" sz="2400" dirty="0">
                <a:solidFill>
                  <a:srgbClr val="1F2051"/>
                </a:solidFill>
                <a:latin typeface="Open Sans" panose="020B0606030504020204" pitchFamily="34" charset="0"/>
                <a:ea typeface="Open Sans" panose="020B0606030504020204" pitchFamily="34" charset="0"/>
                <a:cs typeface="Open Sans" panose="020B0606030504020204" pitchFamily="34" charset="0"/>
              </a:rPr>
              <a:t>Via initiative, voters can elect 15 individuals to a charter commission to draft a county charter and voters decide whether to adopt the charter at the next election. </a:t>
            </a:r>
          </a:p>
        </p:txBody>
      </p:sp>
      <p:sp>
        <p:nvSpPr>
          <p:cNvPr id="20" name="TextBox 20"/>
          <p:cNvSpPr txBox="1"/>
          <p:nvPr/>
        </p:nvSpPr>
        <p:spPr>
          <a:xfrm>
            <a:off x="7881752" y="4663777"/>
            <a:ext cx="5347440" cy="694549"/>
          </a:xfrm>
          <a:prstGeom prst="rect">
            <a:avLst/>
          </a:prstGeom>
        </p:spPr>
        <p:txBody>
          <a:bodyPr wrap="square" lIns="0" tIns="0" rIns="0" bIns="0" rtlCol="0" anchor="t">
            <a:spAutoFit/>
          </a:bodyPr>
          <a:lstStyle/>
          <a:p>
            <a:pPr algn="l">
              <a:lnSpc>
                <a:spcPts val="2798"/>
              </a:lnSpc>
            </a:pPr>
            <a:r>
              <a:rPr lang="en-US" sz="1998" b="1" dirty="0">
                <a:solidFill>
                  <a:srgbClr val="1F2051"/>
                </a:solidFill>
                <a:latin typeface="Open Sans Semi-Bold"/>
                <a:ea typeface="Open Sans Semi-Bold"/>
                <a:cs typeface="Open Sans Semi-Bold"/>
                <a:sym typeface="Open Sans Semi-Bold"/>
              </a:rPr>
              <a:t>Counties and cities charter have authority—which supersede state law.</a:t>
            </a:r>
          </a:p>
        </p:txBody>
      </p:sp>
      <p:sp>
        <p:nvSpPr>
          <p:cNvPr id="21" name="TextBox 21"/>
          <p:cNvSpPr txBox="1"/>
          <p:nvPr/>
        </p:nvSpPr>
        <p:spPr>
          <a:xfrm>
            <a:off x="1028700" y="1196378"/>
            <a:ext cx="8724900" cy="1175386"/>
          </a:xfrm>
          <a:prstGeom prst="rect">
            <a:avLst/>
          </a:prstGeom>
        </p:spPr>
        <p:txBody>
          <a:bodyPr wrap="square" lIns="0" tIns="0" rIns="0" bIns="0" rtlCol="0" anchor="t">
            <a:spAutoFit/>
          </a:bodyPr>
          <a:lstStyle/>
          <a:p>
            <a:pPr algn="l">
              <a:lnSpc>
                <a:spcPts val="9660"/>
              </a:lnSpc>
            </a:pPr>
            <a:r>
              <a:rPr lang="en-US" sz="6900" b="1" dirty="0">
                <a:solidFill>
                  <a:srgbClr val="1F2051"/>
                </a:solidFill>
                <a:latin typeface="EB Garamond Semi-Bold"/>
                <a:ea typeface="EB Garamond Semi-Bold"/>
                <a:cs typeface="EB Garamond Semi-Bold"/>
                <a:sym typeface="EB Garamond Semi-Bold"/>
              </a:rPr>
              <a:t>Article XI, Section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F9D65-C72C-9FE1-735C-D4D0A56D1CE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40EBD4C-CACD-D522-D8F3-4A8F3D265C0B}"/>
              </a:ext>
            </a:extLst>
          </p:cNvPr>
          <p:cNvSpPr/>
          <p:nvPr/>
        </p:nvSpPr>
        <p:spPr>
          <a:xfrm>
            <a:off x="0" y="9847897"/>
            <a:ext cx="18288000" cy="495300"/>
          </a:xfrm>
          <a:custGeom>
            <a:avLst/>
            <a:gdLst/>
            <a:ahLst/>
            <a:cxnLst/>
            <a:rect l="l" t="t" r="r" b="b"/>
            <a:pathLst>
              <a:path w="18288000" h="495300">
                <a:moveTo>
                  <a:pt x="0" y="0"/>
                </a:moveTo>
                <a:lnTo>
                  <a:pt x="18288000" y="0"/>
                </a:lnTo>
                <a:lnTo>
                  <a:pt x="18288000" y="495300"/>
                </a:lnTo>
                <a:lnTo>
                  <a:pt x="0" y="495300"/>
                </a:lnTo>
                <a:lnTo>
                  <a:pt x="0" y="0"/>
                </a:lnTo>
                <a:close/>
              </a:path>
            </a:pathLst>
          </a:custGeom>
          <a:blipFill>
            <a:blip r:embed="rId3"/>
            <a:stretch>
              <a:fillRect l="-4497" r="-3281" b="-3879263"/>
            </a:stretch>
          </a:blipFill>
        </p:spPr>
        <p:txBody>
          <a:bodyPr/>
          <a:lstStyle/>
          <a:p>
            <a:endParaRPr lang="en-US"/>
          </a:p>
        </p:txBody>
      </p:sp>
      <p:sp>
        <p:nvSpPr>
          <p:cNvPr id="3" name="Freeform 3">
            <a:extLst>
              <a:ext uri="{FF2B5EF4-FFF2-40B4-BE49-F238E27FC236}">
                <a16:creationId xmlns:a16="http://schemas.microsoft.com/office/drawing/2014/main" id="{849063E4-29E2-DF3E-80D5-1C89671D6D2C}"/>
              </a:ext>
            </a:extLst>
          </p:cNvPr>
          <p:cNvSpPr/>
          <p:nvPr/>
        </p:nvSpPr>
        <p:spPr>
          <a:xfrm>
            <a:off x="1028700" y="3056439"/>
            <a:ext cx="6384598" cy="1000496"/>
          </a:xfrm>
          <a:custGeom>
            <a:avLst/>
            <a:gdLst/>
            <a:ahLst/>
            <a:cxnLst/>
            <a:rect l="l" t="t" r="r" b="b"/>
            <a:pathLst>
              <a:path w="6384598" h="1000496">
                <a:moveTo>
                  <a:pt x="0" y="0"/>
                </a:moveTo>
                <a:lnTo>
                  <a:pt x="6384598" y="0"/>
                </a:lnTo>
                <a:lnTo>
                  <a:pt x="6384598" y="1000497"/>
                </a:lnTo>
                <a:lnTo>
                  <a:pt x="0" y="10004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46A534B6-F767-2BA0-0AFE-E965C4CC9C86}"/>
              </a:ext>
            </a:extLst>
          </p:cNvPr>
          <p:cNvSpPr/>
          <p:nvPr/>
        </p:nvSpPr>
        <p:spPr>
          <a:xfrm>
            <a:off x="1028700" y="7532780"/>
            <a:ext cx="7112098" cy="376799"/>
          </a:xfrm>
          <a:custGeom>
            <a:avLst/>
            <a:gdLst/>
            <a:ahLst/>
            <a:cxnLst/>
            <a:rect l="l" t="t" r="r" b="b"/>
            <a:pathLst>
              <a:path w="7112098" h="376799">
                <a:moveTo>
                  <a:pt x="0" y="0"/>
                </a:moveTo>
                <a:lnTo>
                  <a:pt x="7112098" y="0"/>
                </a:lnTo>
                <a:lnTo>
                  <a:pt x="7112098" y="376799"/>
                </a:lnTo>
                <a:lnTo>
                  <a:pt x="0" y="3767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1EF83997-3F50-C10B-6A7B-FD6480357D74}"/>
              </a:ext>
            </a:extLst>
          </p:cNvPr>
          <p:cNvSpPr/>
          <p:nvPr/>
        </p:nvSpPr>
        <p:spPr>
          <a:xfrm>
            <a:off x="1028700" y="4254656"/>
            <a:ext cx="6932400" cy="2400605"/>
          </a:xfrm>
          <a:custGeom>
            <a:avLst/>
            <a:gdLst/>
            <a:ahLst/>
            <a:cxnLst/>
            <a:rect l="l" t="t" r="r" b="b"/>
            <a:pathLst>
              <a:path w="6932400" h="2400605">
                <a:moveTo>
                  <a:pt x="0" y="0"/>
                </a:moveTo>
                <a:lnTo>
                  <a:pt x="6932400" y="0"/>
                </a:lnTo>
                <a:lnTo>
                  <a:pt x="6932400" y="2400604"/>
                </a:lnTo>
                <a:lnTo>
                  <a:pt x="0" y="24006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4EC9D729-2580-0D57-52EC-3334775CD715}"/>
              </a:ext>
            </a:extLst>
          </p:cNvPr>
          <p:cNvSpPr/>
          <p:nvPr/>
        </p:nvSpPr>
        <p:spPr>
          <a:xfrm>
            <a:off x="1248206" y="2256463"/>
            <a:ext cx="5954058" cy="116072"/>
          </a:xfrm>
          <a:custGeom>
            <a:avLst/>
            <a:gdLst/>
            <a:ahLst/>
            <a:cxnLst/>
            <a:rect l="l" t="t" r="r" b="b"/>
            <a:pathLst>
              <a:path w="5954058" h="116072">
                <a:moveTo>
                  <a:pt x="0" y="0"/>
                </a:moveTo>
                <a:lnTo>
                  <a:pt x="5954058" y="0"/>
                </a:lnTo>
                <a:lnTo>
                  <a:pt x="5954058" y="116072"/>
                </a:lnTo>
                <a:lnTo>
                  <a:pt x="0" y="1160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ABA7AD53-6AC8-FFCF-DEA6-19D32E1E3C5A}"/>
              </a:ext>
            </a:extLst>
          </p:cNvPr>
          <p:cNvSpPr/>
          <p:nvPr/>
        </p:nvSpPr>
        <p:spPr>
          <a:xfrm>
            <a:off x="8851125" y="1897380"/>
            <a:ext cx="38100" cy="6492240"/>
          </a:xfrm>
          <a:custGeom>
            <a:avLst/>
            <a:gdLst/>
            <a:ahLst/>
            <a:cxnLst/>
            <a:rect l="l" t="t" r="r" b="b"/>
            <a:pathLst>
              <a:path w="38100" h="6492240">
                <a:moveTo>
                  <a:pt x="0" y="0"/>
                </a:moveTo>
                <a:lnTo>
                  <a:pt x="38100" y="0"/>
                </a:lnTo>
                <a:lnTo>
                  <a:pt x="38100" y="6492240"/>
                </a:lnTo>
                <a:lnTo>
                  <a:pt x="0" y="649224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A22C19A9-E056-6AD1-8EA2-920F3BE3C7AA}"/>
              </a:ext>
            </a:extLst>
          </p:cNvPr>
          <p:cNvSpPr/>
          <p:nvPr/>
        </p:nvSpPr>
        <p:spPr>
          <a:xfrm>
            <a:off x="0" y="9791700"/>
            <a:ext cx="18288000" cy="495300"/>
          </a:xfrm>
          <a:custGeom>
            <a:avLst/>
            <a:gdLst/>
            <a:ahLst/>
            <a:cxnLst/>
            <a:rect l="l" t="t" r="r" b="b"/>
            <a:pathLst>
              <a:path w="18288000" h="495300">
                <a:moveTo>
                  <a:pt x="0" y="0"/>
                </a:moveTo>
                <a:lnTo>
                  <a:pt x="18288000" y="0"/>
                </a:lnTo>
                <a:lnTo>
                  <a:pt x="18288000" y="495300"/>
                </a:lnTo>
                <a:lnTo>
                  <a:pt x="0" y="4953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F5D2C577-5751-B7C7-ED74-B07255F68F23}"/>
              </a:ext>
            </a:extLst>
          </p:cNvPr>
          <p:cNvSpPr/>
          <p:nvPr/>
        </p:nvSpPr>
        <p:spPr>
          <a:xfrm>
            <a:off x="10326995" y="981075"/>
            <a:ext cx="6932400" cy="1107900"/>
          </a:xfrm>
          <a:custGeom>
            <a:avLst/>
            <a:gdLst/>
            <a:ahLst/>
            <a:cxnLst/>
            <a:rect l="l" t="t" r="r" b="b"/>
            <a:pathLst>
              <a:path w="6932400" h="1107900">
                <a:moveTo>
                  <a:pt x="0" y="0"/>
                </a:moveTo>
                <a:lnTo>
                  <a:pt x="6932400" y="0"/>
                </a:lnTo>
                <a:lnTo>
                  <a:pt x="6932400" y="1107900"/>
                </a:lnTo>
                <a:lnTo>
                  <a:pt x="0" y="11079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0" name="Freeform 10">
            <a:extLst>
              <a:ext uri="{FF2B5EF4-FFF2-40B4-BE49-F238E27FC236}">
                <a16:creationId xmlns:a16="http://schemas.microsoft.com/office/drawing/2014/main" id="{EA5B9AA2-33CB-4E4A-0B56-F515772A12FA}"/>
              </a:ext>
            </a:extLst>
          </p:cNvPr>
          <p:cNvSpPr/>
          <p:nvPr/>
        </p:nvSpPr>
        <p:spPr>
          <a:xfrm>
            <a:off x="10327053" y="2457974"/>
            <a:ext cx="6932400" cy="6647402"/>
          </a:xfrm>
          <a:custGeom>
            <a:avLst/>
            <a:gdLst/>
            <a:ahLst/>
            <a:cxnLst/>
            <a:rect l="l" t="t" r="r" b="b"/>
            <a:pathLst>
              <a:path w="6932400" h="6647402">
                <a:moveTo>
                  <a:pt x="0" y="0"/>
                </a:moveTo>
                <a:lnTo>
                  <a:pt x="6932399" y="0"/>
                </a:lnTo>
                <a:lnTo>
                  <a:pt x="6932399" y="6647402"/>
                </a:lnTo>
                <a:lnTo>
                  <a:pt x="0" y="664740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1" name="TextBox 11">
            <a:extLst>
              <a:ext uri="{FF2B5EF4-FFF2-40B4-BE49-F238E27FC236}">
                <a16:creationId xmlns:a16="http://schemas.microsoft.com/office/drawing/2014/main" id="{12009B4E-ADA3-0C0E-171A-57154B7ABF90}"/>
              </a:ext>
            </a:extLst>
          </p:cNvPr>
          <p:cNvSpPr txBox="1"/>
          <p:nvPr/>
        </p:nvSpPr>
        <p:spPr>
          <a:xfrm>
            <a:off x="1189222" y="2287653"/>
            <a:ext cx="7306740" cy="2890535"/>
          </a:xfrm>
          <a:prstGeom prst="rect">
            <a:avLst/>
          </a:prstGeom>
        </p:spPr>
        <p:txBody>
          <a:bodyPr wrap="square" lIns="0" tIns="0" rIns="0" bIns="0" rtlCol="0" anchor="t">
            <a:spAutoFit/>
          </a:bodyPr>
          <a:lstStyle/>
          <a:p>
            <a:pPr algn="l">
              <a:lnSpc>
                <a:spcPts val="9100"/>
              </a:lnSpc>
            </a:pPr>
            <a:r>
              <a:rPr lang="en-US" sz="6500" b="1" dirty="0">
                <a:solidFill>
                  <a:srgbClr val="1F2051"/>
                </a:solidFill>
                <a:latin typeface="EB Garamond Semi-Bold"/>
                <a:ea typeface="EB Garamond Semi-Bold"/>
                <a:cs typeface="EB Garamond Semi-Bold"/>
                <a:sym typeface="EB Garamond Semi-Bold"/>
              </a:rPr>
              <a:t>Charter Limits</a:t>
            </a:r>
          </a:p>
          <a:p>
            <a:r>
              <a:rPr lang="en-US" sz="2800" dirty="0">
                <a:solidFill>
                  <a:srgbClr val="1F2051"/>
                </a:solidFill>
                <a:latin typeface="Open Sans" panose="020B0606030504020204" pitchFamily="34" charset="0"/>
                <a:ea typeface="Open Sans" panose="020B0606030504020204" pitchFamily="34" charset="0"/>
                <a:cs typeface="Open Sans" panose="020B0606030504020204" pitchFamily="34" charset="0"/>
              </a:rPr>
              <a:t>Charter provisions supersede state law, but only certain provisions can be in a county charter to begin with – </a:t>
            </a:r>
            <a:r>
              <a:rPr lang="en-US" sz="2800" i="1" dirty="0">
                <a:solidFill>
                  <a:srgbClr val="1F2051"/>
                </a:solidFill>
                <a:latin typeface="Open Sans" panose="020B0606030504020204" pitchFamily="34" charset="0"/>
                <a:ea typeface="Open Sans" panose="020B0606030504020204" pitchFamily="34" charset="0"/>
                <a:cs typeface="Open Sans" panose="020B0606030504020204" pitchFamily="34" charset="0"/>
              </a:rPr>
              <a:t>within the parameters of California Constitution Article XI, Section 4. </a:t>
            </a:r>
            <a:endParaRPr lang="en-US" sz="2800" dirty="0">
              <a:solidFill>
                <a:srgbClr val="1F205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896A48F4-371D-031E-F1B3-C3A4132AF76F}"/>
              </a:ext>
            </a:extLst>
          </p:cNvPr>
          <p:cNvSpPr txBox="1"/>
          <p:nvPr/>
        </p:nvSpPr>
        <p:spPr>
          <a:xfrm>
            <a:off x="9982200" y="7017279"/>
            <a:ext cx="7620000" cy="2677656"/>
          </a:xfrm>
          <a:prstGeom prst="rect">
            <a:avLst/>
          </a:prstGeom>
          <a:noFill/>
        </p:spPr>
        <p:txBody>
          <a:bodyPr wrap="square" rtlCol="0">
            <a:spAutoFit/>
          </a:bodyPr>
          <a:lstStyle/>
          <a:p>
            <a:pPr>
              <a:lnSpc>
                <a:spcPct val="150000"/>
              </a:lnSpc>
            </a:pP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Charter Authority in the California Constitution:</a:t>
            </a:r>
          </a:p>
          <a:p>
            <a:pPr marL="539749" lvl="1" indent="-269875">
              <a:lnSpc>
                <a:spcPct val="150000"/>
              </a:lnSpc>
              <a:buFont typeface="Arial"/>
              <a:buChar char="•"/>
            </a:pP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Article XI, Section 3  </a:t>
            </a:r>
            <a:r>
              <a:rPr lang="en-US" sz="20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(cities and counties)</a:t>
            </a:r>
            <a:endParaRPr lang="en-US" sz="2000"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539749" lvl="1" indent="-269875">
              <a:lnSpc>
                <a:spcPct val="150000"/>
              </a:lnSpc>
              <a:buFont typeface="Arial"/>
              <a:buChar char="•"/>
            </a:pP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Article XI, Section 4  </a:t>
            </a:r>
            <a:r>
              <a:rPr lang="en-US" sz="20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(counties)</a:t>
            </a:r>
          </a:p>
          <a:p>
            <a:pPr marL="539749" lvl="1" indent="-269875">
              <a:lnSpc>
                <a:spcPct val="150000"/>
              </a:lnSpc>
              <a:buFont typeface="Arial"/>
              <a:buChar char="•"/>
            </a:pP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Article XI, Section 5  </a:t>
            </a:r>
            <a:r>
              <a:rPr lang="en-US" sz="20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(cities)</a:t>
            </a:r>
          </a:p>
          <a:p>
            <a:pPr marL="269874" lvl="1">
              <a:lnSpc>
                <a:spcPct val="150000"/>
              </a:lnSpc>
            </a:pPr>
            <a:r>
              <a:rPr lang="en-US" sz="2000" b="1" i="1"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20">
                  <a:extLst>
                    <a:ext uri="{A12FA001-AC4F-418D-AE19-62706E023703}">
                      <ahyp:hlinkClr xmlns:ahyp="http://schemas.microsoft.com/office/drawing/2018/hyperlinkcolor" val="tx"/>
                    </a:ext>
                  </a:extLst>
                </a:hlinkClick>
              </a:rPr>
              <a:t>Link to Constitution text online. </a:t>
            </a:r>
            <a:endParaRPr lang="en-US" sz="20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
        <p:nvSpPr>
          <p:cNvPr id="12" name="TextBox 11">
            <a:extLst>
              <a:ext uri="{FF2B5EF4-FFF2-40B4-BE49-F238E27FC236}">
                <a16:creationId xmlns:a16="http://schemas.microsoft.com/office/drawing/2014/main" id="{398AB32F-0B83-B615-22B5-609772AB6FDD}"/>
              </a:ext>
            </a:extLst>
          </p:cNvPr>
          <p:cNvSpPr txBox="1"/>
          <p:nvPr/>
        </p:nvSpPr>
        <p:spPr>
          <a:xfrm>
            <a:off x="1207419" y="1032615"/>
            <a:ext cx="6892592" cy="1107996"/>
          </a:xfrm>
          <a:prstGeom prst="rect">
            <a:avLst/>
          </a:prstGeom>
          <a:noFill/>
        </p:spPr>
        <p:txBody>
          <a:bodyPr wrap="square" rtlCol="0">
            <a:spAutoFit/>
          </a:bodyPr>
          <a:lstStyle/>
          <a:p>
            <a:r>
              <a:rPr lang="en-US" sz="6600" b="1" dirty="0">
                <a:solidFill>
                  <a:srgbClr val="1F2051"/>
                </a:solidFill>
                <a:latin typeface="EB Garamond Semi-Bold"/>
                <a:ea typeface="EB Garamond Semi-Bold"/>
                <a:cs typeface="EB Garamond Semi-Bold"/>
                <a:sym typeface="EB Garamond Semi-Bold"/>
              </a:rPr>
              <a:t>County</a:t>
            </a:r>
            <a:endParaRPr lang="en-US" sz="66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B948660C-B2ED-5520-4C3E-311C15C890F3}"/>
              </a:ext>
            </a:extLst>
          </p:cNvPr>
          <p:cNvSpPr txBox="1"/>
          <p:nvPr/>
        </p:nvSpPr>
        <p:spPr>
          <a:xfrm>
            <a:off x="8939456" y="2086361"/>
            <a:ext cx="9144000" cy="5975097"/>
          </a:xfrm>
          <a:prstGeom prst="rect">
            <a:avLst/>
          </a:prstGeom>
          <a:noFill/>
        </p:spPr>
        <p:txBody>
          <a:bodyPr wrap="square">
            <a:spAutoFit/>
          </a:bodyPr>
          <a:lstStyle/>
          <a:p>
            <a:pPr marL="323849" lvl="1">
              <a:lnSpc>
                <a:spcPts val="4199"/>
              </a:lnSpc>
            </a:pPr>
            <a:r>
              <a:rPr lang="en-US" sz="2800" dirty="0">
                <a:solidFill>
                  <a:srgbClr val="1F2051"/>
                </a:solidFill>
                <a:latin typeface="Open Sans" panose="020B0606030504020204" pitchFamily="34" charset="0"/>
                <a:ea typeface="Open Sans" panose="020B0606030504020204" pitchFamily="34" charset="0"/>
                <a:cs typeface="Open Sans" panose="020B0606030504020204" pitchFamily="34" charset="0"/>
              </a:rPr>
              <a:t>“Only such provisions of a county charter as are authorized by the Constitution supersede State laws in conflict therewith, and then only to the extent that such provisions are not limited by the Constitution.”</a:t>
            </a:r>
          </a:p>
          <a:p>
            <a:pPr marL="323849" lvl="1">
              <a:lnSpc>
                <a:spcPts val="4199"/>
              </a:lnSpc>
            </a:pPr>
            <a:r>
              <a:rPr lang="en-US" sz="2800" i="1" dirty="0">
                <a:solidFill>
                  <a:srgbClr val="1F2051"/>
                </a:solidFill>
                <a:latin typeface="Open Sans" panose="020B0606030504020204" pitchFamily="34" charset="0"/>
                <a:ea typeface="Open Sans" panose="020B0606030504020204" pitchFamily="34" charset="0"/>
                <a:cs typeface="Open Sans" panose="020B0606030504020204" pitchFamily="34" charset="0"/>
              </a:rPr>
              <a:t>Wilkinson v. Lund (1929)</a:t>
            </a:r>
          </a:p>
          <a:p>
            <a:pPr marL="323849" lvl="1">
              <a:lnSpc>
                <a:spcPts val="4199"/>
              </a:lnSpc>
            </a:pPr>
            <a:endParaRPr lang="en-US" sz="2800" dirty="0">
              <a:solidFill>
                <a:srgbClr val="1F2051"/>
              </a:solidFill>
              <a:latin typeface="Open Sans" panose="020B0606030504020204" pitchFamily="34" charset="0"/>
              <a:ea typeface="Open Sans" panose="020B0606030504020204" pitchFamily="34" charset="0"/>
              <a:cs typeface="Open Sans" panose="020B0606030504020204" pitchFamily="34" charset="0"/>
            </a:endParaRPr>
          </a:p>
          <a:p>
            <a:pPr marL="323849" lvl="1">
              <a:lnSpc>
                <a:spcPts val="4199"/>
              </a:lnSpc>
            </a:pPr>
            <a:r>
              <a:rPr lang="en-US" sz="2800" dirty="0">
                <a:solidFill>
                  <a:srgbClr val="1F2051"/>
                </a:solidFill>
                <a:latin typeface="Open Sans" panose="020B0606030504020204" pitchFamily="34" charset="0"/>
                <a:ea typeface="Open Sans" panose="020B0606030504020204" pitchFamily="34" charset="0"/>
                <a:cs typeface="Open Sans" panose="020B0606030504020204" pitchFamily="34" charset="0"/>
              </a:rPr>
              <a:t>“A county…possesses and can exercise only such powers as are expressly granted it by the constitution or statutes.”</a:t>
            </a:r>
          </a:p>
          <a:p>
            <a:pPr marL="323849" lvl="1">
              <a:lnSpc>
                <a:spcPts val="4199"/>
              </a:lnSpc>
            </a:pPr>
            <a:r>
              <a:rPr lang="en-US" sz="2800" i="1" dirty="0">
                <a:solidFill>
                  <a:srgbClr val="1F2051"/>
                </a:solidFill>
                <a:latin typeface="Open Sans" panose="020B0606030504020204" pitchFamily="34" charset="0"/>
                <a:ea typeface="Open Sans" panose="020B0606030504020204" pitchFamily="34" charset="0"/>
                <a:cs typeface="Open Sans" panose="020B0606030504020204" pitchFamily="34" charset="0"/>
              </a:rPr>
              <a:t>Byers v. Board of Supervisors (1968)</a:t>
            </a:r>
          </a:p>
        </p:txBody>
      </p:sp>
    </p:spTree>
    <p:extLst>
      <p:ext uri="{BB962C8B-B14F-4D97-AF65-F5344CB8AC3E}">
        <p14:creationId xmlns:p14="http://schemas.microsoft.com/office/powerpoint/2010/main" val="1196311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4FA7C-9CFC-E1BB-854F-3803C8F2B0F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B96103E-82BD-7C62-B56E-048C0F727427}"/>
              </a:ext>
            </a:extLst>
          </p:cNvPr>
          <p:cNvSpPr/>
          <p:nvPr/>
        </p:nvSpPr>
        <p:spPr>
          <a:xfrm>
            <a:off x="0" y="9847897"/>
            <a:ext cx="18288000" cy="495300"/>
          </a:xfrm>
          <a:custGeom>
            <a:avLst/>
            <a:gdLst/>
            <a:ahLst/>
            <a:cxnLst/>
            <a:rect l="l" t="t" r="r" b="b"/>
            <a:pathLst>
              <a:path w="18288000" h="495300">
                <a:moveTo>
                  <a:pt x="0" y="0"/>
                </a:moveTo>
                <a:lnTo>
                  <a:pt x="18288000" y="0"/>
                </a:lnTo>
                <a:lnTo>
                  <a:pt x="18288000" y="495300"/>
                </a:lnTo>
                <a:lnTo>
                  <a:pt x="0" y="495300"/>
                </a:lnTo>
                <a:lnTo>
                  <a:pt x="0" y="0"/>
                </a:lnTo>
                <a:close/>
              </a:path>
            </a:pathLst>
          </a:custGeom>
          <a:blipFill>
            <a:blip r:embed="rId3"/>
            <a:stretch>
              <a:fillRect l="-4497" r="-3281" b="-3879263"/>
            </a:stretch>
          </a:blipFill>
        </p:spPr>
        <p:txBody>
          <a:bodyPr/>
          <a:lstStyle/>
          <a:p>
            <a:endParaRPr lang="en-US"/>
          </a:p>
        </p:txBody>
      </p:sp>
      <p:sp>
        <p:nvSpPr>
          <p:cNvPr id="3" name="Freeform 3">
            <a:extLst>
              <a:ext uri="{FF2B5EF4-FFF2-40B4-BE49-F238E27FC236}">
                <a16:creationId xmlns:a16="http://schemas.microsoft.com/office/drawing/2014/main" id="{04AB265F-BC35-0232-B144-F785B0B7EC6B}"/>
              </a:ext>
            </a:extLst>
          </p:cNvPr>
          <p:cNvSpPr/>
          <p:nvPr/>
        </p:nvSpPr>
        <p:spPr>
          <a:xfrm>
            <a:off x="1028700" y="3056439"/>
            <a:ext cx="6384598" cy="1000496"/>
          </a:xfrm>
          <a:custGeom>
            <a:avLst/>
            <a:gdLst/>
            <a:ahLst/>
            <a:cxnLst/>
            <a:rect l="l" t="t" r="r" b="b"/>
            <a:pathLst>
              <a:path w="6384598" h="1000496">
                <a:moveTo>
                  <a:pt x="0" y="0"/>
                </a:moveTo>
                <a:lnTo>
                  <a:pt x="6384598" y="0"/>
                </a:lnTo>
                <a:lnTo>
                  <a:pt x="6384598" y="1000497"/>
                </a:lnTo>
                <a:lnTo>
                  <a:pt x="0" y="10004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46179C5F-454F-199B-7191-7CD18A58F5A5}"/>
              </a:ext>
            </a:extLst>
          </p:cNvPr>
          <p:cNvSpPr/>
          <p:nvPr/>
        </p:nvSpPr>
        <p:spPr>
          <a:xfrm>
            <a:off x="1028700" y="7532780"/>
            <a:ext cx="7112098" cy="376799"/>
          </a:xfrm>
          <a:custGeom>
            <a:avLst/>
            <a:gdLst/>
            <a:ahLst/>
            <a:cxnLst/>
            <a:rect l="l" t="t" r="r" b="b"/>
            <a:pathLst>
              <a:path w="7112098" h="376799">
                <a:moveTo>
                  <a:pt x="0" y="0"/>
                </a:moveTo>
                <a:lnTo>
                  <a:pt x="7112098" y="0"/>
                </a:lnTo>
                <a:lnTo>
                  <a:pt x="7112098" y="376799"/>
                </a:lnTo>
                <a:lnTo>
                  <a:pt x="0" y="3767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72622428-7F3B-568B-1E45-EB9EC1E4034E}"/>
              </a:ext>
            </a:extLst>
          </p:cNvPr>
          <p:cNvSpPr/>
          <p:nvPr/>
        </p:nvSpPr>
        <p:spPr>
          <a:xfrm>
            <a:off x="1028700" y="4254656"/>
            <a:ext cx="6932400" cy="2400605"/>
          </a:xfrm>
          <a:custGeom>
            <a:avLst/>
            <a:gdLst/>
            <a:ahLst/>
            <a:cxnLst/>
            <a:rect l="l" t="t" r="r" b="b"/>
            <a:pathLst>
              <a:path w="6932400" h="2400605">
                <a:moveTo>
                  <a:pt x="0" y="0"/>
                </a:moveTo>
                <a:lnTo>
                  <a:pt x="6932400" y="0"/>
                </a:lnTo>
                <a:lnTo>
                  <a:pt x="6932400" y="2400604"/>
                </a:lnTo>
                <a:lnTo>
                  <a:pt x="0" y="24006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FFD9193D-F24C-CF87-30D4-EE2E62A90350}"/>
              </a:ext>
            </a:extLst>
          </p:cNvPr>
          <p:cNvSpPr/>
          <p:nvPr/>
        </p:nvSpPr>
        <p:spPr>
          <a:xfrm>
            <a:off x="1248206" y="2256463"/>
            <a:ext cx="5954058" cy="116072"/>
          </a:xfrm>
          <a:custGeom>
            <a:avLst/>
            <a:gdLst/>
            <a:ahLst/>
            <a:cxnLst/>
            <a:rect l="l" t="t" r="r" b="b"/>
            <a:pathLst>
              <a:path w="5954058" h="116072">
                <a:moveTo>
                  <a:pt x="0" y="0"/>
                </a:moveTo>
                <a:lnTo>
                  <a:pt x="5954058" y="0"/>
                </a:lnTo>
                <a:lnTo>
                  <a:pt x="5954058" y="116072"/>
                </a:lnTo>
                <a:lnTo>
                  <a:pt x="0" y="1160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0863A11B-18D6-A605-D1A5-87BA240AFF3B}"/>
              </a:ext>
            </a:extLst>
          </p:cNvPr>
          <p:cNvSpPr/>
          <p:nvPr/>
        </p:nvSpPr>
        <p:spPr>
          <a:xfrm>
            <a:off x="8851125" y="1897380"/>
            <a:ext cx="38100" cy="6492240"/>
          </a:xfrm>
          <a:custGeom>
            <a:avLst/>
            <a:gdLst/>
            <a:ahLst/>
            <a:cxnLst/>
            <a:rect l="l" t="t" r="r" b="b"/>
            <a:pathLst>
              <a:path w="38100" h="6492240">
                <a:moveTo>
                  <a:pt x="0" y="0"/>
                </a:moveTo>
                <a:lnTo>
                  <a:pt x="38100" y="0"/>
                </a:lnTo>
                <a:lnTo>
                  <a:pt x="38100" y="6492240"/>
                </a:lnTo>
                <a:lnTo>
                  <a:pt x="0" y="649224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B7015DD0-043A-2AAE-5DAF-9B9A0441E9E2}"/>
              </a:ext>
            </a:extLst>
          </p:cNvPr>
          <p:cNvSpPr/>
          <p:nvPr/>
        </p:nvSpPr>
        <p:spPr>
          <a:xfrm>
            <a:off x="0" y="9791700"/>
            <a:ext cx="18288000" cy="495300"/>
          </a:xfrm>
          <a:custGeom>
            <a:avLst/>
            <a:gdLst/>
            <a:ahLst/>
            <a:cxnLst/>
            <a:rect l="l" t="t" r="r" b="b"/>
            <a:pathLst>
              <a:path w="18288000" h="495300">
                <a:moveTo>
                  <a:pt x="0" y="0"/>
                </a:moveTo>
                <a:lnTo>
                  <a:pt x="18288000" y="0"/>
                </a:lnTo>
                <a:lnTo>
                  <a:pt x="18288000" y="495300"/>
                </a:lnTo>
                <a:lnTo>
                  <a:pt x="0" y="4953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390842E9-9B7C-3E40-707B-CD2756E8D894}"/>
              </a:ext>
            </a:extLst>
          </p:cNvPr>
          <p:cNvSpPr/>
          <p:nvPr/>
        </p:nvSpPr>
        <p:spPr>
          <a:xfrm>
            <a:off x="10326995" y="981075"/>
            <a:ext cx="6932400" cy="1107900"/>
          </a:xfrm>
          <a:custGeom>
            <a:avLst/>
            <a:gdLst/>
            <a:ahLst/>
            <a:cxnLst/>
            <a:rect l="l" t="t" r="r" b="b"/>
            <a:pathLst>
              <a:path w="6932400" h="1107900">
                <a:moveTo>
                  <a:pt x="0" y="0"/>
                </a:moveTo>
                <a:lnTo>
                  <a:pt x="6932400" y="0"/>
                </a:lnTo>
                <a:lnTo>
                  <a:pt x="6932400" y="1107900"/>
                </a:lnTo>
                <a:lnTo>
                  <a:pt x="0" y="11079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0" name="Freeform 10">
            <a:extLst>
              <a:ext uri="{FF2B5EF4-FFF2-40B4-BE49-F238E27FC236}">
                <a16:creationId xmlns:a16="http://schemas.microsoft.com/office/drawing/2014/main" id="{2B15D89A-B039-2677-BAF4-6562F0A14F24}"/>
              </a:ext>
            </a:extLst>
          </p:cNvPr>
          <p:cNvSpPr/>
          <p:nvPr/>
        </p:nvSpPr>
        <p:spPr>
          <a:xfrm>
            <a:off x="10327053" y="2457974"/>
            <a:ext cx="6932400" cy="6647402"/>
          </a:xfrm>
          <a:custGeom>
            <a:avLst/>
            <a:gdLst/>
            <a:ahLst/>
            <a:cxnLst/>
            <a:rect l="l" t="t" r="r" b="b"/>
            <a:pathLst>
              <a:path w="6932400" h="6647402">
                <a:moveTo>
                  <a:pt x="0" y="0"/>
                </a:moveTo>
                <a:lnTo>
                  <a:pt x="6932399" y="0"/>
                </a:lnTo>
                <a:lnTo>
                  <a:pt x="6932399" y="6647402"/>
                </a:lnTo>
                <a:lnTo>
                  <a:pt x="0" y="664740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1" name="TextBox 11">
            <a:extLst>
              <a:ext uri="{FF2B5EF4-FFF2-40B4-BE49-F238E27FC236}">
                <a16:creationId xmlns:a16="http://schemas.microsoft.com/office/drawing/2014/main" id="{9E0E3F1D-DA7F-E8D7-0C54-25B16D8D3CE6}"/>
              </a:ext>
            </a:extLst>
          </p:cNvPr>
          <p:cNvSpPr txBox="1"/>
          <p:nvPr/>
        </p:nvSpPr>
        <p:spPr>
          <a:xfrm>
            <a:off x="1189222" y="2287653"/>
            <a:ext cx="7306740" cy="2890535"/>
          </a:xfrm>
          <a:prstGeom prst="rect">
            <a:avLst/>
          </a:prstGeom>
        </p:spPr>
        <p:txBody>
          <a:bodyPr wrap="square" lIns="0" tIns="0" rIns="0" bIns="0" rtlCol="0" anchor="t">
            <a:spAutoFit/>
          </a:bodyPr>
          <a:lstStyle/>
          <a:p>
            <a:pPr algn="l">
              <a:lnSpc>
                <a:spcPts val="9100"/>
              </a:lnSpc>
            </a:pPr>
            <a:r>
              <a:rPr lang="en-US" sz="6500" b="1" dirty="0">
                <a:solidFill>
                  <a:srgbClr val="1F2051"/>
                </a:solidFill>
                <a:latin typeface="EB Garamond Semi-Bold"/>
                <a:ea typeface="EB Garamond Semi-Bold"/>
                <a:cs typeface="EB Garamond Semi-Bold"/>
                <a:sym typeface="EB Garamond Semi-Bold"/>
              </a:rPr>
              <a:t>Charter Powers</a:t>
            </a:r>
          </a:p>
          <a:p>
            <a:r>
              <a:rPr lang="en-US" sz="2800" i="1" dirty="0">
                <a:solidFill>
                  <a:srgbClr val="1F2051"/>
                </a:solidFill>
                <a:latin typeface="Open Sans" panose="020B0606030504020204" pitchFamily="34" charset="0"/>
                <a:ea typeface="Open Sans" panose="020B0606030504020204" pitchFamily="34" charset="0"/>
                <a:cs typeface="Open Sans" panose="020B0606030504020204" pitchFamily="34" charset="0"/>
              </a:rPr>
              <a:t>Charter counties can control the structure and operation of county government </a:t>
            </a:r>
            <a:r>
              <a:rPr lang="en-US" sz="2800" b="1" i="1" dirty="0">
                <a:solidFill>
                  <a:srgbClr val="1F2051"/>
                </a:solidFill>
                <a:latin typeface="Open Sans" panose="020B0606030504020204" pitchFamily="34" charset="0"/>
                <a:ea typeface="Open Sans" panose="020B0606030504020204" pitchFamily="34" charset="0"/>
                <a:cs typeface="Open Sans" panose="020B0606030504020204" pitchFamily="34" charset="0"/>
              </a:rPr>
              <a:t>within the parameters of California Constitution Article XI, Section 4</a:t>
            </a:r>
            <a:r>
              <a:rPr lang="en-US" sz="2800" i="1" dirty="0">
                <a:solidFill>
                  <a:srgbClr val="1F205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15" name="TextBox 14">
            <a:extLst>
              <a:ext uri="{FF2B5EF4-FFF2-40B4-BE49-F238E27FC236}">
                <a16:creationId xmlns:a16="http://schemas.microsoft.com/office/drawing/2014/main" id="{E9A294BF-A870-F222-DE90-3260791F0FE1}"/>
              </a:ext>
            </a:extLst>
          </p:cNvPr>
          <p:cNvSpPr txBox="1"/>
          <p:nvPr/>
        </p:nvSpPr>
        <p:spPr>
          <a:xfrm>
            <a:off x="9982200" y="7017279"/>
            <a:ext cx="7620000" cy="2677656"/>
          </a:xfrm>
          <a:prstGeom prst="rect">
            <a:avLst/>
          </a:prstGeom>
          <a:noFill/>
        </p:spPr>
        <p:txBody>
          <a:bodyPr wrap="square" rtlCol="0">
            <a:spAutoFit/>
          </a:bodyPr>
          <a:lstStyle/>
          <a:p>
            <a:pPr>
              <a:lnSpc>
                <a:spcPct val="150000"/>
              </a:lnSpc>
            </a:pP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Charter Authority in the California Constitution:</a:t>
            </a:r>
          </a:p>
          <a:p>
            <a:pPr marL="539749" lvl="1" indent="-269875">
              <a:lnSpc>
                <a:spcPct val="150000"/>
              </a:lnSpc>
              <a:buFont typeface="Arial"/>
              <a:buChar char="•"/>
            </a:pP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Article XI, Section 3  </a:t>
            </a:r>
            <a:r>
              <a:rPr lang="en-US" sz="20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(cities and counties)</a:t>
            </a:r>
            <a:endParaRPr lang="en-US" sz="2000"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539749" lvl="1" indent="-269875">
              <a:lnSpc>
                <a:spcPct val="150000"/>
              </a:lnSpc>
              <a:buFont typeface="Arial"/>
              <a:buChar char="•"/>
            </a:pP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Article XI, Section 4  </a:t>
            </a:r>
            <a:r>
              <a:rPr lang="en-US" sz="20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(counties)</a:t>
            </a:r>
          </a:p>
          <a:p>
            <a:pPr marL="539749" lvl="1" indent="-269875">
              <a:lnSpc>
                <a:spcPct val="150000"/>
              </a:lnSpc>
              <a:buFont typeface="Arial"/>
              <a:buChar char="•"/>
            </a:pP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Article XI, Section 5  </a:t>
            </a:r>
            <a:r>
              <a:rPr lang="en-US" sz="20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(cities)</a:t>
            </a:r>
          </a:p>
          <a:p>
            <a:pPr marL="269874" lvl="1">
              <a:lnSpc>
                <a:spcPct val="150000"/>
              </a:lnSpc>
            </a:pPr>
            <a:r>
              <a:rPr lang="en-US" sz="2000" b="1" i="1"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20">
                  <a:extLst>
                    <a:ext uri="{A12FA001-AC4F-418D-AE19-62706E023703}">
                      <ahyp:hlinkClr xmlns:ahyp="http://schemas.microsoft.com/office/drawing/2018/hyperlinkcolor" val="tx"/>
                    </a:ext>
                  </a:extLst>
                </a:hlinkClick>
              </a:rPr>
              <a:t>Link to Constitution text online. </a:t>
            </a:r>
            <a:endParaRPr lang="en-US" sz="20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
        <p:nvSpPr>
          <p:cNvPr id="12" name="TextBox 11">
            <a:extLst>
              <a:ext uri="{FF2B5EF4-FFF2-40B4-BE49-F238E27FC236}">
                <a16:creationId xmlns:a16="http://schemas.microsoft.com/office/drawing/2014/main" id="{BA83EBE5-C229-C36C-16A3-569543611802}"/>
              </a:ext>
            </a:extLst>
          </p:cNvPr>
          <p:cNvSpPr txBox="1"/>
          <p:nvPr/>
        </p:nvSpPr>
        <p:spPr>
          <a:xfrm>
            <a:off x="1180123" y="1096506"/>
            <a:ext cx="6892592" cy="1107996"/>
          </a:xfrm>
          <a:prstGeom prst="rect">
            <a:avLst/>
          </a:prstGeom>
          <a:noFill/>
        </p:spPr>
        <p:txBody>
          <a:bodyPr wrap="square" rtlCol="0">
            <a:spAutoFit/>
          </a:bodyPr>
          <a:lstStyle/>
          <a:p>
            <a:r>
              <a:rPr lang="en-US" sz="6600" b="1" dirty="0">
                <a:solidFill>
                  <a:srgbClr val="1F2051"/>
                </a:solidFill>
                <a:latin typeface="EB Garamond Semi-Bold"/>
                <a:ea typeface="EB Garamond Semi-Bold"/>
                <a:cs typeface="EB Garamond Semi-Bold"/>
                <a:sym typeface="EB Garamond Semi-Bold"/>
              </a:rPr>
              <a:t>County</a:t>
            </a:r>
            <a:endParaRPr lang="en-US" sz="66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CD652091-899C-75C5-62A2-BDA4C358F9AF}"/>
              </a:ext>
            </a:extLst>
          </p:cNvPr>
          <p:cNvSpPr txBox="1"/>
          <p:nvPr/>
        </p:nvSpPr>
        <p:spPr>
          <a:xfrm>
            <a:off x="8911971" y="2582101"/>
            <a:ext cx="9144000" cy="3820661"/>
          </a:xfrm>
          <a:prstGeom prst="rect">
            <a:avLst/>
          </a:prstGeom>
          <a:noFill/>
        </p:spPr>
        <p:txBody>
          <a:bodyPr wrap="square">
            <a:spAutoFit/>
          </a:bodyPr>
          <a:lstStyle/>
          <a:p>
            <a:pPr marL="323849" lvl="1">
              <a:lnSpc>
                <a:spcPts val="4199"/>
              </a:lnSpc>
            </a:pPr>
            <a:r>
              <a:rPr lang="en-US" sz="2800" dirty="0">
                <a:solidFill>
                  <a:srgbClr val="1F2051"/>
                </a:solidFill>
                <a:latin typeface="Open Sans" panose="020B0606030504020204" pitchFamily="34" charset="0"/>
                <a:ea typeface="Open Sans" panose="020B0606030504020204" pitchFamily="34" charset="0"/>
                <a:cs typeface="Open Sans" panose="020B0606030504020204" pitchFamily="34" charset="0"/>
              </a:rPr>
              <a:t>“Charter counties lack the ‘municipal affairs’ authority of charter cities,…they nevertheless share much of the authority exercisable by charter cities </a:t>
            </a:r>
            <a:r>
              <a:rPr lang="en-US" sz="2800" i="1" dirty="0">
                <a:solidFill>
                  <a:srgbClr val="1F2051"/>
                </a:solidFill>
                <a:latin typeface="Open Sans" panose="020B0606030504020204" pitchFamily="34" charset="0"/>
                <a:ea typeface="Open Sans" panose="020B0606030504020204" pitchFamily="34" charset="0"/>
                <a:cs typeface="Open Sans" panose="020B0606030504020204" pitchFamily="34" charset="0"/>
              </a:rPr>
              <a:t>over the structure and operation of their local government</a:t>
            </a:r>
            <a:r>
              <a:rPr lang="en-US" sz="2800" dirty="0">
                <a:solidFill>
                  <a:srgbClr val="1F2051"/>
                </a:solidFill>
                <a:latin typeface="Open Sans" panose="020B0606030504020204" pitchFamily="34" charset="0"/>
                <a:ea typeface="Open Sans" panose="020B0606030504020204" pitchFamily="34" charset="0"/>
                <a:cs typeface="Open Sans" panose="020B0606030504020204" pitchFamily="34" charset="0"/>
              </a:rPr>
              <a:t>.” </a:t>
            </a:r>
          </a:p>
          <a:p>
            <a:pPr marL="323849" lvl="1">
              <a:lnSpc>
                <a:spcPts val="4199"/>
              </a:lnSpc>
            </a:pPr>
            <a:endParaRPr lang="en-US" sz="2800" dirty="0">
              <a:solidFill>
                <a:srgbClr val="1F2051"/>
              </a:solidFill>
              <a:latin typeface="Open Sans" panose="020B0606030504020204" pitchFamily="34" charset="0"/>
              <a:ea typeface="Open Sans" panose="020B0606030504020204" pitchFamily="34" charset="0"/>
              <a:cs typeface="Open Sans" panose="020B0606030504020204" pitchFamily="34" charset="0"/>
            </a:endParaRPr>
          </a:p>
          <a:p>
            <a:pPr marL="323849" lvl="1">
              <a:lnSpc>
                <a:spcPts val="4199"/>
              </a:lnSpc>
            </a:pPr>
            <a:r>
              <a:rPr lang="en-US" sz="2800" i="1" dirty="0">
                <a:solidFill>
                  <a:srgbClr val="1F2051"/>
                </a:solidFill>
                <a:latin typeface="Open Sans" panose="020B0606030504020204" pitchFamily="34" charset="0"/>
                <a:ea typeface="Open Sans" panose="020B0606030504020204" pitchFamily="34" charset="0"/>
                <a:cs typeface="Open Sans" panose="020B0606030504020204" pitchFamily="34" charset="0"/>
              </a:rPr>
              <a:t>Dibb vs. County of San Diego (1994)</a:t>
            </a:r>
          </a:p>
        </p:txBody>
      </p:sp>
    </p:spTree>
    <p:extLst>
      <p:ext uri="{BB962C8B-B14F-4D97-AF65-F5344CB8AC3E}">
        <p14:creationId xmlns:p14="http://schemas.microsoft.com/office/powerpoint/2010/main" val="2212412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3C539-4715-CFC8-45D4-E8F4D102D1F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E7B434D-6C99-D987-02BE-93C07B795620}"/>
              </a:ext>
            </a:extLst>
          </p:cNvPr>
          <p:cNvSpPr/>
          <p:nvPr/>
        </p:nvSpPr>
        <p:spPr>
          <a:xfrm>
            <a:off x="0" y="9623574"/>
            <a:ext cx="18288000" cy="663426"/>
          </a:xfrm>
          <a:custGeom>
            <a:avLst/>
            <a:gdLst/>
            <a:ahLst/>
            <a:cxnLst/>
            <a:rect l="l" t="t" r="r" b="b"/>
            <a:pathLst>
              <a:path w="18288000" h="663426">
                <a:moveTo>
                  <a:pt x="0" y="0"/>
                </a:moveTo>
                <a:lnTo>
                  <a:pt x="18288000" y="0"/>
                </a:lnTo>
                <a:lnTo>
                  <a:pt x="18288000" y="663426"/>
                </a:lnTo>
                <a:lnTo>
                  <a:pt x="0" y="663426"/>
                </a:lnTo>
                <a:lnTo>
                  <a:pt x="0" y="0"/>
                </a:lnTo>
                <a:close/>
              </a:path>
            </a:pathLst>
          </a:custGeom>
          <a:blipFill>
            <a:blip r:embed="rId3"/>
            <a:stretch>
              <a:fillRect l="-4497" r="-3281" b="-2870836"/>
            </a:stretch>
          </a:blipFill>
        </p:spPr>
        <p:txBody>
          <a:bodyPr/>
          <a:lstStyle/>
          <a:p>
            <a:endParaRPr lang="en-US"/>
          </a:p>
        </p:txBody>
      </p:sp>
      <p:sp>
        <p:nvSpPr>
          <p:cNvPr id="3" name="Freeform 3">
            <a:extLst>
              <a:ext uri="{FF2B5EF4-FFF2-40B4-BE49-F238E27FC236}">
                <a16:creationId xmlns:a16="http://schemas.microsoft.com/office/drawing/2014/main" id="{51D7F655-51AA-F13F-FCA6-63B150DC5AF5}"/>
              </a:ext>
            </a:extLst>
          </p:cNvPr>
          <p:cNvSpPr/>
          <p:nvPr/>
        </p:nvSpPr>
        <p:spPr>
          <a:xfrm>
            <a:off x="1152735" y="7501795"/>
            <a:ext cx="4539024" cy="1513180"/>
          </a:xfrm>
          <a:custGeom>
            <a:avLst/>
            <a:gdLst/>
            <a:ahLst/>
            <a:cxnLst/>
            <a:rect l="l" t="t" r="r" b="b"/>
            <a:pathLst>
              <a:path w="4539024" h="1513180">
                <a:moveTo>
                  <a:pt x="0" y="0"/>
                </a:moveTo>
                <a:lnTo>
                  <a:pt x="4539024" y="0"/>
                </a:lnTo>
                <a:lnTo>
                  <a:pt x="4539024" y="1513179"/>
                </a:lnTo>
                <a:lnTo>
                  <a:pt x="0" y="15131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47C61AE0-9AE4-6751-2F9B-CC0BB0CE99C3}"/>
              </a:ext>
            </a:extLst>
          </p:cNvPr>
          <p:cNvSpPr/>
          <p:nvPr/>
        </p:nvSpPr>
        <p:spPr>
          <a:xfrm>
            <a:off x="1152744" y="6129557"/>
            <a:ext cx="4539024" cy="1168698"/>
          </a:xfrm>
          <a:custGeom>
            <a:avLst/>
            <a:gdLst/>
            <a:ahLst/>
            <a:cxnLst/>
            <a:rect l="l" t="t" r="r" b="b"/>
            <a:pathLst>
              <a:path w="4539024" h="1168698">
                <a:moveTo>
                  <a:pt x="0" y="0"/>
                </a:moveTo>
                <a:lnTo>
                  <a:pt x="4539025" y="0"/>
                </a:lnTo>
                <a:lnTo>
                  <a:pt x="4539025" y="1168698"/>
                </a:lnTo>
                <a:lnTo>
                  <a:pt x="0" y="11686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6F8FC1D4-BCDB-69C6-802E-14B23B2BD67A}"/>
              </a:ext>
            </a:extLst>
          </p:cNvPr>
          <p:cNvSpPr/>
          <p:nvPr/>
        </p:nvSpPr>
        <p:spPr>
          <a:xfrm>
            <a:off x="1028700" y="1331157"/>
            <a:ext cx="6479696" cy="1061999"/>
          </a:xfrm>
          <a:custGeom>
            <a:avLst/>
            <a:gdLst/>
            <a:ahLst/>
            <a:cxnLst/>
            <a:rect l="l" t="t" r="r" b="b"/>
            <a:pathLst>
              <a:path w="6479696" h="1061999">
                <a:moveTo>
                  <a:pt x="0" y="0"/>
                </a:moveTo>
                <a:lnTo>
                  <a:pt x="6479696" y="0"/>
                </a:lnTo>
                <a:lnTo>
                  <a:pt x="6479696" y="1061999"/>
                </a:lnTo>
                <a:lnTo>
                  <a:pt x="0" y="10619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B8D4F647-27FA-7F9F-FAA2-E10775BC57DA}"/>
              </a:ext>
            </a:extLst>
          </p:cNvPr>
          <p:cNvSpPr/>
          <p:nvPr/>
        </p:nvSpPr>
        <p:spPr>
          <a:xfrm>
            <a:off x="1028700" y="1066067"/>
            <a:ext cx="5954058" cy="116072"/>
          </a:xfrm>
          <a:custGeom>
            <a:avLst/>
            <a:gdLst/>
            <a:ahLst/>
            <a:cxnLst/>
            <a:rect l="l" t="t" r="r" b="b"/>
            <a:pathLst>
              <a:path w="5954058" h="116072">
                <a:moveTo>
                  <a:pt x="0" y="0"/>
                </a:moveTo>
                <a:lnTo>
                  <a:pt x="5954058" y="0"/>
                </a:lnTo>
                <a:lnTo>
                  <a:pt x="5954058" y="116071"/>
                </a:lnTo>
                <a:lnTo>
                  <a:pt x="0" y="11607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6A54A129-8BF1-0623-02E7-CC9AEE250A04}"/>
              </a:ext>
            </a:extLst>
          </p:cNvPr>
          <p:cNvSpPr/>
          <p:nvPr/>
        </p:nvSpPr>
        <p:spPr>
          <a:xfrm>
            <a:off x="6623733" y="6129557"/>
            <a:ext cx="4799571" cy="2885408"/>
          </a:xfrm>
          <a:custGeom>
            <a:avLst/>
            <a:gdLst/>
            <a:ahLst/>
            <a:cxnLst/>
            <a:rect l="l" t="t" r="r" b="b"/>
            <a:pathLst>
              <a:path w="4799571" h="2885408">
                <a:moveTo>
                  <a:pt x="0" y="0"/>
                </a:moveTo>
                <a:lnTo>
                  <a:pt x="4799571" y="0"/>
                </a:lnTo>
                <a:lnTo>
                  <a:pt x="4799571" y="2885408"/>
                </a:lnTo>
                <a:lnTo>
                  <a:pt x="0" y="288540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4BD94556-13A2-C8FF-7083-0757A2715564}"/>
              </a:ext>
            </a:extLst>
          </p:cNvPr>
          <p:cNvSpPr/>
          <p:nvPr/>
        </p:nvSpPr>
        <p:spPr>
          <a:xfrm>
            <a:off x="0" y="9623565"/>
            <a:ext cx="18288000" cy="663435"/>
          </a:xfrm>
          <a:custGeom>
            <a:avLst/>
            <a:gdLst/>
            <a:ahLst/>
            <a:cxnLst/>
            <a:rect l="l" t="t" r="r" b="b"/>
            <a:pathLst>
              <a:path w="18288000" h="663435">
                <a:moveTo>
                  <a:pt x="0" y="0"/>
                </a:moveTo>
                <a:lnTo>
                  <a:pt x="18288000" y="0"/>
                </a:lnTo>
                <a:lnTo>
                  <a:pt x="18288000" y="663435"/>
                </a:lnTo>
                <a:lnTo>
                  <a:pt x="0" y="66343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C29789FB-722D-AD2C-C87D-A0C459EA7F45}"/>
              </a:ext>
            </a:extLst>
          </p:cNvPr>
          <p:cNvSpPr/>
          <p:nvPr/>
        </p:nvSpPr>
        <p:spPr>
          <a:xfrm>
            <a:off x="1028700" y="2547442"/>
            <a:ext cx="16230600" cy="1754400"/>
          </a:xfrm>
          <a:custGeom>
            <a:avLst/>
            <a:gdLst/>
            <a:ahLst/>
            <a:cxnLst/>
            <a:rect l="l" t="t" r="r" b="b"/>
            <a:pathLst>
              <a:path w="16230600" h="1754400">
                <a:moveTo>
                  <a:pt x="0" y="0"/>
                </a:moveTo>
                <a:lnTo>
                  <a:pt x="16230600" y="0"/>
                </a:lnTo>
                <a:lnTo>
                  <a:pt x="16230600" y="1754400"/>
                </a:lnTo>
                <a:lnTo>
                  <a:pt x="0" y="17544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0" name="Freeform 10">
            <a:extLst>
              <a:ext uri="{FF2B5EF4-FFF2-40B4-BE49-F238E27FC236}">
                <a16:creationId xmlns:a16="http://schemas.microsoft.com/office/drawing/2014/main" id="{2481EBDC-F186-19CE-2352-ED3C8F3F996F}"/>
              </a:ext>
            </a:extLst>
          </p:cNvPr>
          <p:cNvSpPr/>
          <p:nvPr/>
        </p:nvSpPr>
        <p:spPr>
          <a:xfrm>
            <a:off x="12159682" y="6129557"/>
            <a:ext cx="4975527" cy="2942663"/>
          </a:xfrm>
          <a:custGeom>
            <a:avLst/>
            <a:gdLst/>
            <a:ahLst/>
            <a:cxnLst/>
            <a:rect l="l" t="t" r="r" b="b"/>
            <a:pathLst>
              <a:path w="4975527" h="2942663">
                <a:moveTo>
                  <a:pt x="0" y="0"/>
                </a:moveTo>
                <a:lnTo>
                  <a:pt x="4975526" y="0"/>
                </a:lnTo>
                <a:lnTo>
                  <a:pt x="4975526" y="2942663"/>
                </a:lnTo>
                <a:lnTo>
                  <a:pt x="0" y="294266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1" name="Freeform 11">
            <a:extLst>
              <a:ext uri="{FF2B5EF4-FFF2-40B4-BE49-F238E27FC236}">
                <a16:creationId xmlns:a16="http://schemas.microsoft.com/office/drawing/2014/main" id="{BF1D1ADA-F231-ECF5-2901-CC612B373DCF}"/>
              </a:ext>
            </a:extLst>
          </p:cNvPr>
          <p:cNvSpPr/>
          <p:nvPr/>
        </p:nvSpPr>
        <p:spPr>
          <a:xfrm>
            <a:off x="965149" y="4426677"/>
            <a:ext cx="16357730" cy="1169251"/>
          </a:xfrm>
          <a:custGeom>
            <a:avLst/>
            <a:gdLst/>
            <a:ahLst/>
            <a:cxnLst/>
            <a:rect l="l" t="t" r="r" b="b"/>
            <a:pathLst>
              <a:path w="16357730" h="1169251">
                <a:moveTo>
                  <a:pt x="0" y="0"/>
                </a:moveTo>
                <a:lnTo>
                  <a:pt x="16357730" y="0"/>
                </a:lnTo>
                <a:lnTo>
                  <a:pt x="16357730" y="1169251"/>
                </a:lnTo>
                <a:lnTo>
                  <a:pt x="0" y="116925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2" name="TextBox 12">
            <a:extLst>
              <a:ext uri="{FF2B5EF4-FFF2-40B4-BE49-F238E27FC236}">
                <a16:creationId xmlns:a16="http://schemas.microsoft.com/office/drawing/2014/main" id="{846E2A88-B16F-9E00-0731-CC6BE9246DD9}"/>
              </a:ext>
            </a:extLst>
          </p:cNvPr>
          <p:cNvSpPr txBox="1"/>
          <p:nvPr/>
        </p:nvSpPr>
        <p:spPr>
          <a:xfrm>
            <a:off x="1036661" y="2541393"/>
            <a:ext cx="15857401" cy="1580433"/>
          </a:xfrm>
          <a:prstGeom prst="rect">
            <a:avLst/>
          </a:prstGeom>
        </p:spPr>
        <p:txBody>
          <a:bodyPr lIns="0" tIns="0" rIns="0" bIns="0" rtlCol="0" anchor="t">
            <a:spAutoFit/>
          </a:bodyPr>
          <a:lstStyle/>
          <a:p>
            <a:pPr>
              <a:lnSpc>
                <a:spcPts val="4199"/>
              </a:lnSpc>
            </a:pPr>
            <a:r>
              <a:rPr lang="en-US" sz="2999" dirty="0">
                <a:solidFill>
                  <a:srgbClr val="1F2051"/>
                </a:solidFill>
                <a:latin typeface="Open Sans" panose="020B0606030504020204" pitchFamily="34" charset="0"/>
                <a:ea typeface="Open Sans" panose="020B0606030504020204" pitchFamily="34" charset="0"/>
                <a:cs typeface="Open Sans" panose="020B0606030504020204" pitchFamily="34" charset="0"/>
              </a:rPr>
              <a:t>Section 4 defines what a county charter shall provide for. These can be read as provisions </a:t>
            </a:r>
            <a:r>
              <a:rPr lang="en-US" sz="2999" i="1" dirty="0">
                <a:solidFill>
                  <a:srgbClr val="1F2051"/>
                </a:solidFill>
                <a:latin typeface="Open Sans" panose="020B0606030504020204" pitchFamily="34" charset="0"/>
                <a:ea typeface="Open Sans" panose="020B0606030504020204" pitchFamily="34" charset="0"/>
                <a:cs typeface="Open Sans" panose="020B0606030504020204" pitchFamily="34" charset="0"/>
              </a:rPr>
              <a:t>required </a:t>
            </a:r>
            <a:r>
              <a:rPr lang="en-US" sz="2999" dirty="0">
                <a:solidFill>
                  <a:srgbClr val="1F2051"/>
                </a:solidFill>
                <a:latin typeface="Open Sans" panose="020B0606030504020204" pitchFamily="34" charset="0"/>
                <a:ea typeface="Open Sans" panose="020B0606030504020204" pitchFamily="34" charset="0"/>
                <a:cs typeface="Open Sans" panose="020B0606030504020204" pitchFamily="34" charset="0"/>
              </a:rPr>
              <a:t>to be in a charter. Even requirements on minimum standards for county charters have been interpreted by a court decision.</a:t>
            </a:r>
          </a:p>
        </p:txBody>
      </p:sp>
      <p:sp>
        <p:nvSpPr>
          <p:cNvPr id="14" name="TextBox 14">
            <a:extLst>
              <a:ext uri="{FF2B5EF4-FFF2-40B4-BE49-F238E27FC236}">
                <a16:creationId xmlns:a16="http://schemas.microsoft.com/office/drawing/2014/main" id="{13143647-D0C2-E0EB-AFD5-72698FDA2934}"/>
              </a:ext>
            </a:extLst>
          </p:cNvPr>
          <p:cNvSpPr txBox="1"/>
          <p:nvPr/>
        </p:nvSpPr>
        <p:spPr>
          <a:xfrm>
            <a:off x="855708" y="5477188"/>
            <a:ext cx="5031647" cy="3842077"/>
          </a:xfrm>
          <a:prstGeom prst="rect">
            <a:avLst/>
          </a:prstGeom>
        </p:spPr>
        <p:txBody>
          <a:bodyPr wrap="square" lIns="0" tIns="0" rIns="0" bIns="0" rtlCol="0" anchor="t">
            <a:spAutoFit/>
          </a:bodyPr>
          <a:lstStyle/>
          <a:p>
            <a:pPr algn="l">
              <a:lnSpc>
                <a:spcPts val="3778"/>
              </a:lnSpc>
            </a:pPr>
            <a:r>
              <a:rPr lang="en-US" sz="2800" b="1" dirty="0">
                <a:solidFill>
                  <a:srgbClr val="1F2051"/>
                </a:solidFill>
                <a:latin typeface="EB Garamond Semi-Bold"/>
                <a:ea typeface="EB Garamond Semi-Bold"/>
                <a:cs typeface="EB Garamond Semi-Bold"/>
                <a:sym typeface="EB Garamond Semi-Bold"/>
              </a:rPr>
              <a:t>County Charters </a:t>
            </a:r>
            <a:r>
              <a:rPr lang="en-US" sz="2800" b="1" i="1" dirty="0">
                <a:solidFill>
                  <a:srgbClr val="1F2051"/>
                </a:solidFill>
                <a:latin typeface="EB Garamond Semi-Bold"/>
                <a:ea typeface="EB Garamond Semi-Bold"/>
                <a:cs typeface="EB Garamond Semi-Bold"/>
                <a:sym typeface="EB Garamond Semi-Bold"/>
              </a:rPr>
              <a:t>must </a:t>
            </a:r>
            <a:r>
              <a:rPr lang="en-US" sz="2800" b="1" dirty="0">
                <a:solidFill>
                  <a:srgbClr val="1F2051"/>
                </a:solidFill>
                <a:latin typeface="EB Garamond Semi-Bold"/>
                <a:ea typeface="EB Garamond Semi-Bold"/>
                <a:cs typeface="EB Garamond Semi-Bold"/>
                <a:sym typeface="EB Garamond Semi-Bold"/>
              </a:rPr>
              <a:t>include: </a:t>
            </a:r>
          </a:p>
          <a:p>
            <a:r>
              <a:rPr lang="en-US" sz="2000" i="1" dirty="0">
                <a:solidFill>
                  <a:srgbClr val="1F2051"/>
                </a:solidFill>
                <a:latin typeface="Open Sans" panose="020B0606030504020204" pitchFamily="34" charset="0"/>
                <a:ea typeface="Open Sans" panose="020B0606030504020204" pitchFamily="34" charset="0"/>
                <a:cs typeface="Open Sans" panose="020B0606030504020204" pitchFamily="34" charset="0"/>
              </a:rPr>
              <a:t>Officials</a:t>
            </a:r>
          </a:p>
          <a:p>
            <a:pPr marL="342900" indent="-342900">
              <a:lnSpc>
                <a:spcPct val="150000"/>
              </a:lnSpc>
              <a:buFont typeface="Arial" panose="020B0604020202020204" pitchFamily="34" charset="0"/>
              <a:buChar char="•"/>
            </a:pPr>
            <a:r>
              <a:rPr lang="en-US" sz="2000" dirty="0">
                <a:solidFill>
                  <a:srgbClr val="1F2051"/>
                </a:solidFill>
                <a:latin typeface="Open Sans" panose="020B0606030504020204" pitchFamily="34" charset="0"/>
                <a:ea typeface="Open Sans" panose="020B0606030504020204" pitchFamily="34" charset="0"/>
                <a:cs typeface="Open Sans" panose="020B0606030504020204" pitchFamily="34" charset="0"/>
              </a:rPr>
              <a:t>An elected governing body of 5 </a:t>
            </a:r>
            <a:r>
              <a:rPr lang="en-US" sz="2000" i="1" dirty="0">
                <a:solidFill>
                  <a:srgbClr val="1F2051"/>
                </a:solidFill>
                <a:latin typeface="Open Sans" panose="020B0606030504020204" pitchFamily="34" charset="0"/>
                <a:ea typeface="Open Sans" panose="020B0606030504020204" pitchFamily="34" charset="0"/>
                <a:cs typeface="Open Sans" panose="020B0606030504020204" pitchFamily="34" charset="0"/>
              </a:rPr>
              <a:t>or more </a:t>
            </a:r>
            <a:r>
              <a:rPr lang="en-US" sz="2000" dirty="0">
                <a:solidFill>
                  <a:srgbClr val="1F2051"/>
                </a:solidFill>
                <a:latin typeface="Open Sans" panose="020B0606030504020204" pitchFamily="34" charset="0"/>
                <a:ea typeface="Open Sans" panose="020B0606030504020204" pitchFamily="34" charset="0"/>
                <a:cs typeface="Open Sans" panose="020B0606030504020204" pitchFamily="34" charset="0"/>
              </a:rPr>
              <a:t>members.</a:t>
            </a:r>
          </a:p>
          <a:p>
            <a:pPr marL="342900" indent="-342900">
              <a:lnSpc>
                <a:spcPct val="150000"/>
              </a:lnSpc>
              <a:buFont typeface="Arial" panose="020B0604020202020204" pitchFamily="34" charset="0"/>
              <a:buChar char="•"/>
            </a:pPr>
            <a:r>
              <a:rPr lang="en-US" sz="2000" dirty="0">
                <a:solidFill>
                  <a:srgbClr val="1F2051"/>
                </a:solidFill>
                <a:latin typeface="Open Sans" panose="020B0606030504020204" pitchFamily="34" charset="0"/>
                <a:ea typeface="Open Sans" panose="020B0606030504020204" pitchFamily="34" charset="0"/>
                <a:cs typeface="Open Sans" panose="020B0606030504020204" pitchFamily="34" charset="0"/>
              </a:rPr>
              <a:t>An elected sheriff.</a:t>
            </a:r>
          </a:p>
          <a:p>
            <a:pPr marL="342900" indent="-342900">
              <a:lnSpc>
                <a:spcPct val="150000"/>
              </a:lnSpc>
              <a:buFont typeface="Arial" panose="020B0604020202020204" pitchFamily="34" charset="0"/>
              <a:buChar char="•"/>
            </a:pPr>
            <a:r>
              <a:rPr lang="en-US" sz="2000" dirty="0">
                <a:solidFill>
                  <a:srgbClr val="1F2051"/>
                </a:solidFill>
                <a:latin typeface="Open Sans" panose="020B0606030504020204" pitchFamily="34" charset="0"/>
                <a:ea typeface="Open Sans" panose="020B0606030504020204" pitchFamily="34" charset="0"/>
                <a:cs typeface="Open Sans" panose="020B0606030504020204" pitchFamily="34" charset="0"/>
              </a:rPr>
              <a:t>An elected district attorney.</a:t>
            </a:r>
          </a:p>
          <a:p>
            <a:pPr marL="342900" indent="-342900">
              <a:lnSpc>
                <a:spcPct val="150000"/>
              </a:lnSpc>
              <a:buFont typeface="Arial" panose="020B0604020202020204" pitchFamily="34" charset="0"/>
              <a:buChar char="•"/>
            </a:pPr>
            <a:r>
              <a:rPr lang="en-US" sz="2000" dirty="0">
                <a:solidFill>
                  <a:srgbClr val="1F2051"/>
                </a:solidFill>
                <a:latin typeface="Open Sans" panose="020B0606030504020204" pitchFamily="34" charset="0"/>
                <a:ea typeface="Open Sans" panose="020B0606030504020204" pitchFamily="34" charset="0"/>
                <a:cs typeface="Open Sans" panose="020B0606030504020204" pitchFamily="34" charset="0"/>
              </a:rPr>
              <a:t>An elected assessor.</a:t>
            </a:r>
          </a:p>
          <a:p>
            <a:pPr marL="342900" indent="-342900">
              <a:lnSpc>
                <a:spcPct val="150000"/>
              </a:lnSpc>
              <a:buFont typeface="Arial" panose="020B0604020202020204" pitchFamily="34" charset="0"/>
              <a:buChar char="•"/>
            </a:pPr>
            <a:r>
              <a:rPr lang="en-US" sz="2000" dirty="0">
                <a:solidFill>
                  <a:srgbClr val="1F2051"/>
                </a:solidFill>
                <a:latin typeface="Open Sans" panose="020B0606030504020204" pitchFamily="34" charset="0"/>
                <a:ea typeface="Open Sans" panose="020B0606030504020204" pitchFamily="34" charset="0"/>
                <a:cs typeface="Open Sans" panose="020B0606030504020204" pitchFamily="34" charset="0"/>
              </a:rPr>
              <a:t>Other elected or appointed officers.</a:t>
            </a:r>
          </a:p>
          <a:p>
            <a:endParaRPr lang="en-US" i="1" dirty="0">
              <a:solidFill>
                <a:srgbClr val="1F205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5">
            <a:extLst>
              <a:ext uri="{FF2B5EF4-FFF2-40B4-BE49-F238E27FC236}">
                <a16:creationId xmlns:a16="http://schemas.microsoft.com/office/drawing/2014/main" id="{EFDA9995-3B3C-28A5-1F55-80E54D2D6756}"/>
              </a:ext>
            </a:extLst>
          </p:cNvPr>
          <p:cNvSpPr txBox="1"/>
          <p:nvPr/>
        </p:nvSpPr>
        <p:spPr>
          <a:xfrm>
            <a:off x="5910201" y="4728445"/>
            <a:ext cx="1971551" cy="458429"/>
          </a:xfrm>
          <a:prstGeom prst="rect">
            <a:avLst/>
          </a:prstGeom>
        </p:spPr>
        <p:txBody>
          <a:bodyPr lIns="0" tIns="0" rIns="0" bIns="0" rtlCol="0" anchor="t">
            <a:spAutoFit/>
          </a:bodyPr>
          <a:lstStyle/>
          <a:p>
            <a:pPr algn="l">
              <a:lnSpc>
                <a:spcPts val="3778"/>
              </a:lnSpc>
            </a:pPr>
            <a:r>
              <a:rPr lang="en-US" sz="2699" b="1" dirty="0">
                <a:solidFill>
                  <a:srgbClr val="FAF2E3"/>
                </a:solidFill>
                <a:latin typeface="EB Garamond Semi-Bold"/>
                <a:ea typeface="EB Garamond Semi-Bold"/>
                <a:cs typeface="EB Garamond Semi-Bold"/>
                <a:sym typeface="EB Garamond Semi-Bold"/>
              </a:rPr>
              <a:t>Key:</a:t>
            </a:r>
          </a:p>
        </p:txBody>
      </p:sp>
      <p:sp>
        <p:nvSpPr>
          <p:cNvPr id="20" name="TextBox 20">
            <a:extLst>
              <a:ext uri="{FF2B5EF4-FFF2-40B4-BE49-F238E27FC236}">
                <a16:creationId xmlns:a16="http://schemas.microsoft.com/office/drawing/2014/main" id="{EACCDBAF-C4C7-C7A2-61EA-081710C698D4}"/>
              </a:ext>
            </a:extLst>
          </p:cNvPr>
          <p:cNvSpPr txBox="1"/>
          <p:nvPr/>
        </p:nvSpPr>
        <p:spPr>
          <a:xfrm>
            <a:off x="7772400" y="4806284"/>
            <a:ext cx="5943600" cy="335476"/>
          </a:xfrm>
          <a:prstGeom prst="rect">
            <a:avLst/>
          </a:prstGeom>
        </p:spPr>
        <p:txBody>
          <a:bodyPr wrap="square" lIns="0" tIns="0" rIns="0" bIns="0" rtlCol="0" anchor="t">
            <a:spAutoFit/>
          </a:bodyPr>
          <a:lstStyle/>
          <a:p>
            <a:pPr algn="l">
              <a:lnSpc>
                <a:spcPts val="2798"/>
              </a:lnSpc>
            </a:pPr>
            <a:r>
              <a:rPr lang="en-US" sz="1900" b="1" dirty="0">
                <a:solidFill>
                  <a:srgbClr val="1F2051"/>
                </a:solidFill>
                <a:latin typeface="Open Sans Semi-Bold"/>
                <a:ea typeface="Open Sans Semi-Bold"/>
                <a:cs typeface="Open Sans Semi-Bold"/>
                <a:sym typeface="Open Sans Semi-Bold"/>
              </a:rPr>
              <a:t>Some items </a:t>
            </a:r>
            <a:r>
              <a:rPr lang="en-US" sz="1900" b="1" i="1" dirty="0">
                <a:solidFill>
                  <a:srgbClr val="1F2051"/>
                </a:solidFill>
                <a:latin typeface="Open Sans Semi-Bold"/>
                <a:ea typeface="Open Sans Semi-Bold"/>
                <a:cs typeface="Open Sans Semi-Bold"/>
                <a:sym typeface="Open Sans Semi-Bold"/>
              </a:rPr>
              <a:t>must </a:t>
            </a:r>
            <a:r>
              <a:rPr lang="en-US" sz="1900" b="1" dirty="0">
                <a:solidFill>
                  <a:srgbClr val="1F2051"/>
                </a:solidFill>
                <a:latin typeface="Open Sans Semi-Bold"/>
                <a:ea typeface="Open Sans Semi-Bold"/>
                <a:cs typeface="Open Sans Semi-Bold"/>
                <a:sym typeface="Open Sans Semi-Bold"/>
              </a:rPr>
              <a:t>be in a county charter (</a:t>
            </a:r>
            <a:r>
              <a:rPr lang="en-US" sz="1900" b="1" dirty="0" err="1">
                <a:solidFill>
                  <a:srgbClr val="1F2051"/>
                </a:solidFill>
                <a:latin typeface="Open Sans Semi-Bold"/>
                <a:ea typeface="Open Sans Semi-Bold"/>
                <a:cs typeface="Open Sans Semi-Bold"/>
                <a:sym typeface="Open Sans Semi-Bold"/>
              </a:rPr>
              <a:t>kinda</a:t>
            </a:r>
            <a:r>
              <a:rPr lang="en-US" sz="1900" b="1" dirty="0">
                <a:solidFill>
                  <a:srgbClr val="1F2051"/>
                </a:solidFill>
                <a:latin typeface="Open Sans Semi-Bold"/>
                <a:ea typeface="Open Sans Semi-Bold"/>
                <a:cs typeface="Open Sans Semi-Bold"/>
                <a:sym typeface="Open Sans Semi-Bold"/>
              </a:rPr>
              <a:t>).</a:t>
            </a:r>
          </a:p>
        </p:txBody>
      </p:sp>
      <p:sp>
        <p:nvSpPr>
          <p:cNvPr id="21" name="TextBox 21">
            <a:extLst>
              <a:ext uri="{FF2B5EF4-FFF2-40B4-BE49-F238E27FC236}">
                <a16:creationId xmlns:a16="http://schemas.microsoft.com/office/drawing/2014/main" id="{9B54DB4D-C848-BA4C-CDAB-0949C2B4A9D4}"/>
              </a:ext>
            </a:extLst>
          </p:cNvPr>
          <p:cNvSpPr txBox="1"/>
          <p:nvPr/>
        </p:nvSpPr>
        <p:spPr>
          <a:xfrm>
            <a:off x="1028700" y="1196378"/>
            <a:ext cx="8724900" cy="1175386"/>
          </a:xfrm>
          <a:prstGeom prst="rect">
            <a:avLst/>
          </a:prstGeom>
        </p:spPr>
        <p:txBody>
          <a:bodyPr wrap="square" lIns="0" tIns="0" rIns="0" bIns="0" rtlCol="0" anchor="t">
            <a:spAutoFit/>
          </a:bodyPr>
          <a:lstStyle/>
          <a:p>
            <a:pPr algn="l">
              <a:lnSpc>
                <a:spcPts val="9660"/>
              </a:lnSpc>
            </a:pPr>
            <a:r>
              <a:rPr lang="en-US" sz="6900" b="1" dirty="0">
                <a:solidFill>
                  <a:srgbClr val="1F2051"/>
                </a:solidFill>
                <a:latin typeface="EB Garamond Semi-Bold"/>
                <a:ea typeface="EB Garamond Semi-Bold"/>
                <a:cs typeface="EB Garamond Semi-Bold"/>
                <a:sym typeface="EB Garamond Semi-Bold"/>
              </a:rPr>
              <a:t>Article XI, Section 4</a:t>
            </a:r>
          </a:p>
        </p:txBody>
      </p:sp>
      <p:sp>
        <p:nvSpPr>
          <p:cNvPr id="13" name="TextBox 12">
            <a:extLst>
              <a:ext uri="{FF2B5EF4-FFF2-40B4-BE49-F238E27FC236}">
                <a16:creationId xmlns:a16="http://schemas.microsoft.com/office/drawing/2014/main" id="{8540186D-68D0-2C6F-EDAD-94F57948A49C}"/>
              </a:ext>
            </a:extLst>
          </p:cNvPr>
          <p:cNvSpPr txBox="1"/>
          <p:nvPr/>
        </p:nvSpPr>
        <p:spPr>
          <a:xfrm>
            <a:off x="7893784" y="5533399"/>
            <a:ext cx="4915116" cy="4370427"/>
          </a:xfrm>
          <a:prstGeom prst="rect">
            <a:avLst/>
          </a:prstGeom>
          <a:noFill/>
        </p:spPr>
        <p:txBody>
          <a:bodyPr wrap="square" rtlCol="0">
            <a:spAutoFit/>
          </a:bodyPr>
          <a:lstStyle/>
          <a:p>
            <a:r>
              <a:rPr lang="en-US" sz="2000" i="1" dirty="0">
                <a:solidFill>
                  <a:srgbClr val="57587D"/>
                </a:solidFill>
                <a:latin typeface="Open Sans" panose="020B0606030504020204" pitchFamily="34" charset="0"/>
                <a:ea typeface="Open Sans" panose="020B0606030504020204" pitchFamily="34" charset="0"/>
                <a:cs typeface="Open Sans" panose="020B0606030504020204" pitchFamily="34" charset="0"/>
              </a:rPr>
              <a:t>Governance</a:t>
            </a:r>
          </a:p>
          <a:p>
            <a:pPr marL="342900" indent="-342900">
              <a:lnSpc>
                <a:spcPct val="150000"/>
              </a:lnSpc>
              <a:buFont typeface="Arial" panose="020B0604020202020204" pitchFamily="34" charset="0"/>
              <a:buChar char="•"/>
            </a:pPr>
            <a:r>
              <a:rPr lang="en-US" sz="2000" dirty="0">
                <a:solidFill>
                  <a:srgbClr val="1F2051"/>
                </a:solidFill>
                <a:latin typeface="Open Sans" panose="020B0606030504020204" pitchFamily="34" charset="0"/>
                <a:ea typeface="Open Sans" panose="020B0606030504020204" pitchFamily="34" charset="0"/>
                <a:cs typeface="Open Sans" panose="020B0606030504020204" pitchFamily="34" charset="0"/>
              </a:rPr>
              <a:t>The compensation, terms, and removal of officials.</a:t>
            </a:r>
          </a:p>
          <a:p>
            <a:pPr marL="342900" indent="-342900">
              <a:lnSpc>
                <a:spcPct val="150000"/>
              </a:lnSpc>
              <a:buFont typeface="Arial" panose="020B0604020202020204" pitchFamily="34" charset="0"/>
              <a:buChar char="•"/>
            </a:pPr>
            <a:r>
              <a:rPr lang="en-US" sz="2000" dirty="0">
                <a:solidFill>
                  <a:srgbClr val="1F2051"/>
                </a:solidFill>
                <a:latin typeface="Open Sans" panose="020B0606030504020204" pitchFamily="34" charset="0"/>
                <a:ea typeface="Open Sans" panose="020B0606030504020204" pitchFamily="34" charset="0"/>
                <a:cs typeface="Open Sans" panose="020B0606030504020204" pitchFamily="34" charset="0"/>
              </a:rPr>
              <a:t>The performance of functions of these officials.</a:t>
            </a:r>
          </a:p>
          <a:p>
            <a:pPr marL="342900" indent="-342900">
              <a:lnSpc>
                <a:spcPct val="150000"/>
              </a:lnSpc>
              <a:buFont typeface="Arial" panose="020B0604020202020204" pitchFamily="34" charset="0"/>
              <a:buChar char="•"/>
            </a:pPr>
            <a:r>
              <a:rPr lang="en-US" sz="2000" dirty="0">
                <a:solidFill>
                  <a:srgbClr val="1F2051"/>
                </a:solidFill>
                <a:latin typeface="Open Sans" panose="020B0606030504020204" pitchFamily="34" charset="0"/>
                <a:ea typeface="Open Sans" panose="020B0606030504020204" pitchFamily="34" charset="0"/>
                <a:cs typeface="Open Sans" panose="020B0606030504020204" pitchFamily="34" charset="0"/>
              </a:rPr>
              <a:t>The powers and duties of the governing board and all other officers, including consolidation of duties and filling vacancies.</a:t>
            </a:r>
          </a:p>
          <a:p>
            <a:endParaRPr lang="en-US" i="1" dirty="0"/>
          </a:p>
        </p:txBody>
      </p:sp>
    </p:spTree>
    <p:extLst>
      <p:ext uri="{BB962C8B-B14F-4D97-AF65-F5344CB8AC3E}">
        <p14:creationId xmlns:p14="http://schemas.microsoft.com/office/powerpoint/2010/main" val="2649102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1D5F2-51D9-6034-EF40-7752AA940A5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0D6C72D-5EE0-00D1-F96A-E8A863F9FD4F}"/>
              </a:ext>
            </a:extLst>
          </p:cNvPr>
          <p:cNvSpPr/>
          <p:nvPr/>
        </p:nvSpPr>
        <p:spPr>
          <a:xfrm>
            <a:off x="1028700" y="1028700"/>
            <a:ext cx="5954058" cy="116072"/>
          </a:xfrm>
          <a:custGeom>
            <a:avLst/>
            <a:gdLst/>
            <a:ahLst/>
            <a:cxnLst/>
            <a:rect l="l" t="t" r="r" b="b"/>
            <a:pathLst>
              <a:path w="5954058" h="116072">
                <a:moveTo>
                  <a:pt x="0" y="0"/>
                </a:moveTo>
                <a:lnTo>
                  <a:pt x="5954058" y="0"/>
                </a:lnTo>
                <a:lnTo>
                  <a:pt x="5954058" y="116072"/>
                </a:lnTo>
                <a:lnTo>
                  <a:pt x="0" y="1160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03A2EE8A-5C3A-253C-F3A3-E3D1C73DB6A9}"/>
              </a:ext>
            </a:extLst>
          </p:cNvPr>
          <p:cNvSpPr/>
          <p:nvPr/>
        </p:nvSpPr>
        <p:spPr>
          <a:xfrm>
            <a:off x="965197" y="1382687"/>
            <a:ext cx="7782096" cy="4038495"/>
          </a:xfrm>
          <a:custGeom>
            <a:avLst/>
            <a:gdLst/>
            <a:ahLst/>
            <a:cxnLst/>
            <a:rect l="l" t="t" r="r" b="b"/>
            <a:pathLst>
              <a:path w="7782096" h="4038495">
                <a:moveTo>
                  <a:pt x="0" y="0"/>
                </a:moveTo>
                <a:lnTo>
                  <a:pt x="7782096" y="0"/>
                </a:lnTo>
                <a:lnTo>
                  <a:pt x="7782096" y="4038495"/>
                </a:lnTo>
                <a:lnTo>
                  <a:pt x="0" y="40384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B8C3B8C9-C87F-9566-7952-5FA5A29B5C15}"/>
              </a:ext>
            </a:extLst>
          </p:cNvPr>
          <p:cNvSpPr/>
          <p:nvPr/>
        </p:nvSpPr>
        <p:spPr>
          <a:xfrm>
            <a:off x="-63503" y="-63503"/>
            <a:ext cx="18414997" cy="10413997"/>
          </a:xfrm>
          <a:custGeom>
            <a:avLst/>
            <a:gdLst/>
            <a:ahLst/>
            <a:cxnLst/>
            <a:rect l="l" t="t" r="r" b="b"/>
            <a:pathLst>
              <a:path w="18414997" h="10413997">
                <a:moveTo>
                  <a:pt x="0" y="0"/>
                </a:moveTo>
                <a:lnTo>
                  <a:pt x="18414997" y="0"/>
                </a:lnTo>
                <a:lnTo>
                  <a:pt x="18414997" y="10413997"/>
                </a:lnTo>
                <a:lnTo>
                  <a:pt x="0" y="104139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C7951DB4-DB1C-3B54-B4BC-9C06031BF290}"/>
              </a:ext>
            </a:extLst>
          </p:cNvPr>
          <p:cNvSpPr/>
          <p:nvPr/>
        </p:nvSpPr>
        <p:spPr>
          <a:xfrm>
            <a:off x="83814" y="9610851"/>
            <a:ext cx="18288000" cy="652586"/>
          </a:xfrm>
          <a:custGeom>
            <a:avLst/>
            <a:gdLst/>
            <a:ahLst/>
            <a:cxnLst/>
            <a:rect l="l" t="t" r="r" b="b"/>
            <a:pathLst>
              <a:path w="18288000" h="652586">
                <a:moveTo>
                  <a:pt x="0" y="0"/>
                </a:moveTo>
                <a:lnTo>
                  <a:pt x="18288000" y="0"/>
                </a:lnTo>
                <a:lnTo>
                  <a:pt x="18288000" y="652586"/>
                </a:lnTo>
                <a:lnTo>
                  <a:pt x="0" y="652586"/>
                </a:lnTo>
                <a:lnTo>
                  <a:pt x="0" y="0"/>
                </a:lnTo>
                <a:close/>
              </a:path>
            </a:pathLst>
          </a:custGeom>
          <a:blipFill>
            <a:blip r:embed="rId8"/>
            <a:stretch>
              <a:fillRect l="-4497" r="-3281" b="-2920181"/>
            </a:stretch>
          </a:blipFill>
        </p:spPr>
        <p:txBody>
          <a:bodyPr/>
          <a:lstStyle/>
          <a:p>
            <a:endParaRPr lang="en-US"/>
          </a:p>
        </p:txBody>
      </p:sp>
      <p:sp>
        <p:nvSpPr>
          <p:cNvPr id="6" name="Freeform 6">
            <a:extLst>
              <a:ext uri="{FF2B5EF4-FFF2-40B4-BE49-F238E27FC236}">
                <a16:creationId xmlns:a16="http://schemas.microsoft.com/office/drawing/2014/main" id="{F67A0343-B920-2703-EE77-E641D1D23990}"/>
              </a:ext>
            </a:extLst>
          </p:cNvPr>
          <p:cNvSpPr/>
          <p:nvPr/>
        </p:nvSpPr>
        <p:spPr>
          <a:xfrm>
            <a:off x="9159240" y="0"/>
            <a:ext cx="9144000" cy="9634414"/>
          </a:xfrm>
          <a:custGeom>
            <a:avLst/>
            <a:gdLst/>
            <a:ahLst/>
            <a:cxnLst/>
            <a:rect l="l" t="t" r="r" b="b"/>
            <a:pathLst>
              <a:path w="9144000" h="9634414">
                <a:moveTo>
                  <a:pt x="0" y="0"/>
                </a:moveTo>
                <a:lnTo>
                  <a:pt x="9144000" y="0"/>
                </a:lnTo>
                <a:lnTo>
                  <a:pt x="9144000" y="9634414"/>
                </a:lnTo>
                <a:lnTo>
                  <a:pt x="0" y="9634414"/>
                </a:lnTo>
                <a:lnTo>
                  <a:pt x="0" y="0"/>
                </a:lnTo>
                <a:close/>
              </a:path>
            </a:pathLst>
          </a:custGeom>
          <a:blipFill>
            <a:blip r:embed="rId9"/>
            <a:stretch>
              <a:fillRect l="-20240" r="-20240"/>
            </a:stretch>
          </a:blipFill>
        </p:spPr>
        <p:txBody>
          <a:bodyPr/>
          <a:lstStyle/>
          <a:p>
            <a:endParaRPr lang="en-US"/>
          </a:p>
        </p:txBody>
      </p:sp>
      <p:sp>
        <p:nvSpPr>
          <p:cNvPr id="7" name="Freeform 7">
            <a:extLst>
              <a:ext uri="{FF2B5EF4-FFF2-40B4-BE49-F238E27FC236}">
                <a16:creationId xmlns:a16="http://schemas.microsoft.com/office/drawing/2014/main" id="{D4D9C3EE-92A9-BB24-1FE3-B9224755D290}"/>
              </a:ext>
            </a:extLst>
          </p:cNvPr>
          <p:cNvSpPr/>
          <p:nvPr/>
        </p:nvSpPr>
        <p:spPr>
          <a:xfrm>
            <a:off x="809630" y="3797155"/>
            <a:ext cx="155568" cy="2102499"/>
          </a:xfrm>
          <a:custGeom>
            <a:avLst/>
            <a:gdLst/>
            <a:ahLst/>
            <a:cxnLst/>
            <a:rect l="l" t="t" r="r" b="b"/>
            <a:pathLst>
              <a:path w="184147" h="2692679">
                <a:moveTo>
                  <a:pt x="0" y="0"/>
                </a:moveTo>
                <a:lnTo>
                  <a:pt x="184147" y="0"/>
                </a:lnTo>
                <a:lnTo>
                  <a:pt x="184147" y="2692679"/>
                </a:lnTo>
                <a:lnTo>
                  <a:pt x="0" y="26926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6B913D60-ED84-00A0-08EF-1AE116D752A7}"/>
              </a:ext>
            </a:extLst>
          </p:cNvPr>
          <p:cNvSpPr/>
          <p:nvPr/>
        </p:nvSpPr>
        <p:spPr>
          <a:xfrm>
            <a:off x="1435760" y="5631418"/>
            <a:ext cx="6840903" cy="3077699"/>
          </a:xfrm>
          <a:custGeom>
            <a:avLst/>
            <a:gdLst/>
            <a:ahLst/>
            <a:cxnLst/>
            <a:rect l="l" t="t" r="r" b="b"/>
            <a:pathLst>
              <a:path w="6840903" h="3077699">
                <a:moveTo>
                  <a:pt x="0" y="0"/>
                </a:moveTo>
                <a:lnTo>
                  <a:pt x="6840903" y="0"/>
                </a:lnTo>
                <a:lnTo>
                  <a:pt x="6840903" y="3077699"/>
                </a:lnTo>
                <a:lnTo>
                  <a:pt x="0" y="30776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TextBox 9">
            <a:extLst>
              <a:ext uri="{FF2B5EF4-FFF2-40B4-BE49-F238E27FC236}">
                <a16:creationId xmlns:a16="http://schemas.microsoft.com/office/drawing/2014/main" id="{4AF19FBF-DA95-4604-DDF7-9860B920977A}"/>
              </a:ext>
            </a:extLst>
          </p:cNvPr>
          <p:cNvSpPr txBox="1"/>
          <p:nvPr/>
        </p:nvSpPr>
        <p:spPr>
          <a:xfrm>
            <a:off x="1028700" y="1444847"/>
            <a:ext cx="7715421" cy="2221634"/>
          </a:xfrm>
          <a:prstGeom prst="rect">
            <a:avLst/>
          </a:prstGeom>
        </p:spPr>
        <p:txBody>
          <a:bodyPr lIns="0" tIns="0" rIns="0" bIns="0" rtlCol="0" anchor="t">
            <a:spAutoFit/>
          </a:bodyPr>
          <a:lstStyle/>
          <a:p>
            <a:pPr algn="just">
              <a:lnSpc>
                <a:spcPts val="7800"/>
              </a:lnSpc>
            </a:pPr>
            <a:r>
              <a:rPr lang="en-US" sz="6500" b="1" dirty="0">
                <a:solidFill>
                  <a:srgbClr val="1F2051"/>
                </a:solidFill>
                <a:latin typeface="EB Garamond Semi-Bold"/>
                <a:ea typeface="EB Garamond Semi-Bold"/>
                <a:cs typeface="EB Garamond Semi-Bold"/>
                <a:sym typeface="EB Garamond Semi-Bold"/>
              </a:rPr>
              <a:t>Case Law </a:t>
            </a:r>
          </a:p>
          <a:p>
            <a:pPr algn="just">
              <a:lnSpc>
                <a:spcPts val="5038"/>
              </a:lnSpc>
            </a:pPr>
            <a:r>
              <a:rPr lang="en-US" sz="2999" b="1" i="1" dirty="0">
                <a:solidFill>
                  <a:srgbClr val="1F2051"/>
                </a:solidFill>
                <a:latin typeface="Open Sans Semi-Bold"/>
                <a:ea typeface="Open Sans Semi-Bold"/>
                <a:cs typeface="Open Sans Semi-Bold"/>
                <a:sym typeface="Open Sans Semi-Bold"/>
              </a:rPr>
              <a:t>Kerr v. County of Orange</a:t>
            </a:r>
          </a:p>
          <a:p>
            <a:pPr algn="just">
              <a:lnSpc>
                <a:spcPts val="5038"/>
              </a:lnSpc>
            </a:pPr>
            <a:r>
              <a:rPr lang="en-US" sz="2800" b="1" dirty="0">
                <a:solidFill>
                  <a:srgbClr val="1F2051"/>
                </a:solidFill>
                <a:latin typeface="Open Sans Semi-Bold"/>
                <a:ea typeface="Open Sans Semi-Bold"/>
                <a:cs typeface="Open Sans Semi-Bold"/>
                <a:sym typeface="Open Sans Semi-Bold"/>
              </a:rPr>
              <a:t>Article XI, Section 4</a:t>
            </a:r>
          </a:p>
        </p:txBody>
      </p:sp>
      <p:sp>
        <p:nvSpPr>
          <p:cNvPr id="10" name="TextBox 10">
            <a:extLst>
              <a:ext uri="{FF2B5EF4-FFF2-40B4-BE49-F238E27FC236}">
                <a16:creationId xmlns:a16="http://schemas.microsoft.com/office/drawing/2014/main" id="{4B0AE153-FB65-80A8-3196-E5A40950584E}"/>
              </a:ext>
            </a:extLst>
          </p:cNvPr>
          <p:cNvSpPr txBox="1"/>
          <p:nvPr/>
        </p:nvSpPr>
        <p:spPr>
          <a:xfrm>
            <a:off x="1160717" y="3761912"/>
            <a:ext cx="6203128" cy="5334153"/>
          </a:xfrm>
          <a:prstGeom prst="rect">
            <a:avLst/>
          </a:prstGeom>
        </p:spPr>
        <p:txBody>
          <a:bodyPr lIns="0" tIns="0" rIns="0" bIns="0" rtlCol="0" anchor="t">
            <a:spAutoFit/>
          </a:bodyPr>
          <a:lstStyle/>
          <a:p>
            <a:pPr marL="342900" indent="-342900" algn="l">
              <a:lnSpc>
                <a:spcPts val="4198"/>
              </a:lnSpc>
              <a:buFont typeface="Arial" panose="020B0604020202020204" pitchFamily="34" charset="0"/>
              <a:buChar char="•"/>
            </a:pPr>
            <a:r>
              <a:rPr lang="en-US" sz="2498" dirty="0">
                <a:solidFill>
                  <a:srgbClr val="1F2051"/>
                </a:solidFill>
                <a:latin typeface="Open Sans"/>
                <a:ea typeface="Open Sans"/>
                <a:cs typeface="Open Sans"/>
                <a:sym typeface="Open Sans"/>
              </a:rPr>
              <a:t>Orange County adopted charter in 2002</a:t>
            </a:r>
          </a:p>
          <a:p>
            <a:pPr marL="342900" indent="-342900" algn="l">
              <a:lnSpc>
                <a:spcPts val="4198"/>
              </a:lnSpc>
              <a:buFont typeface="Arial" panose="020B0604020202020204" pitchFamily="34" charset="0"/>
              <a:buChar char="•"/>
            </a:pPr>
            <a:r>
              <a:rPr lang="en-US" sz="2498" dirty="0">
                <a:solidFill>
                  <a:srgbClr val="1F2051"/>
                </a:solidFill>
                <a:latin typeface="Open Sans"/>
                <a:ea typeface="Open Sans"/>
                <a:cs typeface="Open Sans"/>
                <a:sym typeface="Open Sans"/>
              </a:rPr>
              <a:t>Charter </a:t>
            </a:r>
            <a:r>
              <a:rPr lang="en-US" sz="2498" i="1" dirty="0">
                <a:solidFill>
                  <a:srgbClr val="1F2051"/>
                </a:solidFill>
                <a:latin typeface="Open Sans"/>
                <a:ea typeface="Open Sans"/>
                <a:cs typeface="Open Sans"/>
                <a:sym typeface="Open Sans"/>
              </a:rPr>
              <a:t>only </a:t>
            </a:r>
            <a:r>
              <a:rPr lang="en-US" sz="2498" dirty="0">
                <a:solidFill>
                  <a:srgbClr val="1F2051"/>
                </a:solidFill>
                <a:latin typeface="Open Sans"/>
                <a:ea typeface="Open Sans"/>
                <a:cs typeface="Open Sans"/>
                <a:sym typeface="Open Sans"/>
              </a:rPr>
              <a:t>included language regarding board vacancies – not all of what is included in Section 4</a:t>
            </a:r>
          </a:p>
          <a:p>
            <a:pPr marL="342900" indent="-342900" algn="l">
              <a:lnSpc>
                <a:spcPts val="4198"/>
              </a:lnSpc>
              <a:buFont typeface="Arial" panose="020B0604020202020204" pitchFamily="34" charset="0"/>
              <a:buChar char="•"/>
            </a:pPr>
            <a:r>
              <a:rPr lang="en-US" sz="2498" dirty="0">
                <a:solidFill>
                  <a:srgbClr val="1F2051"/>
                </a:solidFill>
                <a:latin typeface="Open Sans"/>
                <a:ea typeface="Open Sans"/>
                <a:cs typeface="Open Sans"/>
                <a:sym typeface="Open Sans"/>
              </a:rPr>
              <a:t>Lawsuit regarding possible violation of Section 4</a:t>
            </a:r>
          </a:p>
          <a:p>
            <a:pPr marL="342900" indent="-342900" algn="l">
              <a:lnSpc>
                <a:spcPts val="4198"/>
              </a:lnSpc>
              <a:buFont typeface="Arial" panose="020B0604020202020204" pitchFamily="34" charset="0"/>
              <a:buChar char="•"/>
            </a:pPr>
            <a:r>
              <a:rPr lang="en-US" sz="2498" dirty="0">
                <a:solidFill>
                  <a:srgbClr val="1F2051"/>
                </a:solidFill>
                <a:latin typeface="Open Sans"/>
                <a:ea typeface="Open Sans"/>
                <a:cs typeface="Open Sans"/>
                <a:sym typeface="Open Sans"/>
              </a:rPr>
              <a:t>Court found that exclusion of language simply means that county defers to general law</a:t>
            </a:r>
          </a:p>
        </p:txBody>
      </p:sp>
      <p:pic>
        <p:nvPicPr>
          <p:cNvPr id="1026" name="Picture 2" descr="County of Orange County Administration North - LPA">
            <a:extLst>
              <a:ext uri="{FF2B5EF4-FFF2-40B4-BE49-F238E27FC236}">
                <a16:creationId xmlns:a16="http://schemas.microsoft.com/office/drawing/2014/main" id="{30A3C4AE-C464-C8DF-7669-D9AA0A08F9A3}"/>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r="53180" b="581"/>
          <a:stretch>
            <a:fillRect/>
          </a:stretch>
        </p:blipFill>
        <p:spPr bwMode="auto">
          <a:xfrm>
            <a:off x="9143995" y="-164774"/>
            <a:ext cx="9207499" cy="977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7854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a88c3db3-fde7-4a93-aca6-46d869ea23e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DACC1225A42E44A9676A53BE692757E" ma:contentTypeVersion="15" ma:contentTypeDescription="Create a new document." ma:contentTypeScope="" ma:versionID="a6a061560f8063c39de48e1dc8f5776b">
  <xsd:schema xmlns:xsd="http://www.w3.org/2001/XMLSchema" xmlns:xs="http://www.w3.org/2001/XMLSchema" xmlns:p="http://schemas.microsoft.com/office/2006/metadata/properties" xmlns:ns3="a88c3db3-fde7-4a93-aca6-46d869ea23ed" xmlns:ns4="a623e3a1-a451-4728-bb66-3c58804181a9" targetNamespace="http://schemas.microsoft.com/office/2006/metadata/properties" ma:root="true" ma:fieldsID="c15198401118e4f5c3c85634366c9aa0" ns3:_="" ns4:_="">
    <xsd:import namespace="a88c3db3-fde7-4a93-aca6-46d869ea23ed"/>
    <xsd:import namespace="a623e3a1-a451-4728-bb66-3c58804181a9"/>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SearchProperties" minOccurs="0"/>
                <xsd:element ref="ns3:MediaServiceDateTaken" minOccurs="0"/>
                <xsd:element ref="ns3:MediaServiceSystemTags" minOccurs="0"/>
                <xsd:element ref="ns3:MediaServiceOCR" minOccurs="0"/>
                <xsd:element ref="ns3:MediaServiceGenerationTime" minOccurs="0"/>
                <xsd:element ref="ns3:MediaServiceEventHashCode"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8c3db3-fde7-4a93-aca6-46d869ea23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623e3a1-a451-4728-bb66-3c58804181a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207AD5-CDC4-4E98-8A33-09338EA989F3}">
  <ds:schemaRefs>
    <ds:schemaRef ds:uri="http://schemas.microsoft.com/sharepoint/v3/contenttype/forms"/>
  </ds:schemaRefs>
</ds:datastoreItem>
</file>

<file path=customXml/itemProps2.xml><?xml version="1.0" encoding="utf-8"?>
<ds:datastoreItem xmlns:ds="http://schemas.openxmlformats.org/officeDocument/2006/customXml" ds:itemID="{29D863AE-258C-413A-8024-7B3BA19DAA46}">
  <ds:schemaRefs>
    <ds:schemaRef ds:uri="a88c3db3-fde7-4a93-aca6-46d869ea23ed"/>
    <ds:schemaRef ds:uri="http://schemas.microsoft.com/office/2006/metadata/properties"/>
    <ds:schemaRef ds:uri="http://purl.org/dc/dcmitype/"/>
    <ds:schemaRef ds:uri="http://www.w3.org/XML/1998/namespace"/>
    <ds:schemaRef ds:uri="http://schemas.microsoft.com/office/infopath/2007/PartnerControls"/>
    <ds:schemaRef ds:uri="a623e3a1-a451-4728-bb66-3c58804181a9"/>
    <ds:schemaRef ds:uri="http://schemas.microsoft.com/office/2006/documentManagement/types"/>
    <ds:schemaRef ds:uri="http://purl.org/dc/elements/1.1/"/>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EA952137-E3F2-40B8-9BD6-7D35049B77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8c3db3-fde7-4a93-aca6-46d869ea23ed"/>
    <ds:schemaRef ds:uri="a623e3a1-a451-4728-bb66-3c58804181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4971</TotalTime>
  <Words>2184</Words>
  <Application>Microsoft Office PowerPoint</Application>
  <PresentationFormat>Custom</PresentationFormat>
  <Paragraphs>291</Paragraphs>
  <Slides>27</Slides>
  <Notes>19</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27</vt:i4>
      </vt:variant>
    </vt:vector>
  </HeadingPairs>
  <TitlesOfParts>
    <vt:vector size="42" baseType="lpstr">
      <vt:lpstr>Century Gothic Paneuropean</vt:lpstr>
      <vt:lpstr>Aptos</vt:lpstr>
      <vt:lpstr>Open Sans</vt:lpstr>
      <vt:lpstr>Arial</vt:lpstr>
      <vt:lpstr>Verdana</vt:lpstr>
      <vt:lpstr>Century Gothic Paneuropean Light</vt:lpstr>
      <vt:lpstr>EB Garamond</vt:lpstr>
      <vt:lpstr>Century Gothic</vt:lpstr>
      <vt:lpstr>Calibri</vt:lpstr>
      <vt:lpstr>Century Gothic Paneuropean Bold</vt:lpstr>
      <vt:lpstr>Open Sans Bold</vt:lpstr>
      <vt:lpstr>Open Sans Semi-Bold</vt:lpstr>
      <vt:lpstr>Open Sans Medium</vt:lpstr>
      <vt:lpstr>EB Garamond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CSAC PowerPoint Template</dc:title>
  <dc:creator>Eric Lawyer</dc:creator>
  <cp:lastModifiedBy>Eric Lawyer</cp:lastModifiedBy>
  <cp:revision>42</cp:revision>
  <dcterms:created xsi:type="dcterms:W3CDTF">2006-08-16T00:00:00Z</dcterms:created>
  <dcterms:modified xsi:type="dcterms:W3CDTF">2025-10-14T03:21:06Z</dcterms:modified>
  <dc:identifier>DAGdnKtyWrk</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0x0101002DACC1225A42E44A9676A53BE692757E</vt:lpwstr>
  </property>
</Properties>
</file>