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15"/>
  </p:notesMasterIdLst>
  <p:handoutMasterIdLst>
    <p:handoutMasterId r:id="rId16"/>
  </p:handoutMasterIdLst>
  <p:sldIdLst>
    <p:sldId id="285" r:id="rId5"/>
    <p:sldId id="293" r:id="rId6"/>
    <p:sldId id="259" r:id="rId7"/>
    <p:sldId id="301" r:id="rId8"/>
    <p:sldId id="304" r:id="rId9"/>
    <p:sldId id="303" r:id="rId10"/>
    <p:sldId id="302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6122" autoAdjust="0"/>
  </p:normalViewPr>
  <p:slideViewPr>
    <p:cSldViewPr snapToGrid="0">
      <p:cViewPr varScale="1">
        <p:scale>
          <a:sx n="106" d="100"/>
          <a:sy n="106" d="100"/>
        </p:scale>
        <p:origin x="14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413764-5AD9-E889-944D-1707A854A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45D53-BE96-955D-B578-2BF8F356B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B9C3D-A6AA-4477-AC5E-4C46DDCA9DCD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D3793-52FB-891B-2A0C-91D892716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8DAAB-C45C-E833-ECEB-14DCA0F17F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28C3-D699-4CA0-B343-5111DC591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0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9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1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7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5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5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9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0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A66DDD-7D9C-9641-30E9-932C5FD2D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3715" y="0"/>
            <a:ext cx="249733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640F8B-6B6E-1B1A-7CC7-F44CB188B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5272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48633"/>
            <a:ext cx="7156415" cy="3360734"/>
          </a:xfrm>
        </p:spPr>
        <p:txBody>
          <a:bodyPr tIns="0" bIns="0" anchor="ctr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4B31B-4290-C588-1212-26E6B428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59A209-D12B-6E67-931A-5CB9E7110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1692" y="254794"/>
            <a:ext cx="8248616" cy="6367462"/>
            <a:chOff x="1689101" y="254794"/>
            <a:chExt cx="8248616" cy="636746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628E6D-0C29-7F8E-67C4-175F211E70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89101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D0695C-2845-A017-44FF-AC81720077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89101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4F8C32-8C97-2BA7-D756-712EEDF143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37717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53929D-82C0-204B-3528-E111E5608A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37717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68DE2F-0A5F-60BA-E2A6-247EF7CB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1690" y="1543050"/>
            <a:ext cx="8248611" cy="3771900"/>
            <a:chOff x="2517792" y="1651000"/>
            <a:chExt cx="7165925" cy="3771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DE19A1-6F20-44CE-16E6-E01C080DB7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27301" y="16510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302056-7C77-84A9-00C4-C936CDB0E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7792" y="54229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319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96BC47-DB6B-4A01-6575-4D14CAEB3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40556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769DB-2A07-BC51-5527-403CA838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D0011-1BF5-77D1-D2AC-ABFFC212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B36471-5251-E878-F044-38C6E40B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AEBCDBA-FCC7-7DE8-DA64-AEF04750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CC93403-272F-4058-38E7-95034FA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D26F94-DE81-6530-E728-ABDCC0883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51400" y="586740"/>
            <a:ext cx="6643944" cy="1653540"/>
          </a:xfrm>
        </p:spPr>
        <p:txBody>
          <a:bodyPr anchor="ctr">
            <a:normAutofit/>
          </a:bodyPr>
          <a:lstStyle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228600" indent="0"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BE81C174-B581-A6F3-A3B5-8072C0050E9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851400" y="2495074"/>
            <a:ext cx="6643944" cy="3776186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4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287CC22-A7CC-E0D0-F44E-BA217E882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502400" cy="68580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769DB-2A07-BC51-5527-403CA838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D0011-1BF5-77D1-D2AC-ABFFC212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B36471-5251-E878-F044-38C6E40B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AEBCDBA-FCC7-7DE8-DA64-AEF04750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CC93403-272F-4058-38E7-95034FA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FFC2B28-B6DF-BDF7-16A8-28ECC1D9921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305842" y="867412"/>
            <a:ext cx="3196558" cy="512317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D26F94-DE81-6530-E728-ABDCC0883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3224" y="867412"/>
            <a:ext cx="4742119" cy="512317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5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FFC437-DF02-7776-8224-91AD11D7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5238" y="-4"/>
            <a:ext cx="78676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767E2A-FC6B-2D96-EF20-768A6E8B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6323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A79F2D-2D69-D1C7-FD7D-70C2EAE42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05BE07A-FC17-07E2-4E28-5883FC2C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6D408C-2A4E-CEE1-5980-F9BC8938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E622ED-3DA5-D5E9-B688-B2000E522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1677B7-A20C-1A5D-301E-5B7DCAF1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A6AD29FD-92CC-65CC-1E8B-437A1E59A5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9960" y="892175"/>
            <a:ext cx="7482839" cy="5073650"/>
          </a:xfrm>
          <a:effectLst/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22860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2pPr>
            <a:lvl3pPr marL="45720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3pPr>
            <a:lvl4pPr marL="68580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4pPr>
            <a:lvl5pPr marL="91440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81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392207A-D227-5650-4C58-FA396957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"/>
            <a:ext cx="1445866" cy="6858000"/>
          </a:xfrm>
          <a:custGeom>
            <a:avLst/>
            <a:gdLst>
              <a:gd name="connsiteX0" fmla="*/ 605303 w 1445866"/>
              <a:gd name="connsiteY0" fmla="*/ 6858000 h 6858000"/>
              <a:gd name="connsiteX1" fmla="*/ 233348 w 1445866"/>
              <a:gd name="connsiteY1" fmla="*/ 6858000 h 6858000"/>
              <a:gd name="connsiteX2" fmla="*/ 0 w 1445866"/>
              <a:gd name="connsiteY2" fmla="*/ 6858000 h 6858000"/>
              <a:gd name="connsiteX3" fmla="*/ 0 w 1445866"/>
              <a:gd name="connsiteY3" fmla="*/ 0 h 6858000"/>
              <a:gd name="connsiteX4" fmla="*/ 233348 w 1445866"/>
              <a:gd name="connsiteY4" fmla="*/ 0 h 6858000"/>
              <a:gd name="connsiteX5" fmla="*/ 605299 w 1445866"/>
              <a:gd name="connsiteY5" fmla="*/ 0 h 6858000"/>
              <a:gd name="connsiteX6" fmla="*/ 610635 w 1445866"/>
              <a:gd name="connsiteY6" fmla="*/ 1372 h 6858000"/>
              <a:gd name="connsiteX7" fmla="*/ 1445866 w 1445866"/>
              <a:gd name="connsiteY7" fmla="*/ 1136650 h 6858000"/>
              <a:gd name="connsiteX8" fmla="*/ 719850 w 1445866"/>
              <a:gd name="connsiteY8" fmla="*/ 2231955 h 6858000"/>
              <a:gd name="connsiteX9" fmla="*/ 555970 w 1445866"/>
              <a:gd name="connsiteY9" fmla="*/ 2282826 h 6858000"/>
              <a:gd name="connsiteX10" fmla="*/ 719850 w 1445866"/>
              <a:gd name="connsiteY10" fmla="*/ 2333697 h 6858000"/>
              <a:gd name="connsiteX11" fmla="*/ 1445866 w 1445866"/>
              <a:gd name="connsiteY11" fmla="*/ 3429001 h 6858000"/>
              <a:gd name="connsiteX12" fmla="*/ 719850 w 1445866"/>
              <a:gd name="connsiteY12" fmla="*/ 4524306 h 6858000"/>
              <a:gd name="connsiteX13" fmla="*/ 555972 w 1445866"/>
              <a:gd name="connsiteY13" fmla="*/ 4575176 h 6858000"/>
              <a:gd name="connsiteX14" fmla="*/ 719850 w 1445866"/>
              <a:gd name="connsiteY14" fmla="*/ 4626047 h 6858000"/>
              <a:gd name="connsiteX15" fmla="*/ 1445866 w 1445866"/>
              <a:gd name="connsiteY15" fmla="*/ 5721351 h 6858000"/>
              <a:gd name="connsiteX16" fmla="*/ 610635 w 1445866"/>
              <a:gd name="connsiteY16" fmla="*/ 68566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5866" h="6858000">
                <a:moveTo>
                  <a:pt x="605303" y="6858000"/>
                </a:moveTo>
                <a:lnTo>
                  <a:pt x="233348" y="6858000"/>
                </a:lnTo>
                <a:lnTo>
                  <a:pt x="0" y="6858000"/>
                </a:lnTo>
                <a:lnTo>
                  <a:pt x="0" y="0"/>
                </a:lnTo>
                <a:lnTo>
                  <a:pt x="233348" y="0"/>
                </a:lnTo>
                <a:lnTo>
                  <a:pt x="605299" y="0"/>
                </a:lnTo>
                <a:lnTo>
                  <a:pt x="610635" y="1372"/>
                </a:lnTo>
                <a:cubicBezTo>
                  <a:pt x="1094526" y="151878"/>
                  <a:pt x="1445866" y="603234"/>
                  <a:pt x="1445866" y="1136650"/>
                </a:cubicBezTo>
                <a:cubicBezTo>
                  <a:pt x="1445866" y="1629034"/>
                  <a:pt x="1146499" y="2051497"/>
                  <a:pt x="719850" y="2231955"/>
                </a:cubicBezTo>
                <a:lnTo>
                  <a:pt x="555970" y="2282826"/>
                </a:lnTo>
                <a:lnTo>
                  <a:pt x="719850" y="2333697"/>
                </a:lnTo>
                <a:cubicBezTo>
                  <a:pt x="1146499" y="2514154"/>
                  <a:pt x="1445866" y="2936617"/>
                  <a:pt x="1445866" y="3429001"/>
                </a:cubicBezTo>
                <a:cubicBezTo>
                  <a:pt x="1445866" y="3921385"/>
                  <a:pt x="1146499" y="4343848"/>
                  <a:pt x="719850" y="4524306"/>
                </a:cubicBezTo>
                <a:lnTo>
                  <a:pt x="555972" y="4575176"/>
                </a:lnTo>
                <a:lnTo>
                  <a:pt x="719850" y="4626047"/>
                </a:lnTo>
                <a:cubicBezTo>
                  <a:pt x="1146499" y="4806504"/>
                  <a:pt x="1445866" y="5228967"/>
                  <a:pt x="1445866" y="5721351"/>
                </a:cubicBezTo>
                <a:cubicBezTo>
                  <a:pt x="1445866" y="6254767"/>
                  <a:pt x="1094526" y="6706123"/>
                  <a:pt x="610635" y="685662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23BCBAF-4668-B2E6-7681-7E02428B4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746134" y="-4"/>
            <a:ext cx="1445866" cy="6858000"/>
          </a:xfrm>
          <a:custGeom>
            <a:avLst/>
            <a:gdLst>
              <a:gd name="connsiteX0" fmla="*/ 605303 w 1445866"/>
              <a:gd name="connsiteY0" fmla="*/ 6858000 h 6858000"/>
              <a:gd name="connsiteX1" fmla="*/ 233348 w 1445866"/>
              <a:gd name="connsiteY1" fmla="*/ 6858000 h 6858000"/>
              <a:gd name="connsiteX2" fmla="*/ 0 w 1445866"/>
              <a:gd name="connsiteY2" fmla="*/ 6858000 h 6858000"/>
              <a:gd name="connsiteX3" fmla="*/ 0 w 1445866"/>
              <a:gd name="connsiteY3" fmla="*/ 0 h 6858000"/>
              <a:gd name="connsiteX4" fmla="*/ 233348 w 1445866"/>
              <a:gd name="connsiteY4" fmla="*/ 0 h 6858000"/>
              <a:gd name="connsiteX5" fmla="*/ 605299 w 1445866"/>
              <a:gd name="connsiteY5" fmla="*/ 0 h 6858000"/>
              <a:gd name="connsiteX6" fmla="*/ 610635 w 1445866"/>
              <a:gd name="connsiteY6" fmla="*/ 1372 h 6858000"/>
              <a:gd name="connsiteX7" fmla="*/ 1445866 w 1445866"/>
              <a:gd name="connsiteY7" fmla="*/ 1136650 h 6858000"/>
              <a:gd name="connsiteX8" fmla="*/ 719850 w 1445866"/>
              <a:gd name="connsiteY8" fmla="*/ 2231955 h 6858000"/>
              <a:gd name="connsiteX9" fmla="*/ 555970 w 1445866"/>
              <a:gd name="connsiteY9" fmla="*/ 2282826 h 6858000"/>
              <a:gd name="connsiteX10" fmla="*/ 719850 w 1445866"/>
              <a:gd name="connsiteY10" fmla="*/ 2333697 h 6858000"/>
              <a:gd name="connsiteX11" fmla="*/ 1445866 w 1445866"/>
              <a:gd name="connsiteY11" fmla="*/ 3429001 h 6858000"/>
              <a:gd name="connsiteX12" fmla="*/ 719850 w 1445866"/>
              <a:gd name="connsiteY12" fmla="*/ 4524306 h 6858000"/>
              <a:gd name="connsiteX13" fmla="*/ 555972 w 1445866"/>
              <a:gd name="connsiteY13" fmla="*/ 4575176 h 6858000"/>
              <a:gd name="connsiteX14" fmla="*/ 719850 w 1445866"/>
              <a:gd name="connsiteY14" fmla="*/ 4626047 h 6858000"/>
              <a:gd name="connsiteX15" fmla="*/ 1445866 w 1445866"/>
              <a:gd name="connsiteY15" fmla="*/ 5721351 h 6858000"/>
              <a:gd name="connsiteX16" fmla="*/ 610635 w 1445866"/>
              <a:gd name="connsiteY16" fmla="*/ 68566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5866" h="6858000">
                <a:moveTo>
                  <a:pt x="605303" y="6858000"/>
                </a:moveTo>
                <a:lnTo>
                  <a:pt x="233348" y="6858000"/>
                </a:lnTo>
                <a:lnTo>
                  <a:pt x="0" y="6858000"/>
                </a:lnTo>
                <a:lnTo>
                  <a:pt x="0" y="0"/>
                </a:lnTo>
                <a:lnTo>
                  <a:pt x="233348" y="0"/>
                </a:lnTo>
                <a:lnTo>
                  <a:pt x="605299" y="0"/>
                </a:lnTo>
                <a:lnTo>
                  <a:pt x="610635" y="1372"/>
                </a:lnTo>
                <a:cubicBezTo>
                  <a:pt x="1094526" y="151878"/>
                  <a:pt x="1445866" y="603234"/>
                  <a:pt x="1445866" y="1136650"/>
                </a:cubicBezTo>
                <a:cubicBezTo>
                  <a:pt x="1445866" y="1629034"/>
                  <a:pt x="1146499" y="2051497"/>
                  <a:pt x="719850" y="2231955"/>
                </a:cubicBezTo>
                <a:lnTo>
                  <a:pt x="555970" y="2282826"/>
                </a:lnTo>
                <a:lnTo>
                  <a:pt x="719850" y="2333697"/>
                </a:lnTo>
                <a:cubicBezTo>
                  <a:pt x="1146499" y="2514154"/>
                  <a:pt x="1445866" y="2936617"/>
                  <a:pt x="1445866" y="3429001"/>
                </a:cubicBezTo>
                <a:cubicBezTo>
                  <a:pt x="1445866" y="3921385"/>
                  <a:pt x="1146499" y="4343848"/>
                  <a:pt x="719850" y="4524306"/>
                </a:cubicBezTo>
                <a:lnTo>
                  <a:pt x="555972" y="4575176"/>
                </a:lnTo>
                <a:lnTo>
                  <a:pt x="719850" y="4626047"/>
                </a:lnTo>
                <a:cubicBezTo>
                  <a:pt x="1146499" y="4806504"/>
                  <a:pt x="1445866" y="5228967"/>
                  <a:pt x="1445866" y="5721351"/>
                </a:cubicBezTo>
                <a:cubicBezTo>
                  <a:pt x="1445866" y="6254767"/>
                  <a:pt x="1094526" y="6706123"/>
                  <a:pt x="610635" y="685662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4B31B-4290-C588-1212-26E6B428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628E6D-0C29-7F8E-67C4-175F211E7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D0695C-2845-A017-44FF-AC8172007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8C32-8C97-2BA7-D756-712EEDF14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83717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53929D-82C0-204B-3528-E111E5608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83717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68DE2F-0A5F-60BA-E2A6-247EF7CB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17792" y="1543050"/>
            <a:ext cx="7165925" cy="3771900"/>
            <a:chOff x="2517792" y="1651000"/>
            <a:chExt cx="7165925" cy="3771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DE19A1-6F20-44CE-16E6-E01C080DB7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27301" y="16510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302056-7C77-84A9-00C4-C936CDB0E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7792" y="54229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86423"/>
            <a:ext cx="7156415" cy="174054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DD99B65-6C51-CA99-9872-6FD254075A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21271" y="3670658"/>
            <a:ext cx="5149459" cy="1510939"/>
          </a:xfrm>
        </p:spPr>
        <p:txBody>
          <a:bodyPr lIns="182880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228600" indent="0" algn="ctr">
              <a:buNone/>
              <a:defRPr sz="20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2000"/>
            </a:lvl4pPr>
            <a:lvl5pPr marL="914400" indent="0" algn="ctr"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51251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BCEE60A-6295-FCD1-542F-52EA50B3B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b="51031"/>
          <a:stretch/>
        </p:blipFill>
        <p:spPr>
          <a:xfrm rot="16200000">
            <a:off x="7083880" y="1749876"/>
            <a:ext cx="6858000" cy="335824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2E5EBF7-4D05-239B-0B70-F9AD5B56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667"/>
          <a:stretch/>
        </p:blipFill>
        <p:spPr>
          <a:xfrm rot="5400000">
            <a:off x="-742950" y="742950"/>
            <a:ext cx="68580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52D2-6E8F-FBA4-5AAD-121E6FDF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7AAD3-3E7E-4AA4-9B8A-E76C79C5D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72100" y="892175"/>
            <a:ext cx="3461659" cy="5073650"/>
          </a:xfrm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None/>
              <a:defRPr sz="2400">
                <a:solidFill>
                  <a:schemeClr val="tx2"/>
                </a:solidFill>
              </a:defRPr>
            </a:lvl1pPr>
            <a:lvl2pPr marL="2286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2pPr>
            <a:lvl3pPr marL="4572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3pPr>
            <a:lvl4pPr marL="6858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4pPr>
            <a:lvl5pPr marL="9144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67425-5376-9A12-6412-4B63AC52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B2DD8-1852-5728-5E46-28CF0864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41730C-9E61-193C-BBD3-080BB83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4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E62E882-4E93-85DF-DE0B-6F64263A3B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96646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9664698 w 12191999"/>
              <a:gd name="connsiteY3" fmla="*/ 6858000 h 6858000"/>
              <a:gd name="connsiteX4" fmla="*/ 0 w 12191999"/>
              <a:gd name="connsiteY4" fmla="*/ 0 h 6858000"/>
              <a:gd name="connsiteX5" fmla="*/ 2551176 w 12191999"/>
              <a:gd name="connsiteY5" fmla="*/ 0 h 6858000"/>
              <a:gd name="connsiteX6" fmla="*/ 2551176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9664698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9664698" y="6858000"/>
                </a:lnTo>
                <a:close/>
                <a:moveTo>
                  <a:pt x="0" y="0"/>
                </a:moveTo>
                <a:lnTo>
                  <a:pt x="2551176" y="0"/>
                </a:lnTo>
                <a:lnTo>
                  <a:pt x="255117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47287"/>
            <a:ext cx="7156415" cy="3363427"/>
          </a:xfrm>
        </p:spPr>
        <p:txBody>
          <a:bodyPr tIns="0" bIns="0" anchor="ctr">
            <a:no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5476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CB7CBB1-8DA1-E416-2554-28C331D0A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b="47888"/>
          <a:stretch/>
        </p:blipFill>
        <p:spPr>
          <a:xfrm rot="16200000">
            <a:off x="6976110" y="1642110"/>
            <a:ext cx="6858000" cy="35737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E442E8B-94A4-D6CF-E77C-A046400CB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b="47888"/>
          <a:stretch/>
        </p:blipFill>
        <p:spPr>
          <a:xfrm rot="5400000">
            <a:off x="-1718310" y="1646872"/>
            <a:ext cx="6858000" cy="35737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94B31B-4290-C588-1212-26E6B428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628E6D-0C29-7F8E-67C4-175F211E7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D0695C-2845-A017-44FF-AC8172007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8C32-8C97-2BA7-D756-712EEDF14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83717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53929D-82C0-204B-3528-E111E5608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83717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68DE2F-0A5F-60BA-E2A6-247EF7CB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17792" y="1543050"/>
            <a:ext cx="7165925" cy="3771900"/>
            <a:chOff x="2517792" y="1651000"/>
            <a:chExt cx="7165925" cy="3771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DE19A1-6F20-44CE-16E6-E01C080DB7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27301" y="16510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302056-7C77-84A9-00C4-C936CDB0E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7792" y="54229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1" y="1786422"/>
            <a:ext cx="7156415" cy="2260117"/>
          </a:xfrm>
        </p:spPr>
        <p:txBody>
          <a:bodyPr tIns="0" bIns="0" anchor="b">
            <a:no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C0E72D9-C2D7-3452-FBEB-5506D3211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7299" y="4145100"/>
            <a:ext cx="7137395" cy="7350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8826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617646-6AF6-94B0-E660-98BCAC61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40556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52D2-6E8F-FBA4-5AAD-121E6FDF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7AAD3-3E7E-4AA4-9B8A-E76C79C5D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51400" y="892175"/>
            <a:ext cx="6617592" cy="5073650"/>
          </a:xfrm>
          <a:effectLst/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2pPr>
            <a:lvl3pPr marL="4572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3pPr>
            <a:lvl4pPr marL="6858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4pPr>
            <a:lvl5pPr marL="9144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67425-5376-9A12-6412-4B63AC52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B2DD8-1852-5728-5E46-28CF0864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41730C-9E61-193C-BBD3-080BB83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1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77A207-9B85-52B8-8ED0-3616C76742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3086100 h 6858000"/>
              <a:gd name="connsiteX1" fmla="*/ 4375405 w 12192000"/>
              <a:gd name="connsiteY1" fmla="*/ 6858000 h 6858000"/>
              <a:gd name="connsiteX2" fmla="*/ 0 w 12192000"/>
              <a:gd name="connsiteY2" fmla="*/ 6858000 h 6858000"/>
              <a:gd name="connsiteX3" fmla="*/ 7816598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771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3086100"/>
                </a:moveTo>
                <a:lnTo>
                  <a:pt x="4375405" y="6858000"/>
                </a:lnTo>
                <a:lnTo>
                  <a:pt x="0" y="6858000"/>
                </a:lnTo>
                <a:close/>
                <a:moveTo>
                  <a:pt x="7816598" y="0"/>
                </a:moveTo>
                <a:lnTo>
                  <a:pt x="12192000" y="0"/>
                </a:lnTo>
                <a:lnTo>
                  <a:pt x="12192000" y="37718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86421"/>
            <a:ext cx="7156415" cy="2258568"/>
          </a:xfrm>
        </p:spPr>
        <p:txBody>
          <a:bodyPr tIns="0" bIns="0" anchor="b">
            <a:no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45489-5B17-0977-F512-70D9A10871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7299" y="4142232"/>
            <a:ext cx="7156415" cy="7350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0615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346F93-664A-16A2-A824-FBB5F60B0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987468" cy="6858000"/>
          </a:xfrm>
          <a:custGeom>
            <a:avLst/>
            <a:gdLst>
              <a:gd name="connsiteX0" fmla="*/ 0 w 3987468"/>
              <a:gd name="connsiteY0" fmla="*/ 0 h 6858000"/>
              <a:gd name="connsiteX1" fmla="*/ 2450595 w 3987468"/>
              <a:gd name="connsiteY1" fmla="*/ 0 h 6858000"/>
              <a:gd name="connsiteX2" fmla="*/ 2774950 w 3987468"/>
              <a:gd name="connsiteY2" fmla="*/ 0 h 6858000"/>
              <a:gd name="connsiteX3" fmla="*/ 3146901 w 3987468"/>
              <a:gd name="connsiteY3" fmla="*/ 0 h 6858000"/>
              <a:gd name="connsiteX4" fmla="*/ 3152237 w 3987468"/>
              <a:gd name="connsiteY4" fmla="*/ 1372 h 6858000"/>
              <a:gd name="connsiteX5" fmla="*/ 3987468 w 3987468"/>
              <a:gd name="connsiteY5" fmla="*/ 1136650 h 6858000"/>
              <a:gd name="connsiteX6" fmla="*/ 3261452 w 3987468"/>
              <a:gd name="connsiteY6" fmla="*/ 2231955 h 6858000"/>
              <a:gd name="connsiteX7" fmla="*/ 3097572 w 3987468"/>
              <a:gd name="connsiteY7" fmla="*/ 2282826 h 6858000"/>
              <a:gd name="connsiteX8" fmla="*/ 3261452 w 3987468"/>
              <a:gd name="connsiteY8" fmla="*/ 2333697 h 6858000"/>
              <a:gd name="connsiteX9" fmla="*/ 3987468 w 3987468"/>
              <a:gd name="connsiteY9" fmla="*/ 3429001 h 6858000"/>
              <a:gd name="connsiteX10" fmla="*/ 3261452 w 3987468"/>
              <a:gd name="connsiteY10" fmla="*/ 4524306 h 6858000"/>
              <a:gd name="connsiteX11" fmla="*/ 3097574 w 3987468"/>
              <a:gd name="connsiteY11" fmla="*/ 4575176 h 6858000"/>
              <a:gd name="connsiteX12" fmla="*/ 3261452 w 3987468"/>
              <a:gd name="connsiteY12" fmla="*/ 4626047 h 6858000"/>
              <a:gd name="connsiteX13" fmla="*/ 3987468 w 3987468"/>
              <a:gd name="connsiteY13" fmla="*/ 5721351 h 6858000"/>
              <a:gd name="connsiteX14" fmla="*/ 3152237 w 3987468"/>
              <a:gd name="connsiteY14" fmla="*/ 6856629 h 6858000"/>
              <a:gd name="connsiteX15" fmla="*/ 3146905 w 3987468"/>
              <a:gd name="connsiteY15" fmla="*/ 6858000 h 6858000"/>
              <a:gd name="connsiteX16" fmla="*/ 2774950 w 3987468"/>
              <a:gd name="connsiteY16" fmla="*/ 6858000 h 6858000"/>
              <a:gd name="connsiteX17" fmla="*/ 2450591 w 3987468"/>
              <a:gd name="connsiteY17" fmla="*/ 6858000 h 6858000"/>
              <a:gd name="connsiteX18" fmla="*/ 0 w 398746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87468" h="6858000">
                <a:moveTo>
                  <a:pt x="0" y="0"/>
                </a:moveTo>
                <a:lnTo>
                  <a:pt x="2450595" y="0"/>
                </a:lnTo>
                <a:lnTo>
                  <a:pt x="2774950" y="0"/>
                </a:lnTo>
                <a:lnTo>
                  <a:pt x="3146901" y="0"/>
                </a:lnTo>
                <a:lnTo>
                  <a:pt x="3152237" y="1372"/>
                </a:lnTo>
                <a:cubicBezTo>
                  <a:pt x="3636128" y="151878"/>
                  <a:pt x="3987468" y="603234"/>
                  <a:pt x="3987468" y="1136650"/>
                </a:cubicBezTo>
                <a:cubicBezTo>
                  <a:pt x="3987468" y="1629034"/>
                  <a:pt x="3688101" y="2051497"/>
                  <a:pt x="3261452" y="2231955"/>
                </a:cubicBezTo>
                <a:lnTo>
                  <a:pt x="3097572" y="2282826"/>
                </a:lnTo>
                <a:lnTo>
                  <a:pt x="3261452" y="2333697"/>
                </a:lnTo>
                <a:cubicBezTo>
                  <a:pt x="3688101" y="2514154"/>
                  <a:pt x="3987468" y="2936617"/>
                  <a:pt x="3987468" y="3429001"/>
                </a:cubicBezTo>
                <a:cubicBezTo>
                  <a:pt x="3987468" y="3921385"/>
                  <a:pt x="3688101" y="4343848"/>
                  <a:pt x="3261452" y="4524306"/>
                </a:cubicBezTo>
                <a:lnTo>
                  <a:pt x="3097574" y="4575176"/>
                </a:lnTo>
                <a:lnTo>
                  <a:pt x="3261452" y="4626047"/>
                </a:lnTo>
                <a:cubicBezTo>
                  <a:pt x="3688101" y="4806504"/>
                  <a:pt x="3987468" y="5228967"/>
                  <a:pt x="3987468" y="5721351"/>
                </a:cubicBezTo>
                <a:cubicBezTo>
                  <a:pt x="3987468" y="6254767"/>
                  <a:pt x="3636128" y="6706123"/>
                  <a:pt x="3152237" y="6856629"/>
                </a:cubicBezTo>
                <a:lnTo>
                  <a:pt x="3146905" y="6858000"/>
                </a:lnTo>
                <a:lnTo>
                  <a:pt x="2774950" y="6858000"/>
                </a:lnTo>
                <a:lnTo>
                  <a:pt x="24505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769DB-2A07-BC51-5527-403CA838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D0011-1BF5-77D1-D2AC-ABFFC212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B36471-5251-E878-F044-38C6E40B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AEBCDBA-FCC7-7DE8-DA64-AEF04750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CC93403-272F-4058-38E7-95034FA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D26F94-DE81-6530-E728-ABDCC0883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5411" y="765810"/>
            <a:ext cx="7029933" cy="247147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FFC2B28-B6DF-BDF7-16A8-28ECC1D9921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65411" y="3599130"/>
            <a:ext cx="7029933" cy="247147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3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06B8E3C-9527-FBC2-184C-8D90C4520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9052"/>
            <a:ext cx="3634741" cy="6949440"/>
          </a:xfrm>
          <a:custGeom>
            <a:avLst/>
            <a:gdLst>
              <a:gd name="connsiteX0" fmla="*/ 160021 w 3634741"/>
              <a:gd name="connsiteY0" fmla="*/ 0 h 6949440"/>
              <a:gd name="connsiteX1" fmla="*/ 3634741 w 3634741"/>
              <a:gd name="connsiteY1" fmla="*/ 3474720 h 6949440"/>
              <a:gd name="connsiteX2" fmla="*/ 160021 w 3634741"/>
              <a:gd name="connsiteY2" fmla="*/ 6949440 h 6949440"/>
              <a:gd name="connsiteX3" fmla="*/ 0 w 3634741"/>
              <a:gd name="connsiteY3" fmla="*/ 6941360 h 6949440"/>
              <a:gd name="connsiteX4" fmla="*/ 0 w 3634741"/>
              <a:gd name="connsiteY4" fmla="*/ 8081 h 69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741" h="6949440">
                <a:moveTo>
                  <a:pt x="160021" y="0"/>
                </a:moveTo>
                <a:cubicBezTo>
                  <a:pt x="2079056" y="0"/>
                  <a:pt x="3634741" y="1555685"/>
                  <a:pt x="3634741" y="3474720"/>
                </a:cubicBezTo>
                <a:cubicBezTo>
                  <a:pt x="3634741" y="5393755"/>
                  <a:pt x="2079056" y="6949440"/>
                  <a:pt x="160021" y="6949440"/>
                </a:cubicBezTo>
                <a:lnTo>
                  <a:pt x="0" y="6941360"/>
                </a:lnTo>
                <a:lnTo>
                  <a:pt x="0" y="808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769DB-2A07-BC51-5527-403CA838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D0011-1BF5-77D1-D2AC-ABFFC212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B36471-5251-E878-F044-38C6E40B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AEBCDBA-FCC7-7DE8-DA64-AEF04750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CC93403-272F-4058-38E7-95034FA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D26F94-DE81-6530-E728-ABDCC0883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572" y="1483837"/>
            <a:ext cx="2929829" cy="3890326"/>
          </a:xfrm>
        </p:spPr>
        <p:txBody>
          <a:bodyPr>
            <a:normAutofit/>
          </a:bodyPr>
          <a:lstStyle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514350" indent="-285750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FFC2B28-B6DF-BDF7-16A8-28ECC1D9921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261226" y="1483837"/>
            <a:ext cx="4234117" cy="3890326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283464" indent="-283464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D9E1A91-D555-1AE6-2CDF-324AF09F2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9052"/>
            <a:ext cx="3634741" cy="6949440"/>
          </a:xfrm>
          <a:custGeom>
            <a:avLst/>
            <a:gdLst>
              <a:gd name="connsiteX0" fmla="*/ 160021 w 3634741"/>
              <a:gd name="connsiteY0" fmla="*/ 0 h 6949440"/>
              <a:gd name="connsiteX1" fmla="*/ 3634741 w 3634741"/>
              <a:gd name="connsiteY1" fmla="*/ 3474720 h 6949440"/>
              <a:gd name="connsiteX2" fmla="*/ 160021 w 3634741"/>
              <a:gd name="connsiteY2" fmla="*/ 6949440 h 6949440"/>
              <a:gd name="connsiteX3" fmla="*/ 0 w 3634741"/>
              <a:gd name="connsiteY3" fmla="*/ 6941360 h 6949440"/>
              <a:gd name="connsiteX4" fmla="*/ 0 w 3634741"/>
              <a:gd name="connsiteY4" fmla="*/ 8081 h 69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741" h="6949440">
                <a:moveTo>
                  <a:pt x="160021" y="0"/>
                </a:moveTo>
                <a:cubicBezTo>
                  <a:pt x="2079056" y="0"/>
                  <a:pt x="3634741" y="1555685"/>
                  <a:pt x="3634741" y="3474720"/>
                </a:cubicBezTo>
                <a:cubicBezTo>
                  <a:pt x="3634741" y="5393755"/>
                  <a:pt x="2079056" y="6949440"/>
                  <a:pt x="160021" y="6949440"/>
                </a:cubicBezTo>
                <a:lnTo>
                  <a:pt x="0" y="6941360"/>
                </a:lnTo>
                <a:lnTo>
                  <a:pt x="0" y="808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52D2-6E8F-FBA4-5AAD-121E6FDF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7AAD3-3E7E-4AA4-9B8A-E76C79C5D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08481" y="892176"/>
            <a:ext cx="4578319" cy="5073648"/>
          </a:xfrm>
          <a:effectLst/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2pPr>
            <a:lvl3pPr marL="4572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3pPr>
            <a:lvl4pPr marL="6858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4pPr>
            <a:lvl5pPr marL="9144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E6FE2D-89F6-4F06-E60F-5C1CB044DC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2400" y="892176"/>
            <a:ext cx="2430462" cy="50736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67425-5376-9A12-6412-4B63AC52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B2DD8-1852-5728-5E46-28CF0864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41730C-9E61-193C-BBD3-080BB83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81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0" r:id="rId2"/>
    <p:sldLayoutId id="2147483747" r:id="rId3"/>
    <p:sldLayoutId id="2147483748" r:id="rId4"/>
    <p:sldLayoutId id="2147483708" r:id="rId5"/>
    <p:sldLayoutId id="2147483746" r:id="rId6"/>
    <p:sldLayoutId id="2147483725" r:id="rId7"/>
    <p:sldLayoutId id="2147483742" r:id="rId8"/>
    <p:sldLayoutId id="2147483736" r:id="rId9"/>
    <p:sldLayoutId id="2147483745" r:id="rId10"/>
    <p:sldLayoutId id="2147483741" r:id="rId11"/>
    <p:sldLayoutId id="2147483718" r:id="rId12"/>
    <p:sldLayoutId id="2147483737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792" y="2053433"/>
            <a:ext cx="7156415" cy="3378538"/>
          </a:xfrm>
          <a:noFill/>
          <a:ln w="38100" cap="sq">
            <a:noFill/>
            <a:miter lim="800000"/>
          </a:ln>
        </p:spPr>
        <p:txBody>
          <a:bodyPr lIns="0" rIns="0" anchor="ctr" anchorCtr="0">
            <a:normAutofit/>
          </a:bodyPr>
          <a:lstStyle/>
          <a:p>
            <a:r>
              <a:rPr lang="en-US" sz="4000" dirty="0"/>
              <a:t>SISKIYOU COUNTY HHSA</a:t>
            </a:r>
            <a:br>
              <a:rPr lang="en-US" sz="4000" dirty="0"/>
            </a:br>
            <a:br>
              <a:rPr lang="en-US" dirty="0"/>
            </a:br>
            <a:r>
              <a:rPr lang="en-US" sz="4000" dirty="0"/>
              <a:t>BHCIP round 2 unmet funding needs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367F9-EB7E-4963-5578-F9B569FD46E9}"/>
              </a:ext>
            </a:extLst>
          </p:cNvPr>
          <p:cNvSpPr txBox="1"/>
          <p:nvPr/>
        </p:nvSpPr>
        <p:spPr>
          <a:xfrm>
            <a:off x="2527301" y="5675415"/>
            <a:ext cx="7156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2"/>
                </a:solidFill>
              </a:rPr>
              <a:t>Proposal for a New Behavioral Health &amp; SUD Outpatient Clinic</a:t>
            </a: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792" y="2320636"/>
            <a:ext cx="7156415" cy="2155636"/>
          </a:xfrm>
        </p:spPr>
        <p:txBody>
          <a:bodyPr anchor="ctr"/>
          <a:lstStyle/>
          <a:p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49423" y="2290758"/>
            <a:ext cx="6276974" cy="2276477"/>
          </a:xfrm>
        </p:spPr>
        <p:txBody>
          <a:bodyPr tIns="0" anchor="ctr">
            <a:noAutofit/>
          </a:bodyPr>
          <a:lstStyle/>
          <a:p>
            <a:r>
              <a:rPr lang="en-US" dirty="0"/>
              <a:t>Current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44687" y="892175"/>
            <a:ext cx="6694714" cy="5073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- Behavioral Health has outgrown current space due to new mandated services and upcoming requirements (e.g. Mobile Crisis, CARE Court, and many other programs)</a:t>
            </a:r>
          </a:p>
          <a:p>
            <a:r>
              <a:rPr lang="en-US" dirty="0"/>
              <a:t>- Limited capacity restricts growth and program implementation</a:t>
            </a:r>
          </a:p>
          <a:p>
            <a:r>
              <a:rPr lang="en-US" dirty="0"/>
              <a:t>- Existing facility lacks specialized treatment areas</a:t>
            </a:r>
          </a:p>
        </p:txBody>
      </p:sp>
    </p:spTree>
    <p:extLst>
      <p:ext uri="{BB962C8B-B14F-4D97-AF65-F5344CB8AC3E}">
        <p14:creationId xmlns:p14="http://schemas.microsoft.com/office/powerpoint/2010/main" val="192978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Skyscrapers in city">
            <a:extLst>
              <a:ext uri="{FF2B5EF4-FFF2-40B4-BE49-F238E27FC236}">
                <a16:creationId xmlns:a16="http://schemas.microsoft.com/office/drawing/2014/main" id="{D0DCDC9B-472C-817C-9672-435D418D23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98" y="1747287"/>
            <a:ext cx="7600927" cy="3363427"/>
          </a:xfrm>
        </p:spPr>
        <p:txBody>
          <a:bodyPr/>
          <a:lstStyle/>
          <a:p>
            <a:r>
              <a:rPr lang="en-US" sz="2200" cap="none" dirty="0">
                <a:latin typeface="+mn-lt"/>
              </a:rPr>
              <a:t>-New building will reduce future costs to the agency (current facility is leased monthly for $33,005.70). Cost will increase next fiscal year.</a:t>
            </a:r>
            <a:br>
              <a:rPr lang="en-US" sz="2200" cap="none" dirty="0">
                <a:latin typeface="+mn-lt"/>
              </a:rPr>
            </a:br>
            <a:br>
              <a:rPr lang="en-US" sz="2200" cap="none" dirty="0">
                <a:latin typeface="+mn-lt"/>
              </a:rPr>
            </a:br>
            <a:br>
              <a:rPr lang="en-US" sz="2200" cap="none" dirty="0">
                <a:latin typeface="+mn-lt"/>
              </a:rPr>
            </a:br>
            <a:r>
              <a:rPr lang="en-US" sz="2200" cap="none" dirty="0">
                <a:latin typeface="+mn-lt"/>
              </a:rPr>
              <a:t>- Savings will free resources for treatment </a:t>
            </a:r>
            <a:r>
              <a:rPr lang="en-US" sz="2200" i="1" cap="none" dirty="0">
                <a:latin typeface="+mn-lt"/>
              </a:rPr>
              <a:t>services</a:t>
            </a:r>
            <a:br>
              <a:rPr lang="en-US" sz="2200" cap="none" dirty="0">
                <a:latin typeface="+mn-lt"/>
              </a:rPr>
            </a:br>
            <a:br>
              <a:rPr lang="en-US" sz="2200" cap="none" dirty="0">
                <a:latin typeface="+mn-lt"/>
              </a:rPr>
            </a:br>
            <a:br>
              <a:rPr lang="en-US" sz="2200" cap="none" dirty="0">
                <a:latin typeface="+mn-lt"/>
              </a:rPr>
            </a:br>
            <a:r>
              <a:rPr lang="en-US" sz="2200" cap="none" dirty="0">
                <a:latin typeface="+mn-lt"/>
              </a:rPr>
              <a:t>- Critical given anticipated federal funding changes</a:t>
            </a:r>
            <a:br>
              <a:rPr lang="en-US" sz="2200" cap="none" dirty="0">
                <a:latin typeface="+mn-lt"/>
              </a:rPr>
            </a:br>
            <a:endParaRPr lang="en-US" sz="2200" cap="none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D42DF4-FFE2-7AFF-4B36-222051AD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0825" y="254794"/>
            <a:ext cx="11690350" cy="6367462"/>
            <a:chOff x="250825" y="254794"/>
            <a:chExt cx="11690350" cy="63674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94B31B-4290-C588-1212-26E6B428F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0825" y="254794"/>
              <a:ext cx="11690350" cy="6348413"/>
            </a:xfrm>
            <a:prstGeom prst="rect">
              <a:avLst/>
            </a:prstGeom>
            <a:noFill/>
            <a:ln w="444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628E6D-0C29-7F8E-67C4-175F211E7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527301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D0695C-2845-A017-44FF-AC817200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527301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4F8C32-8C97-2BA7-D756-712EEDF14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683717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53929D-82C0-204B-3528-E111E5608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683717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68DE2F-0A5F-60BA-E2A6-247EF7CB8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517792" y="1543050"/>
              <a:ext cx="7165925" cy="3771900"/>
              <a:chOff x="2517792" y="1651000"/>
              <a:chExt cx="7165925" cy="37719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2DE19A1-6F20-44CE-16E6-E01C080DB7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27301" y="1651000"/>
                <a:ext cx="7156416" cy="0"/>
              </a:xfrm>
              <a:prstGeom prst="line">
                <a:avLst/>
              </a:prstGeom>
              <a:ln w="444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A302056-7C77-84A9-00C4-C936CDB0EC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17792" y="5422900"/>
                <a:ext cx="7156416" cy="0"/>
              </a:xfrm>
              <a:prstGeom prst="line">
                <a:avLst/>
              </a:prstGeom>
              <a:ln w="444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129717-1D47-C6FF-53DA-3D3A0149FDD7}"/>
              </a:ext>
            </a:extLst>
          </p:cNvPr>
          <p:cNvSpPr txBox="1"/>
          <p:nvPr/>
        </p:nvSpPr>
        <p:spPr>
          <a:xfrm>
            <a:off x="2527305" y="494973"/>
            <a:ext cx="713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FINANCIAL IMPACT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9" y="304800"/>
            <a:ext cx="7156415" cy="1205345"/>
          </a:xfrm>
        </p:spPr>
        <p:txBody>
          <a:bodyPr/>
          <a:lstStyle/>
          <a:p>
            <a:r>
              <a:rPr lang="en-US" sz="4000" dirty="0"/>
              <a:t>Program expansion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7299" y="1233056"/>
            <a:ext cx="7137395" cy="457892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4000" dirty="0"/>
              <a:t>- Required to implement new evidence-based programs</a:t>
            </a:r>
          </a:p>
          <a:p>
            <a:endParaRPr lang="en-US" sz="4000" dirty="0"/>
          </a:p>
          <a:p>
            <a:r>
              <a:rPr lang="en-US" sz="4000" dirty="0"/>
              <a:t>- Required to expand services to new populations</a:t>
            </a:r>
          </a:p>
          <a:p>
            <a:endParaRPr lang="en-US" sz="4000" dirty="0"/>
          </a:p>
          <a:p>
            <a:r>
              <a:rPr lang="en-US" sz="4000" dirty="0"/>
              <a:t>- Some programs require specialized treatment spaces not currently available</a:t>
            </a:r>
          </a:p>
          <a:p>
            <a:pPr marL="342900" indent="-342900">
              <a:buFontTx/>
              <a:buChar char="-"/>
            </a:pPr>
            <a:endParaRPr lang="en-US" sz="4000" dirty="0"/>
          </a:p>
          <a:p>
            <a:r>
              <a:rPr lang="en-US" sz="4000" dirty="0"/>
              <a:t>- Need larger space to co-locate Behavioral Health Services with Child/Adult Protective Services, and Housing to better coordinated complex care needs</a:t>
            </a:r>
          </a:p>
          <a:p>
            <a:pPr marL="342900" indent="-342900">
              <a:buFontTx/>
              <a:buChar char="-"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481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786" y="464125"/>
            <a:ext cx="7156415" cy="684811"/>
          </a:xfrm>
        </p:spPr>
        <p:txBody>
          <a:bodyPr/>
          <a:lstStyle/>
          <a:p>
            <a:r>
              <a:rPr lang="en-US" sz="4000" dirty="0"/>
              <a:t>Possible</a:t>
            </a:r>
            <a:r>
              <a:rPr lang="en-US" dirty="0"/>
              <a:t>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7297" y="1406237"/>
            <a:ext cx="7137395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dirty="0"/>
              <a:t>Behavioral Health Continuum Infrastructure Program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- Bond BHCIP Round 2: Unmet Needs Request for Applications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- Department of Health Care aims to distribute grant funds to rural or remote areas with outstanding behavioral health needs or insufficient behavioral health infrastructure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- Purpose to develop an array of behavioral health treatment settings to help provide appropriate care facilities for individuals experiencing mental health and substance use disorders.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9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49423" y="2290758"/>
            <a:ext cx="6276974" cy="2276477"/>
          </a:xfrm>
        </p:spPr>
        <p:txBody>
          <a:bodyPr tIns="0" anchor="ctr">
            <a:noAutofit/>
          </a:bodyPr>
          <a:lstStyle/>
          <a:p>
            <a:r>
              <a:rPr lang="en-US" dirty="0"/>
              <a:t>Urgent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0229" y="892175"/>
            <a:ext cx="7206342" cy="5073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- Infrastructure funding is limited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- This is the final round of BHCIP funding</a:t>
            </a:r>
          </a:p>
          <a:p>
            <a:pPr marL="342900" indent="-342900" algn="ctr">
              <a:buFontTx/>
              <a:buChar char="-"/>
            </a:pPr>
            <a:endParaRPr lang="en-US" sz="2400" dirty="0"/>
          </a:p>
          <a:p>
            <a:pPr algn="ctr"/>
            <a:r>
              <a:rPr lang="en-US" sz="2400" dirty="0"/>
              <a:t>- BHCIP funds 90% </a:t>
            </a:r>
            <a:r>
              <a:rPr lang="en-US" sz="2400"/>
              <a:t>of project cost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- Rare opportunity to meet growing community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5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olorful and highrise apartment blocks in the city">
            <a:extLst>
              <a:ext uri="{FF2B5EF4-FFF2-40B4-BE49-F238E27FC236}">
                <a16:creationId xmlns:a16="http://schemas.microsoft.com/office/drawing/2014/main" id="{46DCF626-D23F-1DB2-8526-F7FC9B057D4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793" y="-110333"/>
            <a:ext cx="7156415" cy="1269207"/>
          </a:xfrm>
        </p:spPr>
        <p:txBody>
          <a:bodyPr/>
          <a:lstStyle/>
          <a:p>
            <a:r>
              <a:rPr lang="en-US" sz="4000" dirty="0"/>
              <a:t>Client &amp; Staff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7299" y="1562101"/>
            <a:ext cx="7156415" cy="37337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- Populations served have increasingly complex needs</a:t>
            </a:r>
          </a:p>
          <a:p>
            <a:endParaRPr lang="en-US" dirty="0"/>
          </a:p>
          <a:p>
            <a:r>
              <a:rPr lang="en-US" dirty="0"/>
              <a:t>- Need office space that is safe and adaptable</a:t>
            </a:r>
          </a:p>
          <a:p>
            <a:endParaRPr lang="en-US" dirty="0"/>
          </a:p>
          <a:p>
            <a:r>
              <a:rPr lang="en-US" dirty="0"/>
              <a:t>- Ability to separate populations                                </a:t>
            </a:r>
            <a:r>
              <a:rPr lang="en-US" sz="2000" dirty="0"/>
              <a:t>(for example- drug testing, child/parent visitation)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78D97-71C1-B640-BA57-F260AA8B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0825" y="254793"/>
            <a:ext cx="11690350" cy="6367462"/>
            <a:chOff x="250825" y="254794"/>
            <a:chExt cx="11690350" cy="63674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94B31B-4290-C588-1212-26E6B428F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0825" y="254794"/>
              <a:ext cx="11690350" cy="6348413"/>
            </a:xfrm>
            <a:prstGeom prst="rect">
              <a:avLst/>
            </a:prstGeom>
            <a:noFill/>
            <a:ln w="444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8628E6D-0C29-7F8E-67C4-175F211E7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527301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5D0695C-2845-A017-44FF-AC817200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527301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C4F8C32-8C97-2BA7-D756-712EEDF14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683717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A53929D-82C0-204B-3528-E111E5608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683717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68DE2F-0A5F-60BA-E2A6-247EF7CB8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517792" y="1543050"/>
              <a:ext cx="7165925" cy="3771900"/>
              <a:chOff x="2517792" y="1651000"/>
              <a:chExt cx="7165925" cy="37719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2DE19A1-6F20-44CE-16E6-E01C080DB7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27301" y="1651000"/>
                <a:ext cx="7156416" cy="0"/>
              </a:xfrm>
              <a:prstGeom prst="line">
                <a:avLst/>
              </a:prstGeom>
              <a:ln w="444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A302056-7C77-84A9-00C4-C936CDB0EC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17792" y="5422900"/>
                <a:ext cx="7156416" cy="0"/>
              </a:xfrm>
              <a:prstGeom prst="line">
                <a:avLst/>
              </a:prstGeom>
              <a:ln w="444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924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296271"/>
            <a:ext cx="7326086" cy="944699"/>
          </a:xfrm>
        </p:spPr>
        <p:txBody>
          <a:bodyPr/>
          <a:lstStyle/>
          <a:p>
            <a:r>
              <a:rPr lang="en-US" sz="4000" dirty="0"/>
              <a:t>Family-friendly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81275" y="1826419"/>
            <a:ext cx="7029450" cy="29197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Tx/>
              <a:buChar char="-"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- </a:t>
            </a:r>
            <a:r>
              <a:rPr lang="en-US" sz="2400" dirty="0">
                <a:solidFill>
                  <a:schemeClr val="tx2"/>
                </a:solidFill>
              </a:rPr>
              <a:t>Dedicated spaces for family visitations</a:t>
            </a:r>
          </a:p>
          <a:p>
            <a:pPr algn="ctr">
              <a:buFontTx/>
              <a:buChar char="-"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- Welcoming environment to support healing and recovery </a:t>
            </a:r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49423" y="2290758"/>
            <a:ext cx="6276974" cy="2276477"/>
          </a:xfrm>
        </p:spPr>
        <p:txBody>
          <a:bodyPr/>
          <a:lstStyle/>
          <a:p>
            <a:r>
              <a:rPr lang="en-US" dirty="0"/>
              <a:t>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1" y="892176"/>
            <a:ext cx="5384800" cy="50736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- Request for direction regarding HHSA’s proposed  application for BHCIP Round 2 Unmet Needs funding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 Request of Support for HHSA’s investment in a new mental health and substance use disorder outpatient clinic to better serve Siskiyou County residents</a:t>
            </a:r>
          </a:p>
        </p:txBody>
      </p:sp>
      <p:pic>
        <p:nvPicPr>
          <p:cNvPr id="10" name="Picture Placeholder 9" descr="People at a job interview">
            <a:extLst>
              <a:ext uri="{FF2B5EF4-FFF2-40B4-BE49-F238E27FC236}">
                <a16:creationId xmlns:a16="http://schemas.microsoft.com/office/drawing/2014/main" id="{E03A52AD-920D-2A27-F35D-9F94AAD317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400" y="892176"/>
            <a:ext cx="2430462" cy="5073648"/>
          </a:xfrm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596226_Win32_LW_V0" id="{9BD71EDD-469E-4D4E-A40A-B14F6807FCBA}" vid="{17CDA7A4-B369-430D-9DFB-4C96400196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5C14155-A57F-48FA-B253-A79CB6269D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2A85E2-5219-4B5F-9D52-D97CA94AA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316C43-4A17-4971-BB8F-F0F6B8CDF2E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Fair frames presentation</Template>
  <TotalTime>240</TotalTime>
  <Words>379</Words>
  <Application>Microsoft Office PowerPoint</Application>
  <PresentationFormat>Widescreen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Gill Sans MT</vt:lpstr>
      <vt:lpstr>Parcel</vt:lpstr>
      <vt:lpstr>SISKIYOU COUNTY HHSA  BHCIP round 2 unmet funding needs </vt:lpstr>
      <vt:lpstr>Current challenge</vt:lpstr>
      <vt:lpstr>-New building will reduce future costs to the agency (current facility is leased monthly for $33,005.70). Cost will increase next fiscal year.   - Savings will free resources for treatment services   - Critical given anticipated federal funding changes </vt:lpstr>
      <vt:lpstr>Program expansion needs</vt:lpstr>
      <vt:lpstr>Possible Solution</vt:lpstr>
      <vt:lpstr>Urgent opportunity</vt:lpstr>
      <vt:lpstr>Client &amp; Staff safety</vt:lpstr>
      <vt:lpstr>Family-friendly design</vt:lpstr>
      <vt:lpstr>request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SISKIYOU COUNTY HHSA  BHCIP round 2 unmet funding needs </dc:title>
  <dc:creator>Sarah Evans</dc:creator>
  <cp:lastModifiedBy>Sarah Evans</cp:lastModifiedBy>
  <cp:revision>19</cp:revision>
  <dcterms:created xsi:type="dcterms:W3CDTF">2025-09-25T15:32:22Z</dcterms:created>
  <dcterms:modified xsi:type="dcterms:W3CDTF">2025-09-29T20:10:48Z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