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7" r:id="rId4"/>
  </p:sldMasterIdLst>
  <p:notesMasterIdLst>
    <p:notesMasterId r:id="rId16"/>
  </p:notesMasterIdLst>
  <p:handoutMasterIdLst>
    <p:handoutMasterId r:id="rId17"/>
  </p:handoutMasterIdLst>
  <p:sldIdLst>
    <p:sldId id="3067" r:id="rId5"/>
    <p:sldId id="3055" r:id="rId6"/>
    <p:sldId id="3065" r:id="rId7"/>
    <p:sldId id="3058" r:id="rId8"/>
    <p:sldId id="3059" r:id="rId9"/>
    <p:sldId id="3060" r:id="rId10"/>
    <p:sldId id="3063" r:id="rId11"/>
    <p:sldId id="3066" r:id="rId12"/>
    <p:sldId id="354" r:id="rId13"/>
    <p:sldId id="3068" r:id="rId14"/>
    <p:sldId id="29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F2F2F2"/>
    <a:srgbClr val="E3E3E3"/>
    <a:srgbClr val="000000"/>
    <a:srgbClr val="0066A4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4A4546-A146-4705-88F9-FFEF1208ED44}" v="12" dt="2025-09-24T17:27:57.1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250" autoAdjust="0"/>
  </p:normalViewPr>
  <p:slideViewPr>
    <p:cSldViewPr snapToGrid="0">
      <p:cViewPr varScale="1">
        <p:scale>
          <a:sx n="95" d="100"/>
          <a:sy n="95" d="100"/>
        </p:scale>
        <p:origin x="10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9A7646-64A1-4BED-BA0B-77C27DE51A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BEFC0-5AA8-4302-B8B2-9ACD77A2E1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2F98B-3DC8-431B-BBBF-B7C2B94E730B}" type="datetimeFigureOut">
              <a:rPr lang="en-US" smtClean="0"/>
              <a:t>9/24/2025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656EA-4150-44D1-821F-53CA0DBA1A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84F06-C917-4D16-B46F-633E54CA49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F4691-38BC-4357-BA2E-AC7731A10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60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300D2-6E0D-49B5-9AB1-C6683F5C846D}" type="datetimeFigureOut">
              <a:rPr lang="en-US" smtClean="0"/>
              <a:t>9/24/2025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25FD9-6782-4777-BD37-B8EEBEF1E4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1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01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34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Grant Advanced LOC – Short term funds to help advance funds while they are waiting for a grant – Also know as the advanced rebate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1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Next Slide “</a:t>
            </a:r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Advanced Line of Credit Program”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07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06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10F16-BDDE-4FFB-B120-978DA779F9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1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Gotham SSm 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4BD89-2062-4469-BD5D-5A9F89709C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5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4BD89-2062-4469-BD5D-5A9F89709C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2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5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6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7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981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1805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76629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7792" y="3971924"/>
            <a:ext cx="2477419" cy="80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2616" y="3971925"/>
            <a:ext cx="2477419" cy="80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0240" y="3971924"/>
            <a:ext cx="2458230" cy="80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1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7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8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2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0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8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951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5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rcnet.org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sv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631E46-77DB-EBA0-B539-14C267550805}"/>
              </a:ext>
            </a:extLst>
          </p:cNvPr>
          <p:cNvSpPr/>
          <p:nvPr/>
        </p:nvSpPr>
        <p:spPr>
          <a:xfrm>
            <a:off x="0" y="0"/>
            <a:ext cx="5139556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31551-FD28-A47B-BE1E-4853673FC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96" y="848478"/>
            <a:ext cx="4851591" cy="2473707"/>
          </a:xfrm>
        </p:spPr>
        <p:txBody>
          <a:bodyPr>
            <a:normAutofit/>
          </a:bodyPr>
          <a:lstStyle/>
          <a:p>
            <a:r>
              <a:rPr lang="en-US" sz="5400" b="1" dirty="0"/>
              <a:t>Rural County Representatives of California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75226-D68D-4F24-246F-CB024F743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031" y="4047990"/>
            <a:ext cx="3685069" cy="914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solidFill>
                  <a:srgbClr val="FFFFFF"/>
                </a:solidFill>
              </a:rPr>
              <a:t>Patrick Blacklock</a:t>
            </a:r>
          </a:p>
          <a:p>
            <a:pPr>
              <a:spcBef>
                <a:spcPts val="600"/>
              </a:spcBef>
            </a:pPr>
            <a:r>
              <a:rPr lang="en-US" sz="3600" i="1" dirty="0">
                <a:solidFill>
                  <a:srgbClr val="FFFFFF"/>
                </a:solidFill>
              </a:rPr>
              <a:t>President &amp; CEO</a:t>
            </a:r>
          </a:p>
        </p:txBody>
      </p:sp>
      <p:pic>
        <p:nvPicPr>
          <p:cNvPr id="5" name="Picture 4" descr="A group of sheep in a field&#10;&#10;AI-generated content may be incorrect.">
            <a:extLst>
              <a:ext uri="{FF2B5EF4-FFF2-40B4-BE49-F238E27FC236}">
                <a16:creationId xmlns:a16="http://schemas.microsoft.com/office/drawing/2014/main" id="{CD2176F7-E80C-DFEB-928E-C9A6892F297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3" t="486" r="9206" b="-499"/>
          <a:stretch>
            <a:fillRect/>
          </a:stretch>
        </p:blipFill>
        <p:spPr>
          <a:xfrm>
            <a:off x="5139556" y="0"/>
            <a:ext cx="7956171" cy="6926094"/>
          </a:xfrm>
          <a:prstGeom prst="rect">
            <a:avLst/>
          </a:prstGeom>
        </p:spPr>
      </p:pic>
      <p:pic>
        <p:nvPicPr>
          <p:cNvPr id="9" name="Picture 8" descr="A white building with trees and a black background&#10;&#10;AI-generated content may be incorrect.">
            <a:extLst>
              <a:ext uri="{FF2B5EF4-FFF2-40B4-BE49-F238E27FC236}">
                <a16:creationId xmlns:a16="http://schemas.microsoft.com/office/drawing/2014/main" id="{DECBF533-6922-28DD-E7D6-64694FF2C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457" y="4962390"/>
            <a:ext cx="1819562" cy="16742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062D81-FAF2-8285-1A0E-FAF28B31C4E2}"/>
              </a:ext>
            </a:extLst>
          </p:cNvPr>
          <p:cNvSpPr/>
          <p:nvPr/>
        </p:nvSpPr>
        <p:spPr>
          <a:xfrm rot="5400000" flipH="1">
            <a:off x="1861212" y="1674603"/>
            <a:ext cx="62760" cy="37851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B7DD4B-C588-6AEF-3C31-5F03073D39A6}"/>
              </a:ext>
            </a:extLst>
          </p:cNvPr>
          <p:cNvSpPr/>
          <p:nvPr/>
        </p:nvSpPr>
        <p:spPr>
          <a:xfrm rot="5400000" flipH="1">
            <a:off x="1653288" y="2070833"/>
            <a:ext cx="55749" cy="3362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25134E-99F3-71F4-909A-1BB2AB4077A6}"/>
              </a:ext>
            </a:extLst>
          </p:cNvPr>
          <p:cNvSpPr txBox="1">
            <a:spLocks/>
          </p:cNvSpPr>
          <p:nvPr/>
        </p:nvSpPr>
        <p:spPr>
          <a:xfrm>
            <a:off x="6916787" y="6011694"/>
            <a:ext cx="5889522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2400" dirty="0">
                <a:solidFill>
                  <a:srgbClr val="FFFFFF"/>
                </a:solidFill>
              </a:rPr>
              <a:t>Andrew Lincoln, Napa County</a:t>
            </a:r>
          </a:p>
          <a:p>
            <a:pPr algn="r">
              <a:spcBef>
                <a:spcPts val="0"/>
              </a:spcBef>
            </a:pPr>
            <a:r>
              <a:rPr lang="en-US" sz="2400" i="1" dirty="0">
                <a:solidFill>
                  <a:srgbClr val="FFFFFF"/>
                </a:solidFill>
              </a:rPr>
              <a:t>2025 RCRC Rural County Photo Contest Winner</a:t>
            </a:r>
          </a:p>
        </p:txBody>
      </p:sp>
    </p:spTree>
    <p:extLst>
      <p:ext uri="{BB962C8B-B14F-4D97-AF65-F5344CB8AC3E}">
        <p14:creationId xmlns:p14="http://schemas.microsoft.com/office/powerpoint/2010/main" val="139629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253D7A-C617-4E12-5BBC-510DFFF7F8DD}"/>
              </a:ext>
            </a:extLst>
          </p:cNvPr>
          <p:cNvSpPr/>
          <p:nvPr/>
        </p:nvSpPr>
        <p:spPr>
          <a:xfrm>
            <a:off x="1310754" y="386589"/>
            <a:ext cx="2305620" cy="62778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870944A7-BE9D-431E-82E1-8EB9BDDF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057" y="1184307"/>
            <a:ext cx="5697630" cy="4905408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b="1" i="1" dirty="0">
                <a:solidFill>
                  <a:schemeClr val="accent1"/>
                </a:solidFill>
              </a:rPr>
              <a:t>RAI facilitates academic research and educational opportunities that advance understanding of rural California amongst policymakers and the public</a:t>
            </a:r>
            <a:r>
              <a:rPr lang="en-US" b="1" dirty="0">
                <a:solidFill>
                  <a:schemeClr val="accent1"/>
                </a:solidFill>
              </a:rPr>
              <a:t>.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800" dirty="0">
              <a:solidFill>
                <a:schemeClr val="accent1"/>
              </a:solidFill>
            </a:endParaRPr>
          </a:p>
          <a:p>
            <a:pPr indent="-347472">
              <a:lnSpc>
                <a:spcPct val="102000"/>
              </a:lnSpc>
              <a:buFont typeface="Wingdings 2" panose="05020102010507070707" pitchFamily="18" charset="2"/>
              <a:buChar char=""/>
            </a:pPr>
            <a:r>
              <a:rPr lang="en-US" sz="2600" b="1" dirty="0">
                <a:solidFill>
                  <a:schemeClr val="tx1"/>
                </a:solidFill>
              </a:rPr>
              <a:t>Educational Tours:</a:t>
            </a:r>
          </a:p>
          <a:p>
            <a:pPr marL="804672" lvl="1" indent="-347472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</a:rPr>
              <a:t>Behind the Scenes of the Recreation Economy</a:t>
            </a:r>
          </a:p>
          <a:p>
            <a:pPr marL="804672" lvl="1" indent="-347472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</a:rPr>
              <a:t>Beyond the Lettuce Curtain: Innovations and Challenges</a:t>
            </a:r>
          </a:p>
          <a:p>
            <a:pPr marL="502920" lvl="1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indent="-347472">
              <a:lnSpc>
                <a:spcPct val="112000"/>
              </a:lnSpc>
              <a:buFont typeface="Wingdings 2" panose="05020102010507070707" pitchFamily="18" charset="2"/>
              <a:buChar char=""/>
            </a:pPr>
            <a:r>
              <a:rPr lang="en-US" sz="2600" b="1" dirty="0">
                <a:solidFill>
                  <a:schemeClr val="tx1"/>
                </a:solidFill>
              </a:rPr>
              <a:t>Research and Projects:</a:t>
            </a:r>
          </a:p>
          <a:p>
            <a:pPr marL="804672" lvl="1" indent="-347472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</a:rPr>
              <a:t>Fire / EMS Capacity in rural counties – UCSB </a:t>
            </a:r>
          </a:p>
          <a:p>
            <a:pPr marL="804672" lvl="1" indent="-347472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</a:rPr>
              <a:t>Housing Study – Sacramento State</a:t>
            </a:r>
          </a:p>
          <a:p>
            <a:pPr marL="804672" lvl="1" indent="-347472"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</a:rPr>
              <a:t>Healthcare workforce landscape in rural counties – UCSF</a:t>
            </a:r>
          </a:p>
          <a:p>
            <a:pPr marL="502920" lvl="1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48A17-3021-98AD-542A-1D41133FF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754" y="240575"/>
            <a:ext cx="7796014" cy="62371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cs typeface="Calibri" panose="020F0502020204030204" pitchFamily="34" charset="0"/>
              </a:rPr>
              <a:t>Rural Advancement Institute (RAI)</a:t>
            </a:r>
          </a:p>
        </p:txBody>
      </p:sp>
      <p:pic>
        <p:nvPicPr>
          <p:cNvPr id="10" name="Picture 9" descr="A close-up of a sign&#10;&#10;Description automatically generated">
            <a:extLst>
              <a:ext uri="{FF2B5EF4-FFF2-40B4-BE49-F238E27FC236}">
                <a16:creationId xmlns:a16="http://schemas.microsoft.com/office/drawing/2014/main" id="{697AA697-9393-1A2D-E3EB-CEC11C3246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049" y="5945096"/>
            <a:ext cx="2091964" cy="730750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880DFBC1-9418-F323-6CB4-3E41698FB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-192360"/>
            <a:ext cx="65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908993D-9E47-CF81-C026-02828CF7E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8723" y="249199"/>
            <a:ext cx="2574616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2400" b="1" kern="1400" dirty="0">
                <a:solidFill>
                  <a:srgbClr val="0852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Impactful </a:t>
            </a:r>
            <a:r>
              <a:rPr lang="en-US" sz="2400" b="1" kern="1400" dirty="0">
                <a:solidFill>
                  <a:srgbClr val="08529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Policy Advancement</a:t>
            </a:r>
            <a:endParaRPr lang="en-US" sz="105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F9E8C2A-D3EA-1810-E987-65D856F7F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3241" y="247473"/>
            <a:ext cx="712116" cy="699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2A9D66-39C0-B3DC-11FC-B3D3B554D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505" y="1255710"/>
            <a:ext cx="3471703" cy="44749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304800" dist="139700" dir="8100000" algn="tr" rotWithShape="0">
              <a:prstClr val="black">
                <a:alpha val="1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1216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AB3EC-4738-4539-AFA9-CA317CB23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882" y="3061803"/>
            <a:ext cx="6787517" cy="2049689"/>
          </a:xfrm>
        </p:spPr>
        <p:txBody>
          <a:bodyPr anchor="t">
            <a:normAutofit/>
          </a:bodyPr>
          <a:lstStyle/>
          <a:p>
            <a:pPr>
              <a:buFont typeface="Wingdings 2" panose="05020102010507070707" pitchFamily="18" charset="2"/>
              <a:buChar char=""/>
            </a:pPr>
            <a:r>
              <a:rPr lang="en-US" sz="2400" dirty="0">
                <a:solidFill>
                  <a:schemeClr val="tx1"/>
                </a:solidFill>
              </a:rPr>
              <a:t>  Website: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66A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www.rcrcnet.org</a:t>
            </a:r>
            <a:r>
              <a:rPr lang="en-US" sz="2400" dirty="0">
                <a:solidFill>
                  <a:srgbClr val="0066A4"/>
                </a:solidFill>
              </a:rPr>
              <a:t> </a:t>
            </a:r>
          </a:p>
          <a:p>
            <a:pPr>
              <a:buFont typeface="Wingdings 2" panose="05020102010507070707" pitchFamily="18" charset="2"/>
              <a:buChar char=""/>
            </a:pPr>
            <a:r>
              <a:rPr lang="en-US" sz="2400" dirty="0">
                <a:solidFill>
                  <a:schemeClr val="tx1"/>
                </a:solidFill>
              </a:rPr>
              <a:t>  Sign up for the Barbed Wire newsletter</a:t>
            </a:r>
          </a:p>
          <a:p>
            <a:pPr>
              <a:buFont typeface="Wingdings 2" panose="05020102010507070707" pitchFamily="18" charset="2"/>
              <a:buChar char=""/>
            </a:pPr>
            <a:r>
              <a:rPr lang="en-US" sz="2400" dirty="0">
                <a:solidFill>
                  <a:schemeClr val="tx1"/>
                </a:solidFill>
              </a:rPr>
              <a:t>  Follow us on social media: 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97220AB-8DBF-40EE-99C0-F672EB6EC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719365"/>
            <a:ext cx="3484539" cy="1170796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/>
              <a:t>RCRC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1215 K St., Suite 1650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Sacramento, CA 95814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(916) 447-4806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7F505D-D222-4FEE-9639-7762EB065630}"/>
              </a:ext>
            </a:extLst>
          </p:cNvPr>
          <p:cNvSpPr txBox="1">
            <a:spLocks/>
          </p:cNvSpPr>
          <p:nvPr/>
        </p:nvSpPr>
        <p:spPr>
          <a:xfrm>
            <a:off x="3931836" y="1053776"/>
            <a:ext cx="7255580" cy="593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QUESTIONS? </a:t>
            </a:r>
          </a:p>
        </p:txBody>
      </p:sp>
      <p:pic>
        <p:nvPicPr>
          <p:cNvPr id="2050" name="Picture 2" descr="Facebook icon - Free download on Iconfinder">
            <a:extLst>
              <a:ext uri="{FF2B5EF4-FFF2-40B4-BE49-F238E27FC236}">
                <a16:creationId xmlns:a16="http://schemas.microsoft.com/office/drawing/2014/main" id="{7FE0157B-07CC-4AF7-B65A-4FAA1A836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17" y="5019388"/>
            <a:ext cx="664462" cy="66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87869E9-F295-4838-B736-19D3E01A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99" y="5019388"/>
            <a:ext cx="664462" cy="66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witter logo history | Creative Freedom">
            <a:extLst>
              <a:ext uri="{FF2B5EF4-FFF2-40B4-BE49-F238E27FC236}">
                <a16:creationId xmlns:a16="http://schemas.microsoft.com/office/drawing/2014/main" id="{32C05921-5EA2-4131-8645-A816C62E3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905" y="4980137"/>
            <a:ext cx="1003084" cy="8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A840D01-ADA4-45EE-96D0-104087A82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1" y="1553237"/>
            <a:ext cx="2325369" cy="213961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E1FDE3C-B330-4C75-969C-5359854DF59C}"/>
              </a:ext>
            </a:extLst>
          </p:cNvPr>
          <p:cNvSpPr txBox="1">
            <a:spLocks/>
          </p:cNvSpPr>
          <p:nvPr/>
        </p:nvSpPr>
        <p:spPr>
          <a:xfrm>
            <a:off x="3931836" y="2326176"/>
            <a:ext cx="7255581" cy="593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cap="none" dirty="0">
                <a:solidFill>
                  <a:schemeClr val="tx1"/>
                </a:solidFill>
                <a:latin typeface="+mn-lt"/>
              </a:rPr>
              <a:t>Keep Up with RCRC: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6FA44E-DA5F-48FE-84F3-5F2DA844F7B5}"/>
              </a:ext>
            </a:extLst>
          </p:cNvPr>
          <p:cNvSpPr txBox="1"/>
          <p:nvPr/>
        </p:nvSpPr>
        <p:spPr>
          <a:xfrm>
            <a:off x="8851834" y="5793008"/>
            <a:ext cx="172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@RuralCounties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41E9C8-B582-4469-9628-91E9DD5E19D2}"/>
              </a:ext>
            </a:extLst>
          </p:cNvPr>
          <p:cNvSpPr txBox="1"/>
          <p:nvPr/>
        </p:nvSpPr>
        <p:spPr>
          <a:xfrm>
            <a:off x="3787731" y="5754837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@ruralcounties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08E881-E736-4A7B-BD9A-66F66158CC65}"/>
              </a:ext>
            </a:extLst>
          </p:cNvPr>
          <p:cNvSpPr txBox="1"/>
          <p:nvPr/>
        </p:nvSpPr>
        <p:spPr>
          <a:xfrm>
            <a:off x="6214281" y="577206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@ca_ruralcounties</a:t>
            </a:r>
          </a:p>
        </p:txBody>
      </p:sp>
    </p:spTree>
    <p:extLst>
      <p:ext uri="{BB962C8B-B14F-4D97-AF65-F5344CB8AC3E}">
        <p14:creationId xmlns:p14="http://schemas.microsoft.com/office/powerpoint/2010/main" val="92681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B2D54C-D870-61A0-28CB-106958F4E7E8}"/>
              </a:ext>
            </a:extLst>
          </p:cNvPr>
          <p:cNvSpPr/>
          <p:nvPr/>
        </p:nvSpPr>
        <p:spPr>
          <a:xfrm>
            <a:off x="3924300" y="1647825"/>
            <a:ext cx="2686050" cy="376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266B60-1650-ABA2-249A-D89E65BC628E}"/>
              </a:ext>
            </a:extLst>
          </p:cNvPr>
          <p:cNvCxnSpPr>
            <a:cxnSpLocks/>
          </p:cNvCxnSpPr>
          <p:nvPr/>
        </p:nvCxnSpPr>
        <p:spPr>
          <a:xfrm>
            <a:off x="7294457" y="2530958"/>
            <a:ext cx="771941" cy="0"/>
          </a:xfrm>
          <a:prstGeom prst="line">
            <a:avLst/>
          </a:prstGeom>
          <a:ln w="28575">
            <a:solidFill>
              <a:srgbClr val="0066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B4A8A5-E81A-151B-D428-2E2D4BB6D20F}"/>
              </a:ext>
            </a:extLst>
          </p:cNvPr>
          <p:cNvSpPr/>
          <p:nvPr/>
        </p:nvSpPr>
        <p:spPr>
          <a:xfrm>
            <a:off x="480582" y="4545823"/>
            <a:ext cx="11319531" cy="1995448"/>
          </a:xfrm>
          <a:prstGeom prst="roundRect">
            <a:avLst/>
          </a:prstGeom>
          <a:solidFill>
            <a:schemeClr val="bg1"/>
          </a:solidFill>
          <a:ln>
            <a:solidFill>
              <a:srgbClr val="006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Affiliate Entities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D2025B-F1E4-9F48-C285-49A19739FC63}"/>
              </a:ext>
            </a:extLst>
          </p:cNvPr>
          <p:cNvSpPr/>
          <p:nvPr/>
        </p:nvSpPr>
        <p:spPr>
          <a:xfrm>
            <a:off x="8066398" y="1074057"/>
            <a:ext cx="3235272" cy="3053824"/>
          </a:xfrm>
          <a:prstGeom prst="roundRect">
            <a:avLst/>
          </a:prstGeom>
          <a:solidFill>
            <a:schemeClr val="bg1"/>
          </a:solidFill>
          <a:ln>
            <a:solidFill>
              <a:srgbClr val="006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Divisions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Government Affairs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Economic Development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Business Development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Administration and Finance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C3B0981-5DAE-F52A-0BF4-A67132DF0D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96" y="1425147"/>
            <a:ext cx="2175961" cy="200384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0479703-33CC-C5AD-E768-5F8225ED9362}"/>
              </a:ext>
            </a:extLst>
          </p:cNvPr>
          <p:cNvSpPr txBox="1">
            <a:spLocks/>
          </p:cNvSpPr>
          <p:nvPr/>
        </p:nvSpPr>
        <p:spPr>
          <a:xfrm>
            <a:off x="1390831" y="145514"/>
            <a:ext cx="10666464" cy="674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cap="none" dirty="0">
                <a:solidFill>
                  <a:schemeClr val="tx1"/>
                </a:solidFill>
              </a:rPr>
              <a:t>RCRC Organization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05539B84-3829-B9DB-7F0B-49A5D59AF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24" y="5148862"/>
            <a:ext cx="1985604" cy="821629"/>
          </a:xfrm>
          <a:prstGeom prst="rect">
            <a:avLst/>
          </a:prstGeom>
        </p:spPr>
      </p:pic>
      <p:pic>
        <p:nvPicPr>
          <p:cNvPr id="15" name="Picture Placeholder 29">
            <a:extLst>
              <a:ext uri="{FF2B5EF4-FFF2-40B4-BE49-F238E27FC236}">
                <a16:creationId xmlns:a16="http://schemas.microsoft.com/office/drawing/2014/main" id="{AF852867-2330-23AD-FAFA-6B44613E20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1" y="5172659"/>
            <a:ext cx="2060720" cy="704206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418C5E36-D4CB-21F1-85E2-F81ABE13E2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735" y="5172658"/>
            <a:ext cx="1241770" cy="704207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926E338-5B8B-7E67-AE1B-A557BC94A0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07" y="4922796"/>
            <a:ext cx="1481709" cy="11923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0B1098-844D-9DB9-5B18-FC01925BD8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3573" y="5157323"/>
            <a:ext cx="1830375" cy="778012"/>
          </a:xfrm>
          <a:prstGeom prst="rect">
            <a:avLst/>
          </a:prstGeom>
        </p:spPr>
      </p:pic>
      <p:pic>
        <p:nvPicPr>
          <p:cNvPr id="19" name="Picture 18" descr="A close-up of a sign&#10;&#10;Description automatically generated">
            <a:extLst>
              <a:ext uri="{FF2B5EF4-FFF2-40B4-BE49-F238E27FC236}">
                <a16:creationId xmlns:a16="http://schemas.microsoft.com/office/drawing/2014/main" id="{75CF3EBB-E3A5-1AF4-2FE0-2C948E7A65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15" y="5241738"/>
            <a:ext cx="1985604" cy="69359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35486B-D4CA-B21F-004C-3FFE06476566}"/>
              </a:ext>
            </a:extLst>
          </p:cNvPr>
          <p:cNvCxnSpPr>
            <a:cxnSpLocks/>
          </p:cNvCxnSpPr>
          <p:nvPr/>
        </p:nvCxnSpPr>
        <p:spPr>
          <a:xfrm>
            <a:off x="6096000" y="3843963"/>
            <a:ext cx="0" cy="701860"/>
          </a:xfrm>
          <a:prstGeom prst="line">
            <a:avLst/>
          </a:prstGeom>
          <a:ln w="28575">
            <a:solidFill>
              <a:srgbClr val="0066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82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C3A045-ECB9-A810-9364-CB00F6A39455}"/>
              </a:ext>
            </a:extLst>
          </p:cNvPr>
          <p:cNvSpPr/>
          <p:nvPr/>
        </p:nvSpPr>
        <p:spPr>
          <a:xfrm>
            <a:off x="1300294" y="687897"/>
            <a:ext cx="2234743" cy="5534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2772E8-98F1-64A4-F60D-DF956E325439}"/>
              </a:ext>
            </a:extLst>
          </p:cNvPr>
          <p:cNvSpPr/>
          <p:nvPr/>
        </p:nvSpPr>
        <p:spPr>
          <a:xfrm>
            <a:off x="3924300" y="1647825"/>
            <a:ext cx="2686050" cy="376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77BDB3-8D9E-44B2-FEFE-07213FDD827F}"/>
              </a:ext>
            </a:extLst>
          </p:cNvPr>
          <p:cNvSpPr txBox="1">
            <a:spLocks/>
          </p:cNvSpPr>
          <p:nvPr/>
        </p:nvSpPr>
        <p:spPr>
          <a:xfrm>
            <a:off x="1409484" y="496843"/>
            <a:ext cx="11245976" cy="546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tx1"/>
                </a:solidFill>
              </a:rPr>
              <a:t>RCRC 2025-27 STRATEGIC </a:t>
            </a:r>
            <a:r>
              <a:rPr lang="en-US" sz="3200" b="1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2" name="Text Box 35">
            <a:extLst>
              <a:ext uri="{FF2B5EF4-FFF2-40B4-BE49-F238E27FC236}">
                <a16:creationId xmlns:a16="http://schemas.microsoft.com/office/drawing/2014/main" id="{437EFCB0-F03E-08E0-6D17-740AD6446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425" y="1153302"/>
            <a:ext cx="3015044" cy="43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9E9E9E"/>
                </a:solidFill>
                <a:effectLst/>
                <a:latin typeface="Calibri" panose="020F0502020204030204" pitchFamily="34" charset="0"/>
              </a:rPr>
              <a:t>Equitable Access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6">
            <a:extLst>
              <a:ext uri="{FF2B5EF4-FFF2-40B4-BE49-F238E27FC236}">
                <a16:creationId xmlns:a16="http://schemas.microsoft.com/office/drawing/2014/main" id="{E6A96944-F03A-264C-FCB7-DB8D9C2D3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612" y="2291712"/>
            <a:ext cx="4118010" cy="40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Impactful </a:t>
            </a:r>
            <a:r>
              <a:rPr lang="en-US" altLang="en-US" sz="2000" b="1" dirty="0">
                <a:solidFill>
                  <a:srgbClr val="085296"/>
                </a:solidFill>
                <a:latin typeface="Calibri" panose="020F0502020204030204" pitchFamily="34" charset="0"/>
              </a:rPr>
              <a:t>Policy Advancement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37">
            <a:extLst>
              <a:ext uri="{FF2B5EF4-FFF2-40B4-BE49-F238E27FC236}">
                <a16:creationId xmlns:a16="http://schemas.microsoft.com/office/drawing/2014/main" id="{248C2079-8831-4B34-02A8-3F0C6B47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141" y="3874158"/>
            <a:ext cx="3300428" cy="40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38">
            <a:extLst>
              <a:ext uri="{FF2B5EF4-FFF2-40B4-BE49-F238E27FC236}">
                <a16:creationId xmlns:a16="http://schemas.microsoft.com/office/drawing/2014/main" id="{F2998740-F3AF-7521-502F-57549FA4B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671" y="5296458"/>
            <a:ext cx="3930203" cy="47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C09100"/>
                </a:solidFill>
                <a:effectLst/>
                <a:latin typeface="Calibri" panose="020F0502020204030204" pitchFamily="34" charset="0"/>
              </a:rPr>
              <a:t>Operational Excellence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D91AB8-48A4-5231-A9E0-317E4552F6FE}"/>
              </a:ext>
            </a:extLst>
          </p:cNvPr>
          <p:cNvSpPr txBox="1"/>
          <p:nvPr/>
        </p:nvSpPr>
        <p:spPr>
          <a:xfrm>
            <a:off x="3931364" y="1474071"/>
            <a:ext cx="3784135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Broadband</a:t>
            </a:r>
          </a:p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Housing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558219-7DDE-E92D-11DE-24F487502BFF}"/>
              </a:ext>
            </a:extLst>
          </p:cNvPr>
          <p:cNvSpPr txBox="1"/>
          <p:nvPr/>
        </p:nvSpPr>
        <p:spPr>
          <a:xfrm>
            <a:off x="4862079" y="2652544"/>
            <a:ext cx="3616833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Rural Education and Research</a:t>
            </a:r>
          </a:p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Innovative Approaches</a:t>
            </a:r>
          </a:p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Local Control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C184CE-C956-3845-6217-76F7DD4253B4}"/>
              </a:ext>
            </a:extLst>
          </p:cNvPr>
          <p:cNvSpPr txBox="1"/>
          <p:nvPr/>
        </p:nvSpPr>
        <p:spPr>
          <a:xfrm>
            <a:off x="4651853" y="4216863"/>
            <a:ext cx="537992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Forest Resiliency &amp; Wildfire</a:t>
            </a:r>
          </a:p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Resource Management</a:t>
            </a:r>
            <a:endParaRPr lang="en-US" dirty="0">
              <a:solidFill>
                <a:schemeClr val="tx1"/>
              </a:solidFill>
            </a:endParaRPr>
          </a:p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Infrastructure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636A9E-B398-66C2-8C5E-083082855014}"/>
              </a:ext>
            </a:extLst>
          </p:cNvPr>
          <p:cNvSpPr txBox="1"/>
          <p:nvPr/>
        </p:nvSpPr>
        <p:spPr>
          <a:xfrm>
            <a:off x="6019848" y="5651422"/>
            <a:ext cx="5379919" cy="68480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Member Engagement</a:t>
            </a:r>
          </a:p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Communication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C61970-B0D0-4B3E-8651-E91863025054}"/>
              </a:ext>
            </a:extLst>
          </p:cNvPr>
          <p:cNvSpPr txBox="1"/>
          <p:nvPr/>
        </p:nvSpPr>
        <p:spPr>
          <a:xfrm>
            <a:off x="5378264" y="1474071"/>
            <a:ext cx="3784135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Health Services</a:t>
            </a:r>
          </a:p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Insurance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C849E9-2576-0EF8-6FA3-B56EE7334310}"/>
              </a:ext>
            </a:extLst>
          </p:cNvPr>
          <p:cNvSpPr txBox="1"/>
          <p:nvPr/>
        </p:nvSpPr>
        <p:spPr>
          <a:xfrm>
            <a:off x="3942253" y="5653390"/>
            <a:ext cx="2514269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Fiscal Health</a:t>
            </a:r>
          </a:p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Technology</a:t>
            </a:r>
          </a:p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Human Resources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B1B642-107B-C5F2-3C0F-1B1F17EB6A5E}"/>
              </a:ext>
            </a:extLst>
          </p:cNvPr>
          <p:cNvSpPr txBox="1"/>
          <p:nvPr/>
        </p:nvSpPr>
        <p:spPr>
          <a:xfrm>
            <a:off x="7569923" y="4223747"/>
            <a:ext cx="5379920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Economic Development</a:t>
            </a:r>
          </a:p>
          <a:p>
            <a:pPr marL="285750" indent="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Tribal Collaboration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C47DFA-0427-8FAE-6E59-B6A8A3E543B6}"/>
              </a:ext>
            </a:extLst>
          </p:cNvPr>
          <p:cNvSpPr/>
          <p:nvPr/>
        </p:nvSpPr>
        <p:spPr>
          <a:xfrm>
            <a:off x="8618408" y="845436"/>
            <a:ext cx="2725132" cy="31774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en-US" sz="2800" b="1" u="sng" dirty="0">
                <a:solidFill>
                  <a:schemeClr val="tx1"/>
                </a:solidFill>
              </a:rPr>
              <a:t>Vision</a:t>
            </a:r>
          </a:p>
          <a:p>
            <a:pPr algn="ctr">
              <a:spcAft>
                <a:spcPts val="1200"/>
              </a:spcAft>
            </a:pPr>
            <a:r>
              <a:rPr lang="en-US" sz="2400" i="1" dirty="0">
                <a:solidFill>
                  <a:schemeClr val="tx1"/>
                </a:solidFill>
              </a:rPr>
              <a:t>RCRC is the premier advocate and innovative service provider for rural counties in California</a:t>
            </a:r>
          </a:p>
        </p:txBody>
      </p:sp>
      <p:sp>
        <p:nvSpPr>
          <p:cNvPr id="11" name="Text Box 36">
            <a:extLst>
              <a:ext uri="{FF2B5EF4-FFF2-40B4-BE49-F238E27FC236}">
                <a16:creationId xmlns:a16="http://schemas.microsoft.com/office/drawing/2014/main" id="{348FDE34-C340-C42E-ADD9-BE579E898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612" y="3889364"/>
            <a:ext cx="4118010" cy="40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US" sz="2000" b="1" kern="1400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Healthy Communities</a:t>
            </a:r>
            <a:endParaRPr lang="en-US" sz="2000" kern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E2699A1-9AF1-30D7-9647-81442BEB84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19" y="1339002"/>
            <a:ext cx="2903612" cy="46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5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432CC9-7207-728A-E3CF-2629DF7C62F7}"/>
              </a:ext>
            </a:extLst>
          </p:cNvPr>
          <p:cNvSpPr/>
          <p:nvPr/>
        </p:nvSpPr>
        <p:spPr>
          <a:xfrm>
            <a:off x="4542971" y="1930400"/>
            <a:ext cx="769258" cy="3164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9B1D9F-9396-F3D1-4D44-EE20A43F67E7}"/>
              </a:ext>
            </a:extLst>
          </p:cNvPr>
          <p:cNvSpPr txBox="1">
            <a:spLocks/>
          </p:cNvSpPr>
          <p:nvPr/>
        </p:nvSpPr>
        <p:spPr>
          <a:xfrm>
            <a:off x="1375487" y="270233"/>
            <a:ext cx="7226410" cy="6151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200" b="1" cap="none" dirty="0">
                <a:solidFill>
                  <a:schemeClr val="tx1"/>
                </a:solidFill>
              </a:rPr>
              <a:t>State &amp; Federal Advocacy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1BE96-B84E-3B8C-CD5C-CF05C6323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4" t="4377" r="10892" b="16647"/>
          <a:stretch/>
        </p:blipFill>
        <p:spPr>
          <a:xfrm>
            <a:off x="241007" y="1514830"/>
            <a:ext cx="3523949" cy="503254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9AB1B0-913A-1588-28B5-33E2FCFD9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006" y="1412711"/>
            <a:ext cx="4378154" cy="5501782"/>
          </a:xfrm>
        </p:spPr>
        <p:txBody>
          <a:bodyPr anchor="t">
            <a:normAutofit/>
          </a:bodyPr>
          <a:lstStyle/>
          <a:p>
            <a:pPr marL="0" marR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State Policy Areas</a:t>
            </a:r>
          </a:p>
          <a:p>
            <a:pPr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2000"/>
              <a:buFont typeface="Franklin Gothic Book" panose="020B0503020102020204" pitchFamily="34" charset="0"/>
              <a:buChar char="●"/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 Forest Health/Wildfire</a:t>
            </a:r>
          </a:p>
          <a:p>
            <a:pPr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2000"/>
              <a:buFont typeface="Franklin Gothic Book" panose="020B0503020102020204" pitchFamily="34" charset="0"/>
              <a:buChar char="●"/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 Water/drought</a:t>
            </a:r>
          </a:p>
          <a:p>
            <a:pPr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2000"/>
              <a:buFont typeface="Franklin Gothic Book" panose="020B0503020102020204" pitchFamily="34" charset="0"/>
              <a:buChar char="●"/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 Broadband		</a:t>
            </a:r>
          </a:p>
          <a:p>
            <a:pPr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2000"/>
              <a:buFont typeface="Franklin Gothic Book" panose="020B0503020102020204" pitchFamily="34" charset="0"/>
              <a:buChar char="●"/>
            </a:pP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Housing</a:t>
            </a:r>
            <a:endParaRPr lang="en-US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2000"/>
              <a:buFont typeface="Franklin Gothic Book" panose="020B0503020102020204" pitchFamily="34" charset="0"/>
              <a:buChar char="●"/>
            </a:pP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Energy</a:t>
            </a:r>
            <a:endParaRPr lang="en-US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2000"/>
              <a:buFont typeface="Franklin Gothic Book" panose="020B0503020102020204" pitchFamily="34" charset="0"/>
              <a:buChar char="●"/>
            </a:pP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Health Access</a:t>
            </a:r>
          </a:p>
          <a:p>
            <a:pPr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2000"/>
              <a:buFont typeface="Franklin Gothic Book" panose="020B0503020102020204" pitchFamily="34" charset="0"/>
              <a:buChar char="●"/>
            </a:pP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California Public Utilities          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2000"/>
              <a:buNone/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     </a:t>
            </a: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Commission (CPUC)</a:t>
            </a:r>
          </a:p>
          <a:p>
            <a:pPr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2000"/>
              <a:buFont typeface="Franklin Gothic Book" panose="020B0503020102020204" pitchFamily="34" charset="0"/>
              <a:buChar char="●"/>
            </a:pP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Agriculture</a:t>
            </a:r>
          </a:p>
          <a:p>
            <a:pPr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2000"/>
              <a:buFont typeface="Franklin Gothic Book" panose="020B0503020102020204" pitchFamily="34" charset="0"/>
              <a:buChar char="●"/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 Williamson Act</a:t>
            </a:r>
          </a:p>
          <a:p>
            <a:pPr mar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92000"/>
              <a:buFont typeface="Franklin Gothic Book" panose="020B0503020102020204" pitchFamily="34" charset="0"/>
              <a:buChar char="●"/>
            </a:pP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Wildlife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US" sz="20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F3EA74-0CAC-74D6-BCC8-623F003517AA}"/>
              </a:ext>
            </a:extLst>
          </p:cNvPr>
          <p:cNvSpPr txBox="1">
            <a:spLocks/>
          </p:cNvSpPr>
          <p:nvPr/>
        </p:nvSpPr>
        <p:spPr>
          <a:xfrm>
            <a:off x="7982844" y="1351838"/>
            <a:ext cx="4442460" cy="2618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US" sz="2800" b="1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Federal Policy Areas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Forest Health/Wildfire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Water/Drought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Wildlife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 2" panose="05020102010507070707" pitchFamily="18" charset="2"/>
              <a:buChar char=""/>
            </a:pPr>
            <a:endParaRPr lang="en-US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52AFF5-EB04-ADD3-D0BE-008676EA4AEA}"/>
              </a:ext>
            </a:extLst>
          </p:cNvPr>
          <p:cNvSpPr txBox="1">
            <a:spLocks/>
          </p:cNvSpPr>
          <p:nvPr/>
        </p:nvSpPr>
        <p:spPr>
          <a:xfrm>
            <a:off x="7407561" y="3007151"/>
            <a:ext cx="4558425" cy="35806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400" b="1" dirty="0">
              <a:solidFill>
                <a:schemeClr val="tx1"/>
              </a:solidFill>
              <a:latin typeface="Franklin Gothic Book 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Key Topics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Recruitment &amp; Retention of Employees Ad Hoc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Predator Management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Ad 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Hoc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State Mandate Reimbursement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</a:rPr>
              <a:t>Jail Medical Servi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ces Study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</a:rPr>
              <a:t>Indigent Health Planning / CMSP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BD00458D-03C2-EDD1-20E1-677F9CDF4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8723" y="249199"/>
            <a:ext cx="2574616" cy="4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2400" b="1" kern="1400" dirty="0">
                <a:solidFill>
                  <a:srgbClr val="0852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Impactful </a:t>
            </a:r>
            <a:r>
              <a:rPr lang="en-US" sz="2400" b="1" kern="1400" dirty="0">
                <a:solidFill>
                  <a:srgbClr val="08529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Policy Advancement</a:t>
            </a:r>
            <a:endParaRPr lang="en-US" sz="105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42772C2-A089-1792-51FB-C4F878E3FA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241" y="247473"/>
            <a:ext cx="712116" cy="69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6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C0C1F1-675D-E9E2-F9A6-88EDB1961305}"/>
              </a:ext>
            </a:extLst>
          </p:cNvPr>
          <p:cNvSpPr/>
          <p:nvPr/>
        </p:nvSpPr>
        <p:spPr>
          <a:xfrm>
            <a:off x="6263914" y="1526896"/>
            <a:ext cx="5233208" cy="45691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741575-A5C0-8D94-70E7-39363AB54EAE}"/>
              </a:ext>
            </a:extLst>
          </p:cNvPr>
          <p:cNvSpPr txBox="1">
            <a:spLocks/>
          </p:cNvSpPr>
          <p:nvPr/>
        </p:nvSpPr>
        <p:spPr>
          <a:xfrm>
            <a:off x="1333808" y="238062"/>
            <a:ext cx="8380675" cy="1027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Golden State Finance Authority (GSFA)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&amp; National Homebuyers Fund, Inc (NHF)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93F499-5FA4-475B-1DFB-5D1B7940DB7F}"/>
              </a:ext>
            </a:extLst>
          </p:cNvPr>
          <p:cNvSpPr txBox="1">
            <a:spLocks/>
          </p:cNvSpPr>
          <p:nvPr/>
        </p:nvSpPr>
        <p:spPr>
          <a:xfrm>
            <a:off x="1366401" y="1595589"/>
            <a:ext cx="5120728" cy="743081"/>
          </a:xfrm>
          <a:prstGeom prst="rect">
            <a:avLst/>
          </a:prstGeom>
          <a:effectLst>
            <a:outerShdw blurRad="812800" dist="2540000" dir="21540000" sx="200000" sy="200000" algn="ctr" rotWithShape="0">
              <a:prstClr val="black">
                <a:alpha val="3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Golden State Finance Authority</a:t>
            </a: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A72043-28ED-869B-5A8C-4DFAED496C86}"/>
              </a:ext>
            </a:extLst>
          </p:cNvPr>
          <p:cNvSpPr txBox="1"/>
          <p:nvPr/>
        </p:nvSpPr>
        <p:spPr>
          <a:xfrm>
            <a:off x="1355664" y="2013808"/>
            <a:ext cx="4903585" cy="3290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600"/>
              </a:spcAft>
              <a:buClr>
                <a:schemeClr val="accent1"/>
              </a:buClr>
              <a:buSzPct val="92000"/>
              <a:buFont typeface="Franklin Gothic Book" panose="020B0503020102020204" pitchFamily="34" charset="0"/>
              <a:buChar char="●"/>
            </a:pPr>
            <a:r>
              <a:rPr lang="en-US" dirty="0">
                <a:cs typeface="Arial" panose="020B0604020202020204" pitchFamily="34" charset="0"/>
              </a:rPr>
              <a:t>Provide affordable housing solutions</a:t>
            </a:r>
          </a:p>
          <a:p>
            <a:pPr marL="285750" indent="-285750">
              <a:lnSpc>
                <a:spcPct val="125000"/>
              </a:lnSpc>
              <a:spcAft>
                <a:spcPts val="600"/>
              </a:spcAft>
              <a:buClr>
                <a:schemeClr val="accent1"/>
              </a:buClr>
              <a:buSzPct val="92000"/>
              <a:buFont typeface="Franklin Gothic Book" panose="020B0503020102020204" pitchFamily="34" charset="0"/>
              <a:buChar char="●"/>
            </a:pPr>
            <a:r>
              <a:rPr lang="en-US" dirty="0">
                <a:cs typeface="Arial" panose="020B0604020202020204" pitchFamily="34" charset="0"/>
              </a:rPr>
              <a:t>Offer financing options for energy efficiency</a:t>
            </a:r>
          </a:p>
          <a:p>
            <a:pPr marL="285750" indent="-285750">
              <a:lnSpc>
                <a:spcPct val="125000"/>
              </a:lnSpc>
              <a:spcAft>
                <a:spcPts val="600"/>
              </a:spcAft>
              <a:buClr>
                <a:schemeClr val="accent1"/>
              </a:buClr>
              <a:buSzPct val="92000"/>
              <a:buFont typeface="Franklin Gothic Book" panose="020B0503020102020204" pitchFamily="34" charset="0"/>
              <a:buChar char="●"/>
            </a:pPr>
            <a:r>
              <a:rPr lang="en-US" dirty="0">
                <a:cs typeface="Arial" panose="020B0604020202020204" pitchFamily="34" charset="0"/>
              </a:rPr>
              <a:t>Secure infrastructure financing</a:t>
            </a:r>
          </a:p>
          <a:p>
            <a:pPr marL="742950" lvl="1" indent="-285750">
              <a:lnSpc>
                <a:spcPct val="125000"/>
              </a:lnSpc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Grant Advanced Line of Credit Program</a:t>
            </a:r>
          </a:p>
          <a:p>
            <a:pPr marL="742950" lvl="1" indent="-285750">
              <a:lnSpc>
                <a:spcPct val="125000"/>
              </a:lnSpc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Rural Broadband </a:t>
            </a:r>
          </a:p>
          <a:p>
            <a:pPr marL="742950" lvl="1" indent="-285750">
              <a:lnSpc>
                <a:spcPct val="125000"/>
              </a:lnSpc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dirty="0">
                <a:cs typeface="Arial" panose="020B0604020202020204" pitchFamily="34" charset="0"/>
              </a:rPr>
              <a:t>Forest Resiliency</a:t>
            </a:r>
            <a:r>
              <a:rPr lang="en-US" b="1" dirty="0">
                <a:cs typeface="Arial" panose="020B0604020202020204" pitchFamily="34" charset="0"/>
              </a:rPr>
              <a:t>  </a:t>
            </a:r>
          </a:p>
          <a:p>
            <a:pPr marL="742950" lvl="1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 descr="House with solid fill">
            <a:extLst>
              <a:ext uri="{FF2B5EF4-FFF2-40B4-BE49-F238E27FC236}">
                <a16:creationId xmlns:a16="http://schemas.microsoft.com/office/drawing/2014/main" id="{6A8216B3-8EC9-2B45-BCD7-BFD4FFD56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9964" y="2740060"/>
            <a:ext cx="819959" cy="81995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D1D1CAC-76D5-2822-F49D-7F0150FA815D}"/>
              </a:ext>
            </a:extLst>
          </p:cNvPr>
          <p:cNvSpPr txBox="1">
            <a:spLocks/>
          </p:cNvSpPr>
          <p:nvPr/>
        </p:nvSpPr>
        <p:spPr>
          <a:xfrm>
            <a:off x="6429964" y="1598901"/>
            <a:ext cx="5183688" cy="7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Since 1993 In </a:t>
            </a:r>
          </a:p>
          <a:p>
            <a:pPr marL="0" marR="0" lvl="0" indent="0" algn="ctr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Siskiyou County</a:t>
            </a:r>
            <a:endParaRPr kumimoji="0" lang="en-US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0F02FF-68EE-9176-C11B-EE0FC53EEA34}"/>
              </a:ext>
            </a:extLst>
          </p:cNvPr>
          <p:cNvSpPr txBox="1"/>
          <p:nvPr/>
        </p:nvSpPr>
        <p:spPr>
          <a:xfrm>
            <a:off x="7336157" y="2790732"/>
            <a:ext cx="4029807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MS Mincho" panose="02020609040205080304" pitchFamily="49" charset="-128"/>
                <a:cs typeface="Arial" panose="020B0604020202020204" pitchFamily="34" charset="0"/>
              </a:rPr>
              <a:t>Helped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MS Mincho" panose="02020609040205080304" pitchFamily="49" charset="-128"/>
                <a:cs typeface="Arial" panose="020B0604020202020204" pitchFamily="34" charset="0"/>
              </a:rPr>
              <a:t>166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MS Mincho" panose="02020609040205080304" pitchFamily="49" charset="-128"/>
                <a:cs typeface="Arial" panose="020B0604020202020204" pitchFamily="34" charset="0"/>
              </a:rPr>
              <a:t>individuals/ families purchase homes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7231F9-35BE-0A55-F3E8-D60CE0CD91AD}"/>
              </a:ext>
            </a:extLst>
          </p:cNvPr>
          <p:cNvSpPr txBox="1"/>
          <p:nvPr/>
        </p:nvSpPr>
        <p:spPr>
          <a:xfrm>
            <a:off x="7296104" y="4268388"/>
            <a:ext cx="39483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MS Mincho" panose="02020609040205080304" pitchFamily="49" charset="-128"/>
                <a:cs typeface="Arial" panose="020B0604020202020204" pitchFamily="34" charset="0"/>
              </a:rPr>
              <a:t>Provided over </a:t>
            </a:r>
            <a:r>
              <a:rPr lang="en-US" sz="2800" b="1" dirty="0">
                <a:solidFill>
                  <a:schemeClr val="accent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$ 543K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MS Mincho" panose="02020609040205080304" pitchFamily="49" charset="-128"/>
                <a:cs typeface="Arial" panose="020B0604020202020204" pitchFamily="34" charset="0"/>
              </a:rPr>
              <a:t>in down payment assistance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4" name="Graphic 23" descr="Dollar with solid fill">
            <a:extLst>
              <a:ext uri="{FF2B5EF4-FFF2-40B4-BE49-F238E27FC236}">
                <a16:creationId xmlns:a16="http://schemas.microsoft.com/office/drawing/2014/main" id="{21C9A70B-0A81-8099-3F85-C55877492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1054" y="4382259"/>
            <a:ext cx="877780" cy="877780"/>
          </a:xfrm>
          <a:prstGeom prst="rect">
            <a:avLst/>
          </a:prstGeom>
        </p:spPr>
      </p:pic>
      <p:sp>
        <p:nvSpPr>
          <p:cNvPr id="25" name="Text Box 35">
            <a:extLst>
              <a:ext uri="{FF2B5EF4-FFF2-40B4-BE49-F238E27FC236}">
                <a16:creationId xmlns:a16="http://schemas.microsoft.com/office/drawing/2014/main" id="{F9A7891C-91D5-FB35-E9AF-5F955691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0567" y="335378"/>
            <a:ext cx="2925318" cy="42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Equitable Access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0D9727BC-1BE2-FCEB-1399-C2C44FC030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65" y="237538"/>
            <a:ext cx="712116" cy="718899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EC348EC4-31DD-D232-87D8-C4DA31E15E4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62" y="5545394"/>
            <a:ext cx="1117371" cy="633661"/>
          </a:xfrm>
          <a:prstGeom prst="rect">
            <a:avLst/>
          </a:prstGeom>
        </p:spPr>
      </p:pic>
      <p:pic>
        <p:nvPicPr>
          <p:cNvPr id="2" name="Picture Placeholder 29">
            <a:extLst>
              <a:ext uri="{FF2B5EF4-FFF2-40B4-BE49-F238E27FC236}">
                <a16:creationId xmlns:a16="http://schemas.microsoft.com/office/drawing/2014/main" id="{6BADAEE1-F795-AA56-887D-7858C8F8195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00" y="3792251"/>
            <a:ext cx="2060720" cy="70420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76ABAB1-0558-E709-C29F-733135699B56}"/>
              </a:ext>
            </a:extLst>
          </p:cNvPr>
          <p:cNvSpPr txBox="1">
            <a:spLocks/>
          </p:cNvSpPr>
          <p:nvPr/>
        </p:nvSpPr>
        <p:spPr>
          <a:xfrm>
            <a:off x="1387446" y="5038151"/>
            <a:ext cx="4472140" cy="1300356"/>
          </a:xfrm>
          <a:prstGeom prst="rect">
            <a:avLst/>
          </a:prstGeom>
          <a:effectLst>
            <a:outerShdw blurRad="812800" dist="2540000" dir="21540000" sx="200000" sy="200000" algn="ctr" rotWithShape="0">
              <a:prstClr val="black">
                <a:alpha val="3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National Homebuyers Fund, Inc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8299B8-63A9-6E09-FB4B-8ED3F8CC7328}"/>
              </a:ext>
            </a:extLst>
          </p:cNvPr>
          <p:cNvSpPr txBox="1"/>
          <p:nvPr/>
        </p:nvSpPr>
        <p:spPr>
          <a:xfrm>
            <a:off x="1397997" y="5429359"/>
            <a:ext cx="3123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Clr>
                <a:schemeClr val="accent1"/>
              </a:buClr>
              <a:buSzPct val="92000"/>
              <a:buFont typeface="Franklin Gothic Book" panose="020B0503020102020204" pitchFamily="34" charset="0"/>
              <a:buChar char="●"/>
            </a:pPr>
            <a:r>
              <a:rPr lang="en-US" dirty="0">
                <a:cs typeface="Arial" panose="020B0604020202020204" pitchFamily="34" charset="0"/>
              </a:rPr>
              <a:t>Expand Homeownership </a:t>
            </a:r>
          </a:p>
          <a:p>
            <a:pPr marL="285750" indent="-285750">
              <a:lnSpc>
                <a:spcPct val="125000"/>
              </a:lnSpc>
              <a:buClr>
                <a:schemeClr val="accent1"/>
              </a:buClr>
              <a:buSzPct val="92000"/>
              <a:buFont typeface="Franklin Gothic Book" panose="020B0503020102020204" pitchFamily="34" charset="0"/>
              <a:buChar char="●"/>
            </a:pPr>
            <a:r>
              <a:rPr lang="en-US" dirty="0">
                <a:cs typeface="Arial" panose="020B0604020202020204" pitchFamily="34" charset="0"/>
              </a:rPr>
              <a:t>Strengthen Communities 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6482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576BF7-CCD0-E769-353E-95E011204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map of the state of california&#10;&#10;AI-generated content may be incorrect.">
            <a:extLst>
              <a:ext uri="{FF2B5EF4-FFF2-40B4-BE49-F238E27FC236}">
                <a16:creationId xmlns:a16="http://schemas.microsoft.com/office/drawing/2014/main" id="{21016329-99B9-D633-24DC-4C2E1C84E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95561">
            <a:off x="6252908" y="510765"/>
            <a:ext cx="3688507" cy="63774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E8A3CA-65E0-567C-1C46-87B3B65DA052}"/>
              </a:ext>
            </a:extLst>
          </p:cNvPr>
          <p:cNvSpPr txBox="1">
            <a:spLocks/>
          </p:cNvSpPr>
          <p:nvPr/>
        </p:nvSpPr>
        <p:spPr>
          <a:xfrm>
            <a:off x="1395489" y="239785"/>
            <a:ext cx="6753115" cy="9919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Golden State Finance Authority (GSFA)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0D8A3-6E92-576A-5762-ABA51E8EA3E8}"/>
              </a:ext>
            </a:extLst>
          </p:cNvPr>
          <p:cNvSpPr txBox="1">
            <a:spLocks/>
          </p:cNvSpPr>
          <p:nvPr/>
        </p:nvSpPr>
        <p:spPr>
          <a:xfrm>
            <a:off x="1432395" y="2106377"/>
            <a:ext cx="4735683" cy="45834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Provides up to </a:t>
            </a:r>
            <a:r>
              <a:rPr lang="en-US" b="1" kern="100" dirty="0">
                <a:solidFill>
                  <a:schemeClr val="accent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5.5%</a:t>
            </a:r>
            <a:r>
              <a:rPr lang="en-US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assistance for down payment and closing costs on primary residence purchases or refinances for GSFA Member County employees.</a:t>
            </a:r>
          </a:p>
          <a:p>
            <a:pPr marL="742950" marR="0" lvl="1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Enhances employee retention and recruitment</a:t>
            </a:r>
          </a:p>
          <a:p>
            <a:pPr marL="342900" marR="0" lvl="0" indent="-342900">
              <a:lnSpc>
                <a:spcPct val="107000"/>
              </a:lnSpc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US" b="1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Flexible qualifying criteria: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Accepts less-than-perfect credit (FICOs as low as 640)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Debt-to-income ratios up to 50%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No first-time homebuyer requirement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Not limited to low-income borrowers</a:t>
            </a:r>
          </a:p>
          <a:p>
            <a:pPr marL="24003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US" sz="22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0580C1-70FB-D0D8-832D-3984CBDB1302}"/>
              </a:ext>
            </a:extLst>
          </p:cNvPr>
          <p:cNvSpPr txBox="1">
            <a:spLocks/>
          </p:cNvSpPr>
          <p:nvPr/>
        </p:nvSpPr>
        <p:spPr>
          <a:xfrm>
            <a:off x="1412946" y="1603031"/>
            <a:ext cx="3319060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Assist-to-Own Program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04422404-FCEA-4D8A-588A-B3FF669FDA5B}"/>
              </a:ext>
            </a:extLst>
          </p:cNvPr>
          <p:cNvSpPr/>
          <p:nvPr/>
        </p:nvSpPr>
        <p:spPr>
          <a:xfrm>
            <a:off x="6070348" y="1721542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800" dirty="0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C03A011B-080E-7C54-C404-4D7B95366D05}"/>
              </a:ext>
            </a:extLst>
          </p:cNvPr>
          <p:cNvSpPr/>
          <p:nvPr/>
        </p:nvSpPr>
        <p:spPr>
          <a:xfrm>
            <a:off x="6926265" y="2190627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8EBBCE-1A9F-ED5C-20D7-B0DE32DAC25F}"/>
              </a:ext>
            </a:extLst>
          </p:cNvPr>
          <p:cNvGrpSpPr/>
          <p:nvPr/>
        </p:nvGrpSpPr>
        <p:grpSpPr>
          <a:xfrm>
            <a:off x="8196245" y="1700364"/>
            <a:ext cx="3362488" cy="1723549"/>
            <a:chOff x="8050550" y="2106632"/>
            <a:chExt cx="3465790" cy="17806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A4A37F-1989-6722-0726-7D4B3EBC1BA2}"/>
                </a:ext>
              </a:extLst>
            </p:cNvPr>
            <p:cNvSpPr/>
            <p:nvPr/>
          </p:nvSpPr>
          <p:spPr>
            <a:xfrm>
              <a:off x="8052322" y="2209050"/>
              <a:ext cx="138546" cy="125669"/>
            </a:xfrm>
            <a:prstGeom prst="rect">
              <a:avLst/>
            </a:prstGeom>
            <a:solidFill>
              <a:srgbClr val="CAC7BC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89CA21-6A74-7F9A-F536-AAFE173E5555}"/>
                </a:ext>
              </a:extLst>
            </p:cNvPr>
            <p:cNvSpPr/>
            <p:nvPr/>
          </p:nvSpPr>
          <p:spPr>
            <a:xfrm>
              <a:off x="8050550" y="2547034"/>
              <a:ext cx="138546" cy="125669"/>
            </a:xfrm>
            <a:prstGeom prst="rect">
              <a:avLst/>
            </a:prstGeom>
            <a:solidFill>
              <a:srgbClr val="C69A16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E5FEA9-49D2-71A5-6814-6D1B508E950B}"/>
                </a:ext>
              </a:extLst>
            </p:cNvPr>
            <p:cNvSpPr txBox="1"/>
            <p:nvPr/>
          </p:nvSpPr>
          <p:spPr>
            <a:xfrm>
              <a:off x="8236493" y="2106632"/>
              <a:ext cx="3279847" cy="1780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/>
                <a:t>GSFA Member County</a:t>
              </a:r>
            </a:p>
            <a:p>
              <a:pPr>
                <a:spcAft>
                  <a:spcPts val="600"/>
                </a:spcAft>
              </a:pPr>
              <a:r>
                <a:rPr lang="en-US" sz="1600" b="1" dirty="0"/>
                <a:t>GSFA Member County and Employee Utilized the Program</a:t>
              </a:r>
            </a:p>
            <a:p>
              <a:r>
                <a:rPr lang="en-US" sz="1600" b="1" dirty="0"/>
                <a:t># of County Employees that have Utilized the Program </a:t>
              </a:r>
            </a:p>
            <a:p>
              <a:r>
                <a:rPr lang="en-US" sz="1600" b="1" dirty="0"/>
                <a:t>(2 or more employees)</a:t>
              </a:r>
            </a:p>
          </p:txBody>
        </p:sp>
      </p:grp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F30BE6E7-E3F0-E9FF-94CF-07B6AB7DFFE9}"/>
              </a:ext>
            </a:extLst>
          </p:cNvPr>
          <p:cNvSpPr/>
          <p:nvPr/>
        </p:nvSpPr>
        <p:spPr>
          <a:xfrm>
            <a:off x="8211808" y="2714392"/>
            <a:ext cx="128783" cy="1216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800" dirty="0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715240FC-A69E-52BE-1C7B-F377ABDB6E97}"/>
              </a:ext>
            </a:extLst>
          </p:cNvPr>
          <p:cNvSpPr/>
          <p:nvPr/>
        </p:nvSpPr>
        <p:spPr>
          <a:xfrm>
            <a:off x="8921435" y="4162514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2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221DD1D0-D14A-21EF-85E6-E57BB4110A31}"/>
              </a:ext>
            </a:extLst>
          </p:cNvPr>
          <p:cNvSpPr/>
          <p:nvPr/>
        </p:nvSpPr>
        <p:spPr>
          <a:xfrm>
            <a:off x="9855274" y="5928426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8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22C970D4-CB7C-C839-8035-16589C186A50}"/>
              </a:ext>
            </a:extLst>
          </p:cNvPr>
          <p:cNvSpPr/>
          <p:nvPr/>
        </p:nvSpPr>
        <p:spPr>
          <a:xfrm>
            <a:off x="6546003" y="2914314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4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6741A3D3-3394-C59D-B338-78E28C138F72}"/>
              </a:ext>
            </a:extLst>
          </p:cNvPr>
          <p:cNvSpPr/>
          <p:nvPr/>
        </p:nvSpPr>
        <p:spPr>
          <a:xfrm>
            <a:off x="6144277" y="2446759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9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D9E01D83-4790-667C-D070-8272A2404F94}"/>
              </a:ext>
            </a:extLst>
          </p:cNvPr>
          <p:cNvSpPr/>
          <p:nvPr/>
        </p:nvSpPr>
        <p:spPr>
          <a:xfrm>
            <a:off x="7238579" y="3920654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5</a:t>
            </a: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BB781198-CDD5-200A-8E9F-EC09A171E4A6}"/>
              </a:ext>
            </a:extLst>
          </p:cNvPr>
          <p:cNvSpPr/>
          <p:nvPr/>
        </p:nvSpPr>
        <p:spPr>
          <a:xfrm>
            <a:off x="7770710" y="5175697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8</a:t>
            </a: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B66A229F-1428-F837-91FF-B8662CDB593C}"/>
              </a:ext>
            </a:extLst>
          </p:cNvPr>
          <p:cNvSpPr/>
          <p:nvPr/>
        </p:nvSpPr>
        <p:spPr>
          <a:xfrm>
            <a:off x="8260270" y="4342584"/>
            <a:ext cx="241479" cy="2208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/>
              <a:t>28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DC82402E-21FD-C4BD-4687-A31D3F0AD602}"/>
              </a:ext>
            </a:extLst>
          </p:cNvPr>
          <p:cNvSpPr/>
          <p:nvPr/>
        </p:nvSpPr>
        <p:spPr>
          <a:xfrm>
            <a:off x="7416130" y="3090305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2</a:t>
            </a: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F3F43DBD-2DF9-C792-95E9-D812CF13CE08}"/>
              </a:ext>
            </a:extLst>
          </p:cNvPr>
          <p:cNvSpPr/>
          <p:nvPr/>
        </p:nvSpPr>
        <p:spPr>
          <a:xfrm>
            <a:off x="7102726" y="2638268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4</a:t>
            </a: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B7700436-BFEB-2051-9655-624DBB0EA207}"/>
              </a:ext>
            </a:extLst>
          </p:cNvPr>
          <p:cNvSpPr/>
          <p:nvPr/>
        </p:nvSpPr>
        <p:spPr>
          <a:xfrm>
            <a:off x="7888597" y="3600560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8</a:t>
            </a: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D36C1EE4-6A80-D859-5ED8-0B57C7435397}"/>
              </a:ext>
            </a:extLst>
          </p:cNvPr>
          <p:cNvSpPr/>
          <p:nvPr/>
        </p:nvSpPr>
        <p:spPr>
          <a:xfrm>
            <a:off x="7595440" y="3669031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2</a:t>
            </a: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68BD5F7A-6613-78E4-FD15-0BFEC858D662}"/>
              </a:ext>
            </a:extLst>
          </p:cNvPr>
          <p:cNvSpPr/>
          <p:nvPr/>
        </p:nvSpPr>
        <p:spPr>
          <a:xfrm>
            <a:off x="6826555" y="3158777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3</a:t>
            </a: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29BB6749-3766-BFDF-16DA-DFE5A3F138A7}"/>
              </a:ext>
            </a:extLst>
          </p:cNvPr>
          <p:cNvSpPr/>
          <p:nvPr/>
        </p:nvSpPr>
        <p:spPr>
          <a:xfrm>
            <a:off x="6779374" y="2838109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3</a:t>
            </a: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4E7CD7BE-C498-0FF1-1C36-B6D0DEB92550}"/>
              </a:ext>
            </a:extLst>
          </p:cNvPr>
          <p:cNvSpPr/>
          <p:nvPr/>
        </p:nvSpPr>
        <p:spPr>
          <a:xfrm>
            <a:off x="7435021" y="1984887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4</a:t>
            </a: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39402E82-61B2-B7D8-3AF8-FAD9F0E402CD}"/>
              </a:ext>
            </a:extLst>
          </p:cNvPr>
          <p:cNvSpPr/>
          <p:nvPr/>
        </p:nvSpPr>
        <p:spPr>
          <a:xfrm>
            <a:off x="6284535" y="2197683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2</a:t>
            </a:r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13694CAA-3C54-42D3-ADE4-F503D9E83303}"/>
              </a:ext>
            </a:extLst>
          </p:cNvPr>
          <p:cNvSpPr/>
          <p:nvPr/>
        </p:nvSpPr>
        <p:spPr>
          <a:xfrm>
            <a:off x="7375822" y="3309203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6</a:t>
            </a: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887C1773-6B10-B0C4-14BA-360D1533868F}"/>
              </a:ext>
            </a:extLst>
          </p:cNvPr>
          <p:cNvSpPr/>
          <p:nvPr/>
        </p:nvSpPr>
        <p:spPr>
          <a:xfrm>
            <a:off x="6742550" y="2569796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2</a:t>
            </a:r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BD80AB15-8F2D-01F5-D313-BBDC900672E1}"/>
              </a:ext>
            </a:extLst>
          </p:cNvPr>
          <p:cNvSpPr/>
          <p:nvPr/>
        </p:nvSpPr>
        <p:spPr>
          <a:xfrm>
            <a:off x="7249617" y="4625622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2</a:t>
            </a: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491C1095-74A6-80F5-DDEF-61E580EABA1E}"/>
              </a:ext>
            </a:extLst>
          </p:cNvPr>
          <p:cNvSpPr/>
          <p:nvPr/>
        </p:nvSpPr>
        <p:spPr>
          <a:xfrm>
            <a:off x="6070495" y="1721542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8</a:t>
            </a:r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3F9DB3CE-F1DE-6775-B5AA-41AB1362C249}"/>
              </a:ext>
            </a:extLst>
          </p:cNvPr>
          <p:cNvSpPr/>
          <p:nvPr/>
        </p:nvSpPr>
        <p:spPr>
          <a:xfrm>
            <a:off x="6983922" y="2412782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8</a:t>
            </a:r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FF3BB5B7-E5B9-2405-8068-C8B7893F4613}"/>
              </a:ext>
            </a:extLst>
          </p:cNvPr>
          <p:cNvSpPr/>
          <p:nvPr/>
        </p:nvSpPr>
        <p:spPr>
          <a:xfrm>
            <a:off x="6438879" y="3227248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4</a:t>
            </a: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C64E76A3-D8F5-1330-9C31-A558EFAD3EFF}"/>
              </a:ext>
            </a:extLst>
          </p:cNvPr>
          <p:cNvSpPr/>
          <p:nvPr/>
        </p:nvSpPr>
        <p:spPr>
          <a:xfrm>
            <a:off x="7637536" y="3295719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3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5D671483-0FFD-E708-B20B-3919F2B37ACA}"/>
              </a:ext>
            </a:extLst>
          </p:cNvPr>
          <p:cNvSpPr/>
          <p:nvPr/>
        </p:nvSpPr>
        <p:spPr>
          <a:xfrm>
            <a:off x="6862393" y="1832541"/>
            <a:ext cx="241479" cy="2208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/>
              <a:t>20</a:t>
            </a:r>
          </a:p>
        </p:txBody>
      </p:sp>
      <p:pic>
        <p:nvPicPr>
          <p:cNvPr id="18" name="Picture Placeholder 29">
            <a:extLst>
              <a:ext uri="{FF2B5EF4-FFF2-40B4-BE49-F238E27FC236}">
                <a16:creationId xmlns:a16="http://schemas.microsoft.com/office/drawing/2014/main" id="{625C1FA2-6AF1-1540-905B-2EBDA71B65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719" y="6101824"/>
            <a:ext cx="2060720" cy="704206"/>
          </a:xfrm>
          <a:prstGeom prst="rect">
            <a:avLst/>
          </a:prstGeom>
        </p:spPr>
      </p:pic>
      <p:sp>
        <p:nvSpPr>
          <p:cNvPr id="33" name="Text Box 35">
            <a:extLst>
              <a:ext uri="{FF2B5EF4-FFF2-40B4-BE49-F238E27FC236}">
                <a16:creationId xmlns:a16="http://schemas.microsoft.com/office/drawing/2014/main" id="{279A6235-0375-DB01-3BB7-1093B4254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0567" y="335378"/>
            <a:ext cx="2925318" cy="42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Equitable Access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EFD858EA-8E65-2B51-4078-58A8F7DA3A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65" y="237538"/>
            <a:ext cx="712116" cy="718899"/>
          </a:xfrm>
          <a:prstGeom prst="rect">
            <a:avLst/>
          </a:prstGeom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B9FCF7B4-1F06-C15E-4381-737314144998}"/>
              </a:ext>
            </a:extLst>
          </p:cNvPr>
          <p:cNvSpPr/>
          <p:nvPr/>
        </p:nvSpPr>
        <p:spPr>
          <a:xfrm>
            <a:off x="7403245" y="2775211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2</a:t>
            </a:r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28780DF7-5FEC-AEC9-989F-DD09133090B8}"/>
              </a:ext>
            </a:extLst>
          </p:cNvPr>
          <p:cNvSpPr/>
          <p:nvPr/>
        </p:nvSpPr>
        <p:spPr>
          <a:xfrm>
            <a:off x="7740983" y="4345225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4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EA0FF084-4974-2962-ED95-22A575B9BDE8}"/>
              </a:ext>
            </a:extLst>
          </p:cNvPr>
          <p:cNvSpPr/>
          <p:nvPr/>
        </p:nvSpPr>
        <p:spPr>
          <a:xfrm>
            <a:off x="6955782" y="4126927"/>
            <a:ext cx="241479" cy="2208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/>
              <a:t>10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3652DEE1-2CC5-01A0-24FD-7F86601F5D44}"/>
              </a:ext>
            </a:extLst>
          </p:cNvPr>
          <p:cNvSpPr/>
          <p:nvPr/>
        </p:nvSpPr>
        <p:spPr>
          <a:xfrm>
            <a:off x="6970531" y="2906580"/>
            <a:ext cx="146891" cy="13694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955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BDAAE7A-177F-4691-8F07-36CBBA611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F82D1D-28BC-4216-A1EA-F7D9C6D1A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1DC48-C242-4442-822C-570436B8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671AD-405C-7ADB-4DFC-1DF46E5E872D}"/>
              </a:ext>
            </a:extLst>
          </p:cNvPr>
          <p:cNvSpPr txBox="1"/>
          <p:nvPr/>
        </p:nvSpPr>
        <p:spPr>
          <a:xfrm>
            <a:off x="2987669" y="1268640"/>
            <a:ext cx="36978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CPUC Federal Fund Account (FFA) Last Mile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BFFC40-DEEC-E71E-6903-80F72BF23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311" y="5665718"/>
            <a:ext cx="2634689" cy="1119891"/>
          </a:xfrm>
          <a:prstGeom prst="rect">
            <a:avLst/>
          </a:prstGeom>
        </p:spPr>
      </p:pic>
      <p:pic>
        <p:nvPicPr>
          <p:cNvPr id="18" name="Picture 17" descr="A map of the state of california&#10;&#10;Description automatically generated">
            <a:extLst>
              <a:ext uri="{FF2B5EF4-FFF2-40B4-BE49-F238E27FC236}">
                <a16:creationId xmlns:a16="http://schemas.microsoft.com/office/drawing/2014/main" id="{62B5C270-2FDB-6B57-E12C-39FE5A5B3C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7282">
            <a:off x="1197387" y="668335"/>
            <a:ext cx="3838910" cy="66375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07B5B3B-8E95-C67B-8A6E-13859E637820}"/>
              </a:ext>
            </a:extLst>
          </p:cNvPr>
          <p:cNvSpPr txBox="1"/>
          <p:nvPr/>
        </p:nvSpPr>
        <p:spPr>
          <a:xfrm>
            <a:off x="7180093" y="1213902"/>
            <a:ext cx="4519120" cy="33547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GSCA FFA Last Mile Awards</a:t>
            </a:r>
          </a:p>
          <a:p>
            <a:pPr lvl="1">
              <a:defRPr/>
            </a:pPr>
            <a:endParaRPr lang="en-US" dirty="0">
              <a:solidFill>
                <a:prstClr val="black"/>
              </a:solidFill>
              <a:latin typeface="Corbel" panose="020B0503020204020204"/>
            </a:endParaRPr>
          </a:p>
          <a:p>
            <a:pPr lvl="1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Imperial County		$13,834,949</a:t>
            </a:r>
          </a:p>
          <a:p>
            <a:pPr lvl="1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Alpine County			$  6,985,978</a:t>
            </a:r>
          </a:p>
          <a:p>
            <a:pPr lvl="1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Mammoth Lakes		$  4,158,014</a:t>
            </a:r>
          </a:p>
          <a:p>
            <a:pPr lvl="1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Mono County			$  6,074,134</a:t>
            </a:r>
          </a:p>
          <a:p>
            <a:pPr lvl="1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Amador County		$57,180,300</a:t>
            </a:r>
          </a:p>
          <a:p>
            <a:pPr lvl="1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Tehama County		$74,798,880</a:t>
            </a:r>
          </a:p>
          <a:p>
            <a:pPr lvl="1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Glenn County			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$22,351,876</a:t>
            </a:r>
          </a:p>
          <a:p>
            <a:pPr lvl="1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   Total				$185,384,131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E05475-0FC9-96C6-8733-F36A0CC33CAD}"/>
              </a:ext>
            </a:extLst>
          </p:cNvPr>
          <p:cNvSpPr txBox="1"/>
          <p:nvPr/>
        </p:nvSpPr>
        <p:spPr>
          <a:xfrm>
            <a:off x="3809155" y="1925002"/>
            <a:ext cx="3424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GSCA Member, FFA Submission by GSCA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GSCA Member, No FFA Submission by GSCA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City with FFA Submission by GSCA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80AEC6-FF32-E7DA-7F9C-86A44BA5242E}"/>
              </a:ext>
            </a:extLst>
          </p:cNvPr>
          <p:cNvSpPr/>
          <p:nvPr/>
        </p:nvSpPr>
        <p:spPr>
          <a:xfrm rot="5400000" flipV="1">
            <a:off x="3569325" y="2011085"/>
            <a:ext cx="182212" cy="206431"/>
          </a:xfrm>
          <a:prstGeom prst="rect">
            <a:avLst/>
          </a:prstGeom>
          <a:solidFill>
            <a:srgbClr val="F9A13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F78E90-4254-BA6B-3F3D-556181212354}"/>
              </a:ext>
            </a:extLst>
          </p:cNvPr>
          <p:cNvSpPr/>
          <p:nvPr/>
        </p:nvSpPr>
        <p:spPr>
          <a:xfrm rot="5400000">
            <a:off x="3582148" y="2725919"/>
            <a:ext cx="182212" cy="196119"/>
          </a:xfrm>
          <a:prstGeom prst="rect">
            <a:avLst/>
          </a:prstGeom>
          <a:solidFill>
            <a:srgbClr val="E2E6E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352BB300-0D46-F42D-BAAB-B0982EA6C2F2}"/>
              </a:ext>
            </a:extLst>
          </p:cNvPr>
          <p:cNvSpPr/>
          <p:nvPr/>
        </p:nvSpPr>
        <p:spPr>
          <a:xfrm rot="5400000" flipH="1">
            <a:off x="3595433" y="3409761"/>
            <a:ext cx="182212" cy="183183"/>
          </a:xfrm>
          <a:prstGeom prst="flowChartConnector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A78FD2-8A10-914D-A519-A3E712010FAC}"/>
              </a:ext>
            </a:extLst>
          </p:cNvPr>
          <p:cNvSpPr txBox="1"/>
          <p:nvPr/>
        </p:nvSpPr>
        <p:spPr>
          <a:xfrm>
            <a:off x="7606380" y="4638021"/>
            <a:ext cx="4166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Funding for Round Two of the FFA Last Mile Program for Calaveras, Inyo, Monterey, and Trinity counties is still pending.</a:t>
            </a:r>
          </a:p>
        </p:txBody>
      </p:sp>
      <p:sp>
        <p:nvSpPr>
          <p:cNvPr id="3" name="Text Box 35">
            <a:extLst>
              <a:ext uri="{FF2B5EF4-FFF2-40B4-BE49-F238E27FC236}">
                <a16:creationId xmlns:a16="http://schemas.microsoft.com/office/drawing/2014/main" id="{9633A9AA-D5F5-0407-5A9A-54D9E4C14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0567" y="335378"/>
            <a:ext cx="2925318" cy="42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E9E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Equitable Access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EE5DE92-33E9-D6D1-69D3-DD69458CAB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65" y="237538"/>
            <a:ext cx="712116" cy="718899"/>
          </a:xfrm>
          <a:prstGeom prst="rect">
            <a:avLst/>
          </a:prstGeom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D33C8DAE-AB0B-60F2-0B3E-3435A6E3CD09}"/>
              </a:ext>
            </a:extLst>
          </p:cNvPr>
          <p:cNvSpPr/>
          <p:nvPr/>
        </p:nvSpPr>
        <p:spPr>
          <a:xfrm>
            <a:off x="3060325" y="3625415"/>
            <a:ext cx="45719" cy="47067"/>
          </a:xfrm>
          <a:prstGeom prst="flowChartConnector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FF84C70B-3B3C-7850-3CD1-4F2788D5145C}"/>
              </a:ext>
            </a:extLst>
          </p:cNvPr>
          <p:cNvSpPr/>
          <p:nvPr/>
        </p:nvSpPr>
        <p:spPr>
          <a:xfrm>
            <a:off x="2350913" y="2277870"/>
            <a:ext cx="45719" cy="47067"/>
          </a:xfrm>
          <a:prstGeom prst="flowChartConnector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1DADDA71-1FE5-018C-7DD2-183995B7F804}"/>
              </a:ext>
            </a:extLst>
          </p:cNvPr>
          <p:cNvSpPr/>
          <p:nvPr/>
        </p:nvSpPr>
        <p:spPr>
          <a:xfrm>
            <a:off x="2003133" y="2837360"/>
            <a:ext cx="45719" cy="47067"/>
          </a:xfrm>
          <a:prstGeom prst="flowChartConnector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4A06527C-2676-D068-51F0-132A3E6FD9C2}"/>
              </a:ext>
            </a:extLst>
          </p:cNvPr>
          <p:cNvSpPr/>
          <p:nvPr/>
        </p:nvSpPr>
        <p:spPr>
          <a:xfrm>
            <a:off x="2014212" y="4491058"/>
            <a:ext cx="45719" cy="47067"/>
          </a:xfrm>
          <a:prstGeom prst="flowChartConnector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CB4B5368-CB76-F061-DFC0-C4EED111212D}"/>
              </a:ext>
            </a:extLst>
          </p:cNvPr>
          <p:cNvSpPr/>
          <p:nvPr/>
        </p:nvSpPr>
        <p:spPr>
          <a:xfrm>
            <a:off x="2088471" y="4543453"/>
            <a:ext cx="45719" cy="47067"/>
          </a:xfrm>
          <a:prstGeom prst="flowChartConnector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793E084E-BF2F-3C1E-9791-6EDE53253F92}"/>
              </a:ext>
            </a:extLst>
          </p:cNvPr>
          <p:cNvSpPr/>
          <p:nvPr/>
        </p:nvSpPr>
        <p:spPr>
          <a:xfrm>
            <a:off x="2192059" y="4638021"/>
            <a:ext cx="45719" cy="47067"/>
          </a:xfrm>
          <a:prstGeom prst="flowChartConnector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66CE945C-EF72-3B19-8881-79C9D0CBA359}"/>
              </a:ext>
            </a:extLst>
          </p:cNvPr>
          <p:cNvSpPr/>
          <p:nvPr/>
        </p:nvSpPr>
        <p:spPr>
          <a:xfrm>
            <a:off x="2294391" y="4685088"/>
            <a:ext cx="45719" cy="47067"/>
          </a:xfrm>
          <a:prstGeom prst="flowChartConnector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0BD04C4-E9EA-D825-54FF-DFFBE196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616" y="263548"/>
            <a:ext cx="6436362" cy="82189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tx1"/>
                </a:solidFill>
              </a:rPr>
              <a:t>Golden State Connect Authority (GSCA)</a:t>
            </a:r>
          </a:p>
        </p:txBody>
      </p:sp>
    </p:spTree>
    <p:extLst>
      <p:ext uri="{BB962C8B-B14F-4D97-AF65-F5344CB8AC3E}">
        <p14:creationId xmlns:p14="http://schemas.microsoft.com/office/powerpoint/2010/main" val="102150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50601-32E4-6D75-5665-FEC72922C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F8E3C9-D565-806E-0867-7A6394542902}"/>
              </a:ext>
            </a:extLst>
          </p:cNvPr>
          <p:cNvSpPr/>
          <p:nvPr/>
        </p:nvSpPr>
        <p:spPr>
          <a:xfrm>
            <a:off x="1514475" y="714375"/>
            <a:ext cx="2196437" cy="5375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B74A87-5C6F-50B2-92CC-F8B95CCC7299}"/>
              </a:ext>
            </a:extLst>
          </p:cNvPr>
          <p:cNvSpPr/>
          <p:nvPr/>
        </p:nvSpPr>
        <p:spPr>
          <a:xfrm>
            <a:off x="285920" y="0"/>
            <a:ext cx="14514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075D52-6589-AC7B-54E8-364A2E7B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924" y="213313"/>
            <a:ext cx="7399238" cy="82189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tx1"/>
                </a:solidFill>
              </a:rPr>
              <a:t>Golden State Natural Resources (GSNR)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4965908-1C36-A234-8804-DD4FC6512F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86" y="237537"/>
            <a:ext cx="734528" cy="718900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F4A2339D-9BB2-A460-A1F1-04CF3EEE7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1705" y="338714"/>
            <a:ext cx="3074956" cy="46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400" b="1" kern="140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Healthy</a:t>
            </a:r>
            <a:r>
              <a:rPr lang="en-US" sz="2400" b="1" kern="1400" dirty="0">
                <a:solidFill>
                  <a:srgbClr val="0066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kern="1400" dirty="0">
                <a:solidFill>
                  <a:srgbClr val="0066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Communities</a:t>
            </a:r>
            <a:endParaRPr lang="en-US" sz="2400" kern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05DAF3-215A-F5C5-B6A2-56B80F940750}"/>
              </a:ext>
            </a:extLst>
          </p:cNvPr>
          <p:cNvGrpSpPr/>
          <p:nvPr/>
        </p:nvGrpSpPr>
        <p:grpSpPr>
          <a:xfrm>
            <a:off x="2125710" y="5147526"/>
            <a:ext cx="3767164" cy="1367918"/>
            <a:chOff x="3488" y="391125"/>
            <a:chExt cx="3401098" cy="1783255"/>
          </a:xfrm>
          <a:solidFill>
            <a:schemeClr val="accent6"/>
          </a:solidFill>
        </p:grpSpPr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F9FFF95-646B-200A-0256-B1410FD77E77}"/>
                </a:ext>
              </a:extLst>
            </p:cNvPr>
            <p:cNvSpPr/>
            <p:nvPr/>
          </p:nvSpPr>
          <p:spPr>
            <a:xfrm>
              <a:off x="3488" y="998137"/>
              <a:ext cx="3401098" cy="117624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C617D4-633F-E54C-87F1-DB7AF401E018}"/>
                </a:ext>
              </a:extLst>
            </p:cNvPr>
            <p:cNvSpPr txBox="1"/>
            <p:nvPr/>
          </p:nvSpPr>
          <p:spPr>
            <a:xfrm>
              <a:off x="3488" y="391125"/>
              <a:ext cx="3401098" cy="1764121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GSNR established to create a sustainable and economically viable use from this woody biomass</a:t>
              </a:r>
              <a:endParaRPr lang="en-US" sz="2000" kern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224BC5-8DD2-B8F0-D323-49B6F444DA8F}"/>
              </a:ext>
            </a:extLst>
          </p:cNvPr>
          <p:cNvGrpSpPr/>
          <p:nvPr/>
        </p:nvGrpSpPr>
        <p:grpSpPr>
          <a:xfrm>
            <a:off x="550179" y="2469156"/>
            <a:ext cx="1411635" cy="908839"/>
            <a:chOff x="1143138" y="2743441"/>
            <a:chExt cx="1924118" cy="1272534"/>
          </a:xfrm>
        </p:grpSpPr>
        <p:pic>
          <p:nvPicPr>
            <p:cNvPr id="19" name="Graphic 18" descr="Construction worker male outline">
              <a:extLst>
                <a:ext uri="{FF2B5EF4-FFF2-40B4-BE49-F238E27FC236}">
                  <a16:creationId xmlns:a16="http://schemas.microsoft.com/office/drawing/2014/main" id="{490FD53F-44DD-889B-FEE8-993EC92AF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00338" y="2999488"/>
              <a:ext cx="1016487" cy="1016487"/>
            </a:xfrm>
            <a:prstGeom prst="rect">
              <a:avLst/>
            </a:prstGeom>
          </p:spPr>
        </p:pic>
        <p:pic>
          <p:nvPicPr>
            <p:cNvPr id="20" name="Graphic 19" descr="Fir tree outline">
              <a:extLst>
                <a:ext uri="{FF2B5EF4-FFF2-40B4-BE49-F238E27FC236}">
                  <a16:creationId xmlns:a16="http://schemas.microsoft.com/office/drawing/2014/main" id="{5D8D854D-7365-8081-742E-5FFC1A79C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43138" y="274344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Fir tree outline">
              <a:extLst>
                <a:ext uri="{FF2B5EF4-FFF2-40B4-BE49-F238E27FC236}">
                  <a16:creationId xmlns:a16="http://schemas.microsoft.com/office/drawing/2014/main" id="{09CAAC3D-32AF-B80F-A770-20E6CBB88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52856" y="2856682"/>
              <a:ext cx="914400" cy="914400"/>
            </a:xfrm>
            <a:prstGeom prst="rect">
              <a:avLst/>
            </a:prstGeom>
          </p:spPr>
        </p:pic>
      </p:grpSp>
      <p:pic>
        <p:nvPicPr>
          <p:cNvPr id="22" name="Picture 21" descr="A white arrows on a black background&#10;&#10;AI-generated content may be incorrect.">
            <a:extLst>
              <a:ext uri="{FF2B5EF4-FFF2-40B4-BE49-F238E27FC236}">
                <a16:creationId xmlns:a16="http://schemas.microsoft.com/office/drawing/2014/main" id="{58478474-9B0E-B2EA-2F65-67B385F97AC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2" y="3730173"/>
            <a:ext cx="1768536" cy="982520"/>
          </a:xfrm>
          <a:prstGeom prst="rect">
            <a:avLst/>
          </a:prstGeom>
        </p:spPr>
      </p:pic>
      <p:pic>
        <p:nvPicPr>
          <p:cNvPr id="23" name="Picture 22" descr="A black background with a black background&#10;&#10;AI-generated content may be incorrect.">
            <a:extLst>
              <a:ext uri="{FF2B5EF4-FFF2-40B4-BE49-F238E27FC236}">
                <a16:creationId xmlns:a16="http://schemas.microsoft.com/office/drawing/2014/main" id="{987FCD5C-7041-23EB-4E8D-9E8ECFC493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79" y="1042708"/>
            <a:ext cx="1070377" cy="107037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F829D89-2AF2-9879-F06F-03031306A249}"/>
              </a:ext>
            </a:extLst>
          </p:cNvPr>
          <p:cNvGrpSpPr/>
          <p:nvPr/>
        </p:nvGrpSpPr>
        <p:grpSpPr>
          <a:xfrm>
            <a:off x="2122860" y="1091321"/>
            <a:ext cx="3799881" cy="954609"/>
            <a:chOff x="3488" y="998137"/>
            <a:chExt cx="3401098" cy="1176243"/>
          </a:xfrm>
          <a:solidFill>
            <a:srgbClr val="EA8B00"/>
          </a:solidFill>
        </p:grpSpPr>
        <p:sp>
          <p:nvSpPr>
            <p:cNvPr id="25" name="Rectangle 7">
              <a:extLst>
                <a:ext uri="{FF2B5EF4-FFF2-40B4-BE49-F238E27FC236}">
                  <a16:creationId xmlns:a16="http://schemas.microsoft.com/office/drawing/2014/main" id="{C01CF5FF-73BE-BCA3-6993-67BC7FF673E6}"/>
                </a:ext>
              </a:extLst>
            </p:cNvPr>
            <p:cNvSpPr/>
            <p:nvPr/>
          </p:nvSpPr>
          <p:spPr>
            <a:xfrm>
              <a:off x="3488" y="998137"/>
              <a:ext cx="3401098" cy="1176243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54C5DF-9A63-31AF-E256-63D564234F29}"/>
                </a:ext>
              </a:extLst>
            </p:cNvPr>
            <p:cNvSpPr txBox="1"/>
            <p:nvPr/>
          </p:nvSpPr>
          <p:spPr>
            <a:xfrm>
              <a:off x="3488" y="998137"/>
              <a:ext cx="3401098" cy="1176243"/>
            </a:xfrm>
            <a:prstGeom prst="round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Overgrown forests </a:t>
              </a:r>
              <a:r>
                <a:rPr lang="en-US" sz="2000" dirty="0"/>
                <a:t>increasing risk of </a:t>
              </a:r>
              <a:r>
                <a:rPr lang="en-US" sz="2000" kern="1200" dirty="0"/>
                <a:t>catastrophic wildfires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79416B-1F6C-B186-CCDE-52CD2F723527}"/>
              </a:ext>
            </a:extLst>
          </p:cNvPr>
          <p:cNvGrpSpPr/>
          <p:nvPr/>
        </p:nvGrpSpPr>
        <p:grpSpPr>
          <a:xfrm>
            <a:off x="2122860" y="2379579"/>
            <a:ext cx="3770015" cy="1064601"/>
            <a:chOff x="3488" y="998137"/>
            <a:chExt cx="3401098" cy="1176243"/>
          </a:xfrm>
          <a:solidFill>
            <a:schemeClr val="accent6"/>
          </a:solidFill>
        </p:grpSpPr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8E624E96-43AF-4236-2262-6EA11C75C8AE}"/>
                </a:ext>
              </a:extLst>
            </p:cNvPr>
            <p:cNvSpPr/>
            <p:nvPr/>
          </p:nvSpPr>
          <p:spPr>
            <a:xfrm>
              <a:off x="3488" y="998137"/>
              <a:ext cx="3401098" cy="117624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227BB4-9318-612E-9376-E55B2FC3C9B9}"/>
                </a:ext>
              </a:extLst>
            </p:cNvPr>
            <p:cNvSpPr txBox="1"/>
            <p:nvPr/>
          </p:nvSpPr>
          <p:spPr>
            <a:xfrm>
              <a:off x="3488" y="998137"/>
              <a:ext cx="3401098" cy="1176243"/>
            </a:xfrm>
            <a:prstGeom prst="roundRect">
              <a:avLst/>
            </a:prstGeom>
            <a:solidFill>
              <a:srgbClr val="DAA600"/>
            </a:solidFill>
            <a:ln>
              <a:solidFill>
                <a:srgbClr val="DAA6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Forest treatment targets established by State and Federal government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7E6B3F6-706F-D224-C74A-1B9498B23960}"/>
              </a:ext>
            </a:extLst>
          </p:cNvPr>
          <p:cNvGrpSpPr/>
          <p:nvPr/>
        </p:nvGrpSpPr>
        <p:grpSpPr>
          <a:xfrm>
            <a:off x="2125710" y="3768716"/>
            <a:ext cx="3767165" cy="1014290"/>
            <a:chOff x="3488" y="998137"/>
            <a:chExt cx="3401098" cy="1176243"/>
          </a:xfrm>
          <a:solidFill>
            <a:schemeClr val="accent3">
              <a:lumMod val="75000"/>
            </a:schemeClr>
          </a:solidFill>
        </p:grpSpPr>
        <p:sp>
          <p:nvSpPr>
            <p:cNvPr id="31" name="Rectangle 13">
              <a:extLst>
                <a:ext uri="{FF2B5EF4-FFF2-40B4-BE49-F238E27FC236}">
                  <a16:creationId xmlns:a16="http://schemas.microsoft.com/office/drawing/2014/main" id="{A4AD93C5-11ED-B8BE-E358-8D6E99092114}"/>
                </a:ext>
              </a:extLst>
            </p:cNvPr>
            <p:cNvSpPr/>
            <p:nvPr/>
          </p:nvSpPr>
          <p:spPr>
            <a:xfrm>
              <a:off x="3488" y="998137"/>
              <a:ext cx="3401098" cy="1176243"/>
            </a:xfrm>
            <a:prstGeom prst="round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24DDB5B-2E55-0CFF-3BB5-600E470082FE}"/>
                </a:ext>
              </a:extLst>
            </p:cNvPr>
            <p:cNvSpPr txBox="1"/>
            <p:nvPr/>
          </p:nvSpPr>
          <p:spPr>
            <a:xfrm>
              <a:off x="3488" y="998137"/>
              <a:ext cx="3401098" cy="117624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L</a:t>
              </a:r>
              <a:r>
                <a:rPr lang="en-US" sz="2000" kern="1200" dirty="0"/>
                <a:t>imited outlets for the removed biomass </a:t>
              </a:r>
            </a:p>
          </p:txBody>
        </p:sp>
      </p:grpSp>
      <p:pic>
        <p:nvPicPr>
          <p:cNvPr id="33" name="Content Placeholder 7" descr="A truck in a forest&#10;&#10;Description automatically generated">
            <a:extLst>
              <a:ext uri="{FF2B5EF4-FFF2-40B4-BE49-F238E27FC236}">
                <a16:creationId xmlns:a16="http://schemas.microsoft.com/office/drawing/2014/main" id="{5A9590EA-53DB-6461-AD3C-00DCECC539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3" r="3091"/>
          <a:stretch>
            <a:fillRect/>
          </a:stretch>
        </p:blipFill>
        <p:spPr>
          <a:xfrm>
            <a:off x="6291936" y="1728126"/>
            <a:ext cx="5699365" cy="3674955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065ECAB-BC77-9C94-F6A6-297DD0EB88C7}"/>
              </a:ext>
            </a:extLst>
          </p:cNvPr>
          <p:cNvSpPr/>
          <p:nvPr/>
        </p:nvSpPr>
        <p:spPr>
          <a:xfrm>
            <a:off x="408790" y="2378463"/>
            <a:ext cx="5484084" cy="1075060"/>
          </a:xfrm>
          <a:prstGeom prst="roundRect">
            <a:avLst/>
          </a:prstGeom>
          <a:noFill/>
          <a:ln w="25400">
            <a:solidFill>
              <a:srgbClr val="DAA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4204177-EF8E-4DB5-9BF8-3C1FD5033053}"/>
              </a:ext>
            </a:extLst>
          </p:cNvPr>
          <p:cNvSpPr/>
          <p:nvPr/>
        </p:nvSpPr>
        <p:spPr>
          <a:xfrm>
            <a:off x="408790" y="3776216"/>
            <a:ext cx="5484084" cy="1014290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D2D538FE-5F8C-9E97-6F54-63E743366744}"/>
              </a:ext>
            </a:extLst>
          </p:cNvPr>
          <p:cNvSpPr/>
          <p:nvPr/>
        </p:nvSpPr>
        <p:spPr>
          <a:xfrm>
            <a:off x="3652268" y="1885936"/>
            <a:ext cx="692727" cy="660010"/>
          </a:xfrm>
          <a:prstGeom prst="downArrow">
            <a:avLst/>
          </a:prstGeom>
          <a:solidFill>
            <a:srgbClr val="EA8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E3DAB986-F22B-B33A-D059-BF5D535F19E7}"/>
              </a:ext>
            </a:extLst>
          </p:cNvPr>
          <p:cNvSpPr/>
          <p:nvPr/>
        </p:nvSpPr>
        <p:spPr>
          <a:xfrm>
            <a:off x="3652267" y="3250716"/>
            <a:ext cx="692727" cy="664021"/>
          </a:xfrm>
          <a:prstGeom prst="downArrow">
            <a:avLst/>
          </a:prstGeom>
          <a:solidFill>
            <a:srgbClr val="DAA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0D1A6E08-8109-AC62-01DC-7FA62D5E8EB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5" y="5202666"/>
            <a:ext cx="1522553" cy="1225252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D736D73-D915-7D30-E25B-25D0C1FBD219}"/>
              </a:ext>
            </a:extLst>
          </p:cNvPr>
          <p:cNvSpPr/>
          <p:nvPr/>
        </p:nvSpPr>
        <p:spPr>
          <a:xfrm>
            <a:off x="408790" y="5147526"/>
            <a:ext cx="5484084" cy="1367918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617CD951-F589-91D6-84CD-ABDB7DC12A8E}"/>
              </a:ext>
            </a:extLst>
          </p:cNvPr>
          <p:cNvSpPr/>
          <p:nvPr/>
        </p:nvSpPr>
        <p:spPr>
          <a:xfrm>
            <a:off x="3668284" y="4651574"/>
            <a:ext cx="692727" cy="664021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EA9531A-A46D-0D01-E66E-E876AFD7A476}"/>
              </a:ext>
            </a:extLst>
          </p:cNvPr>
          <p:cNvSpPr/>
          <p:nvPr/>
        </p:nvSpPr>
        <p:spPr>
          <a:xfrm>
            <a:off x="450558" y="1091321"/>
            <a:ext cx="5484084" cy="949114"/>
          </a:xfrm>
          <a:prstGeom prst="roundRect">
            <a:avLst/>
          </a:prstGeom>
          <a:noFill/>
          <a:ln w="25400">
            <a:solidFill>
              <a:srgbClr val="EA8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C018DB60-268C-7571-2748-C0E04059C3DD}"/>
              </a:ext>
            </a:extLst>
          </p:cNvPr>
          <p:cNvSpPr txBox="1">
            <a:spLocks/>
          </p:cNvSpPr>
          <p:nvPr/>
        </p:nvSpPr>
        <p:spPr>
          <a:xfrm>
            <a:off x="7683740" y="1350354"/>
            <a:ext cx="4001143" cy="736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i="0" kern="1200">
                <a:solidFill>
                  <a:srgbClr val="D5B73D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63">
              <a:buNone/>
            </a:pPr>
            <a:r>
              <a:rPr lang="en-US" sz="1800" dirty="0">
                <a:solidFill>
                  <a:schemeClr val="tx1"/>
                </a:solidFill>
              </a:rPr>
              <a:t>Modoc National Forest - Summer 2024</a:t>
            </a:r>
            <a:endParaRPr lang="en-US" sz="1800" b="0" dirty="0">
              <a:solidFill>
                <a:schemeClr val="accent3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pic>
        <p:nvPicPr>
          <p:cNvPr id="45" name="Picture 44" descr="A black background with yellow text&#10;&#10;AI-generated content may be incorrect.">
            <a:extLst>
              <a:ext uri="{FF2B5EF4-FFF2-40B4-BE49-F238E27FC236}">
                <a16:creationId xmlns:a16="http://schemas.microsoft.com/office/drawing/2014/main" id="{744968E9-A430-625A-E2AE-6B04737DF0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6176" y="5396914"/>
            <a:ext cx="3867078" cy="133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4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9E36D8-AD24-3BA3-1554-67F599641D95}"/>
              </a:ext>
            </a:extLst>
          </p:cNvPr>
          <p:cNvSpPr/>
          <p:nvPr/>
        </p:nvSpPr>
        <p:spPr>
          <a:xfrm>
            <a:off x="1310754" y="386589"/>
            <a:ext cx="2305619" cy="62778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A26B1B5-369A-4607-B433-DFBEE1E43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022" y="5595662"/>
            <a:ext cx="2744256" cy="11355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CB22434-8009-4C54-B8AA-3648D19C9BA0}"/>
              </a:ext>
            </a:extLst>
          </p:cNvPr>
          <p:cNvSpPr txBox="1">
            <a:spLocks/>
          </p:cNvSpPr>
          <p:nvPr/>
        </p:nvSpPr>
        <p:spPr>
          <a:xfrm>
            <a:off x="1472630" y="377803"/>
            <a:ext cx="7180820" cy="8372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cap="none" dirty="0">
                <a:solidFill>
                  <a:schemeClr val="tx1"/>
                </a:solidFill>
              </a:rPr>
              <a:t>Environmental Services Joint Powers Authority (ESJPA)</a:t>
            </a:r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B20E9FD9-37CC-3620-3521-107EC6D93E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86" y="241089"/>
            <a:ext cx="701492" cy="686567"/>
          </a:xfrm>
          <a:prstGeom prst="rect">
            <a:avLst/>
          </a:prstGeom>
        </p:spPr>
      </p:pic>
      <p:sp>
        <p:nvSpPr>
          <p:cNvPr id="74" name="Text Box 5">
            <a:extLst>
              <a:ext uri="{FF2B5EF4-FFF2-40B4-BE49-F238E27FC236}">
                <a16:creationId xmlns:a16="http://schemas.microsoft.com/office/drawing/2014/main" id="{4B3E561F-A081-8A68-C84C-5758CB8B4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1567" y="270604"/>
            <a:ext cx="3515701" cy="40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dk1">
                    <a:lumMod val="0"/>
                    <a:lumOff val="0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2400" b="1" kern="1400" dirty="0">
                <a:solidFill>
                  <a:srgbClr val="C091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Operational </a:t>
            </a:r>
          </a:p>
          <a:p>
            <a:pPr marL="0" marR="0">
              <a:spcBef>
                <a:spcPts val="0"/>
              </a:spcBef>
            </a:pPr>
            <a:r>
              <a:rPr lang="en-US" sz="2400" b="1" kern="1400" dirty="0">
                <a:solidFill>
                  <a:srgbClr val="C091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Excellence</a:t>
            </a:r>
            <a:endParaRPr lang="en-US" sz="2400" kern="1400" dirty="0">
              <a:solidFill>
                <a:srgbClr val="C091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57268A0-2F3A-4617-618B-B3F36E551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777" y="1552027"/>
            <a:ext cx="2818527" cy="3668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7" name="Picture 6" descr="A map of the state of california&#10;&#10;AI-generated content may be incorrect.">
            <a:extLst>
              <a:ext uri="{FF2B5EF4-FFF2-40B4-BE49-F238E27FC236}">
                <a16:creationId xmlns:a16="http://schemas.microsoft.com/office/drawing/2014/main" id="{04C87AA2-7CD0-2C24-6FBE-1FB2044B4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210" y="1431365"/>
            <a:ext cx="4668424" cy="529985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276B965-5180-E268-73F4-AF1A334509E3}"/>
              </a:ext>
            </a:extLst>
          </p:cNvPr>
          <p:cNvSpPr txBox="1">
            <a:spLocks/>
          </p:cNvSpPr>
          <p:nvPr/>
        </p:nvSpPr>
        <p:spPr>
          <a:xfrm>
            <a:off x="6752893" y="1236224"/>
            <a:ext cx="5017347" cy="45446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en-US" sz="3400" b="1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ESJPA Business Plan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Char char="●"/>
            </a:pPr>
            <a:r>
              <a:rPr lang="en-US" sz="32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ESJPA represents </a:t>
            </a:r>
            <a:r>
              <a:rPr lang="en-US" sz="32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26</a:t>
            </a:r>
            <a:r>
              <a:rPr lang="en-US" sz="32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rural California counties on solid waste regulatory and legislative policies.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Char char="●"/>
            </a:pPr>
            <a:r>
              <a:rPr lang="en-US" sz="32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ESJPA advocates on the state and federal level to provide unified political voice for rural solid waste management.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Char char="●"/>
            </a:pPr>
            <a:r>
              <a:rPr lang="en-US" sz="32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ESJPA offers policy leadership, technical expertise and direct assistance to member counties for environmental compliance. </a:t>
            </a:r>
          </a:p>
        </p:txBody>
      </p:sp>
    </p:spTree>
    <p:extLst>
      <p:ext uri="{BB962C8B-B14F-4D97-AF65-F5344CB8AC3E}">
        <p14:creationId xmlns:p14="http://schemas.microsoft.com/office/powerpoint/2010/main" val="298465988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543D"/>
      </a:accent1>
      <a:accent2>
        <a:srgbClr val="0464A4"/>
      </a:accent2>
      <a:accent3>
        <a:srgbClr val="AECCCA"/>
      </a:accent3>
      <a:accent4>
        <a:srgbClr val="6C9C94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8CE2AEE54E5242933717E8C05C8B4E" ma:contentTypeVersion="17" ma:contentTypeDescription="Create a new document." ma:contentTypeScope="" ma:versionID="86d82037aeadf23a66fd4e6f85723f45">
  <xsd:schema xmlns:xsd="http://www.w3.org/2001/XMLSchema" xmlns:xs="http://www.w3.org/2001/XMLSchema" xmlns:p="http://schemas.microsoft.com/office/2006/metadata/properties" xmlns:ns2="ed112607-e172-41c7-8ea5-d8e13d4f45f5" xmlns:ns3="86a73237-4f62-4871-9587-092187cb45a9" targetNamespace="http://schemas.microsoft.com/office/2006/metadata/properties" ma:root="true" ma:fieldsID="471cc84f4afef90a4357232470db7d7a" ns2:_="" ns3:_="">
    <xsd:import namespace="ed112607-e172-41c7-8ea5-d8e13d4f45f5"/>
    <xsd:import namespace="86a73237-4f62-4871-9587-092187cb45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112607-e172-41c7-8ea5-d8e13d4f45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73237-4f62-4871-9587-092187cb45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d45cd32-baf8-46a8-afa4-836957f8cc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a73237-4f62-4871-9587-092187cb45a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82F57F-EFCE-45E0-9F75-822371CB5F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95C7D8-CB4E-4B1F-B2DD-D861868972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112607-e172-41c7-8ea5-d8e13d4f45f5"/>
    <ds:schemaRef ds:uri="86a73237-4f62-4871-9587-092187cb45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668657-C50E-4365-A5FD-AC07593EBE57}">
  <ds:schemaRefs>
    <ds:schemaRef ds:uri="ed112607-e172-41c7-8ea5-d8e13d4f45f5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6a73237-4f62-4871-9587-092187cb45a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8997</TotalTime>
  <Words>780</Words>
  <Application>Microsoft Office PowerPoint</Application>
  <PresentationFormat>Widescreen</PresentationFormat>
  <Paragraphs>187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MS Mincho</vt:lpstr>
      <vt:lpstr>Aptos</vt:lpstr>
      <vt:lpstr>Arial</vt:lpstr>
      <vt:lpstr>Arial Narrow</vt:lpstr>
      <vt:lpstr>Bebas Neue</vt:lpstr>
      <vt:lpstr>Calibri</vt:lpstr>
      <vt:lpstr>Corbel</vt:lpstr>
      <vt:lpstr>Courier New</vt:lpstr>
      <vt:lpstr>Franklin Gothic Book</vt:lpstr>
      <vt:lpstr>Franklin Gothic Book </vt:lpstr>
      <vt:lpstr>Gotham SSm A</vt:lpstr>
      <vt:lpstr>Symbol</vt:lpstr>
      <vt:lpstr>Times New Roman</vt:lpstr>
      <vt:lpstr>Wingdings</vt:lpstr>
      <vt:lpstr>Wingdings 2</vt:lpstr>
      <vt:lpstr>Frame</vt:lpstr>
      <vt:lpstr>Rural County Representatives of California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Golden State Connect Authority (GSCA)</vt:lpstr>
      <vt:lpstr>Golden State Natural Resources (GSNR)</vt:lpstr>
      <vt:lpstr>PowerPoint Presentation</vt:lpstr>
      <vt:lpstr>Rural Advancement Institute (RAI)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Egan</dc:creator>
  <cp:lastModifiedBy>Christopher Egan</cp:lastModifiedBy>
  <cp:revision>24</cp:revision>
  <dcterms:created xsi:type="dcterms:W3CDTF">2025-04-03T22:43:45Z</dcterms:created>
  <dcterms:modified xsi:type="dcterms:W3CDTF">2025-09-24T21:06:22Z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0x010100748CE2AEE54E5242933717E8C05C8B4E</vt:lpwstr>
  </property>
</Properties>
</file>