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76" r:id="rId4"/>
    <p:sldId id="275" r:id="rId5"/>
    <p:sldId id="279" r:id="rId6"/>
    <p:sldId id="280" r:id="rId7"/>
    <p:sldId id="28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C02812-0E33-4769-A046-5ECA8C7A9B56}" v="339" dt="2025-07-29T19:07:31.2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cosiskiyoucaus-my.sharepoint.com/personal/ocabodalmolin_co_siskiyou_ca_us/Documents/Historical%20Fire%20Data%20Siskiyou%202015-2025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cosiskiyoucaus-my.sharepoint.com/personal/ocabodalmolin_co_siskiyou_ca_us/Documents/Historical%20Fire%20Data%20Siskiyou%202015-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cosiskiyoucaus-my.sharepoint.com/personal/ocabodalmolin_co_siskiyou_ca_us/Documents/Historical%20Fire%20Data%20Siskiyou%202015-2025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cosiskiyoucaus-my.sharepoint.com/personal/ocabodalmolin_co_siskiyou_ca_us/Documents/Historical%20Fire%20Data%20Siskiyou%202015-2025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/>
              <a:t>Wildfire Frequency and Acreage Burned (2015–2025)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WF1000SISQ!$B$30</c:f>
              <c:strCache>
                <c:ptCount val="1"/>
                <c:pt idx="0">
                  <c:v>Number of Fires (&gt;1000ac)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WF1000SISQ!$A$31:$A$41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WF1000SISQ!$B$31:$B$41</c:f>
              <c:numCache>
                <c:formatCode>General</c:formatCode>
                <c:ptCount val="11"/>
                <c:pt idx="0">
                  <c:v>0</c:v>
                </c:pt>
                <c:pt idx="1">
                  <c:v>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  <c:pt idx="5">
                  <c:v>3</c:v>
                </c:pt>
                <c:pt idx="6">
                  <c:v>5</c:v>
                </c:pt>
                <c:pt idx="7">
                  <c:v>4</c:v>
                </c:pt>
                <c:pt idx="8">
                  <c:v>1</c:v>
                </c:pt>
                <c:pt idx="9">
                  <c:v>2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3D-4B97-BCB9-98230CE9E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174127"/>
        <c:axId val="33217460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WF1000SISQ!$A$30</c15:sqref>
                        </c15:formulaRef>
                      </c:ext>
                    </c:extLst>
                    <c:strCache>
                      <c:ptCount val="1"/>
                      <c:pt idx="0">
                        <c:v>Year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WF1000SISQ!$A$31:$A$41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WF1000SISQ!$A$31:$A$41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C73D-4B97-BCB9-98230CE9EC07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2"/>
          <c:order val="2"/>
          <c:tx>
            <c:strRef>
              <c:f>WF1000SISQ!$C$30</c:f>
              <c:strCache>
                <c:ptCount val="1"/>
                <c:pt idx="0">
                  <c:v>Acres Burned by Fires &gt;1000ac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WF1000SISQ!$C$31:$C$41</c:f>
              <c:numCache>
                <c:formatCode>General</c:formatCode>
                <c:ptCount val="11"/>
                <c:pt idx="1">
                  <c:v>36727</c:v>
                </c:pt>
                <c:pt idx="2">
                  <c:v>174362</c:v>
                </c:pt>
                <c:pt idx="3">
                  <c:v>38008</c:v>
                </c:pt>
                <c:pt idx="4">
                  <c:v>1872</c:v>
                </c:pt>
                <c:pt idx="5">
                  <c:v>304106</c:v>
                </c:pt>
                <c:pt idx="6">
                  <c:v>476942</c:v>
                </c:pt>
                <c:pt idx="7">
                  <c:v>85399</c:v>
                </c:pt>
                <c:pt idx="8">
                  <c:v>21725</c:v>
                </c:pt>
                <c:pt idx="9">
                  <c:v>28487</c:v>
                </c:pt>
                <c:pt idx="10">
                  <c:v>20940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73D-4B97-BCB9-98230CE9EC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6939151"/>
        <c:axId val="446938191"/>
      </c:lineChart>
      <c:catAx>
        <c:axId val="33217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174607"/>
        <c:crosses val="autoZero"/>
        <c:auto val="1"/>
        <c:lblAlgn val="ctr"/>
        <c:lblOffset val="100"/>
        <c:noMultiLvlLbl val="0"/>
      </c:catAx>
      <c:valAx>
        <c:axId val="3321746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Number of Fires (&gt;1000ac)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2174127"/>
        <c:crosses val="autoZero"/>
        <c:crossBetween val="between"/>
      </c:valAx>
      <c:valAx>
        <c:axId val="446938191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Acres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6939151"/>
        <c:crosses val="max"/>
        <c:crossBetween val="between"/>
      </c:valAx>
      <c:catAx>
        <c:axId val="446939151"/>
        <c:scaling>
          <c:orientation val="minMax"/>
        </c:scaling>
        <c:delete val="1"/>
        <c:axPos val="b"/>
        <c:majorTickMark val="none"/>
        <c:minorTickMark val="none"/>
        <c:tickLblPos val="nextTo"/>
        <c:crossAx val="446938191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[Historical Fire Data Siskiyou 2015-2025.xlsx]Sheet2!PivotTable6</c:name>
    <c:fmtId val="13"/>
  </c:pivotSource>
  <c:chart>
    <c:autoTitleDeleted val="0"/>
    <c:pivotFmts>
      <c:pivotFmt>
        <c:idx val="0"/>
        <c:spPr>
          <a:solidFill>
            <a:schemeClr val="accent2"/>
          </a:solidFill>
          <a:ln>
            <a:noFill/>
          </a:ln>
          <a:effectLst/>
        </c:spPr>
        <c:marker>
          <c:symbol val="circle"/>
          <c:size val="8"/>
          <c:spPr>
            <a:solidFill>
              <a:schemeClr val="accent1"/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circle"/>
          <c:size val="8"/>
          <c:spPr>
            <a:solidFill>
              <a:schemeClr val="accent2"/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3"/>
          </a:solidFill>
          <a:ln>
            <a:noFill/>
          </a:ln>
          <a:effectLst/>
        </c:spPr>
        <c:marker>
          <c:symbol val="circle"/>
          <c:size val="8"/>
          <c:spPr>
            <a:solidFill>
              <a:schemeClr val="accent3"/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FF0000"/>
          </a:solidFill>
          <a:ln>
            <a:noFill/>
          </a:ln>
          <a:effectLst/>
        </c:spPr>
        <c:marker>
          <c:symbol val="circle"/>
          <c:size val="8"/>
          <c:spPr>
            <a:solidFill>
              <a:schemeClr val="accent4"/>
            </a:solidFill>
            <a:ln>
              <a:noFill/>
            </a:ln>
            <a:effectLst/>
          </c:spPr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>
              <a:lumMod val="60000"/>
              <a:lumOff val="4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FF000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Sum of Suppression Costs ($ Millions)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Sheet2!$A$4:$A$15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Sheet2!$B$4:$B$15</c:f>
              <c:numCache>
                <c:formatCode>General</c:formatCode>
                <c:ptCount val="11"/>
                <c:pt idx="1">
                  <c:v>50.2</c:v>
                </c:pt>
                <c:pt idx="2">
                  <c:v>129.80000000000001</c:v>
                </c:pt>
                <c:pt idx="3">
                  <c:v>33.5</c:v>
                </c:pt>
                <c:pt idx="4">
                  <c:v>10</c:v>
                </c:pt>
                <c:pt idx="5">
                  <c:v>169.99</c:v>
                </c:pt>
                <c:pt idx="6">
                  <c:v>274.09000000000003</c:v>
                </c:pt>
                <c:pt idx="7">
                  <c:v>175.4</c:v>
                </c:pt>
                <c:pt idx="8">
                  <c:v>108</c:v>
                </c:pt>
                <c:pt idx="9">
                  <c:v>158.66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CC-4F04-9692-3BB0B51C7F2E}"/>
            </c:ext>
          </c:extLst>
        </c:ser>
        <c:ser>
          <c:idx val="1"/>
          <c:order val="1"/>
          <c:tx>
            <c:strRef>
              <c:f>Sheet2!$C$3</c:f>
              <c:strCache>
                <c:ptCount val="1"/>
                <c:pt idx="0">
                  <c:v>Sum of PA Initial Damage Estimates ($ Millions)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Sheet2!$A$4:$A$15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Sheet2!$C$4:$C$15</c:f>
              <c:numCache>
                <c:formatCode>General</c:formatCode>
                <c:ptCount val="11"/>
                <c:pt idx="5">
                  <c:v>1.9</c:v>
                </c:pt>
                <c:pt idx="6">
                  <c:v>24.919999999999998</c:v>
                </c:pt>
                <c:pt idx="7">
                  <c:v>19.670000000000002</c:v>
                </c:pt>
                <c:pt idx="8">
                  <c:v>10.09</c:v>
                </c:pt>
                <c:pt idx="9">
                  <c:v>0.37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CC-4F04-9692-3BB0B51C7F2E}"/>
            </c:ext>
          </c:extLst>
        </c:ser>
        <c:ser>
          <c:idx val="2"/>
          <c:order val="2"/>
          <c:tx>
            <c:strRef>
              <c:f>Sheet2!$D$3</c:f>
              <c:strCache>
                <c:ptCount val="1"/>
                <c:pt idx="0">
                  <c:v>Sum of Private Loss ($ Millions)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Sheet2!$A$4:$A$15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Sheet2!$D$4:$D$15</c:f>
              <c:numCache>
                <c:formatCode>General</c:formatCode>
                <c:ptCount val="11"/>
                <c:pt idx="5">
                  <c:v>36.130000000000003</c:v>
                </c:pt>
                <c:pt idx="6">
                  <c:v>11.629999999999999</c:v>
                </c:pt>
                <c:pt idx="7">
                  <c:v>265.7</c:v>
                </c:pt>
                <c:pt idx="8">
                  <c:v>0.5</c:v>
                </c:pt>
                <c:pt idx="9">
                  <c:v>54.5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C-4F04-9692-3BB0B51C7F2E}"/>
            </c:ext>
          </c:extLst>
        </c:ser>
        <c:ser>
          <c:idx val="3"/>
          <c:order val="3"/>
          <c:tx>
            <c:strRef>
              <c:f>Sheet2!$E$3</c:f>
              <c:strCache>
                <c:ptCount val="1"/>
                <c:pt idx="0">
                  <c:v>Sum of County Costs ($ Millions)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Sheet2!$A$4:$A$15</c:f>
              <c:strCach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strCache>
            </c:strRef>
          </c:cat>
          <c:val>
            <c:numRef>
              <c:f>Sheet2!$E$4:$E$15</c:f>
              <c:numCache>
                <c:formatCode>General</c:formatCode>
                <c:ptCount val="11"/>
                <c:pt idx="3">
                  <c:v>0.187531</c:v>
                </c:pt>
                <c:pt idx="5">
                  <c:v>0.78864999999999996</c:v>
                </c:pt>
                <c:pt idx="6">
                  <c:v>0.28906299999999996</c:v>
                </c:pt>
                <c:pt idx="7">
                  <c:v>1.9135820000000001</c:v>
                </c:pt>
                <c:pt idx="8">
                  <c:v>1.5590820000000001</c:v>
                </c:pt>
                <c:pt idx="9">
                  <c:v>8.7506E-2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CC-4F04-9692-3BB0B51C7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738720223"/>
        <c:axId val="448904047"/>
      </c:barChart>
      <c:catAx>
        <c:axId val="17387202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8904047"/>
        <c:crosses val="autoZero"/>
        <c:auto val="1"/>
        <c:lblAlgn val="ctr"/>
        <c:lblOffset val="100"/>
        <c:noMultiLvlLbl val="0"/>
      </c:catAx>
      <c:valAx>
        <c:axId val="448904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0" i="0" u="none" strike="noStrike" kern="1200" cap="all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Total cost in millions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900" b="0" i="0" u="none" strike="noStrike" kern="1200" cap="all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87202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021726630408868"/>
          <c:y val="0.23945626807676859"/>
          <c:w val="0.25214944260947159"/>
          <c:h val="0.34869789679631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1"/>
          <c:tx>
            <c:strRef>
              <c:f>WF1000SISQ!$F$30</c:f>
              <c:strCache>
                <c:ptCount val="1"/>
                <c:pt idx="0">
                  <c:v>Structures Lost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44F-4FBF-ADC2-2E8AB02C2DB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4F-4FBF-ADC2-2E8AB02C2DB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44F-4FBF-ADC2-2E8AB02C2DB7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Klamathon</a:t>
                    </a:r>
                    <a:r>
                      <a:rPr lang="en-US" baseline="0"/>
                      <a:t>, </a:t>
                    </a:r>
                    <a:fld id="{39A60B15-5794-4545-A7DF-C61405322427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4F-4FBF-ADC2-2E8AB02C2DB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44F-4FBF-ADC2-2E8AB02C2DB7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Slater</a:t>
                    </a:r>
                    <a:r>
                      <a:rPr lang="en-US" baseline="0"/>
                      <a:t>, </a:t>
                    </a:r>
                    <a:fld id="{6C651661-244C-4C4E-B23D-BBB733BAB8EC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F44F-4FBF-ADC2-2E8AB02C2DB7}"/>
                </c:ext>
              </c:extLst>
            </c:dLbl>
            <c:dLbl>
              <c:idx val="6"/>
              <c:layout>
                <c:manualLayout>
                  <c:x val="-5.0010376168598764E-3"/>
                  <c:y val="-1.898497240131711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Antelope,</a:t>
                    </a:r>
                  </a:p>
                  <a:p>
                    <a:r>
                      <a:rPr lang="en-US" dirty="0"/>
                      <a:t>Tennant,</a:t>
                    </a:r>
                  </a:p>
                  <a:p>
                    <a:r>
                      <a:rPr lang="en-US" dirty="0"/>
                      <a:t>River Complex, 172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F44F-4FBF-ADC2-2E8AB02C2DB7}"/>
                </c:ext>
              </c:extLst>
            </c:dLbl>
            <c:dLbl>
              <c:idx val="7"/>
              <c:layout>
                <c:manualLayout>
                  <c:x val="8.1116987302317173E-2"/>
                  <c:y val="-5.424277828947797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McKinney,</a:t>
                    </a:r>
                  </a:p>
                  <a:p>
                    <a:r>
                      <a:rPr lang="en-US" baseline="0"/>
                      <a:t>Mill</a:t>
                    </a:r>
                  </a:p>
                  <a:p>
                    <a:r>
                      <a:rPr lang="en-US" baseline="0"/>
                      <a:t>Mountain, </a:t>
                    </a:r>
                    <a:fld id="{4F01A45E-49A2-40AC-99D3-D008E520C7DE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F44F-4FBF-ADC2-2E8AB02C2DB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44F-4FBF-ADC2-2E8AB02C2DB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44F-4FBF-ADC2-2E8AB02C2DB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4F-4FBF-ADC2-2E8AB02C2DB7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WF1000SISQ!$E$31:$E$41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WF1000SISQ!$F$31:$F$41</c:f>
              <c:numCache>
                <c:formatCode>General</c:formatCode>
                <c:ptCount val="11"/>
                <c:pt idx="0">
                  <c:v>0</c:v>
                </c:pt>
                <c:pt idx="1">
                  <c:v>14</c:v>
                </c:pt>
                <c:pt idx="2">
                  <c:v>1</c:v>
                </c:pt>
                <c:pt idx="3">
                  <c:v>82</c:v>
                </c:pt>
                <c:pt idx="4">
                  <c:v>0</c:v>
                </c:pt>
                <c:pt idx="5">
                  <c:v>440</c:v>
                </c:pt>
                <c:pt idx="6">
                  <c:v>172</c:v>
                </c:pt>
                <c:pt idx="7">
                  <c:v>307</c:v>
                </c:pt>
                <c:pt idx="8">
                  <c:v>9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44F-4FBF-ADC2-2E8AB02C2D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6962703"/>
        <c:axId val="921439087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WF1000SISQ!$E$30</c15:sqref>
                        </c15:formulaRef>
                      </c:ext>
                    </c:extLst>
                    <c:strCache>
                      <c:ptCount val="1"/>
                      <c:pt idx="0">
                        <c:v>Year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WF1000SISQ!$E$31:$E$41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WF1000SISQ!$E$31:$E$41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F44F-4FBF-ADC2-2E8AB02C2DB7}"/>
                  </c:ext>
                </c:extLst>
              </c15:ser>
            </c15:filteredBarSeries>
          </c:ext>
        </c:extLst>
      </c:barChart>
      <c:catAx>
        <c:axId val="576962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1439087"/>
        <c:crosses val="autoZero"/>
        <c:auto val="1"/>
        <c:lblAlgn val="ctr"/>
        <c:lblOffset val="100"/>
        <c:noMultiLvlLbl val="0"/>
      </c:catAx>
      <c:valAx>
        <c:axId val="9214390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6962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2"/>
          <c:order val="2"/>
          <c:tx>
            <c:strRef>
              <c:f>WF1000SISQ!$G$30</c:f>
              <c:strCache>
                <c:ptCount val="1"/>
                <c:pt idx="0">
                  <c:v>Fatalities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64-467E-9039-D74DE09AF92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64-467E-9039-D74DE09AF92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764-467E-9039-D74DE09AF92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Klamathon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9764-467E-9039-D74DE09AF92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64-467E-9039-D74DE09AF92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Slater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9764-467E-9039-D74DE09AF92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McCash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9764-467E-9039-D74DE09AF92E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McKinney and Mill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9764-467E-9039-D74DE09AF92E}"/>
                </c:ext>
              </c:extLst>
            </c:dLbl>
            <c:dLbl>
              <c:idx val="8"/>
              <c:layout>
                <c:manualLayout>
                  <c:x val="0.10502181063193242"/>
                  <c:y val="2.712138914473873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Happy</a:t>
                    </a:r>
                  </a:p>
                  <a:p>
                    <a:r>
                      <a:rPr lang="en-US" dirty="0"/>
                      <a:t>Camp</a:t>
                    </a:r>
                    <a:r>
                      <a:rPr lang="en-US" baseline="0" dirty="0"/>
                      <a:t> Complex</a:t>
                    </a:r>
                    <a:endParaRPr lang="en-US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9764-467E-9039-D74DE09AF92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64-467E-9039-D74DE09AF92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64-467E-9039-D74DE09AF92E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numRef>
              <c:f>WF1000SISQ!$E$31:$E$41</c:f>
              <c:numCache>
                <c:formatCode>General</c:formatCode>
                <c:ptCount val="11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</c:numCache>
            </c:numRef>
          </c:cat>
          <c:val>
            <c:numRef>
              <c:f>WF1000SISQ!$G$31:$G$41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2</c:v>
                </c:pt>
                <c:pt idx="6">
                  <c:v>1</c:v>
                </c:pt>
                <c:pt idx="7">
                  <c:v>6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64-467E-9039-D74DE09AF9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93459023"/>
        <c:axId val="1393461423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WF1000SISQ!$E$30</c15:sqref>
                        </c15:formulaRef>
                      </c:ext>
                    </c:extLst>
                    <c:strCache>
                      <c:ptCount val="1"/>
                      <c:pt idx="0">
                        <c:v>Year 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WF1000SISQ!$E$31:$E$41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WF1000SISQ!$E$31:$E$41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9764-467E-9039-D74DE09AF92E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WF1000SISQ!$F$30</c15:sqref>
                        </c15:formulaRef>
                      </c:ext>
                    </c:extLst>
                    <c:strCache>
                      <c:ptCount val="1"/>
                      <c:pt idx="0">
                        <c:v>Structures Lost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WF1000SISQ!$E$31:$E$41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2015</c:v>
                      </c:pt>
                      <c:pt idx="1">
                        <c:v>2016</c:v>
                      </c:pt>
                      <c:pt idx="2">
                        <c:v>2017</c:v>
                      </c:pt>
                      <c:pt idx="3">
                        <c:v>2018</c:v>
                      </c:pt>
                      <c:pt idx="4">
                        <c:v>2019</c:v>
                      </c:pt>
                      <c:pt idx="5">
                        <c:v>2020</c:v>
                      </c:pt>
                      <c:pt idx="6">
                        <c:v>2021</c:v>
                      </c:pt>
                      <c:pt idx="7">
                        <c:v>2022</c:v>
                      </c:pt>
                      <c:pt idx="8">
                        <c:v>2023</c:v>
                      </c:pt>
                      <c:pt idx="9">
                        <c:v>2024</c:v>
                      </c:pt>
                      <c:pt idx="10">
                        <c:v>2025</c:v>
                      </c:pt>
                    </c:numCache>
                  </c:num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WF1000SISQ!$F$31:$F$41</c15:sqref>
                        </c15:formulaRef>
                      </c:ext>
                    </c:extLst>
                    <c:numCache>
                      <c:formatCode>General</c:formatCode>
                      <c:ptCount val="11"/>
                      <c:pt idx="0">
                        <c:v>0</c:v>
                      </c:pt>
                      <c:pt idx="1">
                        <c:v>14</c:v>
                      </c:pt>
                      <c:pt idx="2">
                        <c:v>1</c:v>
                      </c:pt>
                      <c:pt idx="3">
                        <c:v>82</c:v>
                      </c:pt>
                      <c:pt idx="4">
                        <c:v>0</c:v>
                      </c:pt>
                      <c:pt idx="5">
                        <c:v>440</c:v>
                      </c:pt>
                      <c:pt idx="6">
                        <c:v>172</c:v>
                      </c:pt>
                      <c:pt idx="7">
                        <c:v>307</c:v>
                      </c:pt>
                      <c:pt idx="8">
                        <c:v>9</c:v>
                      </c:pt>
                      <c:pt idx="9">
                        <c:v>0</c:v>
                      </c:pt>
                      <c:pt idx="10">
                        <c:v>0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9764-467E-9039-D74DE09AF92E}"/>
                  </c:ext>
                </c:extLst>
              </c15:ser>
            </c15:filteredBarSeries>
          </c:ext>
        </c:extLst>
      </c:barChart>
      <c:catAx>
        <c:axId val="139345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461423"/>
        <c:crosses val="autoZero"/>
        <c:auto val="1"/>
        <c:lblAlgn val="ctr"/>
        <c:lblOffset val="100"/>
        <c:noMultiLvlLbl val="0"/>
      </c:catAx>
      <c:valAx>
        <c:axId val="13934614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9345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b="0" kern="1200" cap="none" spc="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dk1">
          <a:lumMod val="15000"/>
          <a:lumOff val="8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810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8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2000" b="0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24130-2FB5-4964-B697-D593F96ED77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0A4036-34A8-4B1E-B4EA-6B9EF555F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8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C7CF50-824D-40C0-800E-5CE706C0F9F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04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492DA-E278-333E-ED83-7FE18E22E7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4459E94-0CB4-D4FC-4DC8-63C5C678C8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71895C-6F61-69D9-AB93-BB9E415EA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A9117-5CAE-9353-8CD2-907A69E14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AD0ED-62B1-C1C7-27E2-118915FD4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35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3EA4C-C089-8BC0-4822-77D43BA1B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A0E040-2B53-69E4-C7B3-9BECA84540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02F7B8-8824-51E5-DC29-5C8FEB27F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3E5F73-BD91-B25C-76A9-174050A52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35F33-9857-9E0E-A2F0-959645EF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122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B81C89-4A75-D679-2C5D-3E0723D69F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78532-2D92-8914-BADD-F5381B959D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31AF3F-1F67-D6E1-FB8E-3EFAF0541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C5492-645E-576F-97B0-21E6E6B9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260EF-8804-FA80-4D37-DFFF3ADBC2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33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2D51B-C8B4-A192-2CC5-4D8173A09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D0D9C7-39B4-2D47-0C1B-14CBBB47A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08C61-2943-6A6A-A601-3B4636A72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354937-AF65-D2F2-0371-0ECCFC72F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EE59-DA53-C0E9-1CFC-3D0F3488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53EF7-DE77-28B6-D4DE-BB6F2525E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34BA0-BF92-8291-0242-308A49F6B4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5888B-C24B-A814-C9E1-6FDB7A108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34B9C-6F09-B643-A55A-EF9B7EC09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2D5A4-1C34-A9E1-4F8C-EF6BD2320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625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81FF0D-13AD-126D-5040-06BE7169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9AE053-B3D2-74B6-7998-C71BF4D95B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FA4687-691D-8052-0C1F-A8585F3C5C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E72DD-56BC-BBA0-9289-33D14565F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B7171D-663F-4352-DAC5-12173F715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40C41-3FDD-1396-626C-7E9EC9B85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4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B931-07CD-C05E-0B79-6C673D829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6B10D8-883A-08E4-319C-019BE075A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8F343B-6298-673F-6CA6-078D8ED7CF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925C0D-03E6-EEC3-4A28-FB3F8E7AF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5321E1-E91F-3456-C183-F45A6045C1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E20D204-EF7E-4E34-5C74-8A3E58504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DFBAB-8997-B511-B0A0-82B652F12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D97BF5-B867-F408-1F98-C01B8F2B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88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BB1FF-E56B-A439-0401-E3161B2BC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526289-B828-BC98-5497-C071E290C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64F31-94D7-F9CE-906A-7AEBC078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B83500-BE1D-44BD-EF9A-B46AB67D1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240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DDD74-5A64-55C5-2334-F4EAC339E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18B684-269B-F3CF-121F-2B1FB679C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8DBC-5F0E-AC7D-7E67-44CA6C2E8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04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7608A-5BC1-FA3D-265D-C05E0831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EB063-8921-FAD9-D999-86BD7D7B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999EE-E1E3-4968-D708-EE8715FA55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370BB5-D5CD-C519-94EC-DECF2AF5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C7F11-AECD-65A7-B4AB-CEDBFE5C0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BBD543-CFD4-75A4-347A-300805CEC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49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CA1C7-1627-B7F0-F73D-A91C0C9A2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1455D4-1FA6-E5FC-1B83-6FEC494986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FA5825-F315-54F7-970F-C1585EBAC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BA0025-5DD0-99F9-7C73-911DB50C0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8D7CCE-34C8-E24B-A752-4289ADD43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DEE88-D45A-E8DE-DD9F-978B032FA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3EA331-0DBE-C027-91EF-C02718D3E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6E572A-55AE-F72B-ED11-14948A217D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EC680F-4BCB-E6B9-38F1-A35B4EF1EE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9C4469-49E4-4CF4-8173-F56BB964A3D1}" type="datetimeFigureOut">
              <a:rPr lang="en-US" smtClean="0"/>
              <a:t>7/29/2025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E4D3A-25E2-D064-1F54-CAADD27D03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065AF-0B40-07A2-1D5B-0FD3D8C8B6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49DB3E-D772-4BC4-9396-76CA10E605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47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2970F6-CB10-0BF1-A94D-033F9A1651A2}"/>
              </a:ext>
            </a:extLst>
          </p:cNvPr>
          <p:cNvSpPr/>
          <p:nvPr/>
        </p:nvSpPr>
        <p:spPr>
          <a:xfrm>
            <a:off x="0" y="-27432"/>
            <a:ext cx="12192000" cy="3602038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247F74-CDB3-CDA1-1C86-C875DCE2E7C3}"/>
              </a:ext>
            </a:extLst>
          </p:cNvPr>
          <p:cNvSpPr/>
          <p:nvPr/>
        </p:nvSpPr>
        <p:spPr>
          <a:xfrm>
            <a:off x="416052" y="1528459"/>
            <a:ext cx="4569818" cy="45698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22C2F19C-EDB0-8F0F-25C0-24A4589C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9" y="1591056"/>
            <a:ext cx="4436573" cy="442646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090EC3D-705D-E1E3-222F-41FCE0E36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1922" y="246888"/>
            <a:ext cx="6165238" cy="3327718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Siskiyou County </a:t>
            </a:r>
            <a:br>
              <a:rPr lang="en-US" sz="7300" dirty="0"/>
            </a:br>
            <a:r>
              <a:rPr lang="en-US" sz="7300" dirty="0"/>
              <a:t>Wildfire Impacts: </a:t>
            </a:r>
            <a:br>
              <a:rPr lang="en-US" sz="7300" dirty="0"/>
            </a:br>
            <a:r>
              <a:rPr lang="en-US" sz="7300" dirty="0"/>
              <a:t>2015–2025</a:t>
            </a:r>
            <a:br>
              <a:rPr lang="en-US" dirty="0"/>
            </a:br>
            <a:endParaRPr lang="en-US" sz="5300" dirty="0"/>
          </a:p>
        </p:txBody>
      </p:sp>
    </p:spTree>
    <p:extLst>
      <p:ext uri="{BB962C8B-B14F-4D97-AF65-F5344CB8AC3E}">
        <p14:creationId xmlns:p14="http://schemas.microsoft.com/office/powerpoint/2010/main" val="36014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2970F6-CB10-0BF1-A94D-033F9A1651A2}"/>
              </a:ext>
            </a:extLst>
          </p:cNvPr>
          <p:cNvSpPr/>
          <p:nvPr/>
        </p:nvSpPr>
        <p:spPr>
          <a:xfrm rot="5400000">
            <a:off x="8252253" y="2918254"/>
            <a:ext cx="6858001" cy="1021493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247F74-CDB3-CDA1-1C86-C875DCE2E7C3}"/>
              </a:ext>
            </a:extLst>
          </p:cNvPr>
          <p:cNvSpPr/>
          <p:nvPr/>
        </p:nvSpPr>
        <p:spPr>
          <a:xfrm>
            <a:off x="9230518" y="4113575"/>
            <a:ext cx="2613351" cy="261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22C2F19C-EDB0-8F0F-25C0-24A4589CD8F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0" y="4171950"/>
            <a:ext cx="2537152" cy="25313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188737D-EB10-3FBF-6061-7E7E2F3C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407" y="321791"/>
            <a:ext cx="9209186" cy="658419"/>
          </a:xfrm>
        </p:spPr>
        <p:txBody>
          <a:bodyPr/>
          <a:lstStyle/>
          <a:p>
            <a:r>
              <a:rPr lang="en-US" b="1" dirty="0"/>
              <a:t>Rising Wildfire Activity Over the Past Decade</a:t>
            </a:r>
          </a:p>
        </p:txBody>
      </p:sp>
      <p:graphicFrame>
        <p:nvGraphicFramePr>
          <p:cNvPr id="5" name="Picture Placeholder 4">
            <a:extLst>
              <a:ext uri="{FF2B5EF4-FFF2-40B4-BE49-F238E27FC236}">
                <a16:creationId xmlns:a16="http://schemas.microsoft.com/office/drawing/2014/main" id="{1CC85ED4-D983-6737-1582-6E299F45CCF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166339765"/>
              </p:ext>
            </p:extLst>
          </p:nvPr>
        </p:nvGraphicFramePr>
        <p:xfrm>
          <a:off x="734630" y="1038585"/>
          <a:ext cx="9889378" cy="522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12236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9E4229-2435-5ACC-2FFB-5C604DDEC2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F15657-B0E2-8661-6EE4-1B9E96B70EEA}"/>
              </a:ext>
            </a:extLst>
          </p:cNvPr>
          <p:cNvSpPr/>
          <p:nvPr/>
        </p:nvSpPr>
        <p:spPr>
          <a:xfrm rot="5400000">
            <a:off x="8252253" y="2918254"/>
            <a:ext cx="6858001" cy="1021493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C68C94-2383-28DD-AA8A-5A4944E8EF9B}"/>
              </a:ext>
            </a:extLst>
          </p:cNvPr>
          <p:cNvSpPr/>
          <p:nvPr/>
        </p:nvSpPr>
        <p:spPr>
          <a:xfrm>
            <a:off x="9230518" y="4113575"/>
            <a:ext cx="2613351" cy="261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0F167470-D548-B00B-44A2-D4DFE61E8B4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0" y="4171950"/>
            <a:ext cx="2537152" cy="25313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D05F87AB-859A-19BB-FD19-8073CE34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63694"/>
            <a:ext cx="10330719" cy="1060450"/>
          </a:xfrm>
        </p:spPr>
        <p:txBody>
          <a:bodyPr>
            <a:normAutofit/>
          </a:bodyPr>
          <a:lstStyle/>
          <a:p>
            <a:r>
              <a:rPr lang="en-US" b="1" dirty="0"/>
              <a:t>Total Estimated Costs: Suppression, Damage, and Recovery (2015–2025)</a:t>
            </a:r>
          </a:p>
        </p:txBody>
      </p:sp>
      <p:graphicFrame>
        <p:nvGraphicFramePr>
          <p:cNvPr id="8" name="Picture Placeholder 7">
            <a:extLst>
              <a:ext uri="{FF2B5EF4-FFF2-40B4-BE49-F238E27FC236}">
                <a16:creationId xmlns:a16="http://schemas.microsoft.com/office/drawing/2014/main" id="{3599FDBF-6C3A-A496-2CD5-3214064FF063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1930139476"/>
              </p:ext>
            </p:extLst>
          </p:nvPr>
        </p:nvGraphicFramePr>
        <p:xfrm>
          <a:off x="839788" y="1282519"/>
          <a:ext cx="9982588" cy="4862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9874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8D601A-9CD7-A6AD-429C-B61A95111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F24F4A-D332-B895-9169-8CFC3FC69221}"/>
              </a:ext>
            </a:extLst>
          </p:cNvPr>
          <p:cNvSpPr/>
          <p:nvPr/>
        </p:nvSpPr>
        <p:spPr>
          <a:xfrm rot="5400000">
            <a:off x="8252253" y="2918254"/>
            <a:ext cx="6858001" cy="1021493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971BD29-C1F2-A888-0B53-4A1F3986FCD4}"/>
              </a:ext>
            </a:extLst>
          </p:cNvPr>
          <p:cNvSpPr/>
          <p:nvPr/>
        </p:nvSpPr>
        <p:spPr>
          <a:xfrm>
            <a:off x="9230518" y="4113575"/>
            <a:ext cx="2613351" cy="261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5DFC4C91-F0DE-2B80-4E4F-6A81623B3F1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0" y="4171950"/>
            <a:ext cx="2537152" cy="25313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2E4C812-A05C-BDB7-B426-73719387D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56" y="630809"/>
            <a:ext cx="10536937" cy="713232"/>
          </a:xfrm>
        </p:spPr>
        <p:txBody>
          <a:bodyPr>
            <a:normAutofit/>
          </a:bodyPr>
          <a:lstStyle/>
          <a:p>
            <a:r>
              <a:rPr lang="en-US" b="1" dirty="0"/>
              <a:t>Community Impacts: Structures Lost &amp; Fatalities</a:t>
            </a:r>
          </a:p>
        </p:txBody>
      </p:sp>
      <p:graphicFrame>
        <p:nvGraphicFramePr>
          <p:cNvPr id="10" name="Picture Placeholder 9">
            <a:extLst>
              <a:ext uri="{FF2B5EF4-FFF2-40B4-BE49-F238E27FC236}">
                <a16:creationId xmlns:a16="http://schemas.microsoft.com/office/drawing/2014/main" id="{BD68A87E-25EA-836C-3D18-BE407623E09C}"/>
              </a:ext>
            </a:extLst>
          </p:cNvPr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3765371859"/>
              </p:ext>
            </p:extLst>
          </p:nvPr>
        </p:nvGraphicFramePr>
        <p:xfrm>
          <a:off x="255588" y="1630836"/>
          <a:ext cx="5323176" cy="468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D8BD84DC-0DA2-387D-C426-F5FA138F83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364138"/>
              </p:ext>
            </p:extLst>
          </p:nvPr>
        </p:nvGraphicFramePr>
        <p:xfrm>
          <a:off x="5713048" y="1630835"/>
          <a:ext cx="5078945" cy="4682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1849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1769F-0183-8D31-21BF-597DC6152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B59AFF-32F0-78B1-A68A-D471F45F7A6A}"/>
              </a:ext>
            </a:extLst>
          </p:cNvPr>
          <p:cNvSpPr/>
          <p:nvPr/>
        </p:nvSpPr>
        <p:spPr>
          <a:xfrm rot="5400000">
            <a:off x="8252253" y="2918254"/>
            <a:ext cx="6858001" cy="1021493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3378F8-AA39-77FE-7CBA-027E90EC619A}"/>
              </a:ext>
            </a:extLst>
          </p:cNvPr>
          <p:cNvSpPr/>
          <p:nvPr/>
        </p:nvSpPr>
        <p:spPr>
          <a:xfrm>
            <a:off x="9230518" y="4113575"/>
            <a:ext cx="2613351" cy="261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A4A680AC-C206-7D60-3CC1-32B929E6D8F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0" y="4171950"/>
            <a:ext cx="2537152" cy="25313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AC06F333-BB6C-6563-CC49-A3391092E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356" y="245006"/>
            <a:ext cx="10218980" cy="713232"/>
          </a:xfrm>
        </p:spPr>
        <p:txBody>
          <a:bodyPr>
            <a:normAutofit/>
          </a:bodyPr>
          <a:lstStyle/>
          <a:p>
            <a:r>
              <a:rPr lang="en-US" b="1" dirty="0"/>
              <a:t>Major Fires That Shaped the OES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36630-D4E6-10FA-22E1-07AAD7C2E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0983" y="4525818"/>
            <a:ext cx="3761014" cy="1005264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r>
              <a:rPr lang="en-US" dirty="0"/>
              <a:t>Slater Fire (2020)</a:t>
            </a:r>
          </a:p>
          <a:p>
            <a:r>
              <a:rPr lang="en-US" dirty="0"/>
              <a:t>440 Structures Lost, 2 Fatalities</a:t>
            </a:r>
          </a:p>
          <a:p>
            <a:r>
              <a:rPr lang="en-US" dirty="0"/>
              <a:t>Estimated Incident Cost: $98,818,650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5CD7DB2C-07AB-572F-0A42-E219374B24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" r="31012"/>
          <a:stretch>
            <a:fillRect/>
          </a:stretch>
        </p:blipFill>
        <p:spPr>
          <a:xfrm>
            <a:off x="163575" y="1326918"/>
            <a:ext cx="3835830" cy="3028806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D7F68A9F-11B4-F53A-BC83-89F7D450DC4C}"/>
              </a:ext>
            </a:extLst>
          </p:cNvPr>
          <p:cNvSpPr txBox="1">
            <a:spLocks/>
          </p:cNvSpPr>
          <p:nvPr/>
        </p:nvSpPr>
        <p:spPr>
          <a:xfrm>
            <a:off x="4165518" y="4525818"/>
            <a:ext cx="3751502" cy="10052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McKinney Fire (2022)</a:t>
            </a:r>
          </a:p>
          <a:p>
            <a:r>
              <a:rPr lang="en-US" dirty="0"/>
              <a:t>185 Structures Lost, 4 Fatalities</a:t>
            </a:r>
          </a:p>
          <a:p>
            <a:r>
              <a:rPr lang="en-US" dirty="0"/>
              <a:t>Estimated Incident Cost: $361,520,000</a:t>
            </a:r>
          </a:p>
        </p:txBody>
      </p:sp>
      <p:pic>
        <p:nvPicPr>
          <p:cNvPr id="11" name="Picture Placeholder 8">
            <a:extLst>
              <a:ext uri="{FF2B5EF4-FFF2-40B4-BE49-F238E27FC236}">
                <a16:creationId xmlns:a16="http://schemas.microsoft.com/office/drawing/2014/main" id="{E426A721-A928-53D4-BF1F-222CC58744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r="7857"/>
          <a:stretch/>
        </p:blipFill>
        <p:spPr>
          <a:xfrm>
            <a:off x="4123354" y="1326918"/>
            <a:ext cx="3835830" cy="3028806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F43AD817-8C6C-AEBC-0BEE-64F1154DF6F2}"/>
              </a:ext>
            </a:extLst>
          </p:cNvPr>
          <p:cNvSpPr txBox="1">
            <a:spLocks/>
          </p:cNvSpPr>
          <p:nvPr/>
        </p:nvSpPr>
        <p:spPr>
          <a:xfrm>
            <a:off x="8115785" y="4525818"/>
            <a:ext cx="3751502" cy="10052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Mill Fire (2022)</a:t>
            </a:r>
          </a:p>
          <a:p>
            <a:r>
              <a:rPr lang="en-US" dirty="0"/>
              <a:t>118 Structures Lost, 2 Fatalities</a:t>
            </a:r>
          </a:p>
          <a:p>
            <a:r>
              <a:rPr lang="en-US" dirty="0"/>
              <a:t>Estimated Incident Cost: $36,896,048</a:t>
            </a:r>
          </a:p>
        </p:txBody>
      </p:sp>
      <p:pic>
        <p:nvPicPr>
          <p:cNvPr id="15" name="Picture Placeholder 8">
            <a:extLst>
              <a:ext uri="{FF2B5EF4-FFF2-40B4-BE49-F238E27FC236}">
                <a16:creationId xmlns:a16="http://schemas.microsoft.com/office/drawing/2014/main" id="{8EBF0FB5-1C8A-DA36-2347-8119B89FB9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" r="7847"/>
          <a:stretch/>
        </p:blipFill>
        <p:spPr>
          <a:xfrm>
            <a:off x="8073621" y="1326918"/>
            <a:ext cx="3835830" cy="302880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4F44B3D8-229E-471E-C456-899BFF4D7ACB}"/>
              </a:ext>
            </a:extLst>
          </p:cNvPr>
          <p:cNvSpPr txBox="1"/>
          <p:nvPr/>
        </p:nvSpPr>
        <p:spPr>
          <a:xfrm>
            <a:off x="311356" y="6308436"/>
            <a:ext cx="4157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/>
              <a:t>Photo Credits: Slater Fire – NPR, McKinney – AP, Mill Fire – AP</a:t>
            </a:r>
          </a:p>
        </p:txBody>
      </p:sp>
    </p:spTree>
    <p:extLst>
      <p:ext uri="{BB962C8B-B14F-4D97-AF65-F5344CB8AC3E}">
        <p14:creationId xmlns:p14="http://schemas.microsoft.com/office/powerpoint/2010/main" val="3483943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F296E-870F-5E89-208C-F5341076D6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21EEDC9-2937-1E87-997C-F1A9333FDE5A}"/>
              </a:ext>
            </a:extLst>
          </p:cNvPr>
          <p:cNvSpPr/>
          <p:nvPr/>
        </p:nvSpPr>
        <p:spPr>
          <a:xfrm rot="5400000">
            <a:off x="8252253" y="2918254"/>
            <a:ext cx="6858001" cy="1021493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1AB653E-CFCE-61CD-D4AD-B64C10339FA1}"/>
              </a:ext>
            </a:extLst>
          </p:cNvPr>
          <p:cNvSpPr/>
          <p:nvPr/>
        </p:nvSpPr>
        <p:spPr>
          <a:xfrm>
            <a:off x="9230518" y="4113575"/>
            <a:ext cx="2613351" cy="261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45514C1B-0450-0484-0B91-3C381D3DA72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0" y="4171950"/>
            <a:ext cx="2537152" cy="25313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670FFD86-8BE4-25FB-CCCB-DD9A80E8A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56" y="630809"/>
            <a:ext cx="6502360" cy="713232"/>
          </a:xfrm>
        </p:spPr>
        <p:txBody>
          <a:bodyPr>
            <a:normAutofit/>
          </a:bodyPr>
          <a:lstStyle/>
          <a:p>
            <a:r>
              <a:rPr lang="en-US" b="1" dirty="0"/>
              <a:t>Human Factor 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9F2AAD97-CBC2-D634-04EB-2127E8133ED7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348130" y="1509892"/>
            <a:ext cx="9765133" cy="3939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Slater Fire survivors remain primarily unhoused or in temporary housing in travel trailers. 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County programs have an average wait of 8 months to 1 year to locate rentals for a person in county housing sheltering/homeless programs.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2000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dirty="0">
                <a:latin typeface="Arial" panose="020B0604020202020204" pitchFamily="34" charset="0"/>
              </a:rPr>
              <a:t>Nearest larger cities: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800" dirty="0">
                <a:latin typeface="Arial" panose="020B0604020202020204" pitchFamily="34" charset="0"/>
              </a:rPr>
              <a:t>Redding, CA, and Medford/Phoenix, Oregon,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600" dirty="0">
                <a:latin typeface="Arial" panose="020B0604020202020204" pitchFamily="34" charset="0"/>
              </a:rPr>
              <a:t>Carr Fire in 2018 and the Alameda Fire in 2020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16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McKinney and Mill Housing is being rebuilt </a:t>
            </a: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altLang="en-US" sz="2000" dirty="0">
              <a:latin typeface="Arial" panose="020B0604020202020204" pitchFamily="34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2000" dirty="0">
                <a:latin typeface="Arial" panose="020B0604020202020204" pitchFamily="34" charset="0"/>
              </a:rPr>
              <a:t>Multiple Long-Term Recovery Groups have been established</a:t>
            </a:r>
          </a:p>
        </p:txBody>
      </p:sp>
    </p:spTree>
    <p:extLst>
      <p:ext uri="{BB962C8B-B14F-4D97-AF65-F5344CB8AC3E}">
        <p14:creationId xmlns:p14="http://schemas.microsoft.com/office/powerpoint/2010/main" val="587580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88562-41B1-EB99-EA23-8A330ED8D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0E1A4D3-AAF1-631F-5980-DDF7825273D6}"/>
              </a:ext>
            </a:extLst>
          </p:cNvPr>
          <p:cNvSpPr/>
          <p:nvPr/>
        </p:nvSpPr>
        <p:spPr>
          <a:xfrm rot="5400000">
            <a:off x="8252253" y="2918254"/>
            <a:ext cx="6858001" cy="1021493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FD45C46-ED5D-650A-345F-3DCC34E4260F}"/>
              </a:ext>
            </a:extLst>
          </p:cNvPr>
          <p:cNvSpPr/>
          <p:nvPr/>
        </p:nvSpPr>
        <p:spPr>
          <a:xfrm>
            <a:off x="9230518" y="4113575"/>
            <a:ext cx="2613351" cy="261335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F3124530-EBED-4C8B-9349-3DE11D9584B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1760" y="4171950"/>
            <a:ext cx="2537152" cy="2531373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715118CE-9996-EAF3-1AF6-D6E92378A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056" y="630809"/>
            <a:ext cx="6282904" cy="713232"/>
          </a:xfrm>
        </p:spPr>
        <p:txBody>
          <a:bodyPr>
            <a:normAutofit/>
          </a:bodyPr>
          <a:lstStyle/>
          <a:p>
            <a:r>
              <a:rPr lang="en-US" b="1" dirty="0"/>
              <a:t>Key Takeaways &amp; Next Steps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52A868EA-E6C5-2A6F-2474-F012A9B29E2E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255056" y="1241458"/>
            <a:ext cx="8837430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Wildfires are growing in size, frequency, and cost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Increasing burden on local resources and residents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WUI 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Need for sustained investment in mitigation, prevention, and recovery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Mitigation </a:t>
            </a:r>
            <a:r>
              <a:rPr lang="en-US" altLang="en-US" sz="1800" dirty="0">
                <a:latin typeface="Arial" panose="020B0604020202020204" pitchFamily="34" charset="0"/>
              </a:rPr>
              <a:t>d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ollars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Supports the case for bipartition state and federal funding partnerships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800" dirty="0">
                <a:latin typeface="Arial" panose="020B0604020202020204" pitchFamily="34" charset="0"/>
              </a:rPr>
              <a:t>CalFire </a:t>
            </a:r>
          </a:p>
          <a:p>
            <a:pPr lvl="1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US Forest Partnership and Values-at-Risk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1600" dirty="0">
                <a:latin typeface="Arial" panose="020B0604020202020204" pitchFamily="34" charset="0"/>
              </a:rPr>
              <a:t>Klamath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Shasta</a:t>
            </a:r>
            <a:r>
              <a:rPr lang="en-US" altLang="en-US" sz="1600" dirty="0">
                <a:latin typeface="Arial" panose="020B0604020202020204" pitchFamily="34" charset="0"/>
              </a:rPr>
              <a:t>-Trinity </a:t>
            </a:r>
          </a:p>
          <a:p>
            <a:pPr lvl="2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Six Rivers </a:t>
            </a:r>
          </a:p>
        </p:txBody>
      </p:sp>
    </p:spTree>
    <p:extLst>
      <p:ext uri="{BB962C8B-B14F-4D97-AF65-F5344CB8AC3E}">
        <p14:creationId xmlns:p14="http://schemas.microsoft.com/office/powerpoint/2010/main" val="2984041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B2970F6-CB10-0BF1-A94D-033F9A1651A2}"/>
              </a:ext>
            </a:extLst>
          </p:cNvPr>
          <p:cNvSpPr/>
          <p:nvPr/>
        </p:nvSpPr>
        <p:spPr>
          <a:xfrm>
            <a:off x="0" y="-27432"/>
            <a:ext cx="12192000" cy="3602038"/>
          </a:xfrm>
          <a:prstGeom prst="rect">
            <a:avLst/>
          </a:prstGeom>
          <a:solidFill>
            <a:srgbClr val="156082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3247F74-CDB3-CDA1-1C86-C875DCE2E7C3}"/>
              </a:ext>
            </a:extLst>
          </p:cNvPr>
          <p:cNvSpPr/>
          <p:nvPr/>
        </p:nvSpPr>
        <p:spPr>
          <a:xfrm>
            <a:off x="416052" y="1528459"/>
            <a:ext cx="4569818" cy="456981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blue circle with red text&#10;&#10;Description automatically generated">
            <a:extLst>
              <a:ext uri="{FF2B5EF4-FFF2-40B4-BE49-F238E27FC236}">
                <a16:creationId xmlns:a16="http://schemas.microsoft.com/office/drawing/2014/main" id="{22C2F19C-EDB0-8F0F-25C0-24A4589CD8F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9" y="1591056"/>
            <a:ext cx="4436573" cy="442646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090EC3D-705D-E1E3-222F-41FCE0E36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7148" y="1187006"/>
            <a:ext cx="7103574" cy="23876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2500875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301</Words>
  <Application>Microsoft Office PowerPoint</Application>
  <PresentationFormat>Widescreen</PresentationFormat>
  <Paragraphs>63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Siskiyou County  Wildfire Impacts:  2015–2025 </vt:lpstr>
      <vt:lpstr>Rising Wildfire Activity Over the Past Decade</vt:lpstr>
      <vt:lpstr>Total Estimated Costs: Suppression, Damage, and Recovery (2015–2025)</vt:lpstr>
      <vt:lpstr>Community Impacts: Structures Lost &amp; Fatalities</vt:lpstr>
      <vt:lpstr>Major Fires That Shaped the OES</vt:lpstr>
      <vt:lpstr>Human Factor </vt:lpstr>
      <vt:lpstr>Key Takeaways &amp; Next Steps</vt:lpstr>
      <vt:lpstr>Q&amp;A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Owen A. Cabo Dal Molin</dc:creator>
  <cp:lastModifiedBy>Bryan Schenone</cp:lastModifiedBy>
  <cp:revision>7</cp:revision>
  <dcterms:created xsi:type="dcterms:W3CDTF">2025-04-15T21:33:00Z</dcterms:created>
  <dcterms:modified xsi:type="dcterms:W3CDTF">2025-07-29T21:11:19Z</dcterms:modified>
</cp:coreProperties>
</file>