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69261" autoAdjust="0"/>
  </p:normalViewPr>
  <p:slideViewPr>
    <p:cSldViewPr snapToGrid="0">
      <p:cViewPr varScale="1">
        <p:scale>
          <a:sx n="66" d="100"/>
          <a:sy n="66" d="100"/>
        </p:scale>
        <p:origin x="129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0822D-E3F5-4FE1-B72C-B1C4C37E27B9}" type="datetimeFigureOut">
              <a:rPr lang="en-US" smtClean="0"/>
              <a:t>2/24/2025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292CA6-CBD4-4247-8CD2-7E685FA57A43}" type="slidenum">
              <a:rPr lang="en-US" smtClean="0"/>
              <a:t>‹#›</a:t>
            </a:fld>
            <a:endParaRPr lang="en-US"/>
          </a:p>
        </p:txBody>
      </p:sp>
    </p:spTree>
    <p:extLst>
      <p:ext uri="{BB962C8B-B14F-4D97-AF65-F5344CB8AC3E}">
        <p14:creationId xmlns:p14="http://schemas.microsoft.com/office/powerpoint/2010/main" val="1985542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Levels of fire hazard are based on consistent statewide criteria and based on the severity of fire hazard expected. </a:t>
            </a:r>
            <a:r>
              <a:rPr lang="en-US" sz="1800" dirty="0">
                <a:effectLst/>
                <a:latin typeface="Aptos" panose="020B0004020202020204" pitchFamily="34" charset="0"/>
                <a:ea typeface="Aptos" panose="020B0004020202020204" pitchFamily="34" charset="0"/>
                <a:cs typeface="Aptos" panose="020B0004020202020204" pitchFamily="34" charset="0"/>
              </a:rPr>
              <a:t>An LRA is an area where the local government is responsible for wildfire protection.</a:t>
            </a:r>
          </a:p>
          <a:p>
            <a:endParaRPr lang="en-US" sz="1800" dirty="0">
              <a:effectLst/>
              <a:latin typeface="Aptos" panose="020B0004020202020204" pitchFamily="34" charset="0"/>
            </a:endParaRPr>
          </a:p>
          <a:p>
            <a:r>
              <a:rPr lang="en-US" sz="1800" dirty="0">
                <a:effectLst/>
                <a:latin typeface="Aptos" panose="020B0004020202020204" pitchFamily="34" charset="0"/>
              </a:rPr>
              <a:t>An LRA is an area where the local government is responsible for wildfire protection. </a:t>
            </a:r>
          </a:p>
          <a:p>
            <a:endParaRPr lang="en-US" sz="1800" dirty="0">
              <a:effectLst/>
              <a:latin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1200" u="sng"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Information Sharing Obligation: Government Code 51178.5</a:t>
            </a:r>
            <a:b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br>
            <a: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Within </a:t>
            </a:r>
            <a:r>
              <a:rPr lang="en-US" sz="12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30 days after receiving a transmittal from the State Fire Marshal</a:t>
            </a:r>
            <a: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that identifies fire hazard severity zones pursuant to Section 51178, a local agency shall </a:t>
            </a:r>
            <a:r>
              <a:rPr lang="en-US" sz="12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make the information available for public review and comment</a:t>
            </a:r>
            <a: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The information shall be presented in a format that is understandable and accessible to the general public, including, but not limited to, maps.</a:t>
            </a:r>
            <a:endParaRPr lang="en-US" sz="12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marL="457200" marR="0"/>
            <a: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endParaRPr lang="en-US" sz="1200" dirty="0">
              <a:effectLst/>
              <a:latin typeface="Aptos" panose="020B0004020202020204" pitchFamily="34" charset="0"/>
              <a:ea typeface="Aptos" panose="020B0004020202020204" pitchFamily="34" charset="0"/>
              <a:cs typeface="Aptos" panose="020B0004020202020204" pitchFamily="34" charset="0"/>
            </a:endParaRPr>
          </a:p>
          <a:p>
            <a:pPr marL="342900" marR="0" lvl="0" indent="-342900">
              <a:buSzPts val="1000"/>
              <a:buFont typeface="Symbol" panose="05050102010706020507" pitchFamily="18" charset="2"/>
              <a:buChar char=""/>
              <a:tabLst>
                <a:tab pos="457200" algn="l"/>
              </a:tabLst>
            </a:pPr>
            <a:r>
              <a:rPr lang="en-US" sz="1200" u="sng"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Legislative Obligation: Government Code section 51179</a:t>
            </a:r>
            <a: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requires a local agency to designate, by ordinance, moderate, high, and very high FHSZ </a:t>
            </a:r>
            <a:r>
              <a:rPr lang="en-US" sz="12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within 120 days</a:t>
            </a:r>
            <a: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of </a:t>
            </a:r>
            <a:r>
              <a:rPr lang="en-US" sz="12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receiving the identified FHSZ's from the State Fire Marshal</a:t>
            </a:r>
            <a:r>
              <a:rPr lang="en-US" sz="1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pursuant to Section 51178.</a:t>
            </a:r>
            <a:endParaRPr lang="en-US" sz="12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marL="742950" marR="0" lvl="1" indent="-285750">
              <a:buSzPts val="1000"/>
              <a:buFont typeface="Courier New" panose="02070309020205020404" pitchFamily="49" charset="0"/>
              <a:buChar char="o"/>
              <a:tabLst>
                <a:tab pos="914400" algn="l"/>
              </a:tabLst>
            </a:pPr>
            <a:r>
              <a:rPr lang="en-US" sz="12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Note:  County may choose to increase the designation of a FHSZ from the FHSZ identified by the State Fire Marshal, (for example if the FHSZ zone edges in the maps are not aligned with parcel boundaries), but County is not allowed to reduce the designation of a FHSZ.</a:t>
            </a:r>
            <a:endParaRPr lang="en-US" sz="12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0292CA6-CBD4-4247-8CD2-7E685FA57A43}" type="slidenum">
              <a:rPr lang="en-US" smtClean="0"/>
              <a:t>2</a:t>
            </a:fld>
            <a:endParaRPr lang="en-US"/>
          </a:p>
        </p:txBody>
      </p:sp>
    </p:spTree>
    <p:extLst>
      <p:ext uri="{BB962C8B-B14F-4D97-AF65-F5344CB8AC3E}">
        <p14:creationId xmlns:p14="http://schemas.microsoft.com/office/powerpoint/2010/main" val="20705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292CA6-CBD4-4247-8CD2-7E685FA57A43}" type="slidenum">
              <a:rPr lang="en-US" smtClean="0"/>
              <a:t>3</a:t>
            </a:fld>
            <a:endParaRPr lang="en-US"/>
          </a:p>
        </p:txBody>
      </p:sp>
    </p:spTree>
    <p:extLst>
      <p:ext uri="{BB962C8B-B14F-4D97-AF65-F5344CB8AC3E}">
        <p14:creationId xmlns:p14="http://schemas.microsoft.com/office/powerpoint/2010/main" val="1924928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01168" lvl="1" indent="0">
              <a:buNone/>
            </a:pPr>
            <a:r>
              <a:rPr lang="en-US" sz="1200" dirty="0"/>
              <a:t>Following final review and any proposed  changes to the maps, County staff will draft the required ordinance and present to the Board for approval (first and second readings anticipated in May, 2025).</a:t>
            </a:r>
          </a:p>
          <a:p>
            <a:pPr lvl="1"/>
            <a:endParaRPr lang="en-US" sz="1200" dirty="0"/>
          </a:p>
          <a:p>
            <a:pPr lvl="1"/>
            <a:r>
              <a:rPr lang="en-US" sz="1200" dirty="0"/>
              <a:t>Final ordinance will be provided to the State Fire Marshall by the June 9, 2025, deadline. </a:t>
            </a:r>
          </a:p>
          <a:p>
            <a:pPr lvl="1"/>
            <a:endParaRPr lang="en-US" sz="1200" dirty="0"/>
          </a:p>
          <a:p>
            <a:pPr lvl="1"/>
            <a:endParaRPr lang="en-US" sz="1200" dirty="0"/>
          </a:p>
          <a:p>
            <a:r>
              <a:rPr lang="en-US" dirty="0"/>
              <a:t>County to open a 30-day comment period</a:t>
            </a:r>
          </a:p>
          <a:p>
            <a:pPr lvl="1"/>
            <a:r>
              <a:rPr lang="en-US" sz="2000" dirty="0"/>
              <a:t>Maps, backup material, and instructions on how to comment will be provided on the County’s website and shared via social media. </a:t>
            </a:r>
          </a:p>
          <a:p>
            <a:pPr lvl="1"/>
            <a:r>
              <a:rPr lang="en-US" sz="2000" dirty="0"/>
              <a:t>Following closing of public comment, county staff will review comments and determine how to address them. </a:t>
            </a:r>
          </a:p>
          <a:p>
            <a:endParaRPr lang="en-US" dirty="0"/>
          </a:p>
        </p:txBody>
      </p:sp>
      <p:sp>
        <p:nvSpPr>
          <p:cNvPr id="4" name="Slide Number Placeholder 3"/>
          <p:cNvSpPr>
            <a:spLocks noGrp="1"/>
          </p:cNvSpPr>
          <p:nvPr>
            <p:ph type="sldNum" sz="quarter" idx="5"/>
          </p:nvPr>
        </p:nvSpPr>
        <p:spPr/>
        <p:txBody>
          <a:bodyPr/>
          <a:lstStyle/>
          <a:p>
            <a:fld id="{50292CA6-CBD4-4247-8CD2-7E685FA57A43}" type="slidenum">
              <a:rPr lang="en-US" smtClean="0"/>
              <a:t>4</a:t>
            </a:fld>
            <a:endParaRPr lang="en-US"/>
          </a:p>
        </p:txBody>
      </p:sp>
    </p:spTree>
    <p:extLst>
      <p:ext uri="{BB962C8B-B14F-4D97-AF65-F5344CB8AC3E}">
        <p14:creationId xmlns:p14="http://schemas.microsoft.com/office/powerpoint/2010/main" val="340408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B95C2A-27A2-431E-8FC6-EC0FA9088A91}"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519D7-6D1B-4889-8B40-BBB7A0F0492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663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B95C2A-27A2-431E-8FC6-EC0FA9088A91}"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71289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B95C2A-27A2-431E-8FC6-EC0FA9088A91}"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647747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B95C2A-27A2-431E-8FC6-EC0FA9088A91}"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241618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95C2A-27A2-431E-8FC6-EC0FA9088A91}" type="datetimeFigureOut">
              <a:rPr lang="en-US" smtClean="0"/>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519D7-6D1B-4889-8B40-BBB7A0F0492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0576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B95C2A-27A2-431E-8FC6-EC0FA9088A91}"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1004806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B95C2A-27A2-431E-8FC6-EC0FA9088A91}" type="datetimeFigureOut">
              <a:rPr lang="en-US" smtClean="0"/>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3854180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B95C2A-27A2-431E-8FC6-EC0FA9088A91}" type="datetimeFigureOut">
              <a:rPr lang="en-US" smtClean="0"/>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3554602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CB95C2A-27A2-431E-8FC6-EC0FA9088A91}" type="datetimeFigureOut">
              <a:rPr lang="en-US" smtClean="0"/>
              <a:t>2/24/2025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1141003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CB95C2A-27A2-431E-8FC6-EC0FA9088A91}" type="datetimeFigureOut">
              <a:rPr lang="en-US" smtClean="0"/>
              <a:t>2/24/2025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AF519D7-6D1B-4889-8B40-BBB7A0F0492B}" type="slidenum">
              <a:rPr lang="en-US" smtClean="0"/>
              <a:t>‹#›</a:t>
            </a:fld>
            <a:endParaRPr lang="en-US"/>
          </a:p>
        </p:txBody>
      </p:sp>
    </p:spTree>
    <p:extLst>
      <p:ext uri="{BB962C8B-B14F-4D97-AF65-F5344CB8AC3E}">
        <p14:creationId xmlns:p14="http://schemas.microsoft.com/office/powerpoint/2010/main" val="219356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95C2A-27A2-431E-8FC6-EC0FA9088A91}" type="datetimeFigureOut">
              <a:rPr lang="en-US" smtClean="0"/>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519D7-6D1B-4889-8B40-BBB7A0F0492B}" type="slidenum">
              <a:rPr lang="en-US" smtClean="0"/>
              <a:t>‹#›</a:t>
            </a:fld>
            <a:endParaRPr lang="en-US"/>
          </a:p>
        </p:txBody>
      </p:sp>
    </p:spTree>
    <p:extLst>
      <p:ext uri="{BB962C8B-B14F-4D97-AF65-F5344CB8AC3E}">
        <p14:creationId xmlns:p14="http://schemas.microsoft.com/office/powerpoint/2010/main" val="381161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CB95C2A-27A2-431E-8FC6-EC0FA9088A91}" type="datetimeFigureOut">
              <a:rPr lang="en-US" smtClean="0"/>
              <a:t>2/24/2025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AF519D7-6D1B-4889-8B40-BBB7A0F0492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82914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ire-hazard-severity-zones-rollout-calfire-forestry.hub.arcgis.com/pages/access-ma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811F-770E-CC1D-FA35-84FB9205AB30}"/>
              </a:ext>
            </a:extLst>
          </p:cNvPr>
          <p:cNvSpPr>
            <a:spLocks noGrp="1"/>
          </p:cNvSpPr>
          <p:nvPr>
            <p:ph type="ctrTitle"/>
          </p:nvPr>
        </p:nvSpPr>
        <p:spPr/>
        <p:txBody>
          <a:bodyPr/>
          <a:lstStyle/>
          <a:p>
            <a:pPr algn="ctr"/>
            <a:r>
              <a:rPr lang="en-US" dirty="0"/>
              <a:t>Local Responsibility Area Fire Hazard Severity Zone</a:t>
            </a:r>
          </a:p>
        </p:txBody>
      </p:sp>
      <p:sp>
        <p:nvSpPr>
          <p:cNvPr id="3" name="Subtitle 2">
            <a:extLst>
              <a:ext uri="{FF2B5EF4-FFF2-40B4-BE49-F238E27FC236}">
                <a16:creationId xmlns:a16="http://schemas.microsoft.com/office/drawing/2014/main" id="{9870B1FB-D8DC-6FD6-3F31-EB4D8B05DF4B}"/>
              </a:ext>
            </a:extLst>
          </p:cNvPr>
          <p:cNvSpPr>
            <a:spLocks noGrp="1"/>
          </p:cNvSpPr>
          <p:nvPr>
            <p:ph type="subTitle" idx="1"/>
          </p:nvPr>
        </p:nvSpPr>
        <p:spPr>
          <a:xfrm>
            <a:off x="1375983" y="4513370"/>
            <a:ext cx="9440034" cy="1049867"/>
          </a:xfrm>
        </p:spPr>
        <p:txBody>
          <a:bodyPr>
            <a:normAutofit/>
          </a:bodyPr>
          <a:lstStyle/>
          <a:p>
            <a:r>
              <a:rPr lang="en-US" sz="3200" dirty="0"/>
              <a:t>Roll Out and County Responsibilities </a:t>
            </a:r>
          </a:p>
        </p:txBody>
      </p:sp>
    </p:spTree>
    <p:extLst>
      <p:ext uri="{BB962C8B-B14F-4D97-AF65-F5344CB8AC3E}">
        <p14:creationId xmlns:p14="http://schemas.microsoft.com/office/powerpoint/2010/main" val="1567606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7A817-8249-97AA-2585-999D50BB0F7D}"/>
              </a:ext>
            </a:extLst>
          </p:cNvPr>
          <p:cNvSpPr>
            <a:spLocks noGrp="1"/>
          </p:cNvSpPr>
          <p:nvPr>
            <p:ph type="title"/>
          </p:nvPr>
        </p:nvSpPr>
        <p:spPr/>
        <p:txBody>
          <a:bodyPr/>
          <a:lstStyle/>
          <a:p>
            <a:r>
              <a:rPr lang="en-US" dirty="0"/>
              <a:t>Introduction and County Requirements</a:t>
            </a:r>
          </a:p>
        </p:txBody>
      </p:sp>
      <p:sp>
        <p:nvSpPr>
          <p:cNvPr id="3" name="Content Placeholder 2">
            <a:extLst>
              <a:ext uri="{FF2B5EF4-FFF2-40B4-BE49-F238E27FC236}">
                <a16:creationId xmlns:a16="http://schemas.microsoft.com/office/drawing/2014/main" id="{4E99B55A-5AF6-0C59-754B-EF8AE1D6E4B5}"/>
              </a:ext>
            </a:extLst>
          </p:cNvPr>
          <p:cNvSpPr>
            <a:spLocks noGrp="1"/>
          </p:cNvSpPr>
          <p:nvPr>
            <p:ph idx="1"/>
          </p:nvPr>
        </p:nvSpPr>
        <p:spPr>
          <a:xfrm>
            <a:off x="1285538" y="1926416"/>
            <a:ext cx="10058400" cy="4023360"/>
          </a:xfrm>
        </p:spPr>
        <p:txBody>
          <a:bodyPr>
            <a:normAutofit fontScale="92500" lnSpcReduction="10000"/>
          </a:bodyPr>
          <a:lstStyle/>
          <a:p>
            <a:r>
              <a:rPr lang="en-US" sz="2800" dirty="0"/>
              <a:t>In accordance with State Code Section 51178, the State Fire Marshall is required to identify levels of fire hazard.  </a:t>
            </a:r>
          </a:p>
          <a:p>
            <a:r>
              <a:rPr lang="en-US" sz="2800" dirty="0"/>
              <a:t>Local jurisdictions are receiving notices from the Office of the State Fire Marshall on the Local Responsibility Area (LRA) Fire Hazard Severity Zone (FHSZ) maps as identified by the State Fire Marshall.</a:t>
            </a:r>
          </a:p>
          <a:p>
            <a:pPr lvl="1"/>
            <a:r>
              <a:rPr lang="en-US" sz="2800" dirty="0"/>
              <a:t>Siskiyou County received its notice on February 10, 2025.</a:t>
            </a:r>
          </a:p>
          <a:p>
            <a:pPr lvl="1"/>
            <a:r>
              <a:rPr lang="en-US" sz="2800" dirty="0"/>
              <a:t>LRA’s include cities, counties and districts.</a:t>
            </a:r>
          </a:p>
          <a:p>
            <a:r>
              <a:rPr lang="en-US" sz="2800" dirty="0"/>
              <a:t>Siskiyou County’s obligations within our LRA include:</a:t>
            </a:r>
          </a:p>
          <a:p>
            <a:pPr lvl="1"/>
            <a:r>
              <a:rPr lang="en-US" sz="2800" dirty="0"/>
              <a:t>Information Sharing (public review and comment)</a:t>
            </a:r>
          </a:p>
          <a:p>
            <a:pPr lvl="1"/>
            <a:r>
              <a:rPr lang="en-US" sz="2800" dirty="0"/>
              <a:t>Legislative (designation by ordinance)</a:t>
            </a:r>
          </a:p>
          <a:p>
            <a:endParaRPr lang="en-US" dirty="0"/>
          </a:p>
        </p:txBody>
      </p:sp>
    </p:spTree>
    <p:extLst>
      <p:ext uri="{BB962C8B-B14F-4D97-AF65-F5344CB8AC3E}">
        <p14:creationId xmlns:p14="http://schemas.microsoft.com/office/powerpoint/2010/main" val="60554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A9128-3059-A211-6D33-0356A801BD1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A05D9D-1E46-8F68-64E5-473F26352ED2}"/>
              </a:ext>
            </a:extLst>
          </p:cNvPr>
          <p:cNvSpPr>
            <a:spLocks noGrp="1"/>
          </p:cNvSpPr>
          <p:nvPr>
            <p:ph idx="1"/>
          </p:nvPr>
        </p:nvSpPr>
        <p:spPr/>
        <p:txBody>
          <a:bodyPr/>
          <a:lstStyle/>
          <a:p>
            <a:endParaRPr lang="en-US" dirty="0"/>
          </a:p>
        </p:txBody>
      </p:sp>
      <p:sp>
        <p:nvSpPr>
          <p:cNvPr id="5" name="TextBox 4">
            <a:extLst>
              <a:ext uri="{FF2B5EF4-FFF2-40B4-BE49-F238E27FC236}">
                <a16:creationId xmlns:a16="http://schemas.microsoft.com/office/drawing/2014/main" id="{279525D8-1A8A-5350-FDF8-3279D2E31883}"/>
              </a:ext>
            </a:extLst>
          </p:cNvPr>
          <p:cNvSpPr txBox="1"/>
          <p:nvPr/>
        </p:nvSpPr>
        <p:spPr>
          <a:xfrm>
            <a:off x="3183592" y="5977468"/>
            <a:ext cx="6098240" cy="369332"/>
          </a:xfrm>
          <a:prstGeom prst="rect">
            <a:avLst/>
          </a:prstGeom>
          <a:noFill/>
        </p:spPr>
        <p:txBody>
          <a:bodyPr wrap="square">
            <a:spAutoFit/>
          </a:bodyPr>
          <a:lstStyle/>
          <a:p>
            <a:r>
              <a:rPr lang="en-US" dirty="0">
                <a:hlinkClick r:id="rId3"/>
              </a:rPr>
              <a:t>LRA FHSZ - Access Map | LRA FHSZ - Hub Site Application</a:t>
            </a:r>
            <a:endParaRPr lang="en-US" dirty="0"/>
          </a:p>
        </p:txBody>
      </p:sp>
      <p:pic>
        <p:nvPicPr>
          <p:cNvPr id="7" name="Picture 6">
            <a:extLst>
              <a:ext uri="{FF2B5EF4-FFF2-40B4-BE49-F238E27FC236}">
                <a16:creationId xmlns:a16="http://schemas.microsoft.com/office/drawing/2014/main" id="{CE4D87E4-9971-B0DA-BE1E-C2A731C50845}"/>
              </a:ext>
            </a:extLst>
          </p:cNvPr>
          <p:cNvPicPr>
            <a:picLocks noChangeAspect="1"/>
          </p:cNvPicPr>
          <p:nvPr/>
        </p:nvPicPr>
        <p:blipFill>
          <a:blip r:embed="rId4"/>
          <a:stretch>
            <a:fillRect/>
          </a:stretch>
        </p:blipFill>
        <p:spPr>
          <a:xfrm>
            <a:off x="942190" y="161613"/>
            <a:ext cx="10368579" cy="5815855"/>
          </a:xfrm>
          <a:prstGeom prst="rect">
            <a:avLst/>
          </a:prstGeom>
        </p:spPr>
      </p:pic>
    </p:spTree>
    <p:extLst>
      <p:ext uri="{BB962C8B-B14F-4D97-AF65-F5344CB8AC3E}">
        <p14:creationId xmlns:p14="http://schemas.microsoft.com/office/powerpoint/2010/main" val="4153803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D350C-17E4-272B-7E49-6C569B520B53}"/>
              </a:ext>
            </a:extLst>
          </p:cNvPr>
          <p:cNvSpPr>
            <a:spLocks noGrp="1"/>
          </p:cNvSpPr>
          <p:nvPr>
            <p:ph type="title"/>
          </p:nvPr>
        </p:nvSpPr>
        <p:spPr/>
        <p:txBody>
          <a:bodyPr/>
          <a:lstStyle/>
          <a:p>
            <a:r>
              <a:rPr lang="en-US" dirty="0"/>
              <a:t>Next Steps		</a:t>
            </a:r>
          </a:p>
        </p:txBody>
      </p:sp>
      <p:sp>
        <p:nvSpPr>
          <p:cNvPr id="3" name="Content Placeholder 2">
            <a:extLst>
              <a:ext uri="{FF2B5EF4-FFF2-40B4-BE49-F238E27FC236}">
                <a16:creationId xmlns:a16="http://schemas.microsoft.com/office/drawing/2014/main" id="{A77DDD75-46A8-8535-148A-7E40FDE37684}"/>
              </a:ext>
            </a:extLst>
          </p:cNvPr>
          <p:cNvSpPr>
            <a:spLocks noGrp="1"/>
          </p:cNvSpPr>
          <p:nvPr>
            <p:ph idx="1"/>
          </p:nvPr>
        </p:nvSpPr>
        <p:spPr>
          <a:xfrm>
            <a:off x="1097280" y="1845733"/>
            <a:ext cx="10058400" cy="4308323"/>
          </a:xfrm>
        </p:spPr>
        <p:txBody>
          <a:bodyPr>
            <a:noAutofit/>
          </a:bodyPr>
          <a:lstStyle/>
          <a:p>
            <a:r>
              <a:rPr lang="en-US" sz="2400" dirty="0"/>
              <a:t>County to open a 30-day comment period</a:t>
            </a:r>
          </a:p>
          <a:p>
            <a:pPr lvl="1"/>
            <a:r>
              <a:rPr lang="en-US" sz="2400" dirty="0"/>
              <a:t>Maps, backup material, and instructions on how to comment will be provided on the County’s website and shared via social media. </a:t>
            </a:r>
          </a:p>
          <a:p>
            <a:pPr marL="201168" lvl="1" indent="0">
              <a:buNone/>
            </a:pPr>
            <a:endParaRPr lang="en-US" sz="2400" dirty="0"/>
          </a:p>
          <a:p>
            <a:pPr marL="201168" lvl="1" indent="0">
              <a:buNone/>
            </a:pPr>
            <a:r>
              <a:rPr lang="en-US" sz="2400" dirty="0"/>
              <a:t>Community Development, Office of Emergency Services, and the Sheriff’s Departments will review the FHSZ maps and determine if any changes are necessary. </a:t>
            </a:r>
          </a:p>
          <a:p>
            <a:pPr marL="201168" lvl="1" indent="0">
              <a:buNone/>
            </a:pPr>
            <a:endParaRPr lang="en-US" sz="2400" dirty="0"/>
          </a:p>
          <a:p>
            <a:pPr marL="201168" lvl="1" indent="0">
              <a:buNone/>
            </a:pPr>
            <a:r>
              <a:rPr lang="en-US" sz="2400" dirty="0"/>
              <a:t>Following final review and any proposed  changes to the maps, County staff will draft the required ordinance and present to the Board for approval. </a:t>
            </a:r>
          </a:p>
          <a:p>
            <a:pPr lvl="1"/>
            <a:r>
              <a:rPr lang="en-US" sz="2400" dirty="0"/>
              <a:t>Final ordinance will be provided to the State Fire Marshall by the June 9, 2025, deadline. </a:t>
            </a:r>
          </a:p>
        </p:txBody>
      </p:sp>
    </p:spTree>
    <p:extLst>
      <p:ext uri="{BB962C8B-B14F-4D97-AF65-F5344CB8AC3E}">
        <p14:creationId xmlns:p14="http://schemas.microsoft.com/office/powerpoint/2010/main" val="3762012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0BCE-00B5-4362-EFEF-1F1F6A11A673}"/>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471A5D2E-ED32-47EE-A77C-044C843CF13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5005194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4354</TotalTime>
  <Words>560</Words>
  <Application>Microsoft Office PowerPoint</Application>
  <PresentationFormat>Widescreen</PresentationFormat>
  <Paragraphs>39</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Aptos</vt:lpstr>
      <vt:lpstr>Calibri</vt:lpstr>
      <vt:lpstr>Calibri Light</vt:lpstr>
      <vt:lpstr>Courier New</vt:lpstr>
      <vt:lpstr>Symbol</vt:lpstr>
      <vt:lpstr>Retrospect</vt:lpstr>
      <vt:lpstr>Local Responsibility Area Fire Hazard Severity Zone</vt:lpstr>
      <vt:lpstr>Introduction and County Requirements</vt:lpstr>
      <vt:lpstr>PowerPoint Presentation</vt:lpstr>
      <vt:lpstr>Next Steps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Elizabeth Nielsen</dc:creator>
  <cp:lastModifiedBy>Elizabeth Nielsen</cp:lastModifiedBy>
  <cp:revision>1</cp:revision>
  <dcterms:created xsi:type="dcterms:W3CDTF">2025-02-24T17:41:27Z</dcterms:created>
  <dcterms:modified xsi:type="dcterms:W3CDTF">2025-02-27T18:16:19Z</dcterms:modified>
</cp:coreProperties>
</file>