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modernComment_8FE_F11F4452.xml" ContentType="application/vnd.ms-powerpoint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drawings/drawing4.xml" ContentType="application/vnd.openxmlformats-officedocument.drawingml.chartshapes+xml"/>
  <Override PartName="/ppt/notesSlides/notesSlide1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399" r:id="rId3"/>
    <p:sldId id="2267" r:id="rId4"/>
    <p:sldId id="279" r:id="rId5"/>
    <p:sldId id="2283" r:id="rId6"/>
    <p:sldId id="2280" r:id="rId7"/>
    <p:sldId id="2346" r:id="rId8"/>
    <p:sldId id="317" r:id="rId9"/>
    <p:sldId id="2364" r:id="rId10"/>
    <p:sldId id="2427" r:id="rId11"/>
    <p:sldId id="2365" r:id="rId12"/>
    <p:sldId id="2359" r:id="rId13"/>
    <p:sldId id="2386" r:id="rId14"/>
    <p:sldId id="2302" r:id="rId15"/>
    <p:sldId id="2428" r:id="rId16"/>
    <p:sldId id="2299" r:id="rId17"/>
    <p:sldId id="2420" r:id="rId18"/>
    <p:sldId id="2421" r:id="rId19"/>
    <p:sldId id="2432" r:id="rId20"/>
    <p:sldId id="2287" r:id="rId21"/>
    <p:sldId id="276" r:id="rId22"/>
    <p:sldId id="2429" r:id="rId23"/>
    <p:sldId id="2266" r:id="rId24"/>
    <p:sldId id="2391" r:id="rId25"/>
    <p:sldId id="2393" r:id="rId26"/>
    <p:sldId id="2303" r:id="rId27"/>
    <p:sldId id="2426" r:id="rId28"/>
    <p:sldId id="2424" r:id="rId29"/>
    <p:sldId id="2301" r:id="rId30"/>
    <p:sldId id="2411" r:id="rId31"/>
    <p:sldId id="2433" r:id="rId32"/>
    <p:sldId id="2416" r:id="rId33"/>
    <p:sldId id="2417" r:id="rId34"/>
    <p:sldId id="2418" r:id="rId35"/>
    <p:sldId id="2419" r:id="rId36"/>
    <p:sldId id="2430" r:id="rId37"/>
    <p:sldId id="243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 Slides" id="{FC1DA1D4-ED92-4824-95BA-98ACFADA71B7}">
          <p14:sldIdLst>
            <p14:sldId id="256"/>
          </p14:sldIdLst>
        </p14:section>
        <p14:section name="Section Breaks" id="{61B59180-1936-44C7-B31D-CEFA38CA9CB8}">
          <p14:sldIdLst>
            <p14:sldId id="2399"/>
            <p14:sldId id="2267"/>
            <p14:sldId id="279"/>
            <p14:sldId id="2283"/>
            <p14:sldId id="2280"/>
            <p14:sldId id="2346"/>
            <p14:sldId id="317"/>
            <p14:sldId id="2364"/>
            <p14:sldId id="2427"/>
            <p14:sldId id="2365"/>
            <p14:sldId id="2359"/>
            <p14:sldId id="2386"/>
            <p14:sldId id="2302"/>
            <p14:sldId id="2428"/>
            <p14:sldId id="2299"/>
            <p14:sldId id="2420"/>
            <p14:sldId id="2421"/>
            <p14:sldId id="2432"/>
            <p14:sldId id="2287"/>
            <p14:sldId id="276"/>
            <p14:sldId id="2429"/>
            <p14:sldId id="2266"/>
            <p14:sldId id="2391"/>
            <p14:sldId id="2393"/>
            <p14:sldId id="2303"/>
            <p14:sldId id="2426"/>
            <p14:sldId id="2424"/>
            <p14:sldId id="2301"/>
            <p14:sldId id="2411"/>
            <p14:sldId id="2433"/>
            <p14:sldId id="2416"/>
            <p14:sldId id="2417"/>
            <p14:sldId id="2418"/>
            <p14:sldId id="2419"/>
            <p14:sldId id="2430"/>
            <p14:sldId id="243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8274132-B106-E230-EF36-87EBF9B108D0}" name="Ben Melechin" initials="BM" userId="S::benm@lwa.com::e6e5e171-7d18-4bf6-9ffc-7ef0c5bcd7b7" providerId="AD"/>
  <p188:author id="{94DCE15A-60AE-DA9C-DD55-504361645083}" name="Kelsey McNeill" initials="KM" userId="S::kelseym@lwa.com::5d348c11-9985-4580-b717-07ea6406819b" providerId="AD"/>
  <p188:author id="{59F53A61-6C2C-B159-B029-F8725D1851FE}" name="Kelsey McNeill" initials="KM" userId="b91988d8cf4c6a2a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F00"/>
    <a:srgbClr val="FF9300"/>
    <a:srgbClr val="FF40FF"/>
    <a:srgbClr val="0432FF"/>
    <a:srgbClr val="0096FF"/>
    <a:srgbClr val="B6DFFB"/>
    <a:srgbClr val="00FA00"/>
    <a:srgbClr val="008080"/>
    <a:srgbClr val="E98B9B"/>
    <a:srgbClr val="F9AB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8" autoAdjust="0"/>
    <p:restoredTop sz="95535" autoAdjust="0"/>
  </p:normalViewPr>
  <p:slideViewPr>
    <p:cSldViewPr snapToGrid="0">
      <p:cViewPr varScale="1">
        <p:scale>
          <a:sx n="75" d="100"/>
          <a:sy n="75" d="100"/>
        </p:scale>
        <p:origin x="4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audrabardsley\Downloads\SVID_WaterIsotopes_2021-2024_updated%209-26-24_BM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audrabardsley\LWA%20Dropbox\01_Project-Teams\00598.xx-Siskiyou-GSP-Implementation\02_Scott%20Valley\06_Westside\598.09%20Scott%20Ditch%20Infiltration%20Project\GRA_2024\Radon%20graphs%202%202024-10-03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audrabardsley\LWA%20Dropbox\01_Project-Teams\00598.xx-Siskiyou-GSP-Implementation\02_Scott%20Valley\06_Westside\598.09%20Scott%20Ditch%20Infiltration%20Project\WGC_2024\Radon%20graphs%202%202024-10-0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oleObject" Target="file:///\\Users\audrabardsley\LWA%20Dropbox\01_Project-Teams\00598.xx-Siskiyou-GSP-Implementation\02_Scott%20Valley\06_Westside\598.09%20Scott%20Ditch%20Infiltration%20Project\WGC_2024\Copy%20of%20SVID_WaterIsotopes_2021-2024_updated%209-30-24_BM.xlsx" TargetMode="External"/><Relationship Id="rId1" Type="http://schemas.openxmlformats.org/officeDocument/2006/relationships/image" Target="../media/image44.emf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764140695635319E-2"/>
          <c:y val="2.1597777672488584E-2"/>
          <c:w val="0.89686452116863069"/>
          <c:h val="0.88366384628768657"/>
        </c:manualLayout>
      </c:layout>
      <c:lineChart>
        <c:grouping val="standard"/>
        <c:varyColors val="0"/>
        <c:ser>
          <c:idx val="8"/>
          <c:order val="6"/>
          <c:tx>
            <c:strRef>
              <c:f>'Pivot Table'!$J$14</c:f>
              <c:strCache>
                <c:ptCount val="1"/>
                <c:pt idx="0">
                  <c:v>SVID-06</c:v>
                </c:pt>
              </c:strCache>
            </c:strRef>
          </c:tx>
          <c:spPr>
            <a:ln w="28575" cap="rnd">
              <a:solidFill>
                <a:srgbClr val="00D4EA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rgbClr val="00D4EA"/>
              </a:solidFill>
              <a:ln w="9525">
                <a:solidFill>
                  <a:srgbClr val="00D4EA"/>
                </a:solidFill>
              </a:ln>
              <a:effectLst/>
            </c:spPr>
          </c:marker>
          <c:dPt>
            <c:idx val="0"/>
            <c:marker>
              <c:symbol val="circle"/>
              <c:size val="6"/>
              <c:spPr>
                <a:solidFill>
                  <a:srgbClr val="00D4EA"/>
                </a:solidFill>
                <a:ln w="9525">
                  <a:solidFill>
                    <a:srgbClr val="00D4EA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D4EA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DDD5-49BD-A31A-02EA718BB3DB}"/>
              </c:ext>
            </c:extLst>
          </c:dPt>
          <c:cat>
            <c:numRef>
              <c:f>'Pivot Table'!$L$4:$W$4</c:f>
              <c:numCache>
                <c:formatCode>m/d/yyyy</c:formatCode>
                <c:ptCount val="12"/>
                <c:pt idx="0">
                  <c:v>45384</c:v>
                </c:pt>
                <c:pt idx="1">
                  <c:v>45432</c:v>
                </c:pt>
                <c:pt idx="2">
                  <c:v>45453</c:v>
                </c:pt>
                <c:pt idx="3">
                  <c:v>45467</c:v>
                </c:pt>
                <c:pt idx="4">
                  <c:v>45484</c:v>
                </c:pt>
                <c:pt idx="5">
                  <c:v>45504</c:v>
                </c:pt>
                <c:pt idx="6">
                  <c:v>45516</c:v>
                </c:pt>
                <c:pt idx="7">
                  <c:v>45532</c:v>
                </c:pt>
                <c:pt idx="8">
                  <c:v>45539</c:v>
                </c:pt>
                <c:pt idx="9">
                  <c:v>45551</c:v>
                </c:pt>
                <c:pt idx="10">
                  <c:v>45565</c:v>
                </c:pt>
                <c:pt idx="11">
                  <c:v>45579</c:v>
                </c:pt>
              </c:numCache>
              <c:extLst/>
            </c:numRef>
          </c:cat>
          <c:val>
            <c:numRef>
              <c:f>'Pivot Table'!$L$14:$W$14</c:f>
              <c:numCache>
                <c:formatCode>General</c:formatCode>
                <c:ptCount val="12"/>
                <c:pt idx="0">
                  <c:v>19.5</c:v>
                </c:pt>
                <c:pt idx="1">
                  <c:v>15.4</c:v>
                </c:pt>
                <c:pt idx="2">
                  <c:v>15.8</c:v>
                </c:pt>
                <c:pt idx="3">
                  <c:v>17.73</c:v>
                </c:pt>
                <c:pt idx="4">
                  <c:v>25</c:v>
                </c:pt>
                <c:pt idx="5">
                  <c:v>16.98</c:v>
                </c:pt>
                <c:pt idx="6">
                  <c:v>11.27</c:v>
                </c:pt>
                <c:pt idx="7">
                  <c:v>17.23</c:v>
                </c:pt>
                <c:pt idx="9">
                  <c:v>21.33</c:v>
                </c:pt>
                <c:pt idx="10">
                  <c:v>20.96</c:v>
                </c:pt>
                <c:pt idx="11">
                  <c:v>20.38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DDD5-49BD-A31A-02EA718BB3DB}"/>
            </c:ext>
          </c:extLst>
        </c:ser>
        <c:ser>
          <c:idx val="9"/>
          <c:order val="7"/>
          <c:tx>
            <c:strRef>
              <c:f>'Pivot Table'!$J$15</c:f>
              <c:strCache>
                <c:ptCount val="1"/>
                <c:pt idx="0">
                  <c:v>SVID-07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rgbClr val="FFC000"/>
              </a:solidFill>
              <a:ln w="9525">
                <a:solidFill>
                  <a:srgbClr val="FFC000"/>
                </a:solidFill>
              </a:ln>
              <a:effectLst/>
            </c:spPr>
          </c:marker>
          <c:cat>
            <c:numRef>
              <c:f>'Pivot Table'!$L$4:$W$4</c:f>
              <c:numCache>
                <c:formatCode>m/d/yyyy</c:formatCode>
                <c:ptCount val="12"/>
                <c:pt idx="0">
                  <c:v>45384</c:v>
                </c:pt>
                <c:pt idx="1">
                  <c:v>45432</c:v>
                </c:pt>
                <c:pt idx="2">
                  <c:v>45453</c:v>
                </c:pt>
                <c:pt idx="3">
                  <c:v>45467</c:v>
                </c:pt>
                <c:pt idx="4">
                  <c:v>45484</c:v>
                </c:pt>
                <c:pt idx="5">
                  <c:v>45504</c:v>
                </c:pt>
                <c:pt idx="6">
                  <c:v>45516</c:v>
                </c:pt>
                <c:pt idx="7">
                  <c:v>45532</c:v>
                </c:pt>
                <c:pt idx="8">
                  <c:v>45539</c:v>
                </c:pt>
                <c:pt idx="9">
                  <c:v>45551</c:v>
                </c:pt>
                <c:pt idx="10">
                  <c:v>45565</c:v>
                </c:pt>
                <c:pt idx="11">
                  <c:v>45579</c:v>
                </c:pt>
              </c:numCache>
              <c:extLst/>
            </c:numRef>
          </c:cat>
          <c:val>
            <c:numRef>
              <c:f>'Pivot Table'!$L$15:$W$15</c:f>
              <c:numCache>
                <c:formatCode>General</c:formatCode>
                <c:ptCount val="12"/>
                <c:pt idx="0">
                  <c:v>9.1999999999999993</c:v>
                </c:pt>
                <c:pt idx="1">
                  <c:v>16.5</c:v>
                </c:pt>
                <c:pt idx="2">
                  <c:v>16.03</c:v>
                </c:pt>
                <c:pt idx="3">
                  <c:v>21.56</c:v>
                </c:pt>
                <c:pt idx="4">
                  <c:v>47.55</c:v>
                </c:pt>
                <c:pt idx="5">
                  <c:v>33.85</c:v>
                </c:pt>
                <c:pt idx="6">
                  <c:v>34.380000000000003</c:v>
                </c:pt>
                <c:pt idx="7">
                  <c:v>39.659999999999997</c:v>
                </c:pt>
                <c:pt idx="9">
                  <c:v>47.39</c:v>
                </c:pt>
                <c:pt idx="10">
                  <c:v>52.35</c:v>
                </c:pt>
                <c:pt idx="11">
                  <c:v>48.12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DDD5-49BD-A31A-02EA718BB3DB}"/>
            </c:ext>
          </c:extLst>
        </c:ser>
        <c:ser>
          <c:idx val="10"/>
          <c:order val="8"/>
          <c:tx>
            <c:strRef>
              <c:f>'Pivot Table'!$J$16</c:f>
              <c:strCache>
                <c:ptCount val="1"/>
                <c:pt idx="0">
                  <c:v>SVID-08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cat>
            <c:numRef>
              <c:f>'Pivot Table'!$L$4:$W$4</c:f>
              <c:numCache>
                <c:formatCode>m/d/yyyy</c:formatCode>
                <c:ptCount val="12"/>
                <c:pt idx="0">
                  <c:v>45384</c:v>
                </c:pt>
                <c:pt idx="1">
                  <c:v>45432</c:v>
                </c:pt>
                <c:pt idx="2">
                  <c:v>45453</c:v>
                </c:pt>
                <c:pt idx="3">
                  <c:v>45467</c:v>
                </c:pt>
                <c:pt idx="4">
                  <c:v>45484</c:v>
                </c:pt>
                <c:pt idx="5">
                  <c:v>45504</c:v>
                </c:pt>
                <c:pt idx="6">
                  <c:v>45516</c:v>
                </c:pt>
                <c:pt idx="7">
                  <c:v>45532</c:v>
                </c:pt>
                <c:pt idx="8">
                  <c:v>45539</c:v>
                </c:pt>
                <c:pt idx="9">
                  <c:v>45551</c:v>
                </c:pt>
                <c:pt idx="10">
                  <c:v>45565</c:v>
                </c:pt>
                <c:pt idx="11">
                  <c:v>45579</c:v>
                </c:pt>
              </c:numCache>
              <c:extLst/>
            </c:numRef>
          </c:cat>
          <c:val>
            <c:numRef>
              <c:f>'Pivot Table'!$L$16:$W$16</c:f>
              <c:numCache>
                <c:formatCode>General</c:formatCode>
                <c:ptCount val="12"/>
                <c:pt idx="0">
                  <c:v>14.6</c:v>
                </c:pt>
                <c:pt idx="1">
                  <c:v>17.100000000000001</c:v>
                </c:pt>
                <c:pt idx="2">
                  <c:v>17.05</c:v>
                </c:pt>
                <c:pt idx="3">
                  <c:v>22.46</c:v>
                </c:pt>
                <c:pt idx="4">
                  <c:v>34.81</c:v>
                </c:pt>
                <c:pt idx="5">
                  <c:v>30.33</c:v>
                </c:pt>
                <c:pt idx="6">
                  <c:v>28.64</c:v>
                </c:pt>
                <c:pt idx="8">
                  <c:v>23.37</c:v>
                </c:pt>
                <c:pt idx="9">
                  <c:v>33.75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6-DDD5-49BD-A31A-02EA718BB3DB}"/>
            </c:ext>
          </c:extLst>
        </c:ser>
        <c:ser>
          <c:idx val="11"/>
          <c:order val="9"/>
          <c:tx>
            <c:strRef>
              <c:f>'Pivot Table'!$J$17</c:f>
              <c:strCache>
                <c:ptCount val="1"/>
                <c:pt idx="0">
                  <c:v>SVID-09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rgbClr val="002060"/>
              </a:solidFill>
              <a:ln w="9525">
                <a:solidFill>
                  <a:srgbClr val="7030A0"/>
                </a:solidFill>
              </a:ln>
              <a:effectLst/>
            </c:spPr>
          </c:marker>
          <c:cat>
            <c:numRef>
              <c:f>'Pivot Table'!$L$4:$W$4</c:f>
              <c:numCache>
                <c:formatCode>m/d/yyyy</c:formatCode>
                <c:ptCount val="12"/>
                <c:pt idx="0">
                  <c:v>45384</c:v>
                </c:pt>
                <c:pt idx="1">
                  <c:v>45432</c:v>
                </c:pt>
                <c:pt idx="2">
                  <c:v>45453</c:v>
                </c:pt>
                <c:pt idx="3">
                  <c:v>45467</c:v>
                </c:pt>
                <c:pt idx="4">
                  <c:v>45484</c:v>
                </c:pt>
                <c:pt idx="5">
                  <c:v>45504</c:v>
                </c:pt>
                <c:pt idx="6">
                  <c:v>45516</c:v>
                </c:pt>
                <c:pt idx="7">
                  <c:v>45532</c:v>
                </c:pt>
                <c:pt idx="8">
                  <c:v>45539</c:v>
                </c:pt>
                <c:pt idx="9">
                  <c:v>45551</c:v>
                </c:pt>
                <c:pt idx="10">
                  <c:v>45565</c:v>
                </c:pt>
                <c:pt idx="11">
                  <c:v>45579</c:v>
                </c:pt>
              </c:numCache>
              <c:extLst/>
            </c:numRef>
          </c:cat>
          <c:val>
            <c:numRef>
              <c:f>'Pivot Table'!$L$17:$W$17</c:f>
              <c:numCache>
                <c:formatCode>General</c:formatCode>
                <c:ptCount val="12"/>
                <c:pt idx="1">
                  <c:v>16.100000000000001</c:v>
                </c:pt>
                <c:pt idx="2">
                  <c:v>16.77</c:v>
                </c:pt>
                <c:pt idx="4">
                  <c:v>34.869999999999997</c:v>
                </c:pt>
                <c:pt idx="5">
                  <c:v>24.51</c:v>
                </c:pt>
                <c:pt idx="6">
                  <c:v>19.309999999999999</c:v>
                </c:pt>
                <c:pt idx="8">
                  <c:v>25.29</c:v>
                </c:pt>
                <c:pt idx="9">
                  <c:v>33.229999999999997</c:v>
                </c:pt>
                <c:pt idx="10">
                  <c:v>35.840000000000003</c:v>
                </c:pt>
                <c:pt idx="11">
                  <c:v>31.46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7-DDD5-49BD-A31A-02EA718BB3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14282224"/>
        <c:axId val="814291344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'Pivot Table'!$J$5</c15:sqref>
                        </c15:formulaRef>
                      </c:ext>
                    </c:extLst>
                    <c:strCache>
                      <c:ptCount val="1"/>
                      <c:pt idx="0">
                        <c:v>BC-01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cat>
                  <c:numRef>
                    <c:extLst>
                      <c:ext uri="{02D57815-91ED-43cb-92C2-25804820EDAC}">
                        <c15:formulaRef>
                          <c15:sqref>'Pivot Table'!$L$4:$W$4</c15:sqref>
                        </c15:formulaRef>
                      </c:ext>
                    </c:extLst>
                    <c:numCache>
                      <c:formatCode>m/d/yyyy</c:formatCode>
                      <c:ptCount val="12"/>
                      <c:pt idx="0">
                        <c:v>45384</c:v>
                      </c:pt>
                      <c:pt idx="1">
                        <c:v>45432</c:v>
                      </c:pt>
                      <c:pt idx="2">
                        <c:v>45453</c:v>
                      </c:pt>
                      <c:pt idx="3">
                        <c:v>45467</c:v>
                      </c:pt>
                      <c:pt idx="4">
                        <c:v>45484</c:v>
                      </c:pt>
                      <c:pt idx="5">
                        <c:v>45504</c:v>
                      </c:pt>
                      <c:pt idx="6">
                        <c:v>45516</c:v>
                      </c:pt>
                      <c:pt idx="7">
                        <c:v>45532</c:v>
                      </c:pt>
                      <c:pt idx="8">
                        <c:v>45539</c:v>
                      </c:pt>
                      <c:pt idx="9">
                        <c:v>45551</c:v>
                      </c:pt>
                      <c:pt idx="10">
                        <c:v>45565</c:v>
                      </c:pt>
                      <c:pt idx="11">
                        <c:v>45579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'Pivot Table'!$L$5:$U$5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1">
                        <c:v>0.9</c:v>
                      </c:pt>
                      <c:pt idx="2">
                        <c:v>0.95</c:v>
                      </c:pt>
                      <c:pt idx="3">
                        <c:v>1.1299999999999999</c:v>
                      </c:pt>
                      <c:pt idx="5">
                        <c:v>0.95</c:v>
                      </c:pt>
                      <c:pt idx="6">
                        <c:v>0.7</c:v>
                      </c:pt>
                      <c:pt idx="8">
                        <c:v>1.07</c:v>
                      </c:pt>
                      <c:pt idx="9">
                        <c:v>1.01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8-DDD5-49BD-A31A-02EA718BB3DB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Table'!$J$6</c15:sqref>
                        </c15:formulaRef>
                      </c:ext>
                    </c:extLst>
                    <c:strCache>
                      <c:ptCount val="1"/>
                      <c:pt idx="0">
                        <c:v>BC-02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Table'!$L$4:$W$4</c15:sqref>
                        </c15:formulaRef>
                      </c:ext>
                    </c:extLst>
                    <c:numCache>
                      <c:formatCode>m/d/yyyy</c:formatCode>
                      <c:ptCount val="12"/>
                      <c:pt idx="0">
                        <c:v>45384</c:v>
                      </c:pt>
                      <c:pt idx="1">
                        <c:v>45432</c:v>
                      </c:pt>
                      <c:pt idx="2">
                        <c:v>45453</c:v>
                      </c:pt>
                      <c:pt idx="3">
                        <c:v>45467</c:v>
                      </c:pt>
                      <c:pt idx="4">
                        <c:v>45484</c:v>
                      </c:pt>
                      <c:pt idx="5">
                        <c:v>45504</c:v>
                      </c:pt>
                      <c:pt idx="6">
                        <c:v>45516</c:v>
                      </c:pt>
                      <c:pt idx="7">
                        <c:v>45532</c:v>
                      </c:pt>
                      <c:pt idx="8">
                        <c:v>45539</c:v>
                      </c:pt>
                      <c:pt idx="9">
                        <c:v>45551</c:v>
                      </c:pt>
                      <c:pt idx="10">
                        <c:v>45565</c:v>
                      </c:pt>
                      <c:pt idx="11">
                        <c:v>45579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Table'!$L$6:$U$6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1">
                        <c:v>0.4</c:v>
                      </c:pt>
                      <c:pt idx="2">
                        <c:v>0.84</c:v>
                      </c:pt>
                      <c:pt idx="3">
                        <c:v>0.67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DDD5-49BD-A31A-02EA718BB3DB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Table'!$J$7</c15:sqref>
                        </c15:formulaRef>
                      </c:ext>
                    </c:extLst>
                    <c:strCache>
                      <c:ptCount val="1"/>
                      <c:pt idx="0">
                        <c:v>KC-01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Table'!$L$4:$W$4</c15:sqref>
                        </c15:formulaRef>
                      </c:ext>
                    </c:extLst>
                    <c:numCache>
                      <c:formatCode>m/d/yyyy</c:formatCode>
                      <c:ptCount val="12"/>
                      <c:pt idx="0">
                        <c:v>45384</c:v>
                      </c:pt>
                      <c:pt idx="1">
                        <c:v>45432</c:v>
                      </c:pt>
                      <c:pt idx="2">
                        <c:v>45453</c:v>
                      </c:pt>
                      <c:pt idx="3">
                        <c:v>45467</c:v>
                      </c:pt>
                      <c:pt idx="4">
                        <c:v>45484</c:v>
                      </c:pt>
                      <c:pt idx="5">
                        <c:v>45504</c:v>
                      </c:pt>
                      <c:pt idx="6">
                        <c:v>45516</c:v>
                      </c:pt>
                      <c:pt idx="7">
                        <c:v>45532</c:v>
                      </c:pt>
                      <c:pt idx="8">
                        <c:v>45539</c:v>
                      </c:pt>
                      <c:pt idx="9">
                        <c:v>45551</c:v>
                      </c:pt>
                      <c:pt idx="10">
                        <c:v>45565</c:v>
                      </c:pt>
                      <c:pt idx="11">
                        <c:v>45579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Table'!$L$7:$U$7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1">
                        <c:v>5.4</c:v>
                      </c:pt>
                      <c:pt idx="2">
                        <c:v>7.8</c:v>
                      </c:pt>
                      <c:pt idx="3">
                        <c:v>5.28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DDD5-49BD-A31A-02EA718BB3DB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Table'!$J$8</c15:sqref>
                        </c15:formulaRef>
                      </c:ext>
                    </c:extLst>
                    <c:strCache>
                      <c:ptCount val="1"/>
                      <c:pt idx="0">
                        <c:v>KC-02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Table'!$L$4:$W$4</c15:sqref>
                        </c15:formulaRef>
                      </c:ext>
                    </c:extLst>
                    <c:numCache>
                      <c:formatCode>m/d/yyyy</c:formatCode>
                      <c:ptCount val="12"/>
                      <c:pt idx="0">
                        <c:v>45384</c:v>
                      </c:pt>
                      <c:pt idx="1">
                        <c:v>45432</c:v>
                      </c:pt>
                      <c:pt idx="2">
                        <c:v>45453</c:v>
                      </c:pt>
                      <c:pt idx="3">
                        <c:v>45467</c:v>
                      </c:pt>
                      <c:pt idx="4">
                        <c:v>45484</c:v>
                      </c:pt>
                      <c:pt idx="5">
                        <c:v>45504</c:v>
                      </c:pt>
                      <c:pt idx="6">
                        <c:v>45516</c:v>
                      </c:pt>
                      <c:pt idx="7">
                        <c:v>45532</c:v>
                      </c:pt>
                      <c:pt idx="8">
                        <c:v>45539</c:v>
                      </c:pt>
                      <c:pt idx="9">
                        <c:v>45551</c:v>
                      </c:pt>
                      <c:pt idx="10">
                        <c:v>45565</c:v>
                      </c:pt>
                      <c:pt idx="11">
                        <c:v>45579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Table'!$L$8:$U$8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1">
                        <c:v>0.9</c:v>
                      </c:pt>
                      <c:pt idx="2">
                        <c:v>1.23</c:v>
                      </c:pt>
                      <c:pt idx="3">
                        <c:v>2.0099999999999998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DDD5-49BD-A31A-02EA718BB3DB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Table'!$J$9</c15:sqref>
                        </c15:formulaRef>
                      </c:ext>
                    </c:extLst>
                    <c:strCache>
                      <c:ptCount val="1"/>
                      <c:pt idx="0">
                        <c:v>KC-04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Table'!$L$4:$W$4</c15:sqref>
                        </c15:formulaRef>
                      </c:ext>
                    </c:extLst>
                    <c:numCache>
                      <c:formatCode>m/d/yyyy</c:formatCode>
                      <c:ptCount val="12"/>
                      <c:pt idx="0">
                        <c:v>45384</c:v>
                      </c:pt>
                      <c:pt idx="1">
                        <c:v>45432</c:v>
                      </c:pt>
                      <c:pt idx="2">
                        <c:v>45453</c:v>
                      </c:pt>
                      <c:pt idx="3">
                        <c:v>45467</c:v>
                      </c:pt>
                      <c:pt idx="4">
                        <c:v>45484</c:v>
                      </c:pt>
                      <c:pt idx="5">
                        <c:v>45504</c:v>
                      </c:pt>
                      <c:pt idx="6">
                        <c:v>45516</c:v>
                      </c:pt>
                      <c:pt idx="7">
                        <c:v>45532</c:v>
                      </c:pt>
                      <c:pt idx="8">
                        <c:v>45539</c:v>
                      </c:pt>
                      <c:pt idx="9">
                        <c:v>45551</c:v>
                      </c:pt>
                      <c:pt idx="10">
                        <c:v>45565</c:v>
                      </c:pt>
                      <c:pt idx="11">
                        <c:v>45579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Table'!$L$9:$U$9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1">
                        <c:v>2.4</c:v>
                      </c:pt>
                      <c:pt idx="2">
                        <c:v>3.28</c:v>
                      </c:pt>
                      <c:pt idx="3">
                        <c:v>2.68</c:v>
                      </c:pt>
                      <c:pt idx="5">
                        <c:v>16.239999999999998</c:v>
                      </c:pt>
                      <c:pt idx="6">
                        <c:v>12.95</c:v>
                      </c:pt>
                      <c:pt idx="7">
                        <c:v>10.68</c:v>
                      </c:pt>
                      <c:pt idx="9">
                        <c:v>21.33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DDD5-49BD-A31A-02EA718BB3DB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Table'!$J$10</c15:sqref>
                        </c15:formulaRef>
                      </c:ext>
                    </c:extLst>
                    <c:strCache>
                      <c:ptCount val="1"/>
                      <c:pt idx="0">
                        <c:v>KC-05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Table'!$L$4:$W$4</c15:sqref>
                        </c15:formulaRef>
                      </c:ext>
                    </c:extLst>
                    <c:numCache>
                      <c:formatCode>m/d/yyyy</c:formatCode>
                      <c:ptCount val="12"/>
                      <c:pt idx="0">
                        <c:v>45384</c:v>
                      </c:pt>
                      <c:pt idx="1">
                        <c:v>45432</c:v>
                      </c:pt>
                      <c:pt idx="2">
                        <c:v>45453</c:v>
                      </c:pt>
                      <c:pt idx="3">
                        <c:v>45467</c:v>
                      </c:pt>
                      <c:pt idx="4">
                        <c:v>45484</c:v>
                      </c:pt>
                      <c:pt idx="5">
                        <c:v>45504</c:v>
                      </c:pt>
                      <c:pt idx="6">
                        <c:v>45516</c:v>
                      </c:pt>
                      <c:pt idx="7">
                        <c:v>45532</c:v>
                      </c:pt>
                      <c:pt idx="8">
                        <c:v>45539</c:v>
                      </c:pt>
                      <c:pt idx="9">
                        <c:v>45551</c:v>
                      </c:pt>
                      <c:pt idx="10">
                        <c:v>45565</c:v>
                      </c:pt>
                      <c:pt idx="11">
                        <c:v>45579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Table'!$L$10:$U$10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1">
                        <c:v>0.8</c:v>
                      </c:pt>
                      <c:pt idx="2">
                        <c:v>1.01</c:v>
                      </c:pt>
                      <c:pt idx="3">
                        <c:v>1.47</c:v>
                      </c:pt>
                      <c:pt idx="5">
                        <c:v>6.17</c:v>
                      </c:pt>
                      <c:pt idx="6">
                        <c:v>5.8</c:v>
                      </c:pt>
                      <c:pt idx="7">
                        <c:v>6.18</c:v>
                      </c:pt>
                      <c:pt idx="9">
                        <c:v>7.77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DDD5-49BD-A31A-02EA718BB3DB}"/>
                  </c:ext>
                </c:extLst>
              </c15:ser>
            </c15:filteredLineSeries>
          </c:ext>
        </c:extLst>
      </c:lineChart>
      <c:catAx>
        <c:axId val="814282224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4291344"/>
        <c:crosses val="autoZero"/>
        <c:auto val="0"/>
        <c:lblAlgn val="ctr"/>
        <c:lblOffset val="100"/>
        <c:tickLblSkip val="2"/>
        <c:noMultiLvlLbl val="0"/>
      </c:catAx>
      <c:valAx>
        <c:axId val="81429134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500" dirty="0">
                    <a:solidFill>
                      <a:schemeClr val="bg2">
                        <a:lumMod val="25000"/>
                      </a:schemeClr>
                    </a:solidFill>
                  </a:rPr>
                  <a:t>Radon (pCi/L)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5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4282224"/>
        <c:crosses val="autoZero"/>
        <c:crossBetween val="between"/>
      </c:valAx>
      <c:spPr>
        <a:noFill/>
        <a:ln>
          <a:solidFill>
            <a:schemeClr val="bg2">
              <a:lumMod val="25000"/>
            </a:schemeClr>
          </a:solidFill>
        </a:ln>
        <a:effectLst/>
      </c:spPr>
    </c:plotArea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Eller Lane</a:t>
            </a:r>
            <a:r>
              <a:rPr lang="en-US" sz="1800" baseline="0" dirty="0">
                <a:solidFill>
                  <a:schemeClr val="bg2">
                    <a:lumMod val="10000"/>
                  </a:schemeClr>
                </a:solidFill>
              </a:rPr>
              <a:t> PushPoint Samples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</c:rich>
      </c:tx>
      <c:layout>
        <c:manualLayout>
          <c:xMode val="edge"/>
          <c:yMode val="edge"/>
          <c:x val="0.3262663625684139"/>
          <c:y val="4.8756648993228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240145552860683"/>
          <c:y val="0.17873613913282269"/>
          <c:w val="0.86145929659966924"/>
          <c:h val="0.69794205840229051"/>
        </c:manualLayout>
      </c:layout>
      <c:scatterChart>
        <c:scatterStyle val="lineMarker"/>
        <c:varyColors val="0"/>
        <c:ser>
          <c:idx val="0"/>
          <c:order val="0"/>
          <c:tx>
            <c:strRef>
              <c:f>'Pivot Table'!$H$68</c:f>
              <c:strCache>
                <c:ptCount val="1"/>
                <c:pt idx="0">
                  <c:v>depth 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tx2">
                  <a:lumMod val="60000"/>
                  <a:lumOff val="40000"/>
                </a:schemeClr>
              </a:solidFill>
              <a:ln w="10160">
                <a:solidFill>
                  <a:schemeClr val="accent4">
                    <a:lumMod val="10000"/>
                  </a:schemeClr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B9FA3C8D-D349-43B5-87BF-3873C9A9A2C8}" type="XVALUE">
                      <a:rPr lang="en-US" sz="1600" baseline="0"/>
                      <a:pPr/>
                      <a:t>[X VALUE]</a:t>
                    </a:fld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59A-4138-A8EC-22E84654EB0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8A05A694-2BD3-4E2F-B9A5-2F869B13E121}" type="XVALUE">
                      <a:rPr lang="en-US" sz="1600" baseline="0"/>
                      <a:pPr/>
                      <a:t>[X VALUE]</a:t>
                    </a:fld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59A-4138-A8EC-22E84654EB0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A5702713-A924-43BF-9D7A-63D50F45FCF9}" type="XVALUE">
                      <a:rPr lang="en-US" sz="1600" baseline="0"/>
                      <a:pPr/>
                      <a:t>[X VALUE]</a:t>
                    </a:fld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59A-4138-A8EC-22E84654EB0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7A5747D5-0B51-4ED9-8933-8182418A5DF5}" type="XVALUE">
                      <a:rPr lang="en-US" sz="1600" baseline="0"/>
                      <a:pPr/>
                      <a:t>[X VALUE]</a:t>
                    </a:fld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A59A-4138-A8EC-22E84654EB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'Pivot Table'!$G$69:$G$72</c:f>
              <c:numCache>
                <c:formatCode>0</c:formatCode>
                <c:ptCount val="4"/>
                <c:pt idx="0">
                  <c:v>17.23</c:v>
                </c:pt>
                <c:pt idx="1">
                  <c:v>18.27</c:v>
                </c:pt>
                <c:pt idx="2">
                  <c:v>40.67</c:v>
                </c:pt>
                <c:pt idx="3">
                  <c:v>204.65</c:v>
                </c:pt>
              </c:numCache>
            </c:numRef>
          </c:xVal>
          <c:yVal>
            <c:numRef>
              <c:f>'Pivot Table'!$H$69:$H$72</c:f>
              <c:numCache>
                <c:formatCode>General</c:formatCode>
                <c:ptCount val="4"/>
                <c:pt idx="0">
                  <c:v>10</c:v>
                </c:pt>
                <c:pt idx="1">
                  <c:v>-15</c:v>
                </c:pt>
                <c:pt idx="2">
                  <c:v>-30</c:v>
                </c:pt>
                <c:pt idx="3">
                  <c:v>-50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59A-4138-A8EC-22E84654EB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5465839"/>
        <c:axId val="1045468239"/>
      </c:scatterChart>
      <c:valAx>
        <c:axId val="104546583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>
                    <a:solidFill>
                      <a:schemeClr val="bg2">
                        <a:lumMod val="25000"/>
                      </a:schemeClr>
                    </a:solidFill>
                  </a:rPr>
                  <a:t>Radon Concentration</a:t>
                </a:r>
                <a:r>
                  <a:rPr lang="en-US" sz="1600" baseline="0" dirty="0">
                    <a:solidFill>
                      <a:schemeClr val="bg2">
                        <a:lumMod val="25000"/>
                      </a:schemeClr>
                    </a:solidFill>
                  </a:rPr>
                  <a:t> </a:t>
                </a:r>
                <a:r>
                  <a:rPr lang="en-US" sz="1600" dirty="0">
                    <a:solidFill>
                      <a:schemeClr val="bg2">
                        <a:lumMod val="25000"/>
                      </a:schemeClr>
                    </a:solidFill>
                  </a:rPr>
                  <a:t>(</a:t>
                </a:r>
                <a:r>
                  <a:rPr lang="en-US" sz="1600" dirty="0" err="1">
                    <a:solidFill>
                      <a:schemeClr val="bg2">
                        <a:lumMod val="25000"/>
                      </a:schemeClr>
                    </a:solidFill>
                  </a:rPr>
                  <a:t>pCi</a:t>
                </a:r>
                <a:r>
                  <a:rPr lang="en-US" sz="1600" dirty="0">
                    <a:solidFill>
                      <a:schemeClr val="bg2">
                        <a:lumMod val="25000"/>
                      </a:schemeClr>
                    </a:solidFill>
                  </a:rPr>
                  <a:t>/L)</a:t>
                </a:r>
              </a:p>
            </c:rich>
          </c:tx>
          <c:layout>
            <c:manualLayout>
              <c:xMode val="edge"/>
              <c:yMode val="edge"/>
              <c:x val="0.34186826370830614"/>
              <c:y val="0.93538309989309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b" anchorCtr="0"/>
          <a:lstStyle/>
          <a:p>
            <a:pPr>
              <a:defRPr sz="14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5468239"/>
        <c:crosses val="autoZero"/>
        <c:crossBetween val="midCat"/>
      </c:valAx>
      <c:valAx>
        <c:axId val="10454682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>
                    <a:solidFill>
                      <a:schemeClr val="bg2">
                        <a:lumMod val="25000"/>
                      </a:schemeClr>
                    </a:solidFill>
                  </a:rPr>
                  <a:t>Depth (cm)</a:t>
                </a:r>
              </a:p>
            </c:rich>
          </c:tx>
          <c:layout>
            <c:manualLayout>
              <c:xMode val="edge"/>
              <c:yMode val="edge"/>
              <c:x val="0"/>
              <c:y val="0.408302805971885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546583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485247902058702E-2"/>
          <c:y val="9.3716726525100907E-2"/>
          <c:w val="0.84704265202264206"/>
          <c:h val="0.73405499767260063"/>
        </c:manualLayout>
      </c:layout>
      <c:scatterChart>
        <c:scatterStyle val="lineMarker"/>
        <c:varyColors val="0"/>
        <c:ser>
          <c:idx val="1"/>
          <c:order val="0"/>
          <c:tx>
            <c:v>Global Meteoric Water Line</c:v>
          </c:tx>
          <c:spPr>
            <a:ln w="25400" cap="rnd">
              <a:solidFill>
                <a:schemeClr val="bg1">
                  <a:lumMod val="65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15875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1FC5-E540-AF97-CD562EC85358}"/>
              </c:ext>
            </c:extLst>
          </c:dPt>
          <c:xVal>
            <c:numRef>
              <c:f>Sheet1!$L$2:$L$3</c:f>
              <c:numCache>
                <c:formatCode>General</c:formatCode>
                <c:ptCount val="2"/>
                <c:pt idx="0">
                  <c:v>-10</c:v>
                </c:pt>
                <c:pt idx="1">
                  <c:v>-17</c:v>
                </c:pt>
              </c:numCache>
            </c:numRef>
          </c:xVal>
          <c:yVal>
            <c:numRef>
              <c:f>Sheet1!$M$2:$M$3</c:f>
              <c:numCache>
                <c:formatCode>General</c:formatCode>
                <c:ptCount val="2"/>
                <c:pt idx="0">
                  <c:v>-70</c:v>
                </c:pt>
                <c:pt idx="1">
                  <c:v>-126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FC5-E540-AF97-CD562EC85358}"/>
            </c:ext>
          </c:extLst>
        </c:ser>
        <c:ser>
          <c:idx val="2"/>
          <c:order val="1"/>
          <c:tx>
            <c:v>Scott River (April 2, 2024)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1"/>
            <c:spPr>
              <a:noFill/>
              <a:ln w="25400">
                <a:solidFill>
                  <a:srgbClr val="FF9300"/>
                </a:solidFill>
              </a:ln>
              <a:effectLst/>
            </c:spPr>
          </c:marker>
          <c:xVal>
            <c:numRef>
              <c:f>'2024 Isotopes data'!$K$29:$K$31</c:f>
              <c:numCache>
                <c:formatCode>General</c:formatCode>
                <c:ptCount val="3"/>
                <c:pt idx="0">
                  <c:v>-14.88</c:v>
                </c:pt>
                <c:pt idx="1">
                  <c:v>-14.33</c:v>
                </c:pt>
                <c:pt idx="2">
                  <c:v>-13.52</c:v>
                </c:pt>
              </c:numCache>
            </c:numRef>
          </c:xVal>
          <c:yVal>
            <c:numRef>
              <c:f>'2024 Isotopes data'!$J$29:$J$31</c:f>
              <c:numCache>
                <c:formatCode>General</c:formatCode>
                <c:ptCount val="3"/>
                <c:pt idx="0">
                  <c:v>-110.1</c:v>
                </c:pt>
                <c:pt idx="1">
                  <c:v>-108.1</c:v>
                </c:pt>
                <c:pt idx="2">
                  <c:v>-98.6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FC5-E540-AF97-CD562EC85358}"/>
            </c:ext>
          </c:extLst>
        </c:ser>
        <c:ser>
          <c:idx val="11"/>
          <c:order val="2"/>
          <c:tx>
            <c:v>Scott River (May 20, 2024)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1"/>
            <c:spPr>
              <a:noFill/>
              <a:ln w="25400">
                <a:solidFill>
                  <a:srgbClr val="941100"/>
                </a:solidFill>
              </a:ln>
              <a:effectLst/>
            </c:spPr>
          </c:marker>
          <c:xVal>
            <c:numRef>
              <c:f>'2024 Isotopes data'!$J$39:$J$40</c:f>
              <c:numCache>
                <c:formatCode>0.00</c:formatCode>
                <c:ptCount val="2"/>
                <c:pt idx="0">
                  <c:v>-12.970995030915278</c:v>
                </c:pt>
                <c:pt idx="1">
                  <c:v>-13.464556717632105</c:v>
                </c:pt>
              </c:numCache>
            </c:numRef>
          </c:xVal>
          <c:yVal>
            <c:numRef>
              <c:f>'2024 Isotopes data'!$K$39:$K$40</c:f>
              <c:numCache>
                <c:formatCode>0.00</c:formatCode>
                <c:ptCount val="2"/>
                <c:pt idx="0">
                  <c:v>-95.49289388011637</c:v>
                </c:pt>
                <c:pt idx="1">
                  <c:v>-97.543239638014356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1FC5-E540-AF97-CD562EC85358}"/>
            </c:ext>
          </c:extLst>
        </c:ser>
        <c:ser>
          <c:idx val="13"/>
          <c:order val="3"/>
          <c:tx>
            <c:v>Scott River (June 10, 2024)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1"/>
            <c:spPr>
              <a:noFill/>
              <a:ln w="25400">
                <a:solidFill>
                  <a:srgbClr val="00B0F0"/>
                </a:solidFill>
              </a:ln>
              <a:effectLst/>
            </c:spPr>
          </c:marker>
          <c:xVal>
            <c:numRef>
              <c:f>('2024 Isotopes data'!$J$43:$J$45,'2024 Isotopes data'!$J$47)</c:f>
              <c:numCache>
                <c:formatCode>0.00</c:formatCode>
                <c:ptCount val="4"/>
                <c:pt idx="0">
                  <c:v>-13.163872777083908</c:v>
                </c:pt>
                <c:pt idx="1">
                  <c:v>-13.22765774705133</c:v>
                </c:pt>
                <c:pt idx="2">
                  <c:v>-13.060165810334707</c:v>
                </c:pt>
                <c:pt idx="3">
                  <c:v>-13.219606694294541</c:v>
                </c:pt>
              </c:numCache>
            </c:numRef>
          </c:xVal>
          <c:yVal>
            <c:numRef>
              <c:f>('2024 Isotopes data'!$K$43:$K$45,'2024 Isotopes data'!$K$47)</c:f>
              <c:numCache>
                <c:formatCode>0.00</c:formatCode>
                <c:ptCount val="4"/>
                <c:pt idx="0">
                  <c:v>-95.144032582942899</c:v>
                </c:pt>
                <c:pt idx="1">
                  <c:v>-95.66378875981087</c:v>
                </c:pt>
                <c:pt idx="2">
                  <c:v>-95.382971152109704</c:v>
                </c:pt>
                <c:pt idx="3">
                  <c:v>-95.373306772899767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1FC5-E540-AF97-CD562EC85358}"/>
            </c:ext>
          </c:extLst>
        </c:ser>
        <c:ser>
          <c:idx val="4"/>
          <c:order val="4"/>
          <c:tx>
            <c:v>Scott River (June 25, 2024)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1"/>
            <c:spPr>
              <a:noFill/>
              <a:ln w="25400">
                <a:solidFill>
                  <a:srgbClr val="0070C0"/>
                </a:solidFill>
              </a:ln>
              <a:effectLst/>
            </c:spPr>
          </c:marker>
          <c:xVal>
            <c:numRef>
              <c:f>'2024 Isotopes data'!$J$62</c:f>
              <c:numCache>
                <c:formatCode>0.00</c:formatCode>
                <c:ptCount val="1"/>
                <c:pt idx="0">
                  <c:v>-12.931541599138532</c:v>
                </c:pt>
              </c:numCache>
            </c:numRef>
          </c:xVal>
          <c:yVal>
            <c:numRef>
              <c:f>'2024 Isotopes data'!$K$62</c:f>
              <c:numCache>
                <c:formatCode>0.00</c:formatCode>
                <c:ptCount val="1"/>
                <c:pt idx="0">
                  <c:v>-94.334737304386522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1FC5-E540-AF97-CD562EC85358}"/>
            </c:ext>
          </c:extLst>
        </c:ser>
        <c:ser>
          <c:idx val="19"/>
          <c:order val="5"/>
          <c:tx>
            <c:v>Scott River (July 11, 2024)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1"/>
            <c:spPr>
              <a:noFill/>
              <a:ln w="25400">
                <a:solidFill>
                  <a:srgbClr val="92D050"/>
                </a:solidFill>
              </a:ln>
              <a:effectLst/>
            </c:spPr>
          </c:marker>
          <c:xVal>
            <c:numRef>
              <c:f>('2024 Isotopes data'!$J$66,'2024 Isotopes data'!$J$69:$J$71)</c:f>
              <c:numCache>
                <c:formatCode>0.00</c:formatCode>
                <c:ptCount val="4"/>
                <c:pt idx="0">
                  <c:v>-12.857609854556429</c:v>
                </c:pt>
                <c:pt idx="1">
                  <c:v>-12.608221284335796</c:v>
                </c:pt>
                <c:pt idx="2">
                  <c:v>-12.737948900961277</c:v>
                </c:pt>
                <c:pt idx="3">
                  <c:v>-12.692170557780253</c:v>
                </c:pt>
              </c:numCache>
            </c:numRef>
          </c:xVal>
          <c:yVal>
            <c:numRef>
              <c:f>('2024 Isotopes data'!$K$66,'2024 Isotopes data'!$K$69:$K$71)</c:f>
              <c:numCache>
                <c:formatCode>0.00</c:formatCode>
                <c:ptCount val="4"/>
                <c:pt idx="0">
                  <c:v>-94.145142143769817</c:v>
                </c:pt>
                <c:pt idx="1">
                  <c:v>-92.552794712794139</c:v>
                </c:pt>
                <c:pt idx="2">
                  <c:v>-93.52842771638457</c:v>
                </c:pt>
                <c:pt idx="3">
                  <c:v>-92.689510653724497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1FC5-E540-AF97-CD562EC85358}"/>
            </c:ext>
          </c:extLst>
        </c:ser>
        <c:ser>
          <c:idx val="3"/>
          <c:order val="6"/>
          <c:tx>
            <c:v>Scott River (July 29, 2024)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1"/>
            <c:spPr>
              <a:noFill/>
              <a:ln w="25400">
                <a:solidFill>
                  <a:srgbClr val="008F50"/>
                </a:solidFill>
              </a:ln>
              <a:effectLst/>
            </c:spPr>
          </c:marker>
          <c:xVal>
            <c:numRef>
              <c:f>('2024 Isotopes data'!$J$72,'2024 Isotopes data'!$J$76:$J$78)</c:f>
              <c:numCache>
                <c:formatCode>0.00</c:formatCode>
                <c:ptCount val="4"/>
                <c:pt idx="0">
                  <c:v>-12.45654858957433</c:v>
                </c:pt>
                <c:pt idx="1">
                  <c:v>-12.56395114770257</c:v>
                </c:pt>
                <c:pt idx="2">
                  <c:v>-12.437020851732832</c:v>
                </c:pt>
                <c:pt idx="3">
                  <c:v>-12.506942751745939</c:v>
                </c:pt>
              </c:numCache>
            </c:numRef>
          </c:xVal>
          <c:yVal>
            <c:numRef>
              <c:f>('2024 Isotopes data'!$K$72,'2024 Isotopes data'!$K$76:$K$78)</c:f>
              <c:numCache>
                <c:formatCode>0.00</c:formatCode>
                <c:ptCount val="4"/>
                <c:pt idx="0">
                  <c:v>-91.3834389540133</c:v>
                </c:pt>
                <c:pt idx="1">
                  <c:v>-91.885064394817618</c:v>
                </c:pt>
                <c:pt idx="2">
                  <c:v>-91.433192136465962</c:v>
                </c:pt>
                <c:pt idx="3">
                  <c:v>-92.237745181823797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1FC5-E540-AF97-CD562EC85358}"/>
            </c:ext>
          </c:extLst>
        </c:ser>
        <c:ser>
          <c:idx val="15"/>
          <c:order val="7"/>
          <c:tx>
            <c:v>Scott River (Aug 12, 2024)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1"/>
            <c:spPr>
              <a:noFill/>
              <a:ln w="25400">
                <a:solidFill>
                  <a:srgbClr val="C91DA4"/>
                </a:solidFill>
              </a:ln>
              <a:effectLst/>
            </c:spPr>
          </c:marker>
          <c:xVal>
            <c:numRef>
              <c:f>('2024 Isotopes data'!$J$87:$J$88,'2024 Isotopes data'!$J$90:$J$91)</c:f>
              <c:numCache>
                <c:formatCode>0.00</c:formatCode>
                <c:ptCount val="4"/>
                <c:pt idx="0">
                  <c:v>-12.55765187743112</c:v>
                </c:pt>
                <c:pt idx="1">
                  <c:v>-12.357965009826124</c:v>
                </c:pt>
                <c:pt idx="2">
                  <c:v>-12.596707353114114</c:v>
                </c:pt>
                <c:pt idx="3">
                  <c:v>-12.360484717934703</c:v>
                </c:pt>
              </c:numCache>
            </c:numRef>
          </c:xVal>
          <c:yVal>
            <c:numRef>
              <c:f>('2024 Isotopes data'!$K$87:$K$88,'2024 Isotopes data'!$K$90:$K$91)</c:f>
              <c:numCache>
                <c:formatCode>0.00</c:formatCode>
                <c:ptCount val="4"/>
                <c:pt idx="0">
                  <c:v>-92.153668601349992</c:v>
                </c:pt>
                <c:pt idx="1">
                  <c:v>-90.852843305704894</c:v>
                </c:pt>
                <c:pt idx="2">
                  <c:v>-92.88390676658868</c:v>
                </c:pt>
                <c:pt idx="3">
                  <c:v>-91.236698555133941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1FC5-E540-AF97-CD562EC85358}"/>
            </c:ext>
          </c:extLst>
        </c:ser>
        <c:ser>
          <c:idx val="0"/>
          <c:order val="8"/>
          <c:tx>
            <c:v>Scott River (Aug 29, 2024)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1"/>
            <c:spPr>
              <a:noFill/>
              <a:ln w="25400">
                <a:solidFill>
                  <a:srgbClr val="7030A0"/>
                </a:solidFill>
              </a:ln>
              <a:effectLst/>
            </c:spPr>
          </c:marker>
          <c:xVal>
            <c:numRef>
              <c:f>('2024 Isotopes data'!$J$103,'2024 Isotopes data'!$J$107)</c:f>
              <c:numCache>
                <c:formatCode>0.00</c:formatCode>
                <c:ptCount val="2"/>
                <c:pt idx="0">
                  <c:v>-12.506312824718796</c:v>
                </c:pt>
                <c:pt idx="1">
                  <c:v>-12.329618293604595</c:v>
                </c:pt>
              </c:numCache>
            </c:numRef>
          </c:xVal>
          <c:yVal>
            <c:numRef>
              <c:f>('2024 Isotopes data'!$K$103,'2024 Isotopes data'!$K$107)</c:f>
              <c:numCache>
                <c:formatCode>0.00</c:formatCode>
                <c:ptCount val="2"/>
                <c:pt idx="0">
                  <c:v>-92.110213290093895</c:v>
                </c:pt>
                <c:pt idx="1">
                  <c:v>-91.299047479979663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1FC5-E540-AF97-CD562EC853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33813952"/>
        <c:axId val="1633706464"/>
      </c:scatterChart>
      <c:valAx>
        <c:axId val="1633813952"/>
        <c:scaling>
          <c:orientation val="minMax"/>
          <c:max val="-11"/>
          <c:min val="-1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 sz="1800" b="0" i="0" baseline="0" dirty="0">
                    <a:effectLst/>
                  </a:rPr>
                  <a:t>δ</a:t>
                </a:r>
                <a:r>
                  <a:rPr lang="el-GR" sz="1800" b="0" i="0" baseline="30000" dirty="0">
                    <a:effectLst/>
                  </a:rPr>
                  <a:t>18</a:t>
                </a:r>
                <a:r>
                  <a:rPr lang="en-US" sz="1800" b="0" i="0" baseline="0" dirty="0">
                    <a:effectLst/>
                  </a:rPr>
                  <a:t>O (‰)</a:t>
                </a:r>
                <a:endParaRPr lang="en-US" sz="18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0.48720620139162157"/>
              <c:y val="0.9196494092884760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3706464"/>
        <c:crossesAt val="-130"/>
        <c:crossBetween val="midCat"/>
      </c:valAx>
      <c:valAx>
        <c:axId val="1633706464"/>
        <c:scaling>
          <c:orientation val="minMax"/>
          <c:max val="-85"/>
          <c:min val="-11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 sz="1800" dirty="0">
                    <a:effectLst/>
                  </a:rPr>
                  <a:t>δ</a:t>
                </a:r>
                <a:r>
                  <a:rPr lang="el-GR" sz="1800" baseline="30000" dirty="0">
                    <a:effectLst/>
                  </a:rPr>
                  <a:t>2</a:t>
                </a:r>
                <a:r>
                  <a:rPr lang="en-US" sz="1800" dirty="0">
                    <a:effectLst/>
                  </a:rPr>
                  <a:t>H</a:t>
                </a:r>
                <a:r>
                  <a:rPr lang="en-US" sz="1800" baseline="-25000" dirty="0">
                    <a:effectLst/>
                  </a:rPr>
                  <a:t> </a:t>
                </a:r>
                <a:r>
                  <a:rPr lang="en-US" sz="1800" dirty="0">
                    <a:effectLst/>
                  </a:rPr>
                  <a:t>(‰)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3813952"/>
        <c:crossesAt val="-18"/>
        <c:crossBetween val="midCat"/>
      </c:valAx>
      <c:spPr>
        <a:noFill/>
        <a:ln w="635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95344092086431"/>
          <c:y val="2.7767735133258371E-2"/>
          <c:w val="0.89248259890766091"/>
          <c:h val="0.82404663007781764"/>
        </c:manualLayout>
      </c:layout>
      <c:lineChart>
        <c:grouping val="standard"/>
        <c:varyColors val="0"/>
        <c:ser>
          <c:idx val="0"/>
          <c:order val="0"/>
          <c:tx>
            <c:v>Barker Ditch</c:v>
          </c:tx>
          <c:spPr>
            <a:ln w="22225" cap="rnd">
              <a:solidFill>
                <a:srgbClr val="945200"/>
              </a:solidFill>
              <a:round/>
            </a:ln>
            <a:effectLst/>
          </c:spPr>
          <c:marker>
            <c:symbol val="diamond"/>
            <c:size val="11"/>
            <c:spPr>
              <a:solidFill>
                <a:srgbClr val="945200"/>
              </a:solidFill>
              <a:ln w="3175">
                <a:solidFill>
                  <a:schemeClr val="tx1"/>
                </a:solidFill>
              </a:ln>
              <a:effectLst/>
            </c:spPr>
          </c:marker>
          <c:dLbls>
            <c:delete val="1"/>
          </c:dLbls>
          <c:errBars>
            <c:errDir val="y"/>
            <c:errBarType val="both"/>
            <c:errValType val="percentage"/>
            <c:noEndCap val="0"/>
            <c:val val="17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'Pivot Table'!$K$4:$V$4</c:f>
              <c:numCache>
                <c:formatCode>m/d/yy</c:formatCode>
                <c:ptCount val="12"/>
                <c:pt idx="0">
                  <c:v>45376</c:v>
                </c:pt>
                <c:pt idx="1">
                  <c:v>45384</c:v>
                </c:pt>
                <c:pt idx="2">
                  <c:v>45432</c:v>
                </c:pt>
                <c:pt idx="3">
                  <c:v>45453</c:v>
                </c:pt>
                <c:pt idx="4">
                  <c:v>45467</c:v>
                </c:pt>
                <c:pt idx="5">
                  <c:v>45484</c:v>
                </c:pt>
                <c:pt idx="6">
                  <c:v>45504</c:v>
                </c:pt>
                <c:pt idx="7">
                  <c:v>45516</c:v>
                </c:pt>
                <c:pt idx="8">
                  <c:v>45532</c:v>
                </c:pt>
                <c:pt idx="9">
                  <c:v>45539</c:v>
                </c:pt>
                <c:pt idx="10">
                  <c:v>45551</c:v>
                </c:pt>
                <c:pt idx="11">
                  <c:v>45565</c:v>
                </c:pt>
              </c:numCache>
            </c:numRef>
          </c:cat>
          <c:val>
            <c:numRef>
              <c:f>'Pivot Table'!$K$5:$V$5</c:f>
              <c:numCache>
                <c:formatCode>General</c:formatCode>
                <c:ptCount val="12"/>
                <c:pt idx="0">
                  <c:v>1.3</c:v>
                </c:pt>
                <c:pt idx="2">
                  <c:v>0.9</c:v>
                </c:pt>
                <c:pt idx="3">
                  <c:v>0.95</c:v>
                </c:pt>
                <c:pt idx="4">
                  <c:v>1.1299999999999999</c:v>
                </c:pt>
                <c:pt idx="6">
                  <c:v>0.95</c:v>
                </c:pt>
                <c:pt idx="7">
                  <c:v>0.7</c:v>
                </c:pt>
                <c:pt idx="9">
                  <c:v>1.07</c:v>
                </c:pt>
                <c:pt idx="10">
                  <c:v>1.01</c:v>
                </c:pt>
                <c:pt idx="11">
                  <c:v>0.88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C5E-924F-87A9-8D7115A23F47}"/>
            </c:ext>
          </c:extLst>
        </c:ser>
        <c:ser>
          <c:idx val="4"/>
          <c:order val="4"/>
          <c:tx>
            <c:v>Kidder Creek - Downstream</c:v>
          </c:tx>
          <c:spPr>
            <a:ln w="22225" cap="rnd">
              <a:solidFill>
                <a:srgbClr val="4FDC00"/>
              </a:solidFill>
              <a:round/>
            </a:ln>
            <a:effectLst/>
          </c:spPr>
          <c:marker>
            <c:symbol val="triangle"/>
            <c:size val="11"/>
            <c:spPr>
              <a:solidFill>
                <a:srgbClr val="4FDC00"/>
              </a:solidFill>
              <a:ln w="9525">
                <a:solidFill>
                  <a:schemeClr val="tx1"/>
                </a:solidFill>
              </a:ln>
              <a:effectLst/>
            </c:spPr>
          </c:marker>
          <c:dLbls>
            <c:delete val="1"/>
          </c:dLbls>
          <c:errBars>
            <c:errDir val="y"/>
            <c:errBarType val="both"/>
            <c:errValType val="percentage"/>
            <c:noEndCap val="0"/>
            <c:val val="12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'Pivot Table'!$K$4:$U$4</c:f>
              <c:numCache>
                <c:formatCode>m/d/yy</c:formatCode>
                <c:ptCount val="11"/>
                <c:pt idx="0">
                  <c:v>45376</c:v>
                </c:pt>
                <c:pt idx="1">
                  <c:v>45384</c:v>
                </c:pt>
                <c:pt idx="2">
                  <c:v>45432</c:v>
                </c:pt>
                <c:pt idx="3">
                  <c:v>45453</c:v>
                </c:pt>
                <c:pt idx="4">
                  <c:v>45467</c:v>
                </c:pt>
                <c:pt idx="5">
                  <c:v>45484</c:v>
                </c:pt>
                <c:pt idx="6">
                  <c:v>45504</c:v>
                </c:pt>
                <c:pt idx="7">
                  <c:v>45516</c:v>
                </c:pt>
                <c:pt idx="8">
                  <c:v>45532</c:v>
                </c:pt>
                <c:pt idx="9">
                  <c:v>45539</c:v>
                </c:pt>
                <c:pt idx="10">
                  <c:v>45551</c:v>
                </c:pt>
              </c:numCache>
            </c:numRef>
          </c:cat>
          <c:val>
            <c:numRef>
              <c:f>'Pivot Table'!$K$9:$V$9</c:f>
              <c:numCache>
                <c:formatCode>General</c:formatCode>
                <c:ptCount val="12"/>
                <c:pt idx="0">
                  <c:v>2.2000000000000002</c:v>
                </c:pt>
                <c:pt idx="2">
                  <c:v>2.4</c:v>
                </c:pt>
                <c:pt idx="3">
                  <c:v>3.28</c:v>
                </c:pt>
                <c:pt idx="4">
                  <c:v>2.68</c:v>
                </c:pt>
                <c:pt idx="6">
                  <c:v>16.239999999999998</c:v>
                </c:pt>
                <c:pt idx="7">
                  <c:v>12.95</c:v>
                </c:pt>
                <c:pt idx="8">
                  <c:v>10.68</c:v>
                </c:pt>
                <c:pt idx="10">
                  <c:v>21.33</c:v>
                </c:pt>
                <c:pt idx="11">
                  <c:v>30.49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C5E-924F-87A9-8D7115A23F47}"/>
            </c:ext>
          </c:extLst>
        </c:ser>
        <c:ser>
          <c:idx val="5"/>
          <c:order val="5"/>
          <c:tx>
            <c:v>Kidder Creek Upstream</c:v>
          </c:tx>
          <c:spPr>
            <a:ln w="22225" cap="rnd">
              <a:solidFill>
                <a:srgbClr val="C71BA2"/>
              </a:solidFill>
              <a:round/>
            </a:ln>
            <a:effectLst/>
          </c:spPr>
          <c:marker>
            <c:symbol val="circle"/>
            <c:size val="11"/>
            <c:spPr>
              <a:solidFill>
                <a:srgbClr val="C71BA2"/>
              </a:solidFill>
              <a:ln w="3175">
                <a:solidFill>
                  <a:schemeClr val="tx1"/>
                </a:solidFill>
              </a:ln>
              <a:effectLst/>
            </c:spPr>
          </c:marker>
          <c:dLbls>
            <c:delete val="1"/>
          </c:dLbls>
          <c:errBars>
            <c:errDir val="y"/>
            <c:errBarType val="both"/>
            <c:errValType val="percentage"/>
            <c:noEndCap val="0"/>
            <c:val val="14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'Pivot Table'!$K$4:$U$4</c:f>
              <c:numCache>
                <c:formatCode>m/d/yy</c:formatCode>
                <c:ptCount val="11"/>
                <c:pt idx="0">
                  <c:v>45376</c:v>
                </c:pt>
                <c:pt idx="1">
                  <c:v>45384</c:v>
                </c:pt>
                <c:pt idx="2">
                  <c:v>45432</c:v>
                </c:pt>
                <c:pt idx="3">
                  <c:v>45453</c:v>
                </c:pt>
                <c:pt idx="4">
                  <c:v>45467</c:v>
                </c:pt>
                <c:pt idx="5">
                  <c:v>45484</c:v>
                </c:pt>
                <c:pt idx="6">
                  <c:v>45504</c:v>
                </c:pt>
                <c:pt idx="7">
                  <c:v>45516</c:v>
                </c:pt>
                <c:pt idx="8">
                  <c:v>45532</c:v>
                </c:pt>
                <c:pt idx="9">
                  <c:v>45539</c:v>
                </c:pt>
                <c:pt idx="10">
                  <c:v>45551</c:v>
                </c:pt>
              </c:numCache>
            </c:numRef>
          </c:cat>
          <c:val>
            <c:numRef>
              <c:f>'Pivot Table'!$K$10:$V$10</c:f>
              <c:numCache>
                <c:formatCode>General</c:formatCode>
                <c:ptCount val="12"/>
                <c:pt idx="0">
                  <c:v>1.1000000000000001</c:v>
                </c:pt>
                <c:pt idx="2">
                  <c:v>0.8</c:v>
                </c:pt>
                <c:pt idx="3">
                  <c:v>1.01</c:v>
                </c:pt>
                <c:pt idx="4">
                  <c:v>1.47</c:v>
                </c:pt>
                <c:pt idx="6">
                  <c:v>6.17</c:v>
                </c:pt>
                <c:pt idx="7">
                  <c:v>5.8</c:v>
                </c:pt>
                <c:pt idx="8">
                  <c:v>6.18</c:v>
                </c:pt>
                <c:pt idx="10">
                  <c:v>7.77</c:v>
                </c:pt>
                <c:pt idx="11">
                  <c:v>9.59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C5E-924F-87A9-8D7115A23F4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14282224"/>
        <c:axId val="814291344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'Pivot Table'!$J$6</c15:sqref>
                        </c15:formulaRef>
                      </c:ext>
                    </c:extLst>
                    <c:strCache>
                      <c:ptCount val="1"/>
                      <c:pt idx="0">
                        <c:v>BC-02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4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'Pivot Table'!$K$4:$V$4</c15:sqref>
                        </c15:formulaRef>
                      </c:ext>
                    </c:extLst>
                    <c:numCache>
                      <c:formatCode>m/d/yy</c:formatCode>
                      <c:ptCount val="12"/>
                      <c:pt idx="0">
                        <c:v>45376</c:v>
                      </c:pt>
                      <c:pt idx="1">
                        <c:v>45384</c:v>
                      </c:pt>
                      <c:pt idx="2">
                        <c:v>45432</c:v>
                      </c:pt>
                      <c:pt idx="3">
                        <c:v>45453</c:v>
                      </c:pt>
                      <c:pt idx="4">
                        <c:v>45467</c:v>
                      </c:pt>
                      <c:pt idx="5">
                        <c:v>45484</c:v>
                      </c:pt>
                      <c:pt idx="6">
                        <c:v>45504</c:v>
                      </c:pt>
                      <c:pt idx="7">
                        <c:v>45516</c:v>
                      </c:pt>
                      <c:pt idx="8">
                        <c:v>45532</c:v>
                      </c:pt>
                      <c:pt idx="9">
                        <c:v>45539</c:v>
                      </c:pt>
                      <c:pt idx="10">
                        <c:v>45551</c:v>
                      </c:pt>
                      <c:pt idx="11">
                        <c:v>45565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'Pivot Table'!$K$6:$U$6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0.5</c:v>
                      </c:pt>
                      <c:pt idx="2">
                        <c:v>0.4</c:v>
                      </c:pt>
                      <c:pt idx="3">
                        <c:v>0.84</c:v>
                      </c:pt>
                      <c:pt idx="4">
                        <c:v>0.67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0C5E-924F-87A9-8D7115A23F47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Table'!$J$7</c15:sqref>
                        </c15:formulaRef>
                      </c:ext>
                    </c:extLst>
                    <c:strCache>
                      <c:ptCount val="1"/>
                      <c:pt idx="0">
                        <c:v>KC-01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4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Table'!$K$4:$V$4</c15:sqref>
                        </c15:formulaRef>
                      </c:ext>
                    </c:extLst>
                    <c:numCache>
                      <c:formatCode>m/d/yy</c:formatCode>
                      <c:ptCount val="12"/>
                      <c:pt idx="0">
                        <c:v>45376</c:v>
                      </c:pt>
                      <c:pt idx="1">
                        <c:v>45384</c:v>
                      </c:pt>
                      <c:pt idx="2">
                        <c:v>45432</c:v>
                      </c:pt>
                      <c:pt idx="3">
                        <c:v>45453</c:v>
                      </c:pt>
                      <c:pt idx="4">
                        <c:v>45467</c:v>
                      </c:pt>
                      <c:pt idx="5">
                        <c:v>45484</c:v>
                      </c:pt>
                      <c:pt idx="6">
                        <c:v>45504</c:v>
                      </c:pt>
                      <c:pt idx="7">
                        <c:v>45516</c:v>
                      </c:pt>
                      <c:pt idx="8">
                        <c:v>45532</c:v>
                      </c:pt>
                      <c:pt idx="9">
                        <c:v>45539</c:v>
                      </c:pt>
                      <c:pt idx="10">
                        <c:v>45551</c:v>
                      </c:pt>
                      <c:pt idx="11">
                        <c:v>45565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Table'!$K$7:$U$7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9.8000000000000007</c:v>
                      </c:pt>
                      <c:pt idx="2">
                        <c:v>5.4</c:v>
                      </c:pt>
                      <c:pt idx="3">
                        <c:v>7.8</c:v>
                      </c:pt>
                      <c:pt idx="4">
                        <c:v>5.28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0C5E-924F-87A9-8D7115A23F47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Table'!$J$8</c15:sqref>
                        </c15:formulaRef>
                      </c:ext>
                    </c:extLst>
                    <c:strCache>
                      <c:ptCount val="1"/>
                      <c:pt idx="0">
                        <c:v>KC-02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4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Table'!$K$4:$U$4</c15:sqref>
                        </c15:formulaRef>
                      </c:ext>
                    </c:extLst>
                    <c:numCache>
                      <c:formatCode>m/d/yy</c:formatCode>
                      <c:ptCount val="11"/>
                      <c:pt idx="0">
                        <c:v>45376</c:v>
                      </c:pt>
                      <c:pt idx="1">
                        <c:v>45384</c:v>
                      </c:pt>
                      <c:pt idx="2">
                        <c:v>45432</c:v>
                      </c:pt>
                      <c:pt idx="3">
                        <c:v>45453</c:v>
                      </c:pt>
                      <c:pt idx="4">
                        <c:v>45467</c:v>
                      </c:pt>
                      <c:pt idx="5">
                        <c:v>45484</c:v>
                      </c:pt>
                      <c:pt idx="6">
                        <c:v>45504</c:v>
                      </c:pt>
                      <c:pt idx="7">
                        <c:v>45516</c:v>
                      </c:pt>
                      <c:pt idx="8">
                        <c:v>45532</c:v>
                      </c:pt>
                      <c:pt idx="9">
                        <c:v>45539</c:v>
                      </c:pt>
                      <c:pt idx="10">
                        <c:v>45551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Table'!$K$8:$U$8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0.7</c:v>
                      </c:pt>
                      <c:pt idx="2">
                        <c:v>0.9</c:v>
                      </c:pt>
                      <c:pt idx="3">
                        <c:v>1.23</c:v>
                      </c:pt>
                      <c:pt idx="4">
                        <c:v>2.0099999999999998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0C5E-924F-87A9-8D7115A23F47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Table'!$J$12</c15:sqref>
                        </c15:formulaRef>
                      </c:ext>
                    </c:extLst>
                    <c:strCache>
                      <c:ptCount val="1"/>
                      <c:pt idx="0">
                        <c:v>SVID-01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</a:schemeClr>
                    </a:solidFill>
                    <a:ln w="9525">
                      <a:solidFill>
                        <a:schemeClr val="accent1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Table'!$K$4:$U$4</c15:sqref>
                        </c15:formulaRef>
                      </c:ext>
                    </c:extLst>
                    <c:numCache>
                      <c:formatCode>m/d/yy</c:formatCode>
                      <c:ptCount val="11"/>
                      <c:pt idx="0">
                        <c:v>45376</c:v>
                      </c:pt>
                      <c:pt idx="1">
                        <c:v>45384</c:v>
                      </c:pt>
                      <c:pt idx="2">
                        <c:v>45432</c:v>
                      </c:pt>
                      <c:pt idx="3">
                        <c:v>45453</c:v>
                      </c:pt>
                      <c:pt idx="4">
                        <c:v>45467</c:v>
                      </c:pt>
                      <c:pt idx="5">
                        <c:v>45484</c:v>
                      </c:pt>
                      <c:pt idx="6">
                        <c:v>45504</c:v>
                      </c:pt>
                      <c:pt idx="7">
                        <c:v>45516</c:v>
                      </c:pt>
                      <c:pt idx="8">
                        <c:v>45532</c:v>
                      </c:pt>
                      <c:pt idx="9">
                        <c:v>45539</c:v>
                      </c:pt>
                      <c:pt idx="10">
                        <c:v>45551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Table'!$K$12:$U$12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1">
                        <c:v>5.9</c:v>
                      </c:pt>
                      <c:pt idx="2">
                        <c:v>5.48</c:v>
                      </c:pt>
                      <c:pt idx="3">
                        <c:v>7.81</c:v>
                      </c:pt>
                      <c:pt idx="4">
                        <c:v>4.6900000000000004</c:v>
                      </c:pt>
                      <c:pt idx="6">
                        <c:v>0.59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0C5E-924F-87A9-8D7115A23F47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Table'!$J$13</c15:sqref>
                        </c15:formulaRef>
                      </c:ext>
                    </c:extLst>
                    <c:strCache>
                      <c:ptCount val="1"/>
                      <c:pt idx="0">
                        <c:v>SVID-04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Table'!$K$4:$U$4</c15:sqref>
                        </c15:formulaRef>
                      </c:ext>
                    </c:extLst>
                    <c:numCache>
                      <c:formatCode>m/d/yy</c:formatCode>
                      <c:ptCount val="11"/>
                      <c:pt idx="0">
                        <c:v>45376</c:v>
                      </c:pt>
                      <c:pt idx="1">
                        <c:v>45384</c:v>
                      </c:pt>
                      <c:pt idx="2">
                        <c:v>45432</c:v>
                      </c:pt>
                      <c:pt idx="3">
                        <c:v>45453</c:v>
                      </c:pt>
                      <c:pt idx="4">
                        <c:v>45467</c:v>
                      </c:pt>
                      <c:pt idx="5">
                        <c:v>45484</c:v>
                      </c:pt>
                      <c:pt idx="6">
                        <c:v>45504</c:v>
                      </c:pt>
                      <c:pt idx="7">
                        <c:v>45516</c:v>
                      </c:pt>
                      <c:pt idx="8">
                        <c:v>45532</c:v>
                      </c:pt>
                      <c:pt idx="9">
                        <c:v>45539</c:v>
                      </c:pt>
                      <c:pt idx="10">
                        <c:v>45551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Table'!$K$13:$U$13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1">
                        <c:v>0.5</c:v>
                      </c:pt>
                      <c:pt idx="2">
                        <c:v>0.48</c:v>
                      </c:pt>
                      <c:pt idx="3">
                        <c:v>0.65</c:v>
                      </c:pt>
                      <c:pt idx="6">
                        <c:v>0.4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0C5E-924F-87A9-8D7115A23F47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Table'!$J$14</c15:sqref>
                        </c15:formulaRef>
                      </c:ext>
                    </c:extLst>
                    <c:strCache>
                      <c:ptCount val="1"/>
                      <c:pt idx="0">
                        <c:v>SVID-06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60000"/>
                      </a:schemeClr>
                    </a:solidFill>
                    <a:ln w="9525">
                      <a:solidFill>
                        <a:schemeClr val="accent3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Table'!$K$4:$U$4</c15:sqref>
                        </c15:formulaRef>
                      </c:ext>
                    </c:extLst>
                    <c:numCache>
                      <c:formatCode>m/d/yy</c:formatCode>
                      <c:ptCount val="11"/>
                      <c:pt idx="0">
                        <c:v>45376</c:v>
                      </c:pt>
                      <c:pt idx="1">
                        <c:v>45384</c:v>
                      </c:pt>
                      <c:pt idx="2">
                        <c:v>45432</c:v>
                      </c:pt>
                      <c:pt idx="3">
                        <c:v>45453</c:v>
                      </c:pt>
                      <c:pt idx="4">
                        <c:v>45467</c:v>
                      </c:pt>
                      <c:pt idx="5">
                        <c:v>45484</c:v>
                      </c:pt>
                      <c:pt idx="6">
                        <c:v>45504</c:v>
                      </c:pt>
                      <c:pt idx="7">
                        <c:v>45516</c:v>
                      </c:pt>
                      <c:pt idx="8">
                        <c:v>45532</c:v>
                      </c:pt>
                      <c:pt idx="9">
                        <c:v>45539</c:v>
                      </c:pt>
                      <c:pt idx="10">
                        <c:v>45551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Table'!$K$14:$U$14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1">
                        <c:v>19.5</c:v>
                      </c:pt>
                      <c:pt idx="2">
                        <c:v>15.4</c:v>
                      </c:pt>
                      <c:pt idx="3">
                        <c:v>15.8</c:v>
                      </c:pt>
                      <c:pt idx="4">
                        <c:v>17.73</c:v>
                      </c:pt>
                      <c:pt idx="5">
                        <c:v>25</c:v>
                      </c:pt>
                      <c:pt idx="6">
                        <c:v>16.98</c:v>
                      </c:pt>
                      <c:pt idx="7">
                        <c:v>11.27</c:v>
                      </c:pt>
                      <c:pt idx="8">
                        <c:v>17.23</c:v>
                      </c:pt>
                      <c:pt idx="10">
                        <c:v>21.33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0C5E-924F-87A9-8D7115A23F47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Table'!$J$15</c15:sqref>
                        </c15:formulaRef>
                      </c:ext>
                    </c:extLst>
                    <c:strCache>
                      <c:ptCount val="1"/>
                      <c:pt idx="0">
                        <c:v>SVID-07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60000"/>
                      </a:schemeClr>
                    </a:solidFill>
                    <a:ln w="9525">
                      <a:solidFill>
                        <a:schemeClr val="accent4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Table'!$K$4:$U$4</c15:sqref>
                        </c15:formulaRef>
                      </c:ext>
                    </c:extLst>
                    <c:numCache>
                      <c:formatCode>m/d/yy</c:formatCode>
                      <c:ptCount val="11"/>
                      <c:pt idx="0">
                        <c:v>45376</c:v>
                      </c:pt>
                      <c:pt idx="1">
                        <c:v>45384</c:v>
                      </c:pt>
                      <c:pt idx="2">
                        <c:v>45432</c:v>
                      </c:pt>
                      <c:pt idx="3">
                        <c:v>45453</c:v>
                      </c:pt>
                      <c:pt idx="4">
                        <c:v>45467</c:v>
                      </c:pt>
                      <c:pt idx="5">
                        <c:v>45484</c:v>
                      </c:pt>
                      <c:pt idx="6">
                        <c:v>45504</c:v>
                      </c:pt>
                      <c:pt idx="7">
                        <c:v>45516</c:v>
                      </c:pt>
                      <c:pt idx="8">
                        <c:v>45532</c:v>
                      </c:pt>
                      <c:pt idx="9">
                        <c:v>45539</c:v>
                      </c:pt>
                      <c:pt idx="10">
                        <c:v>45551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Table'!$K$15:$U$15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1">
                        <c:v>9.1999999999999993</c:v>
                      </c:pt>
                      <c:pt idx="2">
                        <c:v>16.5</c:v>
                      </c:pt>
                      <c:pt idx="3">
                        <c:v>16.03</c:v>
                      </c:pt>
                      <c:pt idx="4">
                        <c:v>21.56</c:v>
                      </c:pt>
                      <c:pt idx="5">
                        <c:v>47.55</c:v>
                      </c:pt>
                      <c:pt idx="6">
                        <c:v>33.85</c:v>
                      </c:pt>
                      <c:pt idx="7">
                        <c:v>34.380000000000003</c:v>
                      </c:pt>
                      <c:pt idx="8">
                        <c:v>39.659999999999997</c:v>
                      </c:pt>
                      <c:pt idx="10">
                        <c:v>47.39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0C5E-924F-87A9-8D7115A23F47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Table'!$J$16</c15:sqref>
                        </c15:formulaRef>
                      </c:ext>
                    </c:extLst>
                    <c:strCache>
                      <c:ptCount val="1"/>
                      <c:pt idx="0">
                        <c:v>SVID-08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60000"/>
                      </a:schemeClr>
                    </a:solidFill>
                    <a:ln w="9525">
                      <a:solidFill>
                        <a:schemeClr val="accent5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Table'!$K$4:$U$4</c15:sqref>
                        </c15:formulaRef>
                      </c:ext>
                    </c:extLst>
                    <c:numCache>
                      <c:formatCode>m/d/yy</c:formatCode>
                      <c:ptCount val="11"/>
                      <c:pt idx="0">
                        <c:v>45376</c:v>
                      </c:pt>
                      <c:pt idx="1">
                        <c:v>45384</c:v>
                      </c:pt>
                      <c:pt idx="2">
                        <c:v>45432</c:v>
                      </c:pt>
                      <c:pt idx="3">
                        <c:v>45453</c:v>
                      </c:pt>
                      <c:pt idx="4">
                        <c:v>45467</c:v>
                      </c:pt>
                      <c:pt idx="5">
                        <c:v>45484</c:v>
                      </c:pt>
                      <c:pt idx="6">
                        <c:v>45504</c:v>
                      </c:pt>
                      <c:pt idx="7">
                        <c:v>45516</c:v>
                      </c:pt>
                      <c:pt idx="8">
                        <c:v>45532</c:v>
                      </c:pt>
                      <c:pt idx="9">
                        <c:v>45539</c:v>
                      </c:pt>
                      <c:pt idx="10">
                        <c:v>45551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Table'!$K$16:$U$16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1">
                        <c:v>14.6</c:v>
                      </c:pt>
                      <c:pt idx="2">
                        <c:v>17.100000000000001</c:v>
                      </c:pt>
                      <c:pt idx="3">
                        <c:v>17.05</c:v>
                      </c:pt>
                      <c:pt idx="4">
                        <c:v>22.46</c:v>
                      </c:pt>
                      <c:pt idx="5">
                        <c:v>34.81</c:v>
                      </c:pt>
                      <c:pt idx="6">
                        <c:v>30.33</c:v>
                      </c:pt>
                      <c:pt idx="7">
                        <c:v>28.64</c:v>
                      </c:pt>
                      <c:pt idx="9">
                        <c:v>23.37</c:v>
                      </c:pt>
                      <c:pt idx="10">
                        <c:v>33.75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0C5E-924F-87A9-8D7115A23F47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Table'!$J$17</c15:sqref>
                        </c15:formulaRef>
                      </c:ext>
                    </c:extLst>
                    <c:strCache>
                      <c:ptCount val="1"/>
                      <c:pt idx="0">
                        <c:v>SVID-09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60000"/>
                      </a:schemeClr>
                    </a:solidFill>
                    <a:ln w="9525">
                      <a:solidFill>
                        <a:schemeClr val="accent6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Table'!$K$4:$U$4</c15:sqref>
                        </c15:formulaRef>
                      </c:ext>
                    </c:extLst>
                    <c:numCache>
                      <c:formatCode>m/d/yy</c:formatCode>
                      <c:ptCount val="11"/>
                      <c:pt idx="0">
                        <c:v>45376</c:v>
                      </c:pt>
                      <c:pt idx="1">
                        <c:v>45384</c:v>
                      </c:pt>
                      <c:pt idx="2">
                        <c:v>45432</c:v>
                      </c:pt>
                      <c:pt idx="3">
                        <c:v>45453</c:v>
                      </c:pt>
                      <c:pt idx="4">
                        <c:v>45467</c:v>
                      </c:pt>
                      <c:pt idx="5">
                        <c:v>45484</c:v>
                      </c:pt>
                      <c:pt idx="6">
                        <c:v>45504</c:v>
                      </c:pt>
                      <c:pt idx="7">
                        <c:v>45516</c:v>
                      </c:pt>
                      <c:pt idx="8">
                        <c:v>45532</c:v>
                      </c:pt>
                      <c:pt idx="9">
                        <c:v>45539</c:v>
                      </c:pt>
                      <c:pt idx="10">
                        <c:v>45551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Table'!$K$17:$U$17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2">
                        <c:v>16.100000000000001</c:v>
                      </c:pt>
                      <c:pt idx="3">
                        <c:v>16.77</c:v>
                      </c:pt>
                      <c:pt idx="5">
                        <c:v>34.869999999999997</c:v>
                      </c:pt>
                      <c:pt idx="6">
                        <c:v>24.51</c:v>
                      </c:pt>
                      <c:pt idx="7">
                        <c:v>19.309999999999999</c:v>
                      </c:pt>
                      <c:pt idx="9">
                        <c:v>25.29</c:v>
                      </c:pt>
                      <c:pt idx="10">
                        <c:v>33.229999999999997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0C5E-924F-87A9-8D7115A23F47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Table'!$J$11</c15:sqref>
                        </c15:formulaRef>
                      </c:ext>
                    </c:extLst>
                    <c:strCache>
                      <c:ptCount val="1"/>
                      <c:pt idx="0">
                        <c:v>KC-P8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4"/>
                  <c:spPr>
                    <a:solidFill>
                      <a:schemeClr val="accent1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t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Table'!$K$4:$U$4</c15:sqref>
                        </c15:formulaRef>
                      </c:ext>
                    </c:extLst>
                    <c:numCache>
                      <c:formatCode>m/d/yy</c:formatCode>
                      <c:ptCount val="11"/>
                      <c:pt idx="0">
                        <c:v>45376</c:v>
                      </c:pt>
                      <c:pt idx="1">
                        <c:v>45384</c:v>
                      </c:pt>
                      <c:pt idx="2">
                        <c:v>45432</c:v>
                      </c:pt>
                      <c:pt idx="3">
                        <c:v>45453</c:v>
                      </c:pt>
                      <c:pt idx="4">
                        <c:v>45467</c:v>
                      </c:pt>
                      <c:pt idx="5">
                        <c:v>45484</c:v>
                      </c:pt>
                      <c:pt idx="6">
                        <c:v>45504</c:v>
                      </c:pt>
                      <c:pt idx="7">
                        <c:v>45516</c:v>
                      </c:pt>
                      <c:pt idx="8">
                        <c:v>45532</c:v>
                      </c:pt>
                      <c:pt idx="9">
                        <c:v>45539</c:v>
                      </c:pt>
                      <c:pt idx="10">
                        <c:v>45551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'Pivot Table'!$K$11:$U$11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8">
                        <c:v>10.23</c:v>
                      </c:pt>
                      <c:pt idx="10">
                        <c:v>14.92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0C5E-924F-87A9-8D7115A23F47}"/>
                  </c:ext>
                </c:extLst>
              </c15:ser>
            </c15:filteredLineSeries>
          </c:ext>
        </c:extLst>
      </c:lineChart>
      <c:catAx>
        <c:axId val="814282224"/>
        <c:scaling>
          <c:orientation val="minMax"/>
        </c:scaling>
        <c:delete val="0"/>
        <c:axPos val="b"/>
        <c:numFmt formatCode="m/d/yy;@" sourceLinked="0"/>
        <c:majorTickMark val="none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sz="1800">
                <a:latin typeface="+mn-lt"/>
              </a:defRPr>
            </a:pPr>
            <a:endParaRPr lang="en-US"/>
          </a:p>
        </c:txPr>
        <c:crossAx val="814291344"/>
        <c:crosses val="autoZero"/>
        <c:auto val="0"/>
        <c:lblAlgn val="ctr"/>
        <c:lblOffset val="100"/>
        <c:tickLblSkip val="2"/>
        <c:noMultiLvlLbl val="0"/>
      </c:catAx>
      <c:valAx>
        <c:axId val="814291344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800" b="0"/>
                </a:pPr>
                <a:r>
                  <a:rPr lang="en-US" sz="1800" b="0" dirty="0"/>
                  <a:t>Radon</a:t>
                </a:r>
                <a:r>
                  <a:rPr lang="en-US" sz="1800" b="0" baseline="0" dirty="0"/>
                  <a:t> </a:t>
                </a:r>
                <a:r>
                  <a:rPr lang="en-US" sz="1800" b="0" dirty="0"/>
                  <a:t>(pCi/L)</a:t>
                </a:r>
              </a:p>
            </c:rich>
          </c:tx>
          <c:layout>
            <c:manualLayout>
              <c:xMode val="edge"/>
              <c:yMode val="edge"/>
              <c:x val="1.5514953759284069E-2"/>
              <c:y val="0.29164184762007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low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 sz="1800">
                <a:latin typeface="+mn-lt"/>
              </a:defRPr>
            </a:pPr>
            <a:endParaRPr lang="en-US"/>
          </a:p>
        </c:txPr>
        <c:crossAx val="814282224"/>
        <c:crosses val="max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span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790107764072268"/>
          <c:y val="6.684290264473261E-2"/>
          <c:w val="0.68062204116528269"/>
          <c:h val="0.81598737081529027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rgbClr val="FF930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FF9300"/>
              </a:solidFill>
              <a:ln w="9525">
                <a:solidFill>
                  <a:schemeClr val="tx1"/>
                </a:solidFill>
              </a:ln>
              <a:effectLst/>
            </c:spPr>
          </c:marker>
          <c:dPt>
            <c:idx val="11"/>
            <c:marker>
              <c:symbol val="square"/>
              <c:size val="10"/>
              <c:spPr>
                <a:solidFill>
                  <a:srgbClr val="FF9300"/>
                </a:solidFill>
                <a:ln w="95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FA0C-A84F-8478-50EC91F386FD}"/>
              </c:ext>
            </c:extLst>
          </c:dPt>
          <c:errBars>
            <c:errDir val="y"/>
            <c:errBarType val="both"/>
            <c:errValType val="percentage"/>
            <c:noEndCap val="0"/>
            <c:val val="12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'Pivot Table'!$K$4:$V$4</c:f>
              <c:numCache>
                <c:formatCode>m/d/yy</c:formatCode>
                <c:ptCount val="12"/>
                <c:pt idx="0">
                  <c:v>45376</c:v>
                </c:pt>
                <c:pt idx="1">
                  <c:v>45384</c:v>
                </c:pt>
                <c:pt idx="2">
                  <c:v>45432</c:v>
                </c:pt>
                <c:pt idx="3">
                  <c:v>45453</c:v>
                </c:pt>
                <c:pt idx="4">
                  <c:v>45467</c:v>
                </c:pt>
                <c:pt idx="5">
                  <c:v>45484</c:v>
                </c:pt>
                <c:pt idx="6">
                  <c:v>45504</c:v>
                </c:pt>
                <c:pt idx="7">
                  <c:v>45516</c:v>
                </c:pt>
                <c:pt idx="8">
                  <c:v>45532</c:v>
                </c:pt>
                <c:pt idx="9">
                  <c:v>45539</c:v>
                </c:pt>
                <c:pt idx="10">
                  <c:v>45551</c:v>
                </c:pt>
                <c:pt idx="11">
                  <c:v>45565</c:v>
                </c:pt>
              </c:numCache>
            </c:numRef>
          </c:cat>
          <c:val>
            <c:numRef>
              <c:f>'Pivot Table'!$K$11:$V$11</c:f>
              <c:numCache>
                <c:formatCode>General</c:formatCode>
                <c:ptCount val="12"/>
                <c:pt idx="8">
                  <c:v>10.23</c:v>
                </c:pt>
                <c:pt idx="10">
                  <c:v>14.92</c:v>
                </c:pt>
                <c:pt idx="11">
                  <c:v>16.13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A0C-A84F-8478-50EC91F386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10890831"/>
        <c:axId val="826124271"/>
      </c:lineChart>
      <c:dateAx>
        <c:axId val="810890831"/>
        <c:scaling>
          <c:orientation val="minMax"/>
          <c:max val="45580"/>
          <c:min val="45519"/>
        </c:scaling>
        <c:delete val="0"/>
        <c:axPos val="b"/>
        <c:numFmt formatCode="m/d/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6124271"/>
        <c:crosses val="autoZero"/>
        <c:auto val="1"/>
        <c:lblOffset val="100"/>
        <c:baseTimeUnit val="days"/>
        <c:majorUnit val="20"/>
        <c:majorTimeUnit val="days"/>
      </c:dateAx>
      <c:valAx>
        <c:axId val="826124271"/>
        <c:scaling>
          <c:orientation val="minMax"/>
          <c:max val="4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Radon (pCi/L)</a:t>
                </a:r>
              </a:p>
            </c:rich>
          </c:tx>
          <c:layout>
            <c:manualLayout>
              <c:xMode val="edge"/>
              <c:yMode val="edge"/>
              <c:x val="3.0493895357509137E-2"/>
              <c:y val="0.3903602540154772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08908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16473196997914"/>
          <c:y val="8.3505946885484073E-2"/>
          <c:w val="0.8322200477169106"/>
          <c:h val="0.79749173991281097"/>
        </c:manualLayout>
      </c:layout>
      <c:scatterChart>
        <c:scatterStyle val="lineMarker"/>
        <c:varyColors val="0"/>
        <c:ser>
          <c:idx val="1"/>
          <c:order val="0"/>
          <c:tx>
            <c:v>Global Meteoric Water Line</c:v>
          </c:tx>
          <c:spPr>
            <a:ln w="28575" cap="rnd">
              <a:solidFill>
                <a:schemeClr val="bg1">
                  <a:lumMod val="65000"/>
                </a:schemeClr>
              </a:solidFill>
              <a:prstDash val="solid"/>
              <a:round/>
            </a:ln>
            <a:effectLst/>
          </c:spPr>
          <c:marker>
            <c:symbol val="picture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 w="25400">
                <a:noFill/>
              </a:ln>
              <a:effectLst/>
            </c:spPr>
          </c:marker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0-79F6-3640-923F-6CC4A27CCFB7}"/>
              </c:ext>
            </c:extLst>
          </c:dPt>
          <c:xVal>
            <c:numRef>
              <c:f>Sheet1!$L$2:$L$3</c:f>
              <c:numCache>
                <c:formatCode>General</c:formatCode>
                <c:ptCount val="2"/>
                <c:pt idx="0">
                  <c:v>-10</c:v>
                </c:pt>
                <c:pt idx="1">
                  <c:v>-17</c:v>
                </c:pt>
              </c:numCache>
            </c:numRef>
          </c:xVal>
          <c:yVal>
            <c:numRef>
              <c:f>Sheet1!$M$2:$M$3</c:f>
              <c:numCache>
                <c:formatCode>General</c:formatCode>
                <c:ptCount val="2"/>
                <c:pt idx="0">
                  <c:v>-70</c:v>
                </c:pt>
                <c:pt idx="1">
                  <c:v>-126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9F6-3640-923F-6CC4A27CCFB7}"/>
            </c:ext>
          </c:extLst>
        </c:ser>
        <c:ser>
          <c:idx val="6"/>
          <c:order val="1"/>
          <c:tx>
            <c:v>Barker Ditch (May 20/21, 2024)</c:v>
          </c:tx>
          <c:spPr>
            <a:ln w="19050" cap="rnd">
              <a:noFill/>
              <a:round/>
            </a:ln>
            <a:effectLst/>
          </c:spPr>
          <c:marker>
            <c:symbol val="diamond"/>
            <c:size val="11"/>
            <c:spPr>
              <a:solidFill>
                <a:srgbClr val="A144EC"/>
              </a:solidFill>
              <a:ln w="6350">
                <a:solidFill>
                  <a:schemeClr val="tx1"/>
                </a:solidFill>
              </a:ln>
              <a:effectLst/>
            </c:spPr>
          </c:marker>
          <c:xVal>
            <c:numRef>
              <c:f>'2024 Isotopes data'!$J$36</c:f>
              <c:numCache>
                <c:formatCode>0.00</c:formatCode>
                <c:ptCount val="1"/>
                <c:pt idx="0">
                  <c:v>-12.838185428253858</c:v>
                </c:pt>
              </c:numCache>
            </c:numRef>
          </c:xVal>
          <c:yVal>
            <c:numRef>
              <c:f>'2024 Isotopes data'!$K$36</c:f>
              <c:numCache>
                <c:formatCode>0.00</c:formatCode>
                <c:ptCount val="1"/>
                <c:pt idx="0">
                  <c:v>-91.163635296036503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9F6-3640-923F-6CC4A27CCFB7}"/>
            </c:ext>
          </c:extLst>
        </c:ser>
        <c:ser>
          <c:idx val="0"/>
          <c:order val="2"/>
          <c:tx>
            <c:v>Barker Ditch (June 10/11, 2024)</c:v>
          </c:tx>
          <c:spPr>
            <a:ln w="19050" cap="rnd">
              <a:noFill/>
              <a:round/>
            </a:ln>
            <a:effectLst/>
          </c:spPr>
          <c:marker>
            <c:symbol val="diamond"/>
            <c:size val="11"/>
            <c:spPr>
              <a:solidFill>
                <a:srgbClr val="00B0F0"/>
              </a:solidFill>
              <a:ln w="3175">
                <a:solidFill>
                  <a:schemeClr val="tx1"/>
                </a:solidFill>
              </a:ln>
              <a:effectLst/>
            </c:spPr>
          </c:marker>
          <c:xVal>
            <c:numRef>
              <c:f>'2024 Isotopes data'!$J$53</c:f>
              <c:numCache>
                <c:formatCode>0.00</c:formatCode>
                <c:ptCount val="1"/>
                <c:pt idx="0">
                  <c:v>-12.463550870208252</c:v>
                </c:pt>
              </c:numCache>
            </c:numRef>
          </c:xVal>
          <c:yVal>
            <c:numRef>
              <c:f>'2024 Isotopes data'!$K$53</c:f>
              <c:numCache>
                <c:formatCode>0.00</c:formatCode>
                <c:ptCount val="1"/>
                <c:pt idx="0">
                  <c:v>-87.902489506272062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9F6-3640-923F-6CC4A27CCFB7}"/>
            </c:ext>
          </c:extLst>
        </c:ser>
        <c:ser>
          <c:idx val="4"/>
          <c:order val="3"/>
          <c:tx>
            <c:v>Barker Ditch (June 24, 2024)</c:v>
          </c:tx>
          <c:spPr>
            <a:ln w="19050" cap="rnd">
              <a:noFill/>
              <a:round/>
            </a:ln>
            <a:effectLst/>
          </c:spPr>
          <c:marker>
            <c:symbol val="diamond"/>
            <c:size val="11"/>
            <c:spPr>
              <a:solidFill>
                <a:srgbClr val="00B050"/>
              </a:solidFill>
              <a:ln w="3175">
                <a:solidFill>
                  <a:schemeClr val="tx1"/>
                </a:solidFill>
              </a:ln>
              <a:effectLst/>
            </c:spPr>
          </c:marker>
          <c:xVal>
            <c:numRef>
              <c:f>'2024 Isotopes data'!$J$54</c:f>
              <c:numCache>
                <c:formatCode>0.00</c:formatCode>
                <c:ptCount val="1"/>
                <c:pt idx="0">
                  <c:v>-12.115892964964305</c:v>
                </c:pt>
              </c:numCache>
            </c:numRef>
          </c:xVal>
          <c:yVal>
            <c:numRef>
              <c:f>'2024 Isotopes data'!$K$54</c:f>
              <c:numCache>
                <c:formatCode>0.00</c:formatCode>
                <c:ptCount val="1"/>
                <c:pt idx="0">
                  <c:v>-86.255455594159002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79F6-3640-923F-6CC4A27CCFB7}"/>
            </c:ext>
          </c:extLst>
        </c:ser>
        <c:ser>
          <c:idx val="10"/>
          <c:order val="4"/>
          <c:tx>
            <c:v>Barker Ditch (July 30, 2024)</c:v>
          </c:tx>
          <c:spPr>
            <a:ln w="19050" cap="rnd">
              <a:noFill/>
              <a:round/>
            </a:ln>
            <a:effectLst/>
          </c:spPr>
          <c:marker>
            <c:symbol val="diamond"/>
            <c:size val="13"/>
            <c:spPr>
              <a:solidFill>
                <a:srgbClr val="FFC000"/>
              </a:solidFill>
              <a:ln w="3175">
                <a:solidFill>
                  <a:schemeClr val="tx1"/>
                </a:solidFill>
              </a:ln>
              <a:effectLst/>
            </c:spPr>
          </c:marker>
          <c:xVal>
            <c:numRef>
              <c:f>'2024 Isotopes data'!$J$81</c:f>
              <c:numCache>
                <c:formatCode>0.00</c:formatCode>
                <c:ptCount val="1"/>
                <c:pt idx="0">
                  <c:v>-11.969300034077598</c:v>
                </c:pt>
              </c:numCache>
            </c:numRef>
          </c:xVal>
          <c:yVal>
            <c:numRef>
              <c:f>'2024 Isotopes data'!$K$81</c:f>
              <c:numCache>
                <c:formatCode>0.00</c:formatCode>
                <c:ptCount val="1"/>
                <c:pt idx="0">
                  <c:v>-86.496920692618758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79F6-3640-923F-6CC4A27CCFB7}"/>
            </c:ext>
          </c:extLst>
        </c:ser>
        <c:ser>
          <c:idx val="13"/>
          <c:order val="5"/>
          <c:tx>
            <c:v>Barker Ditch (Aug 12, 2024)</c:v>
          </c:tx>
          <c:spPr>
            <a:ln w="19050" cap="rnd">
              <a:noFill/>
              <a:round/>
            </a:ln>
            <a:effectLst/>
          </c:spPr>
          <c:marker>
            <c:symbol val="diamond"/>
            <c:size val="10"/>
            <c:spPr>
              <a:solidFill>
                <a:srgbClr val="FF0000"/>
              </a:solidFill>
              <a:ln w="3175">
                <a:solidFill>
                  <a:schemeClr val="tx1"/>
                </a:solidFill>
              </a:ln>
              <a:effectLst/>
            </c:spPr>
          </c:marker>
          <c:xVal>
            <c:numRef>
              <c:f>'2024 Isotopes data'!$J$83</c:f>
              <c:numCache>
                <c:formatCode>0.00</c:formatCode>
                <c:ptCount val="1"/>
                <c:pt idx="0">
                  <c:v>-11.972764632726898</c:v>
                </c:pt>
              </c:numCache>
            </c:numRef>
          </c:xVal>
          <c:yVal>
            <c:numRef>
              <c:f>'2024 Isotopes data'!$K$83</c:f>
              <c:numCache>
                <c:formatCode>0.00</c:formatCode>
                <c:ptCount val="1"/>
                <c:pt idx="0">
                  <c:v>-86.587295144289101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79F6-3640-923F-6CC4A27CCFB7}"/>
            </c:ext>
          </c:extLst>
        </c:ser>
        <c:ser>
          <c:idx val="5"/>
          <c:order val="6"/>
          <c:tx>
            <c:v>Kidder Creek at Diversion (May 20/21, 2024)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rgbClr val="A144EC"/>
              </a:solidFill>
              <a:ln w="6350">
                <a:solidFill>
                  <a:schemeClr val="tx1"/>
                </a:solidFill>
              </a:ln>
              <a:effectLst/>
            </c:spPr>
          </c:marker>
          <c:xVal>
            <c:numRef>
              <c:f>'2024 Isotopes data'!$J$32</c:f>
              <c:numCache>
                <c:formatCode>0.00</c:formatCode>
                <c:ptCount val="1"/>
                <c:pt idx="0">
                  <c:v>-12.869341420270224</c:v>
                </c:pt>
              </c:numCache>
            </c:numRef>
          </c:xVal>
          <c:yVal>
            <c:numRef>
              <c:f>'2024 Isotopes data'!$K$32</c:f>
              <c:numCache>
                <c:formatCode>0.00</c:formatCode>
                <c:ptCount val="1"/>
                <c:pt idx="0">
                  <c:v>-91.005626232758445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79F6-3640-923F-6CC4A27CCFB7}"/>
            </c:ext>
          </c:extLst>
        </c:ser>
        <c:ser>
          <c:idx val="7"/>
          <c:order val="7"/>
          <c:tx>
            <c:v>Kidder Creek at Diversion (June 10/11, 2024)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3175">
                <a:solidFill>
                  <a:schemeClr val="tx1"/>
                </a:solidFill>
              </a:ln>
              <a:effectLst/>
            </c:spPr>
          </c:marker>
          <c:xVal>
            <c:numRef>
              <c:f>'2024 Isotopes data'!$J$50</c:f>
              <c:numCache>
                <c:formatCode>0.00</c:formatCode>
                <c:ptCount val="1"/>
                <c:pt idx="0">
                  <c:v>-12.360731899301145</c:v>
                </c:pt>
              </c:numCache>
            </c:numRef>
          </c:xVal>
          <c:yVal>
            <c:numRef>
              <c:f>'2024 Isotopes data'!$K$50</c:f>
              <c:numCache>
                <c:formatCode>0.00</c:formatCode>
                <c:ptCount val="1"/>
                <c:pt idx="0">
                  <c:v>-87.771430741496886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79F6-3640-923F-6CC4A27CCFB7}"/>
            </c:ext>
          </c:extLst>
        </c:ser>
        <c:ser>
          <c:idx val="3"/>
          <c:order val="8"/>
          <c:tx>
            <c:v>Kidder Creek at Diversion (June 24, 2024)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rgbClr val="00B050"/>
              </a:solidFill>
              <a:ln w="3175">
                <a:solidFill>
                  <a:schemeClr val="tx1"/>
                </a:solidFill>
              </a:ln>
              <a:effectLst/>
            </c:spPr>
          </c:marker>
          <c:xVal>
            <c:numRef>
              <c:f>'2024 Isotopes data'!$J$59</c:f>
              <c:numCache>
                <c:formatCode>0.00</c:formatCode>
                <c:ptCount val="1"/>
                <c:pt idx="0">
                  <c:v>-12.142283195345966</c:v>
                </c:pt>
              </c:numCache>
            </c:numRef>
          </c:xVal>
          <c:yVal>
            <c:numRef>
              <c:f>'2024 Isotopes data'!$K$59</c:f>
              <c:numCache>
                <c:formatCode>0.00</c:formatCode>
                <c:ptCount val="1"/>
                <c:pt idx="0">
                  <c:v>-85.713856427825718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79F6-3640-923F-6CC4A27CCFB7}"/>
            </c:ext>
          </c:extLst>
        </c:ser>
        <c:ser>
          <c:idx val="9"/>
          <c:order val="9"/>
          <c:tx>
            <c:v>Kidder Creek at Diversion (July 30, 2024)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rgbClr val="FFC000"/>
              </a:solidFill>
              <a:ln w="3175">
                <a:solidFill>
                  <a:schemeClr val="tx1"/>
                </a:solidFill>
              </a:ln>
              <a:effectLst/>
            </c:spPr>
          </c:marker>
          <c:xVal>
            <c:numRef>
              <c:f>'2024 Isotopes data'!$J$82</c:f>
              <c:numCache>
                <c:formatCode>0.00</c:formatCode>
                <c:ptCount val="1"/>
                <c:pt idx="0">
                  <c:v>-12.012450035437039</c:v>
                </c:pt>
              </c:numCache>
            </c:numRef>
          </c:xVal>
          <c:yVal>
            <c:numRef>
              <c:f>'2024 Isotopes data'!$K$82</c:f>
              <c:numCache>
                <c:formatCode>0.00</c:formatCode>
                <c:ptCount val="1"/>
                <c:pt idx="0">
                  <c:v>-86.477712185469315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79F6-3640-923F-6CC4A27CCFB7}"/>
            </c:ext>
          </c:extLst>
        </c:ser>
        <c:ser>
          <c:idx val="12"/>
          <c:order val="10"/>
          <c:tx>
            <c:v>Kidder Creek at Diversion (Aug 12, 2024)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1"/>
            <c:spPr>
              <a:solidFill>
                <a:srgbClr val="FF0000"/>
              </a:solidFill>
              <a:ln w="3175">
                <a:solidFill>
                  <a:schemeClr val="tx1"/>
                </a:solidFill>
              </a:ln>
              <a:effectLst/>
            </c:spPr>
          </c:marker>
          <c:xVal>
            <c:numRef>
              <c:f>'2024 Isotopes data'!$J$86</c:f>
              <c:numCache>
                <c:formatCode>0.00</c:formatCode>
                <c:ptCount val="1"/>
                <c:pt idx="0">
                  <c:v>-11.924260251636724</c:v>
                </c:pt>
              </c:numCache>
            </c:numRef>
          </c:xVal>
          <c:yVal>
            <c:numRef>
              <c:f>'2024 Isotopes data'!$K$84</c:f>
              <c:numCache>
                <c:formatCode>0.00</c:formatCode>
                <c:ptCount val="1"/>
                <c:pt idx="0">
                  <c:v>-86.144869692732229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79F6-3640-923F-6CC4A27CCFB7}"/>
            </c:ext>
          </c:extLst>
        </c:ser>
        <c:ser>
          <c:idx val="15"/>
          <c:order val="11"/>
          <c:tx>
            <c:v>Kidder Creek at Diversion (Aug 29, 2024)</c:v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xVal>
            <c:numRef>
              <c:f>'2024 Isotopes data'!$J$92</c:f>
              <c:numCache>
                <c:formatCode>0.00</c:formatCode>
                <c:ptCount val="1"/>
                <c:pt idx="0">
                  <c:v>-12.347571213878231</c:v>
                </c:pt>
              </c:numCache>
            </c:numRef>
          </c:xVal>
          <c:yVal>
            <c:numRef>
              <c:f>'2024 Isotopes data'!$K$92</c:f>
              <c:numCache>
                <c:formatCode>0.00</c:formatCode>
                <c:ptCount val="1"/>
                <c:pt idx="0">
                  <c:v>-88.53050330198117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79F6-3640-923F-6CC4A27CCFB7}"/>
            </c:ext>
          </c:extLst>
        </c:ser>
        <c:ser>
          <c:idx val="2"/>
          <c:order val="12"/>
          <c:tx>
            <c:v>Domestic Well (June 11, 2024)</c:v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xVal>
            <c:numRef>
              <c:f>'2024 Isotopes data'!$J$51</c:f>
              <c:numCache>
                <c:formatCode>0.00</c:formatCode>
                <c:ptCount val="1"/>
                <c:pt idx="0">
                  <c:v>-12.310829403323922</c:v>
                </c:pt>
              </c:numCache>
            </c:numRef>
          </c:xVal>
          <c:yVal>
            <c:numRef>
              <c:f>'2024 Isotopes data'!$K$51</c:f>
              <c:numCache>
                <c:formatCode>0.00</c:formatCode>
                <c:ptCount val="1"/>
                <c:pt idx="0">
                  <c:v>-87.922446860472931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79F6-3640-923F-6CC4A27CCFB7}"/>
            </c:ext>
          </c:extLst>
        </c:ser>
        <c:ser>
          <c:idx val="8"/>
          <c:order val="13"/>
          <c:tx>
            <c:v>Domestic Well (June 25, 2024)</c:v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xVal>
            <c:numRef>
              <c:f>'2024 Isotopes data'!$J$64</c:f>
              <c:numCache>
                <c:formatCode>0.00</c:formatCode>
                <c:ptCount val="1"/>
                <c:pt idx="0">
                  <c:v>-12.25494131519512</c:v>
                </c:pt>
              </c:numCache>
            </c:numRef>
          </c:xVal>
          <c:yVal>
            <c:numRef>
              <c:f>'2024 Isotopes data'!$K$64</c:f>
              <c:numCache>
                <c:formatCode>0.00</c:formatCode>
                <c:ptCount val="1"/>
                <c:pt idx="0">
                  <c:v>-87.547970965352945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79F6-3640-923F-6CC4A27CCFB7}"/>
            </c:ext>
          </c:extLst>
        </c:ser>
        <c:ser>
          <c:idx val="11"/>
          <c:order val="14"/>
          <c:tx>
            <c:v>Domestic Well (July 30, 2024)</c:v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xVal>
            <c:numRef>
              <c:f>'2024 Isotopes data'!$J$79</c:f>
              <c:numCache>
                <c:formatCode>0.00</c:formatCode>
                <c:ptCount val="1"/>
                <c:pt idx="0">
                  <c:v>-12.010245290842029</c:v>
                </c:pt>
              </c:numCache>
            </c:numRef>
          </c:xVal>
          <c:yVal>
            <c:numRef>
              <c:f>'2024 Isotopes data'!$K$79</c:f>
              <c:numCache>
                <c:formatCode>0.00</c:formatCode>
                <c:ptCount val="1"/>
                <c:pt idx="0">
                  <c:v>-86.191788833146461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79F6-3640-923F-6CC4A27CCFB7}"/>
            </c:ext>
          </c:extLst>
        </c:ser>
        <c:ser>
          <c:idx val="14"/>
          <c:order val="15"/>
          <c:tx>
            <c:v>Domestic Well (Aug 12, 2024)</c:v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xVal>
            <c:numRef>
              <c:f>'2024 Isotopes data'!$J$85</c:f>
              <c:numCache>
                <c:formatCode>0.00</c:formatCode>
                <c:ptCount val="1"/>
                <c:pt idx="0">
                  <c:v>-12.047096021930017</c:v>
                </c:pt>
              </c:numCache>
            </c:numRef>
          </c:xVal>
          <c:yVal>
            <c:numRef>
              <c:f>'2024 Isotopes data'!$K$85</c:f>
              <c:numCache>
                <c:formatCode>0.00</c:formatCode>
                <c:ptCount val="1"/>
                <c:pt idx="0">
                  <c:v>-86.472044101392427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79F6-3640-923F-6CC4A27CCFB7}"/>
            </c:ext>
          </c:extLst>
        </c:ser>
        <c:ser>
          <c:idx val="16"/>
          <c:order val="16"/>
          <c:tx>
            <c:v>"Kidder Creek Downstream (May 20/21, 2024)"</c:v>
          </c:tx>
          <c:spPr>
            <a:ln w="19050" cap="rnd">
              <a:noFill/>
              <a:round/>
            </a:ln>
            <a:effectLst/>
          </c:spPr>
          <c:marker>
            <c:symbol val="triangle"/>
            <c:size val="10"/>
            <c:spPr>
              <a:solidFill>
                <a:srgbClr val="A144EC"/>
              </a:solidFill>
              <a:ln w="6350">
                <a:solidFill>
                  <a:schemeClr val="tx1"/>
                </a:solidFill>
              </a:ln>
              <a:effectLst/>
            </c:spPr>
          </c:marker>
          <c:xVal>
            <c:numRef>
              <c:f>'2024 Isotopes data'!$J$33</c:f>
              <c:numCache>
                <c:formatCode>0.00</c:formatCode>
                <c:ptCount val="1"/>
                <c:pt idx="0">
                  <c:v>-12.427580698552903</c:v>
                </c:pt>
              </c:numCache>
            </c:numRef>
          </c:xVal>
          <c:yVal>
            <c:numRef>
              <c:f>'2024 Isotopes data'!$K$33</c:f>
              <c:numCache>
                <c:formatCode>0.00</c:formatCode>
                <c:ptCount val="1"/>
                <c:pt idx="0">
                  <c:v>-90.186823677468922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79F6-3640-923F-6CC4A27CCFB7}"/>
            </c:ext>
          </c:extLst>
        </c:ser>
        <c:ser>
          <c:idx val="17"/>
          <c:order val="17"/>
          <c:tx>
            <c:v>Kidder Creek Downstream (June 10/11, 2024)</c:v>
          </c:tx>
          <c:spPr>
            <a:ln w="19050" cap="rnd">
              <a:noFill/>
              <a:round/>
            </a:ln>
            <a:effectLst/>
          </c:spPr>
          <c:marker>
            <c:symbol val="triangle"/>
            <c:size val="10"/>
            <c:spPr>
              <a:solidFill>
                <a:srgbClr val="00B0F0"/>
              </a:solidFill>
              <a:ln w="3175">
                <a:solidFill>
                  <a:schemeClr val="tx1"/>
                </a:solidFill>
              </a:ln>
              <a:effectLst/>
            </c:spPr>
          </c:marker>
          <c:xVal>
            <c:numRef>
              <c:f>'2024 Isotopes data'!$J$52</c:f>
              <c:numCache>
                <c:formatCode>0.00</c:formatCode>
                <c:ptCount val="1"/>
                <c:pt idx="0">
                  <c:v>-12.052360434251005</c:v>
                </c:pt>
              </c:numCache>
            </c:numRef>
          </c:xVal>
          <c:yVal>
            <c:numRef>
              <c:f>'2024 Isotopes data'!$K$52</c:f>
              <c:numCache>
                <c:formatCode>0.00</c:formatCode>
                <c:ptCount val="1"/>
                <c:pt idx="0">
                  <c:v>-86.925442191745219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2-79F6-3640-923F-6CC4A27CCFB7}"/>
            </c:ext>
          </c:extLst>
        </c:ser>
        <c:ser>
          <c:idx val="18"/>
          <c:order val="18"/>
          <c:tx>
            <c:v>Kidder Creek Downstream (June 24, 2024)</c:v>
          </c:tx>
          <c:spPr>
            <a:ln w="19050" cap="rnd">
              <a:noFill/>
              <a:round/>
            </a:ln>
            <a:effectLst/>
          </c:spPr>
          <c:marker>
            <c:symbol val="triangle"/>
            <c:size val="10"/>
            <c:spPr>
              <a:solidFill>
                <a:srgbClr val="00B050"/>
              </a:solidFill>
              <a:ln w="3175">
                <a:solidFill>
                  <a:schemeClr val="tx1"/>
                </a:solidFill>
              </a:ln>
              <a:effectLst/>
            </c:spPr>
          </c:marker>
          <c:xVal>
            <c:numRef>
              <c:f>'2024 Isotopes data'!$J$57</c:f>
              <c:numCache>
                <c:formatCode>0.00</c:formatCode>
                <c:ptCount val="1"/>
                <c:pt idx="0">
                  <c:v>-12.089656189337111</c:v>
                </c:pt>
              </c:numCache>
            </c:numRef>
          </c:xVal>
          <c:yVal>
            <c:numRef>
              <c:f>'2024 Isotopes data'!$K$57</c:f>
              <c:numCache>
                <c:formatCode>0.00</c:formatCode>
                <c:ptCount val="1"/>
                <c:pt idx="0">
                  <c:v>-86.140740032430259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79F6-3640-923F-6CC4A27CCFB7}"/>
            </c:ext>
          </c:extLst>
        </c:ser>
        <c:ser>
          <c:idx val="20"/>
          <c:order val="19"/>
          <c:tx>
            <c:v>Kidder Creek Downstream (July 30, 2024)</c:v>
          </c:tx>
          <c:spPr>
            <a:ln w="19050" cap="rnd">
              <a:noFill/>
              <a:round/>
            </a:ln>
            <a:effectLst/>
          </c:spPr>
          <c:marker>
            <c:symbol val="triangle"/>
            <c:size val="10"/>
            <c:spPr>
              <a:solidFill>
                <a:srgbClr val="FFC000"/>
              </a:solidFill>
              <a:ln w="3175">
                <a:solidFill>
                  <a:schemeClr val="tx1"/>
                </a:solidFill>
              </a:ln>
              <a:effectLst/>
            </c:spPr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14-79F6-3640-923F-6CC4A27CCFB7}"/>
              </c:ext>
            </c:extLst>
          </c:dPt>
          <c:xVal>
            <c:numRef>
              <c:f>'2024 Isotopes data'!$J$80</c:f>
              <c:numCache>
                <c:formatCode>0.00</c:formatCode>
                <c:ptCount val="1"/>
                <c:pt idx="0">
                  <c:v>-12.041111715172141</c:v>
                </c:pt>
              </c:numCache>
            </c:numRef>
          </c:xVal>
          <c:yVal>
            <c:numRef>
              <c:f>'2024 Isotopes data'!$K$80</c:f>
              <c:numCache>
                <c:formatCode>0.00</c:formatCode>
                <c:ptCount val="1"/>
                <c:pt idx="0">
                  <c:v>-86.490622821422221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5-79F6-3640-923F-6CC4A27CCFB7}"/>
            </c:ext>
          </c:extLst>
        </c:ser>
        <c:ser>
          <c:idx val="19"/>
          <c:order val="20"/>
          <c:tx>
            <c:v>Kidder Creek Downstream (Aug 12, 2024)</c:v>
          </c:tx>
          <c:spPr>
            <a:ln w="19050" cap="rnd">
              <a:noFill/>
              <a:round/>
            </a:ln>
            <a:effectLst/>
          </c:spPr>
          <c:marker>
            <c:symbol val="triangle"/>
            <c:size val="10"/>
            <c:spPr>
              <a:solidFill>
                <a:srgbClr val="FF0000"/>
              </a:solidFill>
              <a:ln w="3175">
                <a:solidFill>
                  <a:schemeClr val="tx1"/>
                </a:solidFill>
              </a:ln>
              <a:effectLst/>
            </c:spPr>
          </c:marker>
          <c:xVal>
            <c:numRef>
              <c:f>'2024 Isotopes data'!$J$84</c:f>
              <c:numCache>
                <c:formatCode>0.00</c:formatCode>
                <c:ptCount val="1"/>
                <c:pt idx="0">
                  <c:v>-11.93244930298961</c:v>
                </c:pt>
              </c:numCache>
            </c:numRef>
          </c:xVal>
          <c:yVal>
            <c:numRef>
              <c:f>'2024 Isotopes data'!$K$84</c:f>
              <c:numCache>
                <c:formatCode>0.00</c:formatCode>
                <c:ptCount val="1"/>
                <c:pt idx="0">
                  <c:v>-86.144869692732229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6-79F6-3640-923F-6CC4A27CCFB7}"/>
            </c:ext>
          </c:extLst>
        </c:ser>
        <c:ser>
          <c:idx val="21"/>
          <c:order val="21"/>
          <c:tx>
            <c:v>Kidder Creek Downstream (Aug 29, 2024)</c:v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xVal>
            <c:numRef>
              <c:f>'2024 Isotopes data'!$J$97</c:f>
              <c:numCache>
                <c:formatCode>0.00</c:formatCode>
                <c:ptCount val="1"/>
                <c:pt idx="0">
                  <c:v>-12.307255884140943</c:v>
                </c:pt>
              </c:numCache>
            </c:numRef>
          </c:xVal>
          <c:yVal>
            <c:numRef>
              <c:f>'2024 Isotopes data'!$K$97</c:f>
              <c:numCache>
                <c:formatCode>0.00</c:formatCode>
                <c:ptCount val="1"/>
                <c:pt idx="0">
                  <c:v>-88.592222439707257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7-79F6-3640-923F-6CC4A27CCFB7}"/>
            </c:ext>
          </c:extLst>
        </c:ser>
        <c:ser>
          <c:idx val="22"/>
          <c:order val="22"/>
          <c:tx>
            <c:v>Barker Ditch (February 27)</c:v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xVal>
            <c:numRef>
              <c:f>'2024 Isotopes data'!$K$12</c:f>
              <c:numCache>
                <c:formatCode>0.00</c:formatCode>
                <c:ptCount val="1"/>
                <c:pt idx="0">
                  <c:v>-12.446790754869639</c:v>
                </c:pt>
              </c:numCache>
            </c:numRef>
          </c:xVal>
          <c:yVal>
            <c:numRef>
              <c:f>'2024 Isotopes data'!$J$12</c:f>
              <c:numCache>
                <c:formatCode>0.00</c:formatCode>
                <c:ptCount val="1"/>
                <c:pt idx="0">
                  <c:v>-90.049659139837061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8-79F6-3640-923F-6CC4A27CCFB7}"/>
            </c:ext>
          </c:extLst>
        </c:ser>
        <c:ser>
          <c:idx val="23"/>
          <c:order val="23"/>
          <c:tx>
            <c:v>Kidder Creek at Diversion (Feb 27, 2024)</c:v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xVal>
            <c:numRef>
              <c:f>'2024 Isotopes data'!$K$17</c:f>
              <c:numCache>
                <c:formatCode>0.00</c:formatCode>
                <c:ptCount val="1"/>
                <c:pt idx="0">
                  <c:v>-12.65088347274604</c:v>
                </c:pt>
              </c:numCache>
            </c:numRef>
          </c:xVal>
          <c:yVal>
            <c:numRef>
              <c:f>'2024 Isotopes data'!$J$17</c:f>
              <c:numCache>
                <c:formatCode>0.00</c:formatCode>
                <c:ptCount val="1"/>
                <c:pt idx="0">
                  <c:v>-90.538070294992011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9-79F6-3640-923F-6CC4A27CCFB7}"/>
            </c:ext>
          </c:extLst>
        </c:ser>
        <c:ser>
          <c:idx val="24"/>
          <c:order val="24"/>
          <c:tx>
            <c:v>Kidder Creek Downstream (Feb 27, 2024)</c:v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1A-79F6-3640-923F-6CC4A27CCFB7}"/>
              </c:ext>
            </c:extLst>
          </c:dPt>
          <c:xVal>
            <c:numRef>
              <c:f>'2024 Isotopes data'!$K$16</c:f>
              <c:numCache>
                <c:formatCode>0.00</c:formatCode>
                <c:ptCount val="1"/>
                <c:pt idx="0">
                  <c:v>-12.658527202240171</c:v>
                </c:pt>
              </c:numCache>
            </c:numRef>
          </c:xVal>
          <c:yVal>
            <c:numRef>
              <c:f>'2024 Isotopes data'!$J$16</c:f>
              <c:numCache>
                <c:formatCode>0.00</c:formatCode>
                <c:ptCount val="1"/>
                <c:pt idx="0">
                  <c:v>-90.70427810158678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B-79F6-3640-923F-6CC4A27CCF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33813952"/>
        <c:axId val="1633706464"/>
      </c:scatterChart>
      <c:valAx>
        <c:axId val="1633813952"/>
        <c:scaling>
          <c:orientation val="minMax"/>
          <c:max val="-11"/>
          <c:min val="-13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 sz="1800" b="0" i="0" baseline="0" dirty="0">
                    <a:effectLst/>
                  </a:rPr>
                  <a:t>δ</a:t>
                </a:r>
                <a:r>
                  <a:rPr lang="el-GR" sz="1800" b="0" i="0" baseline="30000" dirty="0">
                    <a:effectLst/>
                  </a:rPr>
                  <a:t>18</a:t>
                </a:r>
                <a:r>
                  <a:rPr lang="en-US" sz="1800" b="0" i="0" baseline="0" dirty="0">
                    <a:effectLst/>
                  </a:rPr>
                  <a:t>O (‰)</a:t>
                </a:r>
                <a:endParaRPr lang="en-US" sz="18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0.379745478838665"/>
              <c:y val="0.8895866850629650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3706464"/>
        <c:crossesAt val="-130"/>
        <c:crossBetween val="midCat"/>
        <c:majorUnit val="0.5"/>
        <c:minorUnit val="0.5"/>
      </c:valAx>
      <c:valAx>
        <c:axId val="1633706464"/>
        <c:scaling>
          <c:orientation val="minMax"/>
          <c:max val="-75"/>
          <c:min val="-9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 sz="1800" dirty="0">
                    <a:effectLst/>
                  </a:rPr>
                  <a:t>δ</a:t>
                </a:r>
                <a:r>
                  <a:rPr lang="el-GR" sz="1800" baseline="30000" dirty="0">
                    <a:effectLst/>
                  </a:rPr>
                  <a:t>2</a:t>
                </a:r>
                <a:r>
                  <a:rPr lang="en-US" sz="1800" dirty="0">
                    <a:effectLst/>
                  </a:rPr>
                  <a:t>H</a:t>
                </a:r>
                <a:r>
                  <a:rPr lang="en-US" sz="1800" baseline="-25000" dirty="0">
                    <a:effectLst/>
                  </a:rPr>
                  <a:t>  </a:t>
                </a:r>
                <a:r>
                  <a:rPr lang="en-US" sz="1800" dirty="0">
                    <a:effectLst/>
                  </a:rPr>
                  <a:t>(‰)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3813952"/>
        <c:crossesAt val="-18"/>
        <c:crossBetween val="midCat"/>
      </c:valAx>
      <c:spPr>
        <a:noFill/>
        <a:ln w="635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8FE_F11F445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90FBE02-F0DD-064C-B19E-222714E65761}" authorId="{94DCE15A-60AE-DA9C-DD55-504361645083}" created="2025-01-09T23:35:10.76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045358162" sldId="2302"/>
      <ac:spMk id="14" creationId="{10C68A28-93E2-71BF-9036-7081DE45AFF4}"/>
    </ac:deMkLst>
    <p188:txBody>
      <a:bodyPr/>
      <a:lstStyle/>
      <a:p>
        <a:r>
          <a:rPr lang="en-US"/>
          <a:t>With a 27 year model period. </a:t>
        </a:r>
      </a:p>
    </p188:txBody>
  </p188:cm>
</p188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0.8107</cdr:x>
      <cdr:y>0.53198</cdr:y>
    </cdr:from>
    <cdr:to>
      <cdr:x>0.91558</cdr:x>
      <cdr:y>0.59817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24E2AD4-5980-B40A-1533-99615C526970}"/>
            </a:ext>
          </a:extLst>
        </cdr:cNvPr>
        <cdr:cNvSpPr txBox="1"/>
      </cdr:nvSpPr>
      <cdr:spPr>
        <a:xfrm xmlns:a="http://schemas.openxmlformats.org/drawingml/2006/main">
          <a:off x="7210941" y="2672227"/>
          <a:ext cx="932878" cy="3324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kern="1200" dirty="0">
              <a:solidFill>
                <a:srgbClr val="00D4EA"/>
              </a:solidFill>
            </a:rPr>
            <a:t>Eller Lane</a:t>
          </a:r>
        </a:p>
      </cdr:txBody>
    </cdr:sp>
  </cdr:relSizeAnchor>
  <cdr:relSizeAnchor xmlns:cdr="http://schemas.openxmlformats.org/drawingml/2006/chartDrawing">
    <cdr:from>
      <cdr:x>0.82423</cdr:x>
      <cdr:y>0.06866</cdr:y>
    </cdr:from>
    <cdr:to>
      <cdr:x>0.93734</cdr:x>
      <cdr:y>0.11518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CCCA139E-B484-F676-7313-559A6D49A593}"/>
            </a:ext>
          </a:extLst>
        </cdr:cNvPr>
        <cdr:cNvSpPr txBox="1"/>
      </cdr:nvSpPr>
      <cdr:spPr>
        <a:xfrm xmlns:a="http://schemas.openxmlformats.org/drawingml/2006/main">
          <a:off x="7331293" y="344893"/>
          <a:ext cx="1006096" cy="2336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kern="1200" dirty="0">
              <a:solidFill>
                <a:srgbClr val="FFC000"/>
              </a:solidFill>
            </a:rPr>
            <a:t>Horn Lane</a:t>
          </a:r>
        </a:p>
      </cdr:txBody>
    </cdr:sp>
  </cdr:relSizeAnchor>
  <cdr:relSizeAnchor xmlns:cdr="http://schemas.openxmlformats.org/drawingml/2006/chartDrawing">
    <cdr:from>
      <cdr:x>0.5803</cdr:x>
      <cdr:y>0.4363</cdr:y>
    </cdr:from>
    <cdr:to>
      <cdr:x>0.7121</cdr:x>
      <cdr:y>0.48948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CED5F889-3F27-99A1-2945-48EFA3BB5148}"/>
            </a:ext>
          </a:extLst>
        </cdr:cNvPr>
        <cdr:cNvSpPr txBox="1"/>
      </cdr:nvSpPr>
      <cdr:spPr>
        <a:xfrm xmlns:a="http://schemas.openxmlformats.org/drawingml/2006/main">
          <a:off x="5161604" y="2191626"/>
          <a:ext cx="1172327" cy="2671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kern="1200" dirty="0">
              <a:solidFill>
                <a:srgbClr val="00B050"/>
              </a:solidFill>
            </a:rPr>
            <a:t>Young’s Dam</a:t>
          </a:r>
        </a:p>
      </cdr:txBody>
    </cdr:sp>
  </cdr:relSizeAnchor>
  <cdr:relSizeAnchor xmlns:cdr="http://schemas.openxmlformats.org/drawingml/2006/chartDrawing">
    <cdr:from>
      <cdr:x>0.79533</cdr:x>
      <cdr:y>0.32042</cdr:y>
    </cdr:from>
    <cdr:to>
      <cdr:x>0.9593</cdr:x>
      <cdr:y>0.36639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52C09EA8-5962-EB02-A18C-E6AF80C02CB2}"/>
            </a:ext>
          </a:extLst>
        </cdr:cNvPr>
        <cdr:cNvSpPr txBox="1"/>
      </cdr:nvSpPr>
      <cdr:spPr>
        <a:xfrm xmlns:a="http://schemas.openxmlformats.org/drawingml/2006/main">
          <a:off x="7074197" y="1609529"/>
          <a:ext cx="1458531" cy="2309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400" b="1" kern="1200" dirty="0">
              <a:solidFill>
                <a:srgbClr val="7030A0"/>
              </a:solidFill>
            </a:rPr>
            <a:t>Shell Gulch Road</a:t>
          </a:r>
        </a:p>
      </cdr:txBody>
    </cdr:sp>
  </cdr:relSizeAnchor>
  <cdr:relSizeAnchor xmlns:cdr="http://schemas.openxmlformats.org/drawingml/2006/chartDrawing">
    <cdr:from>
      <cdr:x>0.13531</cdr:x>
      <cdr:y>0.0956</cdr:y>
    </cdr:from>
    <cdr:to>
      <cdr:x>0.30192</cdr:x>
      <cdr:y>0.42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3758C22B-F126-4E55-622A-5B4869ED0CA2}"/>
            </a:ext>
          </a:extLst>
        </cdr:cNvPr>
        <cdr:cNvSpPr txBox="1"/>
      </cdr:nvSpPr>
      <cdr:spPr>
        <a:xfrm xmlns:a="http://schemas.openxmlformats.org/drawingml/2006/main">
          <a:off x="1203544" y="480218"/>
          <a:ext cx="1481949" cy="16295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kern="1200" dirty="0"/>
            <a:t>Higher Radon activity suggests higher groundwater contribution to the river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0.44099</cdr:x>
      <cdr:y>0.20355</cdr:y>
    </cdr:from>
    <cdr:to>
      <cdr:x>0.69789</cdr:x>
      <cdr:y>0.27381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6632C71-0E62-CA1B-B99E-D015FC88A94E}"/>
            </a:ext>
          </a:extLst>
        </cdr:cNvPr>
        <cdr:cNvSpPr txBox="1"/>
      </cdr:nvSpPr>
      <cdr:spPr>
        <a:xfrm xmlns:a="http://schemas.openxmlformats.org/drawingml/2006/main">
          <a:off x="2963346" y="901361"/>
          <a:ext cx="1726299" cy="3111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500" kern="1200" dirty="0">
              <a:solidFill>
                <a:srgbClr val="0070C0"/>
              </a:solidFill>
            </a:rPr>
            <a:t>Water Surface</a:t>
          </a:r>
        </a:p>
      </cdr:txBody>
    </cdr:sp>
  </cdr:relSizeAnchor>
  <cdr:relSizeAnchor xmlns:cdr="http://schemas.openxmlformats.org/drawingml/2006/chartDrawing">
    <cdr:from>
      <cdr:x>0.26502</cdr:x>
      <cdr:y>0.37764</cdr:y>
    </cdr:from>
    <cdr:to>
      <cdr:x>0.55691</cdr:x>
      <cdr:y>0.53642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AFBEF3B0-1EE7-83AE-0118-C30D5ABB9D70}"/>
            </a:ext>
          </a:extLst>
        </cdr:cNvPr>
        <cdr:cNvSpPr txBox="1"/>
      </cdr:nvSpPr>
      <cdr:spPr>
        <a:xfrm xmlns:a="http://schemas.openxmlformats.org/drawingml/2006/main">
          <a:off x="1780843" y="1672248"/>
          <a:ext cx="1961448" cy="7030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b="1" kern="1200" dirty="0">
              <a:solidFill>
                <a:srgbClr val="FF8200"/>
              </a:solidFill>
            </a:rPr>
            <a:t>Surface water and hyporheic mixing</a:t>
          </a:r>
        </a:p>
      </cdr:txBody>
    </cdr:sp>
  </cdr:relSizeAnchor>
  <cdr:relSizeAnchor xmlns:cdr="http://schemas.openxmlformats.org/drawingml/2006/chartDrawing">
    <cdr:from>
      <cdr:x>0.18059</cdr:x>
      <cdr:y>0.64387</cdr:y>
    </cdr:from>
    <cdr:to>
      <cdr:x>0.45279</cdr:x>
      <cdr:y>0.80265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8C773DAF-1955-72FC-0867-4C636E184BF4}"/>
            </a:ext>
          </a:extLst>
        </cdr:cNvPr>
        <cdr:cNvSpPr txBox="1"/>
      </cdr:nvSpPr>
      <cdr:spPr>
        <a:xfrm xmlns:a="http://schemas.openxmlformats.org/drawingml/2006/main">
          <a:off x="1213509" y="2851150"/>
          <a:ext cx="1829157" cy="7030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rgbClr val="FF8200"/>
              </a:solidFill>
            </a:rPr>
            <a:t>Higher ratio of groundwater</a:t>
          </a:r>
        </a:p>
      </cdr:txBody>
    </cdr:sp>
  </cdr:relSizeAnchor>
  <cdr:relSizeAnchor xmlns:cdr="http://schemas.openxmlformats.org/drawingml/2006/chartDrawing">
    <cdr:from>
      <cdr:x>0.72779</cdr:x>
      <cdr:y>0.58368</cdr:y>
    </cdr:from>
    <cdr:to>
      <cdr:x>1</cdr:x>
      <cdr:y>0.74246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88AFE210-6006-6D19-3751-A46AE278C24B}"/>
            </a:ext>
          </a:extLst>
        </cdr:cNvPr>
        <cdr:cNvSpPr txBox="1"/>
      </cdr:nvSpPr>
      <cdr:spPr>
        <a:xfrm xmlns:a="http://schemas.openxmlformats.org/drawingml/2006/main">
          <a:off x="4890601" y="2584593"/>
          <a:ext cx="1829157" cy="7030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rgbClr val="FF8200"/>
              </a:solidFill>
            </a:rPr>
            <a:t>GW flowing to river from riverbank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0.15675</cdr:x>
      <cdr:y>0.70075</cdr:y>
    </cdr:from>
    <cdr:to>
      <cdr:x>0.22924</cdr:x>
      <cdr:y>0.75391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496D75E6-59B8-F395-8917-06F529B82ADB}"/>
            </a:ext>
          </a:extLst>
        </cdr:cNvPr>
        <cdr:cNvSpPr txBox="1"/>
      </cdr:nvSpPr>
      <cdr:spPr>
        <a:xfrm xmlns:a="http://schemas.openxmlformats.org/drawingml/2006/main">
          <a:off x="1751077" y="3501202"/>
          <a:ext cx="809817" cy="2656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b="1" dirty="0">
              <a:solidFill>
                <a:srgbClr val="FF8200"/>
              </a:solidFill>
            </a:rPr>
            <a:t>4/2/24</a:t>
          </a:r>
        </a:p>
      </cdr:txBody>
    </cdr:sp>
  </cdr:relSizeAnchor>
  <cdr:relSizeAnchor xmlns:cdr="http://schemas.openxmlformats.org/drawingml/2006/chartDrawing">
    <cdr:from>
      <cdr:x>0.42239</cdr:x>
      <cdr:y>0.41974</cdr:y>
    </cdr:from>
    <cdr:to>
      <cdr:x>0.50993</cdr:x>
      <cdr:y>0.47561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CDE98661-284E-15C9-D391-333765A75591}"/>
            </a:ext>
          </a:extLst>
        </cdr:cNvPr>
        <cdr:cNvSpPr txBox="1"/>
      </cdr:nvSpPr>
      <cdr:spPr>
        <a:xfrm xmlns:a="http://schemas.openxmlformats.org/drawingml/2006/main">
          <a:off x="4718698" y="2097163"/>
          <a:ext cx="977904" cy="2791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rgbClr val="941100"/>
              </a:solidFill>
            </a:rPr>
            <a:t>5/20/24</a:t>
          </a:r>
        </a:p>
      </cdr:txBody>
    </cdr:sp>
  </cdr:relSizeAnchor>
  <cdr:relSizeAnchor xmlns:cdr="http://schemas.openxmlformats.org/drawingml/2006/chartDrawing">
    <cdr:from>
      <cdr:x>0.40236</cdr:x>
      <cdr:y>0.28211</cdr:y>
    </cdr:from>
    <cdr:to>
      <cdr:x>0.48989</cdr:x>
      <cdr:y>0.33798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4ACE651F-BB6D-AFCE-1A01-3AA1785CAA64}"/>
            </a:ext>
          </a:extLst>
        </cdr:cNvPr>
        <cdr:cNvSpPr txBox="1"/>
      </cdr:nvSpPr>
      <cdr:spPr>
        <a:xfrm xmlns:a="http://schemas.openxmlformats.org/drawingml/2006/main">
          <a:off x="4494921" y="1461215"/>
          <a:ext cx="977904" cy="2893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rgbClr val="05B0F0"/>
              </a:solidFill>
            </a:rPr>
            <a:t>6/10/24</a:t>
          </a:r>
        </a:p>
      </cdr:txBody>
    </cdr:sp>
  </cdr:relSizeAnchor>
  <cdr:relSizeAnchor xmlns:cdr="http://schemas.openxmlformats.org/drawingml/2006/chartDrawing">
    <cdr:from>
      <cdr:x>0.48005</cdr:x>
      <cdr:y>0.23463</cdr:y>
    </cdr:from>
    <cdr:to>
      <cdr:x>0.56758</cdr:x>
      <cdr:y>0.2905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886BED29-9588-FDFD-CDDE-CB20C6F3B094}"/>
            </a:ext>
          </a:extLst>
        </cdr:cNvPr>
        <cdr:cNvSpPr txBox="1"/>
      </cdr:nvSpPr>
      <cdr:spPr>
        <a:xfrm xmlns:a="http://schemas.openxmlformats.org/drawingml/2006/main">
          <a:off x="5362795" y="1215272"/>
          <a:ext cx="977904" cy="2893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rgbClr val="0070C0"/>
              </a:solidFill>
            </a:rPr>
            <a:t>6/25/24</a:t>
          </a:r>
        </a:p>
      </cdr:txBody>
    </cdr:sp>
  </cdr:relSizeAnchor>
  <cdr:relSizeAnchor xmlns:cdr="http://schemas.openxmlformats.org/drawingml/2006/chartDrawing">
    <cdr:from>
      <cdr:x>0.54772</cdr:x>
      <cdr:y>0.32244</cdr:y>
    </cdr:from>
    <cdr:to>
      <cdr:x>0.63525</cdr:x>
      <cdr:y>0.37831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FF7CE157-9960-D0E5-A2F2-2B80C4C12BA1}"/>
            </a:ext>
          </a:extLst>
        </cdr:cNvPr>
        <cdr:cNvSpPr txBox="1"/>
      </cdr:nvSpPr>
      <cdr:spPr>
        <a:xfrm xmlns:a="http://schemas.openxmlformats.org/drawingml/2006/main">
          <a:off x="6118792" y="1611026"/>
          <a:ext cx="977904" cy="2791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rgbClr val="92D050"/>
              </a:solidFill>
            </a:rPr>
            <a:t>7/11/24</a:t>
          </a:r>
        </a:p>
      </cdr:txBody>
    </cdr:sp>
  </cdr:relSizeAnchor>
  <cdr:relSizeAnchor xmlns:cdr="http://schemas.openxmlformats.org/drawingml/2006/chartDrawing">
    <cdr:from>
      <cdr:x>0.58128</cdr:x>
      <cdr:y>0.15129</cdr:y>
    </cdr:from>
    <cdr:to>
      <cdr:x>0.66881</cdr:x>
      <cdr:y>0.20716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C605D480-DA52-34D1-7AA2-0E531A46372A}"/>
            </a:ext>
          </a:extLst>
        </cdr:cNvPr>
        <cdr:cNvSpPr txBox="1"/>
      </cdr:nvSpPr>
      <cdr:spPr>
        <a:xfrm xmlns:a="http://schemas.openxmlformats.org/drawingml/2006/main">
          <a:off x="6493683" y="783605"/>
          <a:ext cx="977904" cy="2893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rgbClr val="008F50"/>
              </a:solidFill>
            </a:rPr>
            <a:t>7/29/24</a:t>
          </a:r>
        </a:p>
      </cdr:txBody>
    </cdr:sp>
  </cdr:relSizeAnchor>
  <cdr:relSizeAnchor xmlns:cdr="http://schemas.openxmlformats.org/drawingml/2006/chartDrawing">
    <cdr:from>
      <cdr:x>0.61276</cdr:x>
      <cdr:y>0.29451</cdr:y>
    </cdr:from>
    <cdr:to>
      <cdr:x>0.7003</cdr:x>
      <cdr:y>0.35038</cdr:y>
    </cdr:to>
    <cdr:sp macro="" textlink="">
      <cdr:nvSpPr>
        <cdr:cNvPr id="8" name="TextBox 1">
          <a:extLst xmlns:a="http://schemas.openxmlformats.org/drawingml/2006/main">
            <a:ext uri="{FF2B5EF4-FFF2-40B4-BE49-F238E27FC236}">
              <a16:creationId xmlns:a16="http://schemas.microsoft.com/office/drawing/2014/main" id="{38B51999-699A-8C4C-AE64-F6B9E2C47E75}"/>
            </a:ext>
          </a:extLst>
        </cdr:cNvPr>
        <cdr:cNvSpPr txBox="1"/>
      </cdr:nvSpPr>
      <cdr:spPr>
        <a:xfrm xmlns:a="http://schemas.openxmlformats.org/drawingml/2006/main">
          <a:off x="6845426" y="1471452"/>
          <a:ext cx="977904" cy="2791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rgbClr val="C71BA2"/>
              </a:solidFill>
            </a:rPr>
            <a:t>8/12/24</a:t>
          </a:r>
        </a:p>
      </cdr:txBody>
    </cdr:sp>
  </cdr:relSizeAnchor>
  <cdr:relSizeAnchor xmlns:cdr="http://schemas.openxmlformats.org/drawingml/2006/chartDrawing">
    <cdr:from>
      <cdr:x>0.66704</cdr:x>
      <cdr:y>0.21664</cdr:y>
    </cdr:from>
    <cdr:to>
      <cdr:x>0.75458</cdr:x>
      <cdr:y>0.27251</cdr:y>
    </cdr:to>
    <cdr:sp macro="" textlink="">
      <cdr:nvSpPr>
        <cdr:cNvPr id="9" name="TextBox 1">
          <a:extLst xmlns:a="http://schemas.openxmlformats.org/drawingml/2006/main">
            <a:ext uri="{FF2B5EF4-FFF2-40B4-BE49-F238E27FC236}">
              <a16:creationId xmlns:a16="http://schemas.microsoft.com/office/drawing/2014/main" id="{14C37999-514C-12DF-6525-124D44A46EF4}"/>
            </a:ext>
          </a:extLst>
        </cdr:cNvPr>
        <cdr:cNvSpPr txBox="1"/>
      </cdr:nvSpPr>
      <cdr:spPr>
        <a:xfrm xmlns:a="http://schemas.openxmlformats.org/drawingml/2006/main">
          <a:off x="7451810" y="1082414"/>
          <a:ext cx="977904" cy="2791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rgbClr val="6E2F9D"/>
              </a:solidFill>
            </a:rPr>
            <a:t>8/29/24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0.11844</cdr:x>
      <cdr:y>0.16198</cdr:y>
    </cdr:from>
    <cdr:to>
      <cdr:x>0.93529</cdr:x>
      <cdr:y>0.7914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C8CAB24D-8865-0DEC-CA96-DAF45FBA20EA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V="1">
          <a:off x="1231944" y="1022759"/>
          <a:ext cx="8496300" cy="3974217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>
              <a:lumMod val="65000"/>
            </a:schemeClr>
          </a:solidFill>
          <a:prstDash val="lg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0.58943</cdr:x>
      <cdr:y>0.32427</cdr:y>
    </cdr:from>
    <cdr:to>
      <cdr:x>0.98024</cdr:x>
      <cdr:y>0.38276</cdr:y>
    </cdr:to>
    <cdr:sp macro="" textlink="">
      <cdr:nvSpPr>
        <cdr:cNvPr id="5" name="TextBox 113">
          <a:extLst xmlns:a="http://schemas.openxmlformats.org/drawingml/2006/main">
            <a:ext uri="{FF2B5EF4-FFF2-40B4-BE49-F238E27FC236}">
              <a16:creationId xmlns:a16="http://schemas.microsoft.com/office/drawing/2014/main" id="{C251175D-2DFE-61FD-3123-7D4691842212}"/>
            </a:ext>
          </a:extLst>
        </cdr:cNvPr>
        <cdr:cNvSpPr txBox="1"/>
      </cdr:nvSpPr>
      <cdr:spPr>
        <a:xfrm xmlns:a="http://schemas.openxmlformats.org/drawingml/2006/main" rot="20314990">
          <a:off x="6027872" y="1789006"/>
          <a:ext cx="3996624" cy="3227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3686861" rtl="0" eaLnBrk="1" latinLnBrk="0" hangingPunct="1">
            <a:defRPr sz="7258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1843430" algn="l" defTabSz="3686861" rtl="0" eaLnBrk="1" latinLnBrk="0" hangingPunct="1">
            <a:defRPr sz="7258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3686861" algn="l" defTabSz="3686861" rtl="0" eaLnBrk="1" latinLnBrk="0" hangingPunct="1">
            <a:defRPr sz="7258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5530291" algn="l" defTabSz="3686861" rtl="0" eaLnBrk="1" latinLnBrk="0" hangingPunct="1">
            <a:defRPr sz="7258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7373722" algn="l" defTabSz="3686861" rtl="0" eaLnBrk="1" latinLnBrk="0" hangingPunct="1">
            <a:defRPr sz="7258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9217152" algn="l" defTabSz="3686861" rtl="0" eaLnBrk="1" latinLnBrk="0" hangingPunct="1">
            <a:defRPr sz="7258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11060582" algn="l" defTabSz="3686861" rtl="0" eaLnBrk="1" latinLnBrk="0" hangingPunct="1">
            <a:defRPr sz="7258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12904013" algn="l" defTabSz="3686861" rtl="0" eaLnBrk="1" latinLnBrk="0" hangingPunct="1">
            <a:defRPr sz="7258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14747443" algn="l" defTabSz="3686861" rtl="0" eaLnBrk="1" latinLnBrk="0" hangingPunct="1">
            <a:defRPr sz="7258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>
              <a:solidFill>
                <a:schemeClr val="bg1">
                  <a:lumMod val="65000"/>
                </a:schemeClr>
              </a:solidFill>
            </a:rPr>
            <a:t>Global Meteoric Water Line</a:t>
          </a:r>
        </a:p>
      </cdr:txBody>
    </cdr:sp>
  </cdr:relSizeAnchor>
  <cdr:relSizeAnchor xmlns:cdr="http://schemas.openxmlformats.org/drawingml/2006/chartDrawing">
    <cdr:from>
      <cdr:x>0.13494</cdr:x>
      <cdr:y>0.09742</cdr:y>
    </cdr:from>
    <cdr:to>
      <cdr:x>0.15283</cdr:x>
      <cdr:y>0.13057</cdr:y>
    </cdr:to>
    <cdr:sp macro="" textlink="">
      <cdr:nvSpPr>
        <cdr:cNvPr id="7" name="Oval 6">
          <a:extLst xmlns:a="http://schemas.openxmlformats.org/drawingml/2006/main">
            <a:ext uri="{FF2B5EF4-FFF2-40B4-BE49-F238E27FC236}">
              <a16:creationId xmlns:a16="http://schemas.microsoft.com/office/drawing/2014/main" id="{A571FFD1-C466-7440-987A-175F9608F46B}"/>
            </a:ext>
          </a:extLst>
        </cdr:cNvPr>
        <cdr:cNvSpPr/>
      </cdr:nvSpPr>
      <cdr:spPr>
        <a:xfrm xmlns:a="http://schemas.openxmlformats.org/drawingml/2006/main">
          <a:off x="1380016" y="537480"/>
          <a:ext cx="182880" cy="18288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/>
        </a:solidFill>
        <a:ln xmlns:a="http://schemas.openxmlformats.org/drawingml/2006/main" w="28575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Aft>
              <a:spcPts val="200"/>
            </a:spcAft>
          </a:pPr>
          <a:endParaRPr lang="en-US" sz="3456" dirty="0"/>
        </a:p>
      </cdr:txBody>
    </cdr:sp>
  </cdr:relSizeAnchor>
  <cdr:relSizeAnchor xmlns:cdr="http://schemas.openxmlformats.org/drawingml/2006/chartDrawing">
    <cdr:from>
      <cdr:x>0.13267</cdr:x>
      <cdr:y>0.15082</cdr:y>
    </cdr:from>
    <cdr:to>
      <cdr:x>0.15565</cdr:x>
      <cdr:y>0.18397</cdr:y>
    </cdr:to>
    <cdr:sp macro="" textlink="">
      <cdr:nvSpPr>
        <cdr:cNvPr id="9" name="Triangle 8">
          <a:extLst xmlns:a="http://schemas.openxmlformats.org/drawingml/2006/main">
            <a:ext uri="{FF2B5EF4-FFF2-40B4-BE49-F238E27FC236}">
              <a16:creationId xmlns:a16="http://schemas.microsoft.com/office/drawing/2014/main" id="{E23C639D-1786-F531-E2E1-D968639B59DA}"/>
            </a:ext>
          </a:extLst>
        </cdr:cNvPr>
        <cdr:cNvSpPr>
          <a:spLocks xmlns:a="http://schemas.openxmlformats.org/drawingml/2006/main" noChangeAspect="1"/>
        </cdr:cNvSpPr>
      </cdr:nvSpPr>
      <cdr:spPr>
        <a:xfrm xmlns:a="http://schemas.openxmlformats.org/drawingml/2006/main">
          <a:off x="1356748" y="832105"/>
          <a:ext cx="234980" cy="182880"/>
        </a:xfrm>
        <a:prstGeom xmlns:a="http://schemas.openxmlformats.org/drawingml/2006/main" prst="triangle">
          <a:avLst/>
        </a:prstGeom>
        <a:solidFill xmlns:a="http://schemas.openxmlformats.org/drawingml/2006/main">
          <a:schemeClr val="bg1"/>
        </a:solidFill>
        <a:ln xmlns:a="http://schemas.openxmlformats.org/drawingml/2006/main" w="25400"/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Aft>
              <a:spcPts val="200"/>
            </a:spcAft>
          </a:pPr>
          <a:endParaRPr lang="en-US" sz="3456" dirty="0"/>
        </a:p>
      </cdr:txBody>
    </cdr:sp>
  </cdr:relSizeAnchor>
  <cdr:relSizeAnchor xmlns:cdr="http://schemas.openxmlformats.org/drawingml/2006/chartDrawing">
    <cdr:from>
      <cdr:x>0.13589</cdr:x>
      <cdr:y>0.21482</cdr:y>
    </cdr:from>
    <cdr:to>
      <cdr:x>0.15565</cdr:x>
      <cdr:y>0.24796</cdr:y>
    </cdr:to>
    <cdr:sp macro="" textlink="">
      <cdr:nvSpPr>
        <cdr:cNvPr id="10" name="Diamond 9">
          <a:extLst xmlns:a="http://schemas.openxmlformats.org/drawingml/2006/main">
            <a:ext uri="{FF2B5EF4-FFF2-40B4-BE49-F238E27FC236}">
              <a16:creationId xmlns:a16="http://schemas.microsoft.com/office/drawing/2014/main" id="{F79F389E-A84D-73E0-8356-0E0C90C1D87E}"/>
            </a:ext>
          </a:extLst>
        </cdr:cNvPr>
        <cdr:cNvSpPr>
          <a:spLocks xmlns:a="http://schemas.openxmlformats.org/drawingml/2006/main" noChangeAspect="1"/>
        </cdr:cNvSpPr>
      </cdr:nvSpPr>
      <cdr:spPr>
        <a:xfrm xmlns:a="http://schemas.openxmlformats.org/drawingml/2006/main">
          <a:off x="1389648" y="1185149"/>
          <a:ext cx="202080" cy="182880"/>
        </a:xfrm>
        <a:prstGeom xmlns:a="http://schemas.openxmlformats.org/drawingml/2006/main" prst="diamond">
          <a:avLst/>
        </a:prstGeom>
        <a:solidFill xmlns:a="http://schemas.openxmlformats.org/drawingml/2006/main">
          <a:schemeClr val="bg1"/>
        </a:solidFill>
        <a:ln xmlns:a="http://schemas.openxmlformats.org/drawingml/2006/main" w="25400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Aft>
              <a:spcPts val="200"/>
            </a:spcAft>
          </a:pPr>
          <a:endParaRPr lang="en-US" sz="3456" dirty="0"/>
        </a:p>
      </cdr:txBody>
    </cdr: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1T20:36:44.77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9 24575,'2'0'0,"1"0"0,-1 1 0,1 0 0,-1-1 0,1 1 0,-1 0 0,1 0 0,-1 0 0,0 1 0,1-1 0,-1 1 0,0-1 0,0 1 0,0 0 0,0-1 0,0 1 0,-1 0 0,3 4 0,30 49 0,-13-20 0,39 65 0,-59-99 0,-1-1 0,0 0 0,1 0 0,-1 1 0,0-1 0,1 0 0,-1 0 0,0 1 0,1-1 0,-1 0 0,1 0 0,-1 0 0,0 0 0,1 0 0,-1 1 0,1-1 0,-1 0 0,0 0 0,1 0 0,-1 0 0,1 0 0,-1 0 0,1 0 0,-1 0 0,0-1 0,1 1 0,-1 0 0,1 0 0,-1 0 0,0 0 0,1-1 0,-1 1 0,1 0 0,18-14 0,11-18 0,0-20 0,-25 43 0,0-1 0,0 1 0,1 0 0,0 0 0,1 1 0,10-12 0,-12 17-124,-1-1 0,-1 0 0,1 0 0,0 0 0,-1 0 0,0-1-1,0 1 1,0-1 0,-1 0 0,4-8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1T20:36:52.21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914 1773 24575,'2'-109'0,"-4"-113"0,-3 187 0,-13-54 0,9 54 0,-6-51 0,9 45 0,-3-1 0,-16-50 0,22 82 0,-22-63 0,-61-126 0,71 168 0,-1-1 0,-1 2 0,-2 0 0,-1 1 0,-1 1 0,-1 1 0,-51-47 0,-58-36 0,-66-87 0,173 172 0,-3-1-341,-2 0 0,0 2-1,-43-27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1T20:36:56.33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24575,'1'10'0,"0"1"0,1-1 0,0 0 0,5 14 0,4 18 0,-5-19 0,0 1 0,17 40 0,-21-64 0,-1-1 0,1 0 0,-1 0 0,0 0 0,0 0 0,1 0 0,-1 0 0,0 0 0,0 0 0,0 0 0,0-1 0,0 1 0,-1 0 0,1-1 0,0 1 0,0-1 0,0-1 0,20-36 0,13-7 0,-7 10 0,4-32-1365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1T20:37:01.02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2 954 24575,'-2'-59'0,"4"-60"0,6 64 0,-4 34 0,1-22 0,-4 29 0,1 1 0,0-1 0,0 2 0,2-1 0,-1 0 0,2 0 0,-1 1 0,2-1 0,0 2 0,0-1 0,2 1 0,12-17 0,57-83 0,-63 93 0,1 1 0,1 0 0,23-17 0,-39 34 0,11-11 0,-2 0 0,1-1 0,-1 1 0,-1-2 0,0 1 0,8-17 0,-8 14 0,93-148 0,-98 159-1365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1T20:38:39.60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484 415 24575,'-85'-88'0,"-175"-142"0,121 133-1365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1T20:36:52.21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914 1773 24575,'2'-109'0,"-4"-113"0,-3 187 0,-13-54 0,9 54 0,-6-51 0,9 45 0,-3-1 0,-16-50 0,22 82 0,-22-63 0,-61-126 0,71 168 0,-1-1 0,-1 2 0,-2 0 0,-1 1 0,-1 1 0,-1 1 0,-51-47 0,-58-36 0,-66-87 0,173 172 0,-3-1-341,-2 0 0,0 2-1,-43-27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1T20:36:56.33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24575,'1'10'0,"0"1"0,1-1 0,0 0 0,5 14 0,4 18 0,-5-19 0,0 1 0,17 40 0,-21-64 0,-1-1 0,1 0 0,-1 0 0,0 0 0,0 0 0,1 0 0,-1 0 0,0 0 0,0 0 0,0 0 0,0-1 0,0 1 0,-1 0 0,1-1 0,0 1 0,0-1 0,0-1 0,20-36 0,13-7 0,-7 10 0,4-32-1365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1T20:37:01.02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2 954 24575,'-2'-59'0,"4"-60"0,6 64 0,-4 34 0,1-22 0,-4 29 0,1 1 0,0-1 0,0 2 0,2-1 0,-1 0 0,2 0 0,-1 1 0,2-1 0,0 2 0,0-1 0,2 1 0,12-17 0,57-83 0,-63 93 0,1 1 0,1 0 0,23-17 0,-39 34 0,11-11 0,-2 0 0,1-1 0,-1 1 0,-1-2 0,0 1 0,8-17 0,-8 14 0,93-148 0,-98 159-1365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1T20:38:39.60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484 415 24575,'-85'-88'0,"-175"-142"0,121 133-1365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21:20:18.991"/>
    </inkml:context>
    <inkml:brush xml:id="br0">
      <inkml:brushProperty name="width" value="0.035" units="cm"/>
      <inkml:brushProperty name="height" value="0.035" units="cm"/>
      <inkml:brushProperty name="color" value="#259FF2"/>
    </inkml:brush>
  </inkml:definitions>
  <inkml:trace contextRef="#ctx0" brushRef="#br0">1 1 24575,'84'11'0,"62"-12"0,65 2 0,-203 1 0,0 0 0,0 0 0,0 0 0,-1 1 0,1 0 0,-1 0 0,0 1 0,0 0 0,0 0 0,7 6 0,-7-5 0,-1 0 0,1-1 0,0 0 0,0 0 0,0-1 0,0 1 0,1-2 0,-1 1 0,1-1 0,15 2 0,-9-4 0,1-1 0,-1-1 0,1 0 0,-1-1 0,0-1 0,0 0 0,0-1 0,17-8 0,-17 6 0,0 1 0,1 1 0,-1 1 0,1 0 0,0 1 0,0 0 0,25-1 0,-28 6 0,1 0 0,0 0 0,-1 1 0,1 0 0,-1 1 0,0 1 0,15 8 0,-13-7 0,-1 0 0,1-1 0,0 0 0,0-1 0,20 3 0,-6-3 0,0 0 0,1-2 0,0-2 0,-1 0 0,1-2 0,-1-1 0,49-12 0,-36 2 0,1 1 0,0 2 0,1 2 0,0 2 0,68-1 0,-68 7 0,-11 0 0,49 6 0,-70-4 0,1 1 0,0 0 0,-1 0 0,0 1 0,0 1 0,0-1 0,17 12 0,-18-10 0,0 0 0,1-1 0,-1 0 0,1-1 0,0 0 0,0 0 0,0-2 0,1 1 0,-1-1 0,1-1 0,-1 0 0,1-1 0,0 0 0,12-2 0,9-3 0,0-3 0,0 0 0,50-22 0,-53 20 0,0 1 0,0 1 0,1 1 0,0 2 0,41-2 0,-51 6 0,0 1 0,0 2 0,0 0 0,0 1 0,0 1 0,-1 1 0,1 1 0,34 15 0,-32-12 0,0 0 0,1-2 0,0-1 0,0 0 0,0-2 0,31 2 0,151-7 0,-169-2 0,47-10 0,-49 6 0,62-3 0,232-1 0,-317 12 0,1 0 0,-1 1 0,0 1 0,0 0 0,0 1 0,0 0 0,-1 1 0,1 0 0,15 10 0,-14-7 0,1-1 0,0-1 0,0 0 0,0-1 0,0-1 0,17 3 0,-2-4 0,1-2 0,-1 0 0,1-3 0,-1 0 0,0-2 0,0-1 0,0-1 0,0-1 0,33-15 0,-45 16 0,0 1 0,0 0 0,1 1 0,-1 1 0,1 1 0,0 0 0,0 1 0,0 1 0,-1 1 0,1 0 0,0 2 0,0 0 0,25 8 0,28 9 0,1-3 0,100 10 0,-121-23 0,0-1 0,0-3 0,95-12 0,-119 6 0,-1-1 0,1-1 0,33-17 0,-40 16 0,1 1 0,-1 0 0,1 2 0,1 0 0,-1 2 0,34-4 0,-37 8 0,5-2 0,-1 1 0,1 1 0,-1 2 0,0 0 0,1 1 0,28 8 0,1 6 0,2-3 0,0-2 0,109 8 0,168-18 0,-289-7 0,78-17 0,5-1 0,-19 16 0,109 6 0,-91 3 0,-110 0 0,0 1 0,-1 0 0,0 0 0,0 2 0,0-1 0,0 2 0,-1 0 0,1 0 0,16 12 0,36 17 0,-51-30 0,0 0 0,0-1 0,0-1 0,1 0 0,-1-1 0,18 0 0,92-5 0,-86 1 0,-25 0 0,0 0 0,-1-1 0,1-1 0,-1 0 0,0-1 0,0 0 0,0-1 0,-1-1 0,12-8 0,-5 5 0,1-1 0,23-8 0,-7 8 0,1 2 0,0 2 0,1 0 0,0 3 0,-1 1 0,1 2 0,39 4 0,-43 1 0,1 2 0,-1 2 0,-1 1 0,43 17 0,-34-11 0,77 17 0,-63-24 0,1-3 0,0-2 0,-1-3 0,1-2 0,76-12 0,-84 7 0,295-30 0,-305 35 0,63 5 0,-85-1 0,-1 1 0,1 0 0,-1 1 0,1 1 0,-2 0 0,26 13 0,3 1 0,2-1 0,64 17 0,8 2 0,-100-31 0,0-1 0,0 0 0,1-2 0,0 0 0,-1-1 0,1-1 0,30-1 0,-1-5 0,71-17 0,-35 5 0,-17 9 0,0 2 0,122 7 0,-64 2 0,-91 0 0,0 1 0,0 1 0,0 2 0,-1 1 0,0 2 0,45 20 0,69 19 0,-118-41 0,0-1 0,1-2 0,34 2 0,-51-7 0,0 0 0,1-1 0,-1 0 0,0-1 0,0 0 0,0-1 0,0-1 0,0 0 0,-1 0 0,16-9 0,-23 11 0,186-90 0,-167 83 0,2 2 0,-1 0 0,1 1 0,0 2 0,0 0 0,36 1 0,78-2 0,-84 1 0,0 2 0,0 3 0,0 2 0,68 13 0,-69-6 0,0-2 0,1-2 0,100-3 0,-123-7 0,-1-1 0,1-1 0,-1-2 0,-1-1 0,46-21 0,-49 19 0,0 0 0,1 2 0,0 1 0,1 1 0,0 1 0,0 2 0,31-1 0,32 3 0,-49 1 0,0 1 0,47 6 0,-73-2 0,0 1 0,0 0 0,0 1 0,23 13 0,-21-10 0,0-1 0,36 10 0,-12-10 0,1-3 0,0-1 0,1-3 0,-1-1 0,0-2 0,0-2 0,67-15 0,-98 15 0,0 0 0,0-1 0,0-1 0,16-8 0,-20 8 0,1 1 0,0 0 0,0 1 0,0 0 0,1 1 0,0 0 0,20-3 0,131-4 0,-149 11 0,0 1 0,0 0 0,0 1 0,-1 0 0,1 1 0,-1 0 0,0 1 0,17 10 0,32 10 0,-3-6 0,120 23 0,-156-39 0,0-1 0,0 0 0,0-2 0,1-1 0,-1 0 0,0-2 0,0-1 0,40-11 0,10-9 0,0 3 0,115-18 0,-176 37 0,0 0 0,0 1 0,0 1 0,0 0 0,0 0 0,0 1 0,0 0 0,0 1 0,0 1 0,-1-1 0,1 2 0,-1-1 0,1 2 0,9 5 0,-12-6 0,-1 0 0,1 0 0,0-1 0,1 0 0,-1 0 0,0-1 0,1 0 0,0-1 0,-1 0 0,1 0 0,12-1 0,4-2 0,-1-1 0,40-10 0,9-2 0,-24 13-1365,-38 2-5461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21:24:15.326"/>
    </inkml:context>
    <inkml:brush xml:id="br0">
      <inkml:brushProperty name="width" value="0.035" units="cm"/>
      <inkml:brushProperty name="height" value="0.035" units="cm"/>
      <inkml:brushProperty name="color" value="#823D0A"/>
    </inkml:brush>
  </inkml:definitions>
  <inkml:trace contextRef="#ctx0" brushRef="#br0">0 148 24575,'81'5'0,"-61"-3"0,1 0 0,-1-1 0,1-1 0,38-6 0,-19 1 0,1 2 0,-1 1 0,54 5 0,-3 0 0,-45-3 0,1 2 0,89 16 0,-106-14 0,-1-2 0,1-1 0,51-4 0,-6 1 0,-49 2 0,13 0 0,0-1 0,41-7 0,17 1 0,-34 3 0,4-1 0,74-10 0,-102 9 0,51 0 0,-27 2 0,0-7 0,-47 8 0,0 0 0,-1 0 0,18 1 0,82-9 0,22 0 0,74-22 0,-146 23 0,-45 6 0,1 1 0,0 1 0,36 1 0,-50 2 0,0 0 0,0 0 0,0 1 0,0-1 0,0 2 0,-1-1 0,1 1 0,-1 0 0,0 0 0,1 1 0,-1-1 0,-1 2 0,1-1 0,-1 0 0,6 7 0,-5-5 0,1-1 0,-1 0 0,1 0 0,0 0 0,0-1 0,1 0 0,-1-1 0,1 1 0,0-1 0,15 3 0,6 0 0,52 3 0,-45-6 0,181 6 0,-135-3 0,120-7 0,-73-1 0,-77 2 0,4 1 0,93-11 0,-8-7 0,-99 11 0,0 1 0,0 3 0,69 5 0,-17 0 0,149-14 0,-53-1 0,-180 11 0,-1-1 0,1 0 0,-1-1 0,11-4 0,18-5 0,210-34 0,-225 40 0,1 2 0,-1 0 0,1 2 0,0 0 0,0 2 0,-1 0 0,29 5 0,-48-3 0,0-1 0,-1 1 0,1 0 0,0 0 0,-1 0 0,1 0 0,-1 1 0,1 0 0,-1-1 0,0 1 0,0 1 0,-1-1 0,1 0 0,0 1 0,-1-1 0,0 1 0,0-1 0,0 1 0,0 0 0,1 6 0,-2-6 0,0-1 0,1 1 0,-1 0 0,1-1 0,-1 0 0,1 1 0,1-1 0,-1 0 0,0 0 0,1 0 0,-1 0 0,1 0 0,0-1 0,0 1 0,0-1 0,0 0 0,0 0 0,1 0 0,-1 0 0,1 0 0,-1-1 0,1 0 0,7 2 0,-10-3-50,0 0-7,1 0-1,-1 0 1,1 0 0,-1 0 0,0 0 0,1 1 0,-1-1-1,0 0 1,1 1 0,-1-1 0,0 1 0,0-1 0,1 1-1,-1 0 1,0 0 0,0-1 0,0 1 0,0 0 0,0 0-1,0 0 1,0 0 0,1 1 0,1 5-6769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21:24:32.771"/>
    </inkml:context>
    <inkml:brush xml:id="br0">
      <inkml:brushProperty name="width" value="0.035" units="cm"/>
      <inkml:brushProperty name="height" value="0.035" units="cm"/>
      <inkml:brushProperty name="color" value="#823D0A"/>
    </inkml:brush>
  </inkml:definitions>
  <inkml:trace contextRef="#ctx0" brushRef="#br0">1 164 24575,'84'5'0,"-60"-3"0,0 0 0,1-2 0,46-5 0,-2-6 0,0 3 0,71 1 0,-26 8 0,133-3 0,36-8 0,-175 12 0,115-5 0,-144-3 0,185-9 0,-184 16 0,-13 0 0,0-2 0,71-10 0,-88 1 0,-33 5 0,1 2 0,0 0 0,27 0 0,167-7 0,-205 9 0,22 0 0,0-1 0,0-2 0,29-7 0,-42 8 0,-1 1 0,1 0 0,0 1 0,0 1 0,0 0 0,0 1 0,22 4 0,-32-2 0,0 0 0,1 0 0,-1 0 0,0 1 0,-1 0 0,1 0 0,-1 1 0,10 8 0,-9-6 0,1-1 0,0 0 0,1-1 0,15 10 0,-10-10 0,1 1 0,0-2 0,1 0 0,-1-1 0,1 0 0,-1-1 0,1-1 0,0 0 0,21-2 0,22 1 0,181-9 0,-128 5 0,-77 5 0,-1-2 0,35-6 0,31-14 0,32-5 0,115 4 0,45 12 0,-190 11 0,111-3 0,-181-1 0,105-5 0,6-3 0,-126 10 0,0 0 0,0-2 0,18-4 0,27-4 0,-30 8 0,-23 1 0,1 1 0,-1 0 0,1 0 0,-1 1 0,1 1 0,-1-1 0,10 3 0,-15-2 0,0 0 0,-1 0 0,1 0 0,-1 1 0,1-1 0,-1 1 0,0-1 0,1 1 0,-1 0 0,0 0 0,0 0 0,0 1 0,-1-1 0,1 0 0,0 1 0,-1-1 0,1 1 0,-1-1 0,0 1 0,0 0 0,0-1 0,0 1 0,-1 0 0,1 0 0,-1 0 0,1 2 0,1 9 0,-3-12 0,1 0 0,0 0 0,1 0 0,-1 0 0,0 0 0,1 1 0,-1-1 0,1 0 0,-1 0 0,1 0 0,0 0 0,0 0 0,0-1 0,0 1 0,0 0 0,1 0 0,-1 0 0,1-1 0,-1 1 0,1-1 0,-1 1 0,1-1 0,0 0 0,-1 0 0,1 0 0,0 0 0,0 0 0,0 0 0,0 0 0,0 0 0,0-1 0,0 1 0,3 0 0,22 4 0,0 0 0,0-2 0,1 0 0,-1-2 0,49-5 0,0 2 0,399 2 0,-465-1 0,1 0 0,0-1 0,21-5 0,-22 4 0,1 0 0,0 1 0,0 0 0,14 0 0,182 0 0,133 5 0,-291 1 0,-16-1 0,-1-1 0,0-2 0,62-7 0,-69 4 0,1 1 0,26 2 0,-26 0 0,-1 0 0,30-6 0,9-3 0,-45 7 0,1 0 0,0-2 0,-1 0 0,1-1 0,-1-1 0,0-1 0,22-12 0,-26 12 0,1 0 0,0 1 0,0 0 0,1 1 0,-1 1 0,1 1 0,0 0 0,0 2 0,23-1 0,-33 5 0,0-1 0,-1 1 0,1 1 0,-1-1 0,0 1 0,0 0 0,0 1 0,0-1 0,-1 1 0,0 0 0,0 1 0,5 5 0,12 12 0,-15-18 0,0 0 0,1 0 0,-1-1 0,1 0 0,0-1 0,0 1 0,0-1 0,0-1 0,0 0 0,1 0 0,-1 0 0,10-1 0,18 1 0,58-4 0,-31 0 0,1565 2 0,-1593-2 0,63-12 0,-50 6 0,189-13 0,-123 16 0,-60 0 0,0 4 0,98 8 0,-133-5 0,34 6 0,-51-8 0,0 1 0,0-1 0,0 1 0,0 0 0,0-1 0,0 1 0,0 0 0,0 0 0,-1 0 0,1 1 0,0-1 0,0 0 0,-1 1 0,1-1 0,-1 1 0,1-1 0,-1 1 0,0 0 0,2 2 0,-32-2-1365,10-4-5461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1T20:36:44.77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9 24575,'2'0'0,"1"0"0,-1 1 0,1 0 0,-1-1 0,1 1 0,-1 0 0,1 0 0,-1 0 0,0 1 0,1-1 0,-1 1 0,0-1 0,0 1 0,0 0 0,0-1 0,0 1 0,-1 0 0,3 4 0,30 49 0,-13-20 0,39 65 0,-59-99 0,-1-1 0,0 0 0,1 0 0,-1 1 0,0-1 0,1 0 0,-1 0 0,0 1 0,1-1 0,-1 0 0,1 0 0,-1 0 0,0 0 0,1 0 0,-1 1 0,1-1 0,-1 0 0,0 0 0,1 0 0,-1 0 0,1 0 0,-1 0 0,1 0 0,-1 0 0,0-1 0,1 1 0,-1 0 0,1 0 0,-1 0 0,0 0 0,1-1 0,-1 1 0,1 0 0,18-14 0,11-18 0,0-20 0,-25 43 0,0-1 0,0 1 0,1 0 0,0 0 0,1 1 0,10-12 0,-12 17-124,-1-1 0,-1 0 0,1 0 0,0 0 0,-1 0 0,0-1-1,0 1 1,0-1 0,-1 0 0,4-8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46EC4A-A66C-5D4F-A24D-7082C2E0DD08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E5D2CB-08EF-AD42-9411-989A44AC2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819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5D2CB-08EF-AD42-9411-989A44AC2A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65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5D2CB-08EF-AD42-9411-989A44AC2A7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267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5D2CB-08EF-AD42-9411-989A44AC2A7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172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5D2CB-08EF-AD42-9411-989A44AC2A7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235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D26DF-E900-C28A-2C6D-4AEFECBD4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440343-413B-14E5-C896-F856E9BE2B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5A8028-E2A3-B28F-35E0-956E5B0A32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FA132B-D1A5-E2E7-EEF6-B1E03CC3AA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46C9F-668C-934E-95C0-DD55246CE72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450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77F2A-C39F-EB66-AAA4-A91AFB225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7FF939-3E49-6D91-E847-67B9AEC83B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2F837F-8F54-2CEF-1740-AD51B2D937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B37C74-85E2-BD91-FD23-BB4FBF33E9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46C9F-668C-934E-95C0-DD55246CE72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5592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200" dirty="0">
                <a:effectLst/>
              </a:rPr>
              <a:t>δ</a:t>
            </a:r>
            <a:r>
              <a:rPr lang="el-GR" sz="1200" baseline="30000" dirty="0">
                <a:effectLst/>
              </a:rPr>
              <a:t>2</a:t>
            </a:r>
            <a:r>
              <a:rPr lang="en-US" sz="1200" dirty="0">
                <a:effectLst/>
              </a:rPr>
              <a:t>H</a:t>
            </a:r>
            <a:r>
              <a:rPr lang="en-US" sz="1200" baseline="-25000" dirty="0">
                <a:effectLst/>
              </a:rPr>
              <a:t>  </a:t>
            </a:r>
            <a:r>
              <a:rPr lang="en-US" sz="1200" baseline="0" dirty="0">
                <a:effectLst/>
              </a:rPr>
              <a:t>Standardized representation of relative amount of H-2 to H-1 and </a:t>
            </a:r>
            <a:r>
              <a:rPr lang="el-GR" sz="1200" b="0" i="0" baseline="0" dirty="0">
                <a:effectLst/>
              </a:rPr>
              <a:t>δ</a:t>
            </a:r>
            <a:r>
              <a:rPr lang="el-GR" sz="1200" b="0" i="0" baseline="30000" dirty="0">
                <a:effectLst/>
              </a:rPr>
              <a:t>18</a:t>
            </a:r>
            <a:r>
              <a:rPr lang="en-US" sz="1200" b="0" i="0" baseline="0" dirty="0">
                <a:effectLst/>
              </a:rPr>
              <a:t>O is standardized amount of O-18 to O-16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46C9F-668C-934E-95C0-DD55246CE72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8443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46C9F-668C-934E-95C0-DD55246CE72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086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ArialMT"/>
              </a:rPr>
              <a:t>Chris Watt, NCRWQCB. February 2023. </a:t>
            </a:r>
            <a:r>
              <a:rPr lang="en-US" sz="1200" dirty="0">
                <a:effectLst/>
                <a:latin typeface="ArialMT"/>
              </a:rPr>
              <a:t>SCOTT RIVER VALLEY AND SHASTA VALLEY GROUNDWATER CHARACTERIZATION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5D2CB-08EF-AD42-9411-989A44AC2A7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30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5D2CB-08EF-AD42-9411-989A44AC2A7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45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5D2CB-08EF-AD42-9411-989A44AC2A7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57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5D2CB-08EF-AD42-9411-989A44AC2A7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63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5D2CB-08EF-AD42-9411-989A44AC2A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2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graph with River stage </a:t>
            </a:r>
            <a:r>
              <a:rPr lang="en-US" dirty="0">
                <a:sym typeface="Wingdings" pitchFamily="2" charset="2"/>
              </a:rPr>
              <a:t> add precipitation graph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5D2CB-08EF-AD42-9411-989A44AC2A7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39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5D2CB-08EF-AD42-9411-989A44AC2A7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00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56B93-8889-C09D-7A66-C6F36429C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E48808-93FC-2E70-6A27-9945CEE975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A3B8BB-C1FC-0BCF-E130-5D46F1DAC8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from 9/30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9C87DB-AB26-C2AD-53CB-F58DF3C4AF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46C9F-668C-934E-95C0-DD55246CE7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460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4608D-6D76-A4DF-6811-A1EC68B28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0F8B40-8320-0B40-C5A9-FCAF7909A9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4FEACA-E413-644E-0045-B01F85111C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Should add in the locations of recharge on the map?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6E13BA-DFAC-487D-D81D-78EC53F93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46C9F-668C-934E-95C0-DD55246CE72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266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93E47-0D7B-CCA0-4544-EBDCDE497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2462-6C5D-41BD-9E16-D29371DD11A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55BF6534-480B-8FA0-686F-86AA612A8E5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222380"/>
            <a:ext cx="12192000" cy="152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92AD5DEB-7318-0EA9-59BD-4EAB5A712AE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1524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3AA71471-BBC5-94BA-2983-BD08F6BFCCC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46180"/>
            <a:ext cx="12192000" cy="152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4F4BB46-C70B-8941-D52B-CAB4F91257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6568" y="2454115"/>
            <a:ext cx="10515600" cy="848014"/>
          </a:xfrm>
          <a:prstGeom prst="rect">
            <a:avLst/>
          </a:prstGeom>
        </p:spPr>
        <p:txBody>
          <a:bodyPr/>
          <a:lstStyle>
            <a:lvl1pPr marL="114300" indent="0">
              <a:buNone/>
              <a:defRPr sz="5400" b="1">
                <a:solidFill>
                  <a:schemeClr val="tx2"/>
                </a:solidFill>
                <a:latin typeface="+mn-lt"/>
              </a:defRPr>
            </a:lvl1pPr>
            <a:lvl2pPr marL="596900" indent="0">
              <a:buNone/>
              <a:defRPr>
                <a:latin typeface="+mn-lt"/>
              </a:defRPr>
            </a:lvl2pPr>
            <a:lvl3pPr marL="1054100" indent="0">
              <a:buNone/>
              <a:defRPr>
                <a:latin typeface="+mn-lt"/>
              </a:defRPr>
            </a:lvl3pPr>
            <a:lvl4pPr marL="1511300" indent="0">
              <a:buNone/>
              <a:defRPr>
                <a:latin typeface="+mn-lt"/>
              </a:defRPr>
            </a:lvl4pPr>
            <a:lvl5pPr marL="19685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F8716F6E-25B1-B61D-52DF-F7C4BC5747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6568" y="2016807"/>
            <a:ext cx="10515600" cy="367741"/>
          </a:xfrm>
          <a:prstGeom prst="rect">
            <a:avLst/>
          </a:prstGeom>
        </p:spPr>
        <p:txBody>
          <a:bodyPr/>
          <a:lstStyle>
            <a:lvl1pPr marL="114300" indent="0">
              <a:buNone/>
              <a:defRPr sz="2800" b="0">
                <a:solidFill>
                  <a:schemeClr val="accent3"/>
                </a:solidFill>
                <a:latin typeface="+mn-lt"/>
              </a:defRPr>
            </a:lvl1pPr>
            <a:lvl2pPr marL="596900" indent="0">
              <a:buNone/>
              <a:defRPr>
                <a:latin typeface="+mn-lt"/>
              </a:defRPr>
            </a:lvl2pPr>
            <a:lvl3pPr marL="1054100" indent="0">
              <a:buNone/>
              <a:defRPr>
                <a:latin typeface="+mn-lt"/>
              </a:defRPr>
            </a:lvl3pPr>
            <a:lvl4pPr marL="1511300" indent="0">
              <a:buNone/>
              <a:defRPr>
                <a:latin typeface="+mn-lt"/>
              </a:defRPr>
            </a:lvl4pPr>
            <a:lvl5pPr marL="19685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801A5EF-FDA2-5640-81A6-65352106F2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747" y="5870960"/>
            <a:ext cx="853459" cy="76465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63AA50-5233-A50A-B317-4D716A8D881C}"/>
              </a:ext>
            </a:extLst>
          </p:cNvPr>
          <p:cNvCxnSpPr>
            <a:cxnSpLocks/>
          </p:cNvCxnSpPr>
          <p:nvPr userDrawn="1"/>
        </p:nvCxnSpPr>
        <p:spPr>
          <a:xfrm>
            <a:off x="847725" y="3429000"/>
            <a:ext cx="11344275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9811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A8806-3CF0-88F1-599E-F6E636538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914403"/>
            <a:ext cx="10961533" cy="77628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89094-24CD-F8A9-2418-784F3470BF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5764" y="1844097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2DA071-2BAA-4206-45F4-E366F9DF54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  <a:prstGeom prst="rect">
            <a:avLst/>
          </a:prstGeom>
        </p:spPr>
        <p:txBody>
          <a:bodyPr/>
          <a:lstStyle>
            <a:lvl2pPr marL="685800" indent="-228600">
              <a:buClr>
                <a:schemeClr val="accent2"/>
              </a:buClr>
              <a:buSzPct val="85000"/>
              <a:buFont typeface="Courier New" panose="02070309020205020404" pitchFamily="49" charset="0"/>
              <a:buChar char="o"/>
              <a:defRPr/>
            </a:lvl2pPr>
            <a:lvl3pPr>
              <a:buClr>
                <a:srgbClr val="008080"/>
              </a:buClr>
              <a:defRPr/>
            </a:lvl3pPr>
            <a:lvl4pPr>
              <a:buClr>
                <a:schemeClr val="tx2"/>
              </a:buClr>
              <a:defRPr/>
            </a:lvl4pPr>
            <a:lvl5pPr marL="2057400" indent="-228600">
              <a:buSzPct val="75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B3DDA-E257-D4A9-E800-2E1419EBA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2462-6C5D-41BD-9E16-D29371DD11A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7FB6C4-5034-7095-DE7A-80A7F2686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20B0C-EDAD-486C-A57D-9B0E0758AE7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272E396F-E955-52ED-3C7E-C2F029D5976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222380"/>
            <a:ext cx="12192000" cy="152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16DEBF48-B2D1-9D51-57A5-49ECE82B33E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1524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B752A123-C65F-B038-E5D9-4B0FEC5814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46180"/>
            <a:ext cx="12192000" cy="152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A5BFCA6-A342-CA6E-1F72-84E151B44E22}"/>
              </a:ext>
            </a:extLst>
          </p:cNvPr>
          <p:cNvCxnSpPr>
            <a:cxnSpLocks/>
          </p:cNvCxnSpPr>
          <p:nvPr userDrawn="1"/>
        </p:nvCxnSpPr>
        <p:spPr>
          <a:xfrm>
            <a:off x="604703" y="1609436"/>
            <a:ext cx="11005406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2091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A8806-3CF0-88F1-599E-F6E636538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2873"/>
            <a:ext cx="10515600" cy="757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89094-24CD-F8A9-2418-784F3470BF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2DA071-2BAA-4206-45F4-E366F9DF54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2pPr marL="685800" indent="-228600">
              <a:buClr>
                <a:schemeClr val="accent2"/>
              </a:buClr>
              <a:buSzPct val="85000"/>
              <a:buFont typeface="Courier New" panose="02070309020205020404" pitchFamily="49" charset="0"/>
              <a:buChar char="o"/>
              <a:defRPr/>
            </a:lvl2pPr>
            <a:lvl3pPr>
              <a:buClr>
                <a:srgbClr val="008080"/>
              </a:buClr>
              <a:defRPr/>
            </a:lvl3pPr>
            <a:lvl4pPr>
              <a:buClr>
                <a:schemeClr val="tx2"/>
              </a:buClr>
              <a:defRPr/>
            </a:lvl4pPr>
            <a:lvl5pPr marL="2057400" indent="-228600">
              <a:buSzPct val="75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B3DDA-E257-D4A9-E800-2E1419EBA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2462-6C5D-41BD-9E16-D29371DD11A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7FB6C4-5034-7095-DE7A-80A7F2686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20B0C-EDAD-486C-A57D-9B0E0758AE7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4302E2-87DB-B513-3FFF-0B22B1AA7A41}"/>
              </a:ext>
            </a:extLst>
          </p:cNvPr>
          <p:cNvSpPr/>
          <p:nvPr userDrawn="1"/>
        </p:nvSpPr>
        <p:spPr>
          <a:xfrm>
            <a:off x="0" y="0"/>
            <a:ext cx="444382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654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DFBE1-E2A3-3872-EE33-6ECE95FE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450" y="2589277"/>
            <a:ext cx="10642541" cy="776288"/>
          </a:xfrm>
          <a:prstGeom prst="rect">
            <a:avLst/>
          </a:prstGeom>
        </p:spPr>
        <p:txBody>
          <a:bodyPr/>
          <a:lstStyle>
            <a:lvl1pPr>
              <a:defRPr sz="66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F12F33-02E5-4031-F7E8-5951D622E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2462-6C5D-41BD-9E16-D29371DD11A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9E6CC-35FE-9190-2AFE-AAD7B1743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20B0C-EDAD-486C-A57D-9B0E0758AE7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77AE628F-C157-39F7-3E7F-1A5693B7A5F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222380"/>
            <a:ext cx="12192000" cy="152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66A57760-F96D-E576-FAB0-ED37505DED0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1524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D46F9123-DB12-4D44-8047-6053D1CC323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46180"/>
            <a:ext cx="12192000" cy="152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CC262A-C412-62F5-E409-7AC1CF6C54DE}"/>
              </a:ext>
            </a:extLst>
          </p:cNvPr>
          <p:cNvCxnSpPr>
            <a:cxnSpLocks/>
          </p:cNvCxnSpPr>
          <p:nvPr userDrawn="1"/>
        </p:nvCxnSpPr>
        <p:spPr>
          <a:xfrm>
            <a:off x="1060391" y="3461039"/>
            <a:ext cx="11331011" cy="33832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540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DFBE1-E2A3-3872-EE33-6ECE95FE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898650"/>
            <a:ext cx="10605953" cy="692016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F12F33-02E5-4031-F7E8-5951D622E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2462-6C5D-41BD-9E16-D29371DD11A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9E6CC-35FE-9190-2AFE-AAD7B1743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20B0C-EDAD-486C-A57D-9B0E0758AE7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77AE628F-C157-39F7-3E7F-1A5693B7A5F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222380"/>
            <a:ext cx="12192000" cy="152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66A57760-F96D-E576-FAB0-ED37505DED0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1524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D46F9123-DB12-4D44-8047-6053D1CC323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46180"/>
            <a:ext cx="12192000" cy="152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E5EAD7B-ADD2-68A1-B34B-7070469BB8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77766" y="1798512"/>
            <a:ext cx="4906979" cy="38115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F4F0E5E-13B9-D969-9365-75EE1FC3DADC}"/>
              </a:ext>
            </a:extLst>
          </p:cNvPr>
          <p:cNvCxnSpPr>
            <a:cxnSpLocks/>
          </p:cNvCxnSpPr>
          <p:nvPr userDrawn="1"/>
        </p:nvCxnSpPr>
        <p:spPr>
          <a:xfrm>
            <a:off x="604703" y="1609436"/>
            <a:ext cx="11005406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2285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DFBE1-E2A3-3872-EE33-6ECE95FE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894063"/>
            <a:ext cx="10615478" cy="776288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F12F33-02E5-4031-F7E8-5951D622E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2462-6C5D-41BD-9E16-D29371DD11A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9E6CC-35FE-9190-2AFE-AAD7B1743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20B0C-EDAD-486C-A57D-9B0E0758AE7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77AE628F-C157-39F7-3E7F-1A5693B7A5F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222380"/>
            <a:ext cx="12192000" cy="152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66A57760-F96D-E576-FAB0-ED37505DED0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1524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D46F9123-DB12-4D44-8047-6053D1CC323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46180"/>
            <a:ext cx="12192000" cy="152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82E8C71-96D8-78EC-85F0-FD32EABFA5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1264"/>
            <a:ext cx="12192000" cy="51267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DBD0B91-5ED2-A333-259A-A14B1046686C}"/>
              </a:ext>
            </a:extLst>
          </p:cNvPr>
          <p:cNvCxnSpPr>
            <a:cxnSpLocks/>
          </p:cNvCxnSpPr>
          <p:nvPr userDrawn="1"/>
        </p:nvCxnSpPr>
        <p:spPr>
          <a:xfrm>
            <a:off x="604703" y="1609436"/>
            <a:ext cx="11005406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4682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08DCF-4555-F235-73DA-5063514AA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022C7E-4180-1DD4-A6B9-CB02C18F53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8DCAF7-4A94-4951-746D-23159F758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2228316"/>
            <a:ext cx="3932237" cy="3811588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8379FC-664D-EEA6-2112-57F8CAB7A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2462-6C5D-41BD-9E16-D29371DD11A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46CB3-DEFB-AC7A-90CD-D3897074B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20B0C-EDAD-486C-A57D-9B0E0758AE7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56A581FF-1395-6FCB-4840-55A8210DB73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222380"/>
            <a:ext cx="12192000" cy="152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E776F900-2864-A303-8BFB-9B814B1DA92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1524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A3B41425-0DB5-320F-6BA7-1BB7A594C5C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46180"/>
            <a:ext cx="12192000" cy="152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D67BB3-9F4F-3350-CFC1-220F900FE471}"/>
              </a:ext>
            </a:extLst>
          </p:cNvPr>
          <p:cNvCxnSpPr>
            <a:cxnSpLocks/>
          </p:cNvCxnSpPr>
          <p:nvPr userDrawn="1"/>
        </p:nvCxnSpPr>
        <p:spPr>
          <a:xfrm>
            <a:off x="836612" y="2057400"/>
            <a:ext cx="393223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84226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CC9642-7770-4BD8-38E7-46FDBB098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2462-6C5D-41BD-9E16-D29371DD11A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86F1FE-51F9-A850-5433-E149C7996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20B0C-EDAD-486C-A57D-9B0E0758AE7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D6360AF1-CF00-E505-E54E-E0AC7BCBCD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222380"/>
            <a:ext cx="12192000" cy="152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6E279D08-2CFB-F4D2-F1C1-5FE17FC0816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1524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EC03186C-CB16-AFD0-C9D5-D63372F1EF6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46180"/>
            <a:ext cx="12192000" cy="152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BEB4AAA-AAE6-5E0B-7D5E-AAA2ADD3B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67" y="235629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33858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E4BFE-6822-D016-6ADF-ED943DF5B2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2D1AED-CE5E-00A8-36DA-B7EF1ED047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D3591-04B7-1AF5-CE94-7593D30FB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0F55E-77FF-2140-A65C-CAC337BBDE47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BB582-06D1-8B9F-D3DD-9E75C0D9B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47AF0-228E-3989-F6CF-78B3E8EF9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575F4-30B5-ED49-9E4F-B5C16CC98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16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86BE4-BEA4-93E3-3C0E-85607F05B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6" y="888428"/>
            <a:ext cx="11086234" cy="68579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5CBFB-1658-5B80-A4B5-66890F8C2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175" y="1717822"/>
            <a:ext cx="10986934" cy="4351338"/>
          </a:xfrm>
          <a:prstGeom prst="rect">
            <a:avLst/>
          </a:prstGeom>
        </p:spPr>
        <p:txBody>
          <a:bodyPr/>
          <a:lstStyle>
            <a:lvl2pPr marL="685800" indent="-228600"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/>
            </a:lvl2pPr>
            <a:lvl3pPr>
              <a:buClr>
                <a:srgbClr val="008080"/>
              </a:buClr>
              <a:defRPr/>
            </a:lvl3pPr>
            <a:lvl4pPr>
              <a:buClr>
                <a:schemeClr val="tx2"/>
              </a:buClr>
              <a:defRPr/>
            </a:lvl4pPr>
            <a:lvl5pPr marL="2057400" indent="-228600">
              <a:buSzPct val="9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64CBD-FFD5-4F8B-998D-0970DC914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37575" y="6350157"/>
            <a:ext cx="2743200" cy="365125"/>
          </a:xfrm>
        </p:spPr>
        <p:txBody>
          <a:bodyPr/>
          <a:lstStyle/>
          <a:p>
            <a:fld id="{DA0C2462-6C5D-41BD-9E16-D29371DD11A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5C528-EDE7-749F-51F6-AF961BB08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11225" y="6356349"/>
            <a:ext cx="2743200" cy="365125"/>
          </a:xfrm>
        </p:spPr>
        <p:txBody>
          <a:bodyPr/>
          <a:lstStyle/>
          <a:p>
            <a:fld id="{26B20B0C-EDAD-486C-A57D-9B0E0758AE7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31F7D94C-A22E-88B2-E31D-8102325D5D4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222380"/>
            <a:ext cx="12192000" cy="152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A8F1AC4C-8281-52F1-8F9A-09618D82C8D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1524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FAABDD5A-5505-AB43-CB95-F8AEC309733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46180"/>
            <a:ext cx="12192000" cy="152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4A25F55-DA6E-C77E-8285-9840D03A483B}"/>
              </a:ext>
            </a:extLst>
          </p:cNvPr>
          <p:cNvCxnSpPr>
            <a:cxnSpLocks/>
          </p:cNvCxnSpPr>
          <p:nvPr userDrawn="1"/>
        </p:nvCxnSpPr>
        <p:spPr>
          <a:xfrm>
            <a:off x="604703" y="1609436"/>
            <a:ext cx="11005406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2169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5CBFB-1658-5B80-A4B5-66890F8C2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6047" y="1593579"/>
            <a:ext cx="10057128" cy="4351338"/>
          </a:xfrm>
          <a:prstGeom prst="rect">
            <a:avLst/>
          </a:prstGeom>
        </p:spPr>
        <p:txBody>
          <a:bodyPr/>
          <a:lstStyle>
            <a:lvl2pPr marL="685800" indent="-228600"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/>
            </a:lvl2pPr>
            <a:lvl3pPr>
              <a:buClr>
                <a:srgbClr val="008080"/>
              </a:buClr>
              <a:defRPr/>
            </a:lvl3pPr>
            <a:lvl4pPr>
              <a:buClr>
                <a:schemeClr val="tx2"/>
              </a:buClr>
              <a:defRPr/>
            </a:lvl4pPr>
            <a:lvl5pPr marL="2057400" indent="-228600">
              <a:buSzPct val="9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64CBD-FFD5-4F8B-998D-0970DC914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2462-6C5D-41BD-9E16-D29371DD11A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5C528-EDE7-749F-51F6-AF961BB08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20B0C-EDAD-486C-A57D-9B0E0758AE7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4B834A-E055-1CCE-C6CC-5DCED6B3E58B}"/>
              </a:ext>
            </a:extLst>
          </p:cNvPr>
          <p:cNvSpPr/>
          <p:nvPr userDrawn="1"/>
        </p:nvSpPr>
        <p:spPr>
          <a:xfrm>
            <a:off x="1059872" y="681035"/>
            <a:ext cx="179461" cy="725013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E92E4-6AFD-015B-C395-481C6FE29A7B}"/>
              </a:ext>
            </a:extLst>
          </p:cNvPr>
          <p:cNvSpPr/>
          <p:nvPr userDrawn="1"/>
        </p:nvSpPr>
        <p:spPr>
          <a:xfrm>
            <a:off x="0" y="0"/>
            <a:ext cx="444382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4BE9074-9767-5E74-52D2-14BE9D6AD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272" y="700643"/>
            <a:ext cx="10057128" cy="68579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5033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86BE4-BEA4-93E3-3C0E-85607F05B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54" y="706407"/>
            <a:ext cx="10631702" cy="72501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5CBFB-1658-5B80-A4B5-66890F8C2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7581" y="1705531"/>
            <a:ext cx="10515600" cy="4351338"/>
          </a:xfrm>
          <a:prstGeom prst="rect">
            <a:avLst/>
          </a:prstGeom>
        </p:spPr>
        <p:txBody>
          <a:bodyPr/>
          <a:lstStyle>
            <a:lvl2pPr marL="685800" indent="-228600"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/>
            </a:lvl2pPr>
            <a:lvl3pPr>
              <a:buClr>
                <a:srgbClr val="008080"/>
              </a:buClr>
              <a:defRPr/>
            </a:lvl3pPr>
            <a:lvl4pPr>
              <a:buClr>
                <a:schemeClr val="tx2"/>
              </a:buClr>
              <a:defRPr/>
            </a:lvl4pPr>
            <a:lvl5pPr marL="2057400" indent="-228600">
              <a:buSzPct val="9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64CBD-FFD5-4F8B-998D-0970DC914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5764" y="6356350"/>
            <a:ext cx="2743200" cy="365125"/>
          </a:xfrm>
        </p:spPr>
        <p:txBody>
          <a:bodyPr/>
          <a:lstStyle/>
          <a:p>
            <a:fld id="{DA0C2462-6C5D-41BD-9E16-D29371DD11A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5C528-EDE7-749F-51F6-AF961BB08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3036" y="6356350"/>
            <a:ext cx="2743200" cy="365125"/>
          </a:xfrm>
        </p:spPr>
        <p:txBody>
          <a:bodyPr/>
          <a:lstStyle/>
          <a:p>
            <a:fld id="{26B20B0C-EDAD-486C-A57D-9B0E0758AE7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4B834A-E055-1CCE-C6CC-5DCED6B3E58B}"/>
              </a:ext>
            </a:extLst>
          </p:cNvPr>
          <p:cNvSpPr/>
          <p:nvPr userDrawn="1"/>
        </p:nvSpPr>
        <p:spPr>
          <a:xfrm>
            <a:off x="838200" y="681037"/>
            <a:ext cx="179461" cy="725013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E92E4-6AFD-015B-C395-481C6FE29A7B}"/>
              </a:ext>
            </a:extLst>
          </p:cNvPr>
          <p:cNvSpPr/>
          <p:nvPr userDrawn="1"/>
        </p:nvSpPr>
        <p:spPr>
          <a:xfrm>
            <a:off x="0" y="0"/>
            <a:ext cx="444382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A3A4B84-03D1-C622-C3CE-56D5BC396A38}"/>
              </a:ext>
            </a:extLst>
          </p:cNvPr>
          <p:cNvSpPr/>
          <p:nvPr userDrawn="1"/>
        </p:nvSpPr>
        <p:spPr>
          <a:xfrm>
            <a:off x="8033061" y="1725022"/>
            <a:ext cx="3500912" cy="370155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Unmatched Value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43 years of experience 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Proven record of success supporting water quality compliance programs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Regulatory and technical expertise to resolve issues 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Reputation of innovative, viable, and cost-effective solutions </a:t>
            </a:r>
            <a:endParaRPr lang="en-US" sz="16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50E26B-C1B1-C774-CEBF-DCEBF15F2B80}"/>
              </a:ext>
            </a:extLst>
          </p:cNvPr>
          <p:cNvCxnSpPr>
            <a:cxnSpLocks/>
          </p:cNvCxnSpPr>
          <p:nvPr userDrawn="1"/>
        </p:nvCxnSpPr>
        <p:spPr>
          <a:xfrm>
            <a:off x="1527581" y="1609437"/>
            <a:ext cx="10514408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9763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86BE4-BEA4-93E3-3C0E-85607F05B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018" y="681037"/>
            <a:ext cx="10515600" cy="72501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64CBD-FFD5-4F8B-998D-0970DC914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2462-6C5D-41BD-9E16-D29371DD11A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5C528-EDE7-749F-51F6-AF961BB08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20B0C-EDAD-486C-A57D-9B0E0758AE7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4B834A-E055-1CCE-C6CC-5DCED6B3E58B}"/>
              </a:ext>
            </a:extLst>
          </p:cNvPr>
          <p:cNvSpPr/>
          <p:nvPr userDrawn="1"/>
        </p:nvSpPr>
        <p:spPr>
          <a:xfrm>
            <a:off x="838200" y="681037"/>
            <a:ext cx="179461" cy="725013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E92E4-6AFD-015B-C395-481C6FE29A7B}"/>
              </a:ext>
            </a:extLst>
          </p:cNvPr>
          <p:cNvSpPr/>
          <p:nvPr userDrawn="1"/>
        </p:nvSpPr>
        <p:spPr>
          <a:xfrm>
            <a:off x="0" y="0"/>
            <a:ext cx="444382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2A1C9B33-12EC-7744-5F10-665D0AAAC3E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3375120"/>
              </p:ext>
            </p:extLst>
          </p:nvPr>
        </p:nvGraphicFramePr>
        <p:xfrm>
          <a:off x="1670286" y="2406414"/>
          <a:ext cx="8128000" cy="2595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71558345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8021504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3360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6866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1958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314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8785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058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869395"/>
                  </a:ext>
                </a:extLst>
              </a:tr>
            </a:tbl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638442-FFF0-DA7C-B1C7-C21ECBB5A864}"/>
              </a:ext>
            </a:extLst>
          </p:cNvPr>
          <p:cNvCxnSpPr>
            <a:cxnSpLocks/>
          </p:cNvCxnSpPr>
          <p:nvPr userDrawn="1"/>
        </p:nvCxnSpPr>
        <p:spPr>
          <a:xfrm>
            <a:off x="1232018" y="1600200"/>
            <a:ext cx="10368855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7804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86BE4-BEA4-93E3-3C0E-85607F05B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718675"/>
            <a:ext cx="10614143" cy="72501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64CBD-FFD5-4F8B-998D-0970DC914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2462-6C5D-41BD-9E16-D29371DD11A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5C528-EDE7-749F-51F6-AF961BB08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20B0C-EDAD-486C-A57D-9B0E0758AE7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4B834A-E055-1CCE-C6CC-5DCED6B3E58B}"/>
              </a:ext>
            </a:extLst>
          </p:cNvPr>
          <p:cNvSpPr/>
          <p:nvPr userDrawn="1"/>
        </p:nvSpPr>
        <p:spPr>
          <a:xfrm>
            <a:off x="838200" y="681037"/>
            <a:ext cx="179461" cy="725013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E92E4-6AFD-015B-C395-481C6FE29A7B}"/>
              </a:ext>
            </a:extLst>
          </p:cNvPr>
          <p:cNvSpPr/>
          <p:nvPr userDrawn="1"/>
        </p:nvSpPr>
        <p:spPr>
          <a:xfrm>
            <a:off x="0" y="0"/>
            <a:ext cx="444382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E93A2C3-0DB9-573A-CC1B-B46C1575BA6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62975335"/>
              </p:ext>
            </p:extLst>
          </p:nvPr>
        </p:nvGraphicFramePr>
        <p:xfrm>
          <a:off x="2615725" y="1834171"/>
          <a:ext cx="6015954" cy="365970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05318">
                  <a:extLst>
                    <a:ext uri="{9D8B030D-6E8A-4147-A177-3AD203B41FA5}">
                      <a16:colId xmlns:a16="http://schemas.microsoft.com/office/drawing/2014/main" val="3848247962"/>
                    </a:ext>
                  </a:extLst>
                </a:gridCol>
                <a:gridCol w="2005318">
                  <a:extLst>
                    <a:ext uri="{9D8B030D-6E8A-4147-A177-3AD203B41FA5}">
                      <a16:colId xmlns:a16="http://schemas.microsoft.com/office/drawing/2014/main" val="992166514"/>
                    </a:ext>
                  </a:extLst>
                </a:gridCol>
                <a:gridCol w="2005318">
                  <a:extLst>
                    <a:ext uri="{9D8B030D-6E8A-4147-A177-3AD203B41FA5}">
                      <a16:colId xmlns:a16="http://schemas.microsoft.com/office/drawing/2014/main" val="2029442136"/>
                    </a:ext>
                  </a:extLst>
                </a:gridCol>
              </a:tblGrid>
              <a:tr h="45746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Heading 1</a:t>
                      </a:r>
                    </a:p>
                  </a:txBody>
                  <a:tcPr marL="112799" marR="112799" marT="56400" marB="5640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Heading 2</a:t>
                      </a:r>
                    </a:p>
                  </a:txBody>
                  <a:tcPr marL="112799" marR="112799" marT="56400" marB="5640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Heading 3</a:t>
                      </a:r>
                    </a:p>
                  </a:txBody>
                  <a:tcPr marL="112799" marR="112799" marT="56400" marB="5640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358547"/>
                  </a:ext>
                </a:extLst>
              </a:tr>
              <a:tr h="4574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Lorem ipsum</a:t>
                      </a:r>
                    </a:p>
                  </a:txBody>
                  <a:tcPr marL="112799" marR="112799" marT="56400" marB="56400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Lorem ipsum</a:t>
                      </a:r>
                    </a:p>
                  </a:txBody>
                  <a:tcPr marL="112799" marR="112799" marT="56400" marB="56400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Lorem ipsum</a:t>
                      </a:r>
                    </a:p>
                  </a:txBody>
                  <a:tcPr marL="112799" marR="112799" marT="56400" marB="56400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4126522"/>
                  </a:ext>
                </a:extLst>
              </a:tr>
              <a:tr h="4574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Lorem ipsum</a:t>
                      </a:r>
                    </a:p>
                  </a:txBody>
                  <a:tcPr marL="112799" marR="112799" marT="56400" marB="56400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Lorem ipsum</a:t>
                      </a:r>
                    </a:p>
                  </a:txBody>
                  <a:tcPr marL="112799" marR="112799" marT="56400" marB="56400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Lorem ipsum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12799" marR="112799" marT="56400" marB="56400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9599425"/>
                  </a:ext>
                </a:extLst>
              </a:tr>
              <a:tr h="4574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Lorem ipsum</a:t>
                      </a:r>
                    </a:p>
                  </a:txBody>
                  <a:tcPr marL="112799" marR="112799" marT="56400" marB="56400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Lorem ipsum</a:t>
                      </a:r>
                    </a:p>
                  </a:txBody>
                  <a:tcPr marL="112799" marR="112799" marT="56400" marB="56400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Lorem ipsum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12799" marR="112799" marT="56400" marB="56400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427985"/>
                  </a:ext>
                </a:extLst>
              </a:tr>
              <a:tr h="4574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Lorem ipsum</a:t>
                      </a:r>
                    </a:p>
                  </a:txBody>
                  <a:tcPr marL="112799" marR="112799" marT="56400" marB="56400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Lorem ipsum</a:t>
                      </a:r>
                    </a:p>
                  </a:txBody>
                  <a:tcPr marL="112799" marR="112799" marT="56400" marB="56400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Lorem ipsum</a:t>
                      </a:r>
                    </a:p>
                  </a:txBody>
                  <a:tcPr marL="112799" marR="112799" marT="56400" marB="56400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414276"/>
                  </a:ext>
                </a:extLst>
              </a:tr>
              <a:tr h="4574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Lorem ipsum</a:t>
                      </a:r>
                    </a:p>
                  </a:txBody>
                  <a:tcPr marL="112799" marR="112799" marT="56400" marB="56400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Lorem ipsum</a:t>
                      </a:r>
                    </a:p>
                  </a:txBody>
                  <a:tcPr marL="112799" marR="112799" marT="56400" marB="56400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Lorem ipsum</a:t>
                      </a:r>
                    </a:p>
                  </a:txBody>
                  <a:tcPr marL="112799" marR="112799" marT="56400" marB="56400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861861"/>
                  </a:ext>
                </a:extLst>
              </a:tr>
              <a:tr h="4574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Lorem ipsum</a:t>
                      </a:r>
                    </a:p>
                  </a:txBody>
                  <a:tcPr marL="112799" marR="112799" marT="56400" marB="56400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Lorem ipsum</a:t>
                      </a:r>
                    </a:p>
                  </a:txBody>
                  <a:tcPr marL="112799" marR="112799" marT="56400" marB="56400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Lorem ipsum</a:t>
                      </a:r>
                    </a:p>
                  </a:txBody>
                  <a:tcPr marL="112799" marR="112799" marT="56400" marB="56400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809220"/>
                  </a:ext>
                </a:extLst>
              </a:tr>
              <a:tr h="4574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Lorem ipsum</a:t>
                      </a:r>
                    </a:p>
                  </a:txBody>
                  <a:tcPr marL="112799" marR="112799" marT="56400" marB="56400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Lorem ipsum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12799" marR="112799" marT="56400" marB="56400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Lorem ipsum</a:t>
                      </a:r>
                    </a:p>
                  </a:txBody>
                  <a:tcPr marL="112799" marR="112799" marT="56400" marB="56400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058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7733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86BE4-BEA4-93E3-3C0E-85607F05B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018" y="681037"/>
            <a:ext cx="10515600" cy="72501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5CBFB-1658-5B80-A4B5-66890F8C2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2018" y="1540987"/>
            <a:ext cx="10515600" cy="4351338"/>
          </a:xfrm>
          <a:prstGeom prst="rect">
            <a:avLst/>
          </a:prstGeom>
        </p:spPr>
        <p:txBody>
          <a:bodyPr/>
          <a:lstStyle>
            <a:lvl2pPr marL="685800" indent="-228600"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/>
            </a:lvl2pPr>
            <a:lvl3pPr>
              <a:buClr>
                <a:srgbClr val="008080"/>
              </a:buClr>
              <a:defRPr/>
            </a:lvl3pPr>
            <a:lvl4pPr>
              <a:buClr>
                <a:schemeClr val="tx2"/>
              </a:buClr>
              <a:defRPr/>
            </a:lvl4pPr>
            <a:lvl5pPr marL="2057400" indent="-228600">
              <a:buSzPct val="9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64CBD-FFD5-4F8B-998D-0970DC914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2462-6C5D-41BD-9E16-D29371DD11A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5C528-EDE7-749F-51F6-AF961BB08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20B0C-EDAD-486C-A57D-9B0E0758AE7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F8C24B-11AC-8DDE-71C4-46EFE9EC8260}"/>
              </a:ext>
            </a:extLst>
          </p:cNvPr>
          <p:cNvSpPr/>
          <p:nvPr userDrawn="1"/>
        </p:nvSpPr>
        <p:spPr>
          <a:xfrm rot="5400000">
            <a:off x="-2901029" y="3345411"/>
            <a:ext cx="6858002" cy="16718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F60688-6C5A-D0C7-87EF-203CD3B30C1A}"/>
              </a:ext>
            </a:extLst>
          </p:cNvPr>
          <p:cNvSpPr/>
          <p:nvPr userDrawn="1"/>
        </p:nvSpPr>
        <p:spPr>
          <a:xfrm rot="5400000">
            <a:off x="-2733848" y="3345410"/>
            <a:ext cx="6858001" cy="167181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4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2A72E-4926-3CCD-A45F-63EEE990A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E6397-AC19-9289-1A94-8DE8C5D975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5601C-85E0-2786-0055-4095D3281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2462-6C5D-41BD-9E16-D29371DD11A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5C9D7-475B-3575-6C91-07FD2D360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20B0C-EDAD-486C-A57D-9B0E0758AE7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0FE817F5-6388-598C-E72D-8E48E222ACD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222380"/>
            <a:ext cx="12192000" cy="152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3AFEB2F3-F6C3-5192-0770-4A43A58CF91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1524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0DAB1F74-4682-D26C-19DB-6710E90F398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46180"/>
            <a:ext cx="12192000" cy="152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D6533B2-A6BE-8AD3-9829-952BFD50729A}"/>
              </a:ext>
            </a:extLst>
          </p:cNvPr>
          <p:cNvCxnSpPr>
            <a:cxnSpLocks/>
          </p:cNvCxnSpPr>
          <p:nvPr userDrawn="1"/>
        </p:nvCxnSpPr>
        <p:spPr>
          <a:xfrm>
            <a:off x="960582" y="4565065"/>
            <a:ext cx="11231418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6657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2A72E-4926-3CCD-A45F-63EEE990A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875636"/>
            <a:ext cx="10638505" cy="757958"/>
          </a:xfrm>
          <a:prstGeom prst="rect">
            <a:avLst/>
          </a:prstGeom>
        </p:spPr>
        <p:txBody>
          <a:bodyPr anchor="b"/>
          <a:lstStyle>
            <a:lvl1pPr>
              <a:defRPr sz="60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5601C-85E0-2786-0055-4095D3281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2462-6C5D-41BD-9E16-D29371DD11A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5C9D7-475B-3575-6C91-07FD2D360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20B0C-EDAD-486C-A57D-9B0E0758AE7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0FE817F5-6388-598C-E72D-8E48E222ACD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222380"/>
            <a:ext cx="12192000" cy="152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3AFEB2F3-F6C3-5192-0770-4A43A58CF91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152400"/>
          </a:xfrm>
          <a:prstGeom prst="rect">
            <a:avLst/>
          </a:prstGeom>
          <a:solidFill>
            <a:srgbClr val="1B33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0DAB1F74-4682-D26C-19DB-6710E90F398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46180"/>
            <a:ext cx="12192000" cy="152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278AE5-C00F-50B4-4DA1-A213528AE55A}"/>
              </a:ext>
            </a:extLst>
          </p:cNvPr>
          <p:cNvSpPr txBox="1"/>
          <p:nvPr userDrawn="1"/>
        </p:nvSpPr>
        <p:spPr>
          <a:xfrm>
            <a:off x="4719894" y="2161214"/>
            <a:ext cx="1992853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Insert Client Logo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AE1571-97E0-8902-9337-329DEBAB2CF5}"/>
              </a:ext>
            </a:extLst>
          </p:cNvPr>
          <p:cNvGrpSpPr/>
          <p:nvPr userDrawn="1"/>
        </p:nvGrpSpPr>
        <p:grpSpPr>
          <a:xfrm>
            <a:off x="4781549" y="2704427"/>
            <a:ext cx="1869544" cy="679180"/>
            <a:chOff x="-1" y="-13558"/>
            <a:chExt cx="1499617" cy="56818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DAFF2AC-2921-D638-A841-F441D75522D4}"/>
                </a:ext>
              </a:extLst>
            </p:cNvPr>
            <p:cNvSpPr/>
            <p:nvPr/>
          </p:nvSpPr>
          <p:spPr>
            <a:xfrm>
              <a:off x="-1" y="269570"/>
              <a:ext cx="1499616" cy="28505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7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kern="0" dirty="0">
                  <a:solidFill>
                    <a:srgbClr val="1B33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XXXXXX </a:t>
              </a:r>
              <a:r>
                <a:rPr lang="en-US" kern="0" baseline="30000" dirty="0">
                  <a:solidFill>
                    <a:srgbClr val="1B33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F62066D-4047-E287-303E-C9DE7353A305}"/>
                </a:ext>
              </a:extLst>
            </p:cNvPr>
            <p:cNvSpPr/>
            <p:nvPr/>
          </p:nvSpPr>
          <p:spPr>
            <a:xfrm>
              <a:off x="0" y="-13558"/>
              <a:ext cx="1499616" cy="275323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7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kern="0" cap="all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PROJECT Manager</a:t>
              </a:r>
              <a:endParaRPr lang="en-US" sz="1200" b="1" kern="0" cap="all" dirty="0">
                <a:solidFill>
                  <a:sysClr val="window" lastClr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314BA46-5A38-EF50-88CB-50E37F7C3A61}"/>
              </a:ext>
            </a:extLst>
          </p:cNvPr>
          <p:cNvGrpSpPr/>
          <p:nvPr userDrawn="1"/>
        </p:nvGrpSpPr>
        <p:grpSpPr>
          <a:xfrm>
            <a:off x="2895602" y="3959154"/>
            <a:ext cx="1977273" cy="695130"/>
            <a:chOff x="0" y="-13558"/>
            <a:chExt cx="1499616" cy="58152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494334F-4A1A-1A72-DAD1-E4945481C7D5}"/>
                </a:ext>
              </a:extLst>
            </p:cNvPr>
            <p:cNvSpPr/>
            <p:nvPr/>
          </p:nvSpPr>
          <p:spPr>
            <a:xfrm>
              <a:off x="0" y="282913"/>
              <a:ext cx="1499616" cy="28505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7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kern="0" dirty="0">
                  <a:solidFill>
                    <a:srgbClr val="1B33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XXXXXX </a:t>
              </a:r>
              <a:r>
                <a:rPr lang="en-US" kern="0" baseline="30000" dirty="0">
                  <a:solidFill>
                    <a:srgbClr val="1B33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73F634E-A327-0C77-A35E-2C6C2447FB18}"/>
                </a:ext>
              </a:extLst>
            </p:cNvPr>
            <p:cNvSpPr/>
            <p:nvPr/>
          </p:nvSpPr>
          <p:spPr>
            <a:xfrm>
              <a:off x="0" y="-13558"/>
              <a:ext cx="1499616" cy="275323"/>
            </a:xfrm>
            <a:prstGeom prst="rect">
              <a:avLst/>
            </a:prstGeom>
            <a:solidFill>
              <a:srgbClr val="5C938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7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kern="0" cap="all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PROJECT engineer</a:t>
              </a:r>
              <a:endParaRPr lang="en-US" sz="1200" b="1" kern="0" cap="all" dirty="0">
                <a:solidFill>
                  <a:sysClr val="window" lastClr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3E5E05B-E5E1-CB67-F3C6-1DF86D8F3BFC}"/>
              </a:ext>
            </a:extLst>
          </p:cNvPr>
          <p:cNvSpPr/>
          <p:nvPr userDrawn="1"/>
        </p:nvSpPr>
        <p:spPr>
          <a:xfrm>
            <a:off x="7059224" y="3959154"/>
            <a:ext cx="1977273" cy="6858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76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kern="0" cap="all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ADDITIONAL</a:t>
            </a:r>
          </a:p>
          <a:p>
            <a:pPr algn="ctr" defTabSz="685776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kern="0" cap="all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STAFF AS NEEDED</a:t>
            </a:r>
            <a:endParaRPr lang="en-US" sz="1200" b="1" kern="0" cap="all" dirty="0">
              <a:solidFill>
                <a:sysClr val="window" lastClr="FFFF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Elbow Connector 69">
            <a:extLst>
              <a:ext uri="{FF2B5EF4-FFF2-40B4-BE49-F238E27FC236}">
                <a16:creationId xmlns:a16="http://schemas.microsoft.com/office/drawing/2014/main" id="{4C882943-8CB8-BB01-FC09-51B53C39318D}"/>
              </a:ext>
            </a:extLst>
          </p:cNvPr>
          <p:cNvCxnSpPr>
            <a:stCxn id="12" idx="2"/>
            <a:endCxn id="17" idx="0"/>
          </p:cNvCxnSpPr>
          <p:nvPr userDrawn="1"/>
        </p:nvCxnSpPr>
        <p:spPr>
          <a:xfrm rot="16200000" flipH="1">
            <a:off x="6594318" y="2505610"/>
            <a:ext cx="575547" cy="2331540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rgbClr val="777777"/>
            </a:solidFill>
            <a:prstDash val="solid"/>
            <a:miter lim="800000"/>
          </a:ln>
          <a:effectLst/>
        </p:spPr>
      </p:cxnSp>
      <p:cxnSp>
        <p:nvCxnSpPr>
          <p:cNvPr id="19" name="Elbow Connector 70">
            <a:extLst>
              <a:ext uri="{FF2B5EF4-FFF2-40B4-BE49-F238E27FC236}">
                <a16:creationId xmlns:a16="http://schemas.microsoft.com/office/drawing/2014/main" id="{AC1254C5-28B4-E741-43AB-CD6CEE252238}"/>
              </a:ext>
            </a:extLst>
          </p:cNvPr>
          <p:cNvCxnSpPr>
            <a:stCxn id="12" idx="2"/>
            <a:endCxn id="16" idx="0"/>
          </p:cNvCxnSpPr>
          <p:nvPr userDrawn="1"/>
        </p:nvCxnSpPr>
        <p:spPr>
          <a:xfrm rot="5400000">
            <a:off x="4512507" y="2755339"/>
            <a:ext cx="575547" cy="1832082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rgbClr val="777777"/>
            </a:solidFill>
            <a:prstDash val="solid"/>
            <a:miter lim="800000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FAB9514-7708-45F8-359F-FB41F3DD225F}"/>
              </a:ext>
            </a:extLst>
          </p:cNvPr>
          <p:cNvCxnSpPr>
            <a:cxnSpLocks/>
            <a:stCxn id="13" idx="3"/>
            <a:endCxn id="28" idx="1"/>
          </p:cNvCxnSpPr>
          <p:nvPr userDrawn="1"/>
        </p:nvCxnSpPr>
        <p:spPr>
          <a:xfrm>
            <a:off x="6651092" y="2868981"/>
            <a:ext cx="598858" cy="9329"/>
          </a:xfrm>
          <a:prstGeom prst="line">
            <a:avLst/>
          </a:prstGeom>
          <a:ln w="12700">
            <a:solidFill>
              <a:srgbClr val="77777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31">
            <a:extLst>
              <a:ext uri="{FF2B5EF4-FFF2-40B4-BE49-F238E27FC236}">
                <a16:creationId xmlns:a16="http://schemas.microsoft.com/office/drawing/2014/main" id="{4ED02434-1973-CD1F-BBB9-8059E0B4B28F}"/>
              </a:ext>
            </a:extLst>
          </p:cNvPr>
          <p:cNvCxnSpPr>
            <a:stCxn id="5" idx="2"/>
            <a:endCxn id="13" idx="0"/>
          </p:cNvCxnSpPr>
          <p:nvPr userDrawn="1"/>
        </p:nvCxnSpPr>
        <p:spPr>
          <a:xfrm>
            <a:off x="5716321" y="2530546"/>
            <a:ext cx="0" cy="173881"/>
          </a:xfrm>
          <a:prstGeom prst="straightConnector1">
            <a:avLst/>
          </a:prstGeom>
          <a:ln w="12700">
            <a:solidFill>
              <a:srgbClr val="7777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108">
            <a:extLst>
              <a:ext uri="{FF2B5EF4-FFF2-40B4-BE49-F238E27FC236}">
                <a16:creationId xmlns:a16="http://schemas.microsoft.com/office/drawing/2014/main" id="{AF82ACB8-B89D-EEA5-23C0-40BFBC837492}"/>
              </a:ext>
            </a:extLst>
          </p:cNvPr>
          <p:cNvSpPr txBox="1"/>
          <p:nvPr userDrawn="1"/>
        </p:nvSpPr>
        <p:spPr>
          <a:xfrm>
            <a:off x="7084815" y="4867377"/>
            <a:ext cx="1926089" cy="674355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776"/>
            <a:r>
              <a:rPr lang="en-US" sz="1200" b="1" kern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LWA TEAM MEMBERS</a:t>
            </a:r>
          </a:p>
          <a:p>
            <a:pPr defTabSz="685776">
              <a:lnSpc>
                <a:spcPct val="107000"/>
              </a:lnSpc>
            </a:pPr>
            <a:r>
              <a:rPr lang="en-US" sz="12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– LWA</a:t>
            </a:r>
          </a:p>
          <a:p>
            <a:pPr defTabSz="685776">
              <a:lnSpc>
                <a:spcPct val="107000"/>
              </a:lnSpc>
            </a:pPr>
            <a:r>
              <a:rPr lang="en-US" sz="12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– Team Member XXXX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8CF57C3-F6DE-160C-F150-91BD0D2D22B9}"/>
              </a:ext>
            </a:extLst>
          </p:cNvPr>
          <p:cNvGrpSpPr/>
          <p:nvPr userDrawn="1"/>
        </p:nvGrpSpPr>
        <p:grpSpPr>
          <a:xfrm>
            <a:off x="4977413" y="3965976"/>
            <a:ext cx="1977273" cy="695130"/>
            <a:chOff x="0" y="-13558"/>
            <a:chExt cx="1499616" cy="58152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724256A-DE5E-B46C-5CD2-5C164D9A7F17}"/>
                </a:ext>
              </a:extLst>
            </p:cNvPr>
            <p:cNvSpPr/>
            <p:nvPr/>
          </p:nvSpPr>
          <p:spPr>
            <a:xfrm>
              <a:off x="0" y="282913"/>
              <a:ext cx="1499616" cy="28505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7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kern="0" dirty="0">
                  <a:solidFill>
                    <a:srgbClr val="1B33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XXXXXX </a:t>
              </a:r>
              <a:r>
                <a:rPr lang="en-US" kern="0" baseline="30000" dirty="0">
                  <a:solidFill>
                    <a:srgbClr val="1B33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2741486-04E7-4EAE-9DF6-259368748475}"/>
                </a:ext>
              </a:extLst>
            </p:cNvPr>
            <p:cNvSpPr/>
            <p:nvPr/>
          </p:nvSpPr>
          <p:spPr>
            <a:xfrm>
              <a:off x="0" y="-13558"/>
              <a:ext cx="1499616" cy="275323"/>
            </a:xfrm>
            <a:prstGeom prst="rect">
              <a:avLst/>
            </a:prstGeom>
            <a:solidFill>
              <a:srgbClr val="5C938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7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kern="0" cap="all" dirty="0" err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xxxxxx</a:t>
              </a:r>
              <a:endParaRPr lang="en-US" sz="1500" b="1" kern="0" cap="all" dirty="0">
                <a:solidFill>
                  <a:sysClr val="window" lastClr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07A35DC-4272-4867-B85D-BF91267EBD0A}"/>
              </a:ext>
            </a:extLst>
          </p:cNvPr>
          <p:cNvGrpSpPr/>
          <p:nvPr userDrawn="1"/>
        </p:nvGrpSpPr>
        <p:grpSpPr>
          <a:xfrm>
            <a:off x="7249950" y="2713756"/>
            <a:ext cx="1977273" cy="695128"/>
            <a:chOff x="0" y="-13558"/>
            <a:chExt cx="1858072" cy="58152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389DB8D-4FF1-4FB3-CC84-75544B3787FF}"/>
                </a:ext>
              </a:extLst>
            </p:cNvPr>
            <p:cNvSpPr/>
            <p:nvPr/>
          </p:nvSpPr>
          <p:spPr>
            <a:xfrm>
              <a:off x="0" y="282913"/>
              <a:ext cx="1858072" cy="285055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7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kern="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XXXXXX </a:t>
              </a:r>
              <a:r>
                <a:rPr lang="en-US" kern="0" baseline="30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B1AD62B-E405-1D21-D821-45AA18445577}"/>
                </a:ext>
              </a:extLst>
            </p:cNvPr>
            <p:cNvSpPr/>
            <p:nvPr/>
          </p:nvSpPr>
          <p:spPr>
            <a:xfrm>
              <a:off x="0" y="-13558"/>
              <a:ext cx="1858072" cy="27532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77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kern="0" cap="all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Senior advisor</a:t>
              </a:r>
              <a:endParaRPr lang="en-US" sz="1200" b="1" kern="0" cap="all" dirty="0">
                <a:solidFill>
                  <a:sysClr val="window" lastClr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A934CBC-861A-91AA-CF82-8A614DB2BB27}"/>
              </a:ext>
            </a:extLst>
          </p:cNvPr>
          <p:cNvCxnSpPr>
            <a:cxnSpLocks/>
          </p:cNvCxnSpPr>
          <p:nvPr userDrawn="1"/>
        </p:nvCxnSpPr>
        <p:spPr>
          <a:xfrm>
            <a:off x="604703" y="1609436"/>
            <a:ext cx="11005406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3466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926D8-C8C4-1DB9-D34E-586BB36ECE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56047" y="634884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A0C2462-6C5D-41BD-9E16-D29371DD11A9}" type="datetimeFigureOut">
              <a:rPr lang="en-US" smtClean="0"/>
              <a:pPr/>
              <a:t>1/14/2025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62830-2B79-DD83-EF28-2388089291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92753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6B20B0C-EDAD-486C-A57D-9B0E0758AE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340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65" r:id="rId4"/>
    <p:sldLayoutId id="2147483662" r:id="rId5"/>
    <p:sldLayoutId id="2147483663" r:id="rId6"/>
    <p:sldLayoutId id="2147483661" r:id="rId7"/>
    <p:sldLayoutId id="2147483651" r:id="rId8"/>
    <p:sldLayoutId id="2147483664" r:id="rId9"/>
    <p:sldLayoutId id="2147483652" r:id="rId10"/>
    <p:sldLayoutId id="2147483660" r:id="rId11"/>
    <p:sldLayoutId id="2147483654" r:id="rId12"/>
    <p:sldLayoutId id="2147483659" r:id="rId13"/>
    <p:sldLayoutId id="2147483666" r:id="rId14"/>
    <p:sldLayoutId id="2147483657" r:id="rId15"/>
    <p:sldLayoutId id="2147483655" r:id="rId16"/>
    <p:sldLayoutId id="214748366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8FE_F11F445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380.png"/><Relationship Id="rId3" Type="http://schemas.openxmlformats.org/officeDocument/2006/relationships/image" Target="../media/image39.png"/><Relationship Id="rId7" Type="http://schemas.openxmlformats.org/officeDocument/2006/relationships/image" Target="../media/image350.png"/><Relationship Id="rId12" Type="http://schemas.openxmlformats.org/officeDocument/2006/relationships/customXml" Target="../ink/ink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370.png"/><Relationship Id="rId5" Type="http://schemas.openxmlformats.org/officeDocument/2006/relationships/image" Target="../media/image340.png"/><Relationship Id="rId15" Type="http://schemas.openxmlformats.org/officeDocument/2006/relationships/image" Target="../media/image40.jpe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360.png"/><Relationship Id="rId1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13" Type="http://schemas.openxmlformats.org/officeDocument/2006/relationships/customXml" Target="../ink/ink10.xml"/><Relationship Id="rId18" Type="http://schemas.openxmlformats.org/officeDocument/2006/relationships/image" Target="../media/image370.png"/><Relationship Id="rId3" Type="http://schemas.openxmlformats.org/officeDocument/2006/relationships/chart" Target="../charts/chart2.xml"/><Relationship Id="rId7" Type="http://schemas.openxmlformats.org/officeDocument/2006/relationships/image" Target="../media/image110.png"/><Relationship Id="rId12" Type="http://schemas.openxmlformats.org/officeDocument/2006/relationships/image" Target="../media/image340.png"/><Relationship Id="rId17" Type="http://schemas.openxmlformats.org/officeDocument/2006/relationships/customXml" Target="../ink/ink12.xml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60.png"/><Relationship Id="rId20" Type="http://schemas.openxmlformats.org/officeDocument/2006/relationships/image" Target="../media/image38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.xml"/><Relationship Id="rId11" Type="http://schemas.openxmlformats.org/officeDocument/2006/relationships/customXml" Target="../ink/ink9.xml"/><Relationship Id="rId5" Type="http://schemas.openxmlformats.org/officeDocument/2006/relationships/image" Target="../media/image100.png"/><Relationship Id="rId15" Type="http://schemas.openxmlformats.org/officeDocument/2006/relationships/customXml" Target="../ink/ink11.xml"/><Relationship Id="rId10" Type="http://schemas.openxmlformats.org/officeDocument/2006/relationships/image" Target="../media/image39.png"/><Relationship Id="rId19" Type="http://schemas.openxmlformats.org/officeDocument/2006/relationships/customXml" Target="../ink/ink13.xml"/><Relationship Id="rId4" Type="http://schemas.openxmlformats.org/officeDocument/2006/relationships/customXml" Target="../ink/ink6.xml"/><Relationship Id="rId9" Type="http://schemas.openxmlformats.org/officeDocument/2006/relationships/image" Target="../media/image140.png"/><Relationship Id="rId14" Type="http://schemas.openxmlformats.org/officeDocument/2006/relationships/image" Target="../media/image35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am with water flowing over it&#10;&#10;Description automatically generated with medium confidence">
            <a:extLst>
              <a:ext uri="{FF2B5EF4-FFF2-40B4-BE49-F238E27FC236}">
                <a16:creationId xmlns:a16="http://schemas.microsoft.com/office/drawing/2014/main" id="{DF79C075-3DB3-175B-77F7-E9A1EA27CC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DF5D1032-910F-C46B-DD4C-929786379FA0}"/>
              </a:ext>
            </a:extLst>
          </p:cNvPr>
          <p:cNvSpPr txBox="1">
            <a:spLocks/>
          </p:cNvSpPr>
          <p:nvPr/>
        </p:nvSpPr>
        <p:spPr>
          <a:xfrm>
            <a:off x="483594" y="3503973"/>
            <a:ext cx="11224812" cy="643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114300" indent="0" algn="ctr" defTabSz="914400" rtl="0" eaLnBrk="1" latinLnBrk="0" hangingPunct="1">
              <a:buNone/>
              <a:defRPr sz="54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69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41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3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685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Recharge in Scott Valley</a:t>
            </a:r>
          </a:p>
          <a:p>
            <a:pPr algn="l"/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algn="l"/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January 21, 2025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7EA0125-AFDB-60ED-9A31-52CE45904BB1}"/>
              </a:ext>
            </a:extLst>
          </p:cNvPr>
          <p:cNvSpPr txBox="1">
            <a:spLocks/>
          </p:cNvSpPr>
          <p:nvPr/>
        </p:nvSpPr>
        <p:spPr>
          <a:xfrm>
            <a:off x="662388" y="2067833"/>
            <a:ext cx="10943457" cy="643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114300" indent="0" algn="r" defTabSz="914400" rtl="0" eaLnBrk="1" latinLnBrk="0" hangingPunct="1">
              <a:buNone/>
              <a:defRPr sz="2800" b="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5969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41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3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685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Laura Foglia PhD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6BB5DDA-F882-216E-BD5C-F84896E43922}"/>
              </a:ext>
            </a:extLst>
          </p:cNvPr>
          <p:cNvCxnSpPr>
            <a:cxnSpLocks/>
          </p:cNvCxnSpPr>
          <p:nvPr/>
        </p:nvCxnSpPr>
        <p:spPr>
          <a:xfrm>
            <a:off x="662388" y="2710930"/>
            <a:ext cx="11529612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LWA">
            <a:extLst>
              <a:ext uri="{FF2B5EF4-FFF2-40B4-BE49-F238E27FC236}">
                <a16:creationId xmlns:a16="http://schemas.microsoft.com/office/drawing/2014/main" id="{3B77D30B-E8C9-1A77-0E7D-DE6F42B8D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2044" y="6029269"/>
            <a:ext cx="1321145" cy="64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AA7A3F-5138-994D-2067-88C714CB66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568"/>
          <a:stretch/>
        </p:blipFill>
        <p:spPr>
          <a:xfrm>
            <a:off x="134306" y="6057124"/>
            <a:ext cx="2417007" cy="61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06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7CA62-9947-85CA-092A-F5E8F88F4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a river&#10;&#10;Description automatically generated">
            <a:extLst>
              <a:ext uri="{FF2B5EF4-FFF2-40B4-BE49-F238E27FC236}">
                <a16:creationId xmlns:a16="http://schemas.microsoft.com/office/drawing/2014/main" id="{A7609E3B-D805-AAE1-3C69-5A0116146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" t="2116" r="4189" b="1538"/>
          <a:stretch/>
        </p:blipFill>
        <p:spPr>
          <a:xfrm>
            <a:off x="3930179" y="1"/>
            <a:ext cx="4668080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142225-1DE5-06EE-D318-C2D442F2E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6" y="0"/>
            <a:ext cx="3923202" cy="2493818"/>
          </a:xfrm>
          <a:prstGeom prst="rect">
            <a:avLst/>
          </a:prstGeom>
          <a:ln w="28575">
            <a:solidFill>
              <a:srgbClr val="FF40FF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2F82D3D-5664-89BB-F8EB-2307E1EFCB76}"/>
              </a:ext>
            </a:extLst>
          </p:cNvPr>
          <p:cNvSpPr/>
          <p:nvPr/>
        </p:nvSpPr>
        <p:spPr>
          <a:xfrm>
            <a:off x="2057400" y="155448"/>
            <a:ext cx="1498002" cy="1986607"/>
          </a:xfrm>
          <a:prstGeom prst="rect">
            <a:avLst/>
          </a:prstGeom>
          <a:solidFill>
            <a:srgbClr val="B6DFF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5218658-5B1F-50DB-A479-370D08609DB5}"/>
              </a:ext>
            </a:extLst>
          </p:cNvPr>
          <p:cNvSpPr/>
          <p:nvPr/>
        </p:nvSpPr>
        <p:spPr>
          <a:xfrm>
            <a:off x="6785583" y="2006575"/>
            <a:ext cx="324853" cy="288759"/>
          </a:xfrm>
          <a:prstGeom prst="ellipse">
            <a:avLst/>
          </a:prstGeom>
          <a:noFill/>
          <a:ln w="38100">
            <a:solidFill>
              <a:srgbClr val="FF4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39F3F4F-2773-3B78-6AC2-8976FE3A38A0}"/>
              </a:ext>
            </a:extLst>
          </p:cNvPr>
          <p:cNvSpPr/>
          <p:nvPr/>
        </p:nvSpPr>
        <p:spPr>
          <a:xfrm>
            <a:off x="6670732" y="1256577"/>
            <a:ext cx="324853" cy="288759"/>
          </a:xfrm>
          <a:prstGeom prst="ellipse">
            <a:avLst/>
          </a:prstGeom>
          <a:noFill/>
          <a:ln w="38100">
            <a:solidFill>
              <a:srgbClr val="FF4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8DC8EA-B9E5-F9EE-0B8E-83BD8FF478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63" t="1868" r="1096" b="2598"/>
          <a:stretch/>
        </p:blipFill>
        <p:spPr>
          <a:xfrm>
            <a:off x="8067562" y="1256577"/>
            <a:ext cx="4117462" cy="2574759"/>
          </a:xfrm>
          <a:prstGeom prst="rect">
            <a:avLst/>
          </a:prstGeom>
          <a:ln w="28575">
            <a:solidFill>
              <a:srgbClr val="FF40FF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6AAE42-8A2E-365B-3406-AAE5C56122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6" y="3142864"/>
            <a:ext cx="3981051" cy="3021979"/>
          </a:xfrm>
          <a:prstGeom prst="rect">
            <a:avLst/>
          </a:prstGeom>
          <a:ln w="28575">
            <a:solidFill>
              <a:srgbClr val="FF40FF"/>
            </a:solidFill>
          </a:ln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67FBEBA0-5123-92D6-E733-ED6DD5C1DF6C}"/>
              </a:ext>
            </a:extLst>
          </p:cNvPr>
          <p:cNvSpPr/>
          <p:nvPr/>
        </p:nvSpPr>
        <p:spPr>
          <a:xfrm>
            <a:off x="6833159" y="3424419"/>
            <a:ext cx="324853" cy="288759"/>
          </a:xfrm>
          <a:prstGeom prst="ellipse">
            <a:avLst/>
          </a:prstGeom>
          <a:noFill/>
          <a:ln w="38100">
            <a:solidFill>
              <a:srgbClr val="FF4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442C972-C772-234E-9CB3-76829876F9C7}"/>
              </a:ext>
            </a:extLst>
          </p:cNvPr>
          <p:cNvCxnSpPr>
            <a:cxnSpLocks/>
            <a:stCxn id="11" idx="1"/>
            <a:endCxn id="9" idx="5"/>
          </p:cNvCxnSpPr>
          <p:nvPr/>
        </p:nvCxnSpPr>
        <p:spPr>
          <a:xfrm flipH="1" flipV="1">
            <a:off x="6948011" y="1503048"/>
            <a:ext cx="1119551" cy="1040909"/>
          </a:xfrm>
          <a:prstGeom prst="straightConnector1">
            <a:avLst/>
          </a:prstGeom>
          <a:ln w="28575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6AF0903-C8EE-82E0-3D25-B5B5B7E5AAD4}"/>
              </a:ext>
            </a:extLst>
          </p:cNvPr>
          <p:cNvCxnSpPr>
            <a:cxnSpLocks/>
          </p:cNvCxnSpPr>
          <p:nvPr/>
        </p:nvCxnSpPr>
        <p:spPr>
          <a:xfrm>
            <a:off x="3915959" y="1187218"/>
            <a:ext cx="2855405" cy="904046"/>
          </a:xfrm>
          <a:prstGeom prst="straightConnector1">
            <a:avLst/>
          </a:prstGeom>
          <a:ln w="28575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40CA555-3CAF-24AD-3F86-9BB984FA919B}"/>
              </a:ext>
            </a:extLst>
          </p:cNvPr>
          <p:cNvCxnSpPr>
            <a:endCxn id="14" idx="3"/>
          </p:cNvCxnSpPr>
          <p:nvPr/>
        </p:nvCxnSpPr>
        <p:spPr>
          <a:xfrm flipV="1">
            <a:off x="3930178" y="3670890"/>
            <a:ext cx="2950555" cy="965118"/>
          </a:xfrm>
          <a:prstGeom prst="straightConnector1">
            <a:avLst/>
          </a:prstGeom>
          <a:ln w="28575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CFB77D3-A0A2-624E-DF6C-F611BC2084CE}"/>
              </a:ext>
            </a:extLst>
          </p:cNvPr>
          <p:cNvSpPr txBox="1"/>
          <p:nvPr/>
        </p:nvSpPr>
        <p:spPr>
          <a:xfrm>
            <a:off x="1438320" y="3968783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17 ft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0E58C2C-931B-4D3A-2CC3-0F510A17D997}"/>
              </a:ext>
            </a:extLst>
          </p:cNvPr>
          <p:cNvCxnSpPr>
            <a:cxnSpLocks/>
          </p:cNvCxnSpPr>
          <p:nvPr/>
        </p:nvCxnSpPr>
        <p:spPr>
          <a:xfrm flipV="1">
            <a:off x="1747860" y="3670890"/>
            <a:ext cx="0" cy="3604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70A8638-53C9-DDC0-F426-156D4EBC05B3}"/>
              </a:ext>
            </a:extLst>
          </p:cNvPr>
          <p:cNvCxnSpPr>
            <a:cxnSpLocks/>
          </p:cNvCxnSpPr>
          <p:nvPr/>
        </p:nvCxnSpPr>
        <p:spPr>
          <a:xfrm>
            <a:off x="1747860" y="4231321"/>
            <a:ext cx="0" cy="4961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168C51A6-880E-AB09-CBF0-6EE79572A008}"/>
              </a:ext>
            </a:extLst>
          </p:cNvPr>
          <p:cNvSpPr/>
          <p:nvPr/>
        </p:nvSpPr>
        <p:spPr>
          <a:xfrm>
            <a:off x="10175844" y="1389888"/>
            <a:ext cx="1574195" cy="2148841"/>
          </a:xfrm>
          <a:prstGeom prst="rect">
            <a:avLst/>
          </a:prstGeom>
          <a:solidFill>
            <a:srgbClr val="B6DFF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3CCAFCB-BAA0-B582-E427-EC23BD936F96}"/>
              </a:ext>
            </a:extLst>
          </p:cNvPr>
          <p:cNvSpPr/>
          <p:nvPr/>
        </p:nvSpPr>
        <p:spPr>
          <a:xfrm>
            <a:off x="2080315" y="3383279"/>
            <a:ext cx="1275534" cy="2313433"/>
          </a:xfrm>
          <a:prstGeom prst="rect">
            <a:avLst/>
          </a:prstGeom>
          <a:solidFill>
            <a:srgbClr val="B6DFF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AEE68C-FD44-E25E-7A68-B9CA44A9B151}"/>
              </a:ext>
            </a:extLst>
          </p:cNvPr>
          <p:cNvSpPr txBox="1"/>
          <p:nvPr/>
        </p:nvSpPr>
        <p:spPr>
          <a:xfrm>
            <a:off x="9760902" y="1905228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ft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CE8B01B-4707-5548-F8EC-C24600D6656D}"/>
              </a:ext>
            </a:extLst>
          </p:cNvPr>
          <p:cNvCxnSpPr>
            <a:cxnSpLocks/>
          </p:cNvCxnSpPr>
          <p:nvPr/>
        </p:nvCxnSpPr>
        <p:spPr>
          <a:xfrm flipV="1">
            <a:off x="10050399" y="1656678"/>
            <a:ext cx="0" cy="3668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6A0A5B7-CC68-0CCB-DFEB-CB040F92CA70}"/>
              </a:ext>
            </a:extLst>
          </p:cNvPr>
          <p:cNvCxnSpPr>
            <a:cxnSpLocks/>
          </p:cNvCxnSpPr>
          <p:nvPr/>
        </p:nvCxnSpPr>
        <p:spPr>
          <a:xfrm>
            <a:off x="10050399" y="2198495"/>
            <a:ext cx="0" cy="3940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93755B8-0229-B089-285A-6F71709F9EDA}"/>
              </a:ext>
            </a:extLst>
          </p:cNvPr>
          <p:cNvSpPr txBox="1"/>
          <p:nvPr/>
        </p:nvSpPr>
        <p:spPr>
          <a:xfrm>
            <a:off x="1640671" y="648377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ft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7D23F14-5CD9-8E8E-2D87-9690C664CA4D}"/>
              </a:ext>
            </a:extLst>
          </p:cNvPr>
          <p:cNvCxnSpPr>
            <a:cxnSpLocks/>
          </p:cNvCxnSpPr>
          <p:nvPr/>
        </p:nvCxnSpPr>
        <p:spPr>
          <a:xfrm flipV="1">
            <a:off x="1930168" y="435685"/>
            <a:ext cx="0" cy="3309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EBB65B8-BBA9-773D-257D-C4995D35B42C}"/>
              </a:ext>
            </a:extLst>
          </p:cNvPr>
          <p:cNvCxnSpPr>
            <a:cxnSpLocks/>
          </p:cNvCxnSpPr>
          <p:nvPr/>
        </p:nvCxnSpPr>
        <p:spPr>
          <a:xfrm>
            <a:off x="1930168" y="941644"/>
            <a:ext cx="0" cy="3940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659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F6D6D-09D5-AC1A-763D-8560A7ECE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039" y="581970"/>
            <a:ext cx="6002110" cy="1495425"/>
          </a:xfrm>
        </p:spPr>
        <p:txBody>
          <a:bodyPr>
            <a:normAutofit/>
          </a:bodyPr>
          <a:lstStyle/>
          <a:p>
            <a:r>
              <a:rPr lang="en-US" sz="4000" dirty="0"/>
              <a:t>Field 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7D134-0C4D-1794-71D4-E89DA332F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179" y="1972094"/>
            <a:ext cx="5235508" cy="3729034"/>
          </a:xfrm>
        </p:spPr>
        <p:txBody>
          <a:bodyPr>
            <a:normAutofit/>
          </a:bodyPr>
          <a:lstStyle/>
          <a:p>
            <a:r>
              <a:rPr lang="en-US" sz="1900" dirty="0"/>
              <a:t>Transect of wells from field used for recharge to the river </a:t>
            </a:r>
          </a:p>
          <a:p>
            <a:r>
              <a:rPr lang="en-US" sz="1900" dirty="0"/>
              <a:t>Longest application period for recharge</a:t>
            </a:r>
          </a:p>
          <a:p>
            <a:pPr lvl="1"/>
            <a:r>
              <a:rPr lang="en-US" sz="1500" dirty="0"/>
              <a:t>Full recharge period from January 15 through March 31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B83016-D9ED-63A8-D8D2-21790136DC37}"/>
              </a:ext>
            </a:extLst>
          </p:cNvPr>
          <p:cNvSpPr txBox="1"/>
          <p:nvPr/>
        </p:nvSpPr>
        <p:spPr>
          <a:xfrm>
            <a:off x="10973389" y="3137621"/>
            <a:ext cx="1175835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/>
              <a:t>Field B Area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91C8A7-E6C7-6E29-7D35-C3BA16499687}"/>
              </a:ext>
            </a:extLst>
          </p:cNvPr>
          <p:cNvSpPr txBox="1"/>
          <p:nvPr/>
        </p:nvSpPr>
        <p:spPr>
          <a:xfrm>
            <a:off x="10847005" y="4361344"/>
            <a:ext cx="107981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Point of Diversion</a:t>
            </a:r>
          </a:p>
        </p:txBody>
      </p:sp>
      <p:pic>
        <p:nvPicPr>
          <p:cNvPr id="8" name="Picture 7" descr="A map of a river&#10;&#10;Description automatically generated">
            <a:extLst>
              <a:ext uri="{FF2B5EF4-FFF2-40B4-BE49-F238E27FC236}">
                <a16:creationId xmlns:a16="http://schemas.microsoft.com/office/drawing/2014/main" id="{74A82A5C-1166-267E-E75E-6BDE305362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21" t="6444" r="6095" b="1834"/>
          <a:stretch/>
        </p:blipFill>
        <p:spPr>
          <a:xfrm>
            <a:off x="4698339" y="0"/>
            <a:ext cx="6002110" cy="6865821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5D54EB-D5C0-31F5-8018-F786C5AD49C2}"/>
              </a:ext>
            </a:extLst>
          </p:cNvPr>
          <p:cNvSpPr/>
          <p:nvPr/>
        </p:nvSpPr>
        <p:spPr>
          <a:xfrm>
            <a:off x="7981122" y="3306898"/>
            <a:ext cx="997611" cy="728389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87D8AD4-79B2-9165-F6CF-C2353D984EE9}"/>
              </a:ext>
            </a:extLst>
          </p:cNvPr>
          <p:cNvCxnSpPr>
            <a:cxnSpLocks/>
          </p:cNvCxnSpPr>
          <p:nvPr/>
        </p:nvCxnSpPr>
        <p:spPr>
          <a:xfrm flipH="1">
            <a:off x="8978733" y="3306898"/>
            <a:ext cx="2023884" cy="29744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2D9FD99-1EFC-3E82-8EB3-8C62A03E72F8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8358809" y="4653732"/>
            <a:ext cx="2488196" cy="122029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995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3B0755-17B3-E5A0-24FF-A2CEB34A94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89"/>
          <a:stretch/>
        </p:blipFill>
        <p:spPr>
          <a:xfrm>
            <a:off x="457684" y="4857802"/>
            <a:ext cx="6908105" cy="19309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D5CEF6-CA19-4276-CDE6-1CCB4535AC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338" b="8546"/>
          <a:stretch/>
        </p:blipFill>
        <p:spPr>
          <a:xfrm>
            <a:off x="647404" y="586795"/>
            <a:ext cx="6701439" cy="1930906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6422C8-50DB-69FF-A9AC-E8AB09BECF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32" r="2236" b="6966"/>
          <a:stretch/>
        </p:blipFill>
        <p:spPr>
          <a:xfrm>
            <a:off x="654068" y="2700225"/>
            <a:ext cx="6694775" cy="19750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D6F723-EE40-4732-3922-7351CC73E7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7225" y="1460897"/>
            <a:ext cx="4349366" cy="27727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3DA150-968E-E420-56F2-1FF878014894}"/>
              </a:ext>
            </a:extLst>
          </p:cNvPr>
          <p:cNvSpPr txBox="1"/>
          <p:nvPr/>
        </p:nvSpPr>
        <p:spPr>
          <a:xfrm>
            <a:off x="10424355" y="1153120"/>
            <a:ext cx="671979" cy="3077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Field 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C88690-9D31-3DA2-0120-17A463EBFD4E}"/>
              </a:ext>
            </a:extLst>
          </p:cNvPr>
          <p:cNvSpPr txBox="1"/>
          <p:nvPr/>
        </p:nvSpPr>
        <p:spPr>
          <a:xfrm>
            <a:off x="7535696" y="4829166"/>
            <a:ext cx="1165127" cy="3077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Well Transect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87A5B4-12D1-9B51-6B1C-28E0674F9400}"/>
              </a:ext>
            </a:extLst>
          </p:cNvPr>
          <p:cNvSpPr txBox="1"/>
          <p:nvPr/>
        </p:nvSpPr>
        <p:spPr>
          <a:xfrm>
            <a:off x="10568914" y="4675278"/>
            <a:ext cx="944297" cy="3077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SVID Ditch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B5499B6-8C6E-C3D4-1032-FA7DDF062006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8118260" y="3255666"/>
            <a:ext cx="1585839" cy="15735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DC3E2FD-FC4A-A5C0-97B2-FFFCAFFA47FA}"/>
              </a:ext>
            </a:extLst>
          </p:cNvPr>
          <p:cNvCxnSpPr>
            <a:cxnSpLocks/>
          </p:cNvCxnSpPr>
          <p:nvPr/>
        </p:nvCxnSpPr>
        <p:spPr>
          <a:xfrm>
            <a:off x="10760345" y="1460897"/>
            <a:ext cx="0" cy="123932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E9DB3CA-10F5-5471-00E7-8745D249BEF8}"/>
              </a:ext>
            </a:extLst>
          </p:cNvPr>
          <p:cNvCxnSpPr>
            <a:stCxn id="12" idx="0"/>
          </p:cNvCxnSpPr>
          <p:nvPr/>
        </p:nvCxnSpPr>
        <p:spPr>
          <a:xfrm flipH="1" flipV="1">
            <a:off x="10479627" y="3996679"/>
            <a:ext cx="561436" cy="67859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1C3C0096-E0CA-1AF8-A345-94791B8CACED}"/>
              </a:ext>
            </a:extLst>
          </p:cNvPr>
          <p:cNvSpPr/>
          <p:nvPr/>
        </p:nvSpPr>
        <p:spPr>
          <a:xfrm>
            <a:off x="10509478" y="2973494"/>
            <a:ext cx="118872" cy="12192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7318235-5010-20E7-66F1-9A5A408DE4C9}"/>
              </a:ext>
            </a:extLst>
          </p:cNvPr>
          <p:cNvSpPr/>
          <p:nvPr/>
        </p:nvSpPr>
        <p:spPr>
          <a:xfrm>
            <a:off x="9742256" y="3095414"/>
            <a:ext cx="118872" cy="121920"/>
          </a:xfrm>
          <a:prstGeom prst="ellipse">
            <a:avLst/>
          </a:prstGeom>
          <a:solidFill>
            <a:srgbClr val="008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1CECB5E-D9A3-A01C-9DBF-429E05F1F9AB}"/>
              </a:ext>
            </a:extLst>
          </p:cNvPr>
          <p:cNvSpPr/>
          <p:nvPr/>
        </p:nvSpPr>
        <p:spPr>
          <a:xfrm>
            <a:off x="8911179" y="3255666"/>
            <a:ext cx="118872" cy="12192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46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C89B9-0221-016A-E820-C92E86ED1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8131" y="453866"/>
            <a:ext cx="4019107" cy="1134926"/>
          </a:xfrm>
        </p:spPr>
        <p:txBody>
          <a:bodyPr anchor="b">
            <a:norm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Contour Maps</a:t>
            </a:r>
          </a:p>
        </p:txBody>
      </p:sp>
      <p:sp>
        <p:nvSpPr>
          <p:cNvPr id="22" name="Content Placeholder 12">
            <a:extLst>
              <a:ext uri="{FF2B5EF4-FFF2-40B4-BE49-F238E27FC236}">
                <a16:creationId xmlns:a16="http://schemas.microsoft.com/office/drawing/2014/main" id="{61B656B7-C479-3F56-B4A2-F304F189C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5834" y="1981000"/>
            <a:ext cx="3976577" cy="3137355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2000" b="1" dirty="0">
                <a:sym typeface="Wingdings" pitchFamily="2" charset="2"/>
              </a:rPr>
              <a:t> </a:t>
            </a:r>
            <a:r>
              <a:rPr lang="en-US" sz="2000" b="1" dirty="0"/>
              <a:t>Contour map from December 2023, pre-recharge</a:t>
            </a:r>
          </a:p>
          <a:p>
            <a:pPr marL="0" indent="0" algn="ctr">
              <a:buNone/>
            </a:pPr>
            <a:endParaRPr lang="en-US" sz="2000" b="1" dirty="0"/>
          </a:p>
          <a:p>
            <a:pPr marL="0" indent="0" algn="ctr">
              <a:buNone/>
            </a:pPr>
            <a:endParaRPr lang="en-US" sz="2000" b="1" dirty="0"/>
          </a:p>
          <a:p>
            <a:pPr marL="0" indent="0" algn="ctr">
              <a:buNone/>
            </a:pPr>
            <a:r>
              <a:rPr lang="en-US" sz="2000" b="1" dirty="0"/>
              <a:t>Contour map from April 2024, post-recharge</a:t>
            </a:r>
            <a:r>
              <a:rPr lang="en-US" sz="2000" b="1" dirty="0">
                <a:sym typeface="Wingdings" pitchFamily="2" charset="2"/>
              </a:rPr>
              <a:t> </a:t>
            </a:r>
            <a:endParaRPr lang="en-US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928D2A-E086-6FB6-5FF9-748A25CDA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667" y="223342"/>
            <a:ext cx="5299364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16E329-AFC5-AB3D-0564-4B06B9BB8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9174" y="290438"/>
            <a:ext cx="4599793" cy="661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06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50037-F931-A0E2-9A37-29CF16F69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6" y="316928"/>
            <a:ext cx="11086234" cy="685799"/>
          </a:xfrm>
        </p:spPr>
        <p:txBody>
          <a:bodyPr lIns="91440" tIns="45720" rIns="91440" bIns="45720" anchor="t"/>
          <a:lstStyle/>
          <a:p>
            <a:r>
              <a:rPr lang="en-US" dirty="0"/>
              <a:t>Let's put these numbers in perspective!</a:t>
            </a:r>
            <a:br>
              <a:rPr lang="en-US" dirty="0"/>
            </a:br>
            <a:r>
              <a:rPr lang="en-US" dirty="0"/>
              <a:t>What does this look like year-by-year?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A63AF8-A26D-8F15-D28B-E40509862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6" y="2167992"/>
            <a:ext cx="7302703" cy="12003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7EA85C-0262-4B33-4C3F-4DB5D28C6D52}"/>
              </a:ext>
            </a:extLst>
          </p:cNvPr>
          <p:cNvSpPr txBox="1"/>
          <p:nvPr/>
        </p:nvSpPr>
        <p:spPr>
          <a:xfrm>
            <a:off x="753178" y="4610378"/>
            <a:ext cx="4245681" cy="83099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Scenario depletion reversal (average/year) </a:t>
            </a:r>
            <a:r>
              <a:rPr lang="en-US" sz="2400" b="1" dirty="0"/>
              <a:t>= 481 AF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7D7E77E-B61D-6324-EB90-B9259C46FFB8}"/>
              </a:ext>
            </a:extLst>
          </p:cNvPr>
          <p:cNvCxnSpPr>
            <a:cxnSpLocks/>
          </p:cNvCxnSpPr>
          <p:nvPr/>
        </p:nvCxnSpPr>
        <p:spPr>
          <a:xfrm>
            <a:off x="2990893" y="3368321"/>
            <a:ext cx="0" cy="124205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884369A-B08F-91A9-67A9-4667746E9F5C}"/>
              </a:ext>
            </a:extLst>
          </p:cNvPr>
          <p:cNvSpPr txBox="1"/>
          <p:nvPr/>
        </p:nvSpPr>
        <p:spPr>
          <a:xfrm>
            <a:off x="523876" y="1793985"/>
            <a:ext cx="501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Modelled Benefits- Streamflow Depletion Reversal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D8F115-3DC0-F07E-7785-4C2C63BE4882}"/>
              </a:ext>
            </a:extLst>
          </p:cNvPr>
          <p:cNvSpPr txBox="1"/>
          <p:nvPr/>
        </p:nvSpPr>
        <p:spPr>
          <a:xfrm>
            <a:off x="7506878" y="1683502"/>
            <a:ext cx="2649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On-Farm Recharge so far: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49380A-2616-E4FD-243B-24C4CA047A19}"/>
              </a:ext>
            </a:extLst>
          </p:cNvPr>
          <p:cNvSpPr txBox="1"/>
          <p:nvPr/>
        </p:nvSpPr>
        <p:spPr>
          <a:xfrm>
            <a:off x="7429865" y="2041759"/>
            <a:ext cx="446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2024 cumulative on-farm recharge </a:t>
            </a:r>
            <a:r>
              <a:rPr lang="en-US"/>
              <a:t>~ </a:t>
            </a:r>
            <a:r>
              <a:rPr lang="en-US" b="1"/>
              <a:t>2,539 </a:t>
            </a:r>
            <a:r>
              <a:rPr lang="en-US" b="1" dirty="0"/>
              <a:t>AF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C68A28-93E2-71BF-9036-7081DE45AFF4}"/>
              </a:ext>
            </a:extLst>
          </p:cNvPr>
          <p:cNvSpPr txBox="1"/>
          <p:nvPr/>
        </p:nvSpPr>
        <p:spPr>
          <a:xfrm>
            <a:off x="7394162" y="2345244"/>
            <a:ext cx="4735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Still need to consider:</a:t>
            </a:r>
          </a:p>
          <a:p>
            <a:r>
              <a:rPr lang="en-US" dirty="0"/>
              <a:t>1. Still need to consider the rest of the recharge period </a:t>
            </a:r>
          </a:p>
          <a:p>
            <a:r>
              <a:rPr lang="en-US" dirty="0"/>
              <a:t>2. Water recharged through ditch infiltration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0BB320D-695B-9F19-2FEE-6A62D6A0BF91}"/>
              </a:ext>
            </a:extLst>
          </p:cNvPr>
          <p:cNvCxnSpPr>
            <a:cxnSpLocks/>
          </p:cNvCxnSpPr>
          <p:nvPr/>
        </p:nvCxnSpPr>
        <p:spPr>
          <a:xfrm>
            <a:off x="9624377" y="4490985"/>
            <a:ext cx="0" cy="415499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0E7AB50-61C1-B3BD-1470-C60B490DA1C4}"/>
              </a:ext>
            </a:extLst>
          </p:cNvPr>
          <p:cNvSpPr txBox="1"/>
          <p:nvPr/>
        </p:nvSpPr>
        <p:spPr>
          <a:xfrm>
            <a:off x="7296093" y="5983383"/>
            <a:ext cx="4845045" cy="83099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Depletion Reversal achieved in 2024 due to MAR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CF0D56-96CE-0BAE-8DA7-C7AD3550B5E4}"/>
              </a:ext>
            </a:extLst>
          </p:cNvPr>
          <p:cNvSpPr txBox="1"/>
          <p:nvPr/>
        </p:nvSpPr>
        <p:spPr>
          <a:xfrm>
            <a:off x="7520473" y="3668805"/>
            <a:ext cx="4207807" cy="83099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Total Volume Recharged in 2024 through SVID Recharge Project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8CC0D1-2723-BD9C-6F82-E529DD367D3E}"/>
              </a:ext>
            </a:extLst>
          </p:cNvPr>
          <p:cNvSpPr txBox="1"/>
          <p:nvPr/>
        </p:nvSpPr>
        <p:spPr>
          <a:xfrm>
            <a:off x="9096795" y="4892673"/>
            <a:ext cx="1055161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SVIHM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B009178-D52B-2FEF-37AB-21CCD038D844}"/>
              </a:ext>
            </a:extLst>
          </p:cNvPr>
          <p:cNvCxnSpPr>
            <a:cxnSpLocks/>
          </p:cNvCxnSpPr>
          <p:nvPr/>
        </p:nvCxnSpPr>
        <p:spPr>
          <a:xfrm>
            <a:off x="9629202" y="5368149"/>
            <a:ext cx="0" cy="60142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535816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65203B-2C4A-DDFA-80BA-4C3305321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Permit Terms</a:t>
            </a:r>
          </a:p>
          <a:p>
            <a:pPr lvl="1"/>
            <a:r>
              <a:rPr lang="en-US" dirty="0"/>
              <a:t>No pesticide or fertilizer application after June 1 of preceding year </a:t>
            </a:r>
          </a:p>
          <a:p>
            <a:pPr lvl="1"/>
            <a:r>
              <a:rPr lang="en-US" dirty="0"/>
              <a:t>Minimize Runoff</a:t>
            </a:r>
          </a:p>
          <a:p>
            <a:r>
              <a:rPr lang="en-US" dirty="0"/>
              <a:t>2024 </a:t>
            </a:r>
          </a:p>
          <a:p>
            <a:pPr lvl="1"/>
            <a:r>
              <a:rPr lang="en-US" dirty="0"/>
              <a:t>Initiation of water quality sampling effort, samples taken in April 2024 for nitrate</a:t>
            </a:r>
          </a:p>
          <a:p>
            <a:r>
              <a:rPr lang="en-US" dirty="0"/>
              <a:t>For 2025 </a:t>
            </a:r>
          </a:p>
          <a:p>
            <a:pPr lvl="1"/>
            <a:r>
              <a:rPr lang="en-US" dirty="0"/>
              <a:t>Water quality monitoring and reporting plan </a:t>
            </a:r>
          </a:p>
          <a:p>
            <a:pPr lvl="2"/>
            <a:r>
              <a:rPr lang="en-US" dirty="0"/>
              <a:t>Nitrate</a:t>
            </a:r>
          </a:p>
          <a:p>
            <a:pPr lvl="2"/>
            <a:r>
              <a:rPr lang="en-US" dirty="0"/>
              <a:t>Pesticides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3915A8-A8AC-643A-51F6-BBBAAC2D5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Quality</a:t>
            </a:r>
          </a:p>
        </p:txBody>
      </p:sp>
    </p:spTree>
    <p:extLst>
      <p:ext uri="{BB962C8B-B14F-4D97-AF65-F5344CB8AC3E}">
        <p14:creationId xmlns:p14="http://schemas.microsoft.com/office/powerpoint/2010/main" val="1255482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F7CFD-5701-814C-03CD-11934177F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996DB-4F43-E800-4EA9-FF28C388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175" y="1946422"/>
            <a:ext cx="10986934" cy="4351338"/>
          </a:xfrm>
        </p:spPr>
        <p:txBody>
          <a:bodyPr lIns="91440" tIns="45720" rIns="91440" bIns="45720" anchor="t"/>
          <a:lstStyle/>
          <a:p>
            <a:r>
              <a:rPr lang="en-US" dirty="0"/>
              <a:t>Naturally occurring stable and radioactive isotopic tracers help to:</a:t>
            </a:r>
          </a:p>
          <a:p>
            <a:pPr lvl="1"/>
            <a:r>
              <a:rPr lang="en-US" sz="2800" dirty="0"/>
              <a:t>Distinguish water sources</a:t>
            </a:r>
            <a:endParaRPr lang="en-US" sz="2800" dirty="0">
              <a:ea typeface="Calibri"/>
              <a:cs typeface="Calibri"/>
            </a:endParaRPr>
          </a:p>
          <a:p>
            <a:pPr lvl="1"/>
            <a:r>
              <a:rPr lang="en-US" sz="2800" dirty="0"/>
              <a:t>Identify mixing of different water sources</a:t>
            </a:r>
            <a:endParaRPr lang="en-US" sz="2800" dirty="0">
              <a:cs typeface="Calibri"/>
            </a:endParaRPr>
          </a:p>
          <a:p>
            <a:pPr lvl="1"/>
            <a:r>
              <a:rPr lang="en-US" sz="2800" dirty="0"/>
              <a:t>Identify gaining stream reaches</a:t>
            </a:r>
          </a:p>
          <a:p>
            <a:r>
              <a:rPr lang="en-US" sz="2800" dirty="0"/>
              <a:t>Time series are informative for dynamic systems</a:t>
            </a:r>
          </a:p>
          <a:p>
            <a:r>
              <a:rPr lang="en-US" sz="2800" dirty="0"/>
              <a:t>Can be combined with physical measurements and modeling to give clearer picture of water dynamics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26CA9F0-D404-23C8-FAD1-E4C39A10FF8C}"/>
              </a:ext>
            </a:extLst>
          </p:cNvPr>
          <p:cNvSpPr txBox="1">
            <a:spLocks/>
          </p:cNvSpPr>
          <p:nvPr/>
        </p:nvSpPr>
        <p:spPr>
          <a:xfrm>
            <a:off x="715187" y="888428"/>
            <a:ext cx="11086234" cy="6857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What Can Geochemical Tracers Tell Us?</a:t>
            </a:r>
          </a:p>
        </p:txBody>
      </p:sp>
    </p:spTree>
    <p:extLst>
      <p:ext uri="{BB962C8B-B14F-4D97-AF65-F5344CB8AC3E}">
        <p14:creationId xmlns:p14="http://schemas.microsoft.com/office/powerpoint/2010/main" val="1132670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8823B-4E80-6D39-C868-8AD334339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map of a forest&#10;&#10;Description automatically generated">
            <a:extLst>
              <a:ext uri="{FF2B5EF4-FFF2-40B4-BE49-F238E27FC236}">
                <a16:creationId xmlns:a16="http://schemas.microsoft.com/office/drawing/2014/main" id="{4707BC7C-1F99-84E7-D686-B911FB25E1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90" t="30396" r="847" b="1646"/>
          <a:stretch/>
        </p:blipFill>
        <p:spPr>
          <a:xfrm>
            <a:off x="1074058" y="4029453"/>
            <a:ext cx="6260799" cy="26277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362AF4-F213-B3C5-19AD-02F5CBB7E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883152"/>
            <a:ext cx="10614900" cy="725013"/>
          </a:xfrm>
        </p:spPr>
        <p:txBody>
          <a:bodyPr/>
          <a:lstStyle/>
          <a:p>
            <a:r>
              <a:rPr lang="en-US" dirty="0"/>
              <a:t>Radon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09EAC-F275-C6F5-72EA-AB62B06B2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175" y="1717822"/>
            <a:ext cx="7976815" cy="2584403"/>
          </a:xfrm>
        </p:spPr>
        <p:txBody>
          <a:bodyPr/>
          <a:lstStyle/>
          <a:p>
            <a:r>
              <a:rPr lang="en-US" sz="2400" dirty="0"/>
              <a:t>Naturally occurring radioactive noble gas (T</a:t>
            </a:r>
            <a:r>
              <a:rPr lang="en-US" sz="2400" baseline="-25000" dirty="0"/>
              <a:t>1/2</a:t>
            </a:r>
            <a:r>
              <a:rPr lang="en-US" sz="2400" dirty="0"/>
              <a:t> = 3.8 days)</a:t>
            </a:r>
          </a:p>
          <a:p>
            <a:r>
              <a:rPr lang="en-US" sz="2400" dirty="0"/>
              <a:t>Produced in rocks, sediments, other geologic material</a:t>
            </a:r>
          </a:p>
          <a:p>
            <a:r>
              <a:rPr lang="en-US" sz="2400" dirty="0"/>
              <a:t>Accumulates in groundwater</a:t>
            </a:r>
          </a:p>
          <a:p>
            <a:r>
              <a:rPr lang="en-US" sz="2400" dirty="0"/>
              <a:t>Quickly degasses from surface water</a:t>
            </a:r>
          </a:p>
          <a:p>
            <a:pPr lvl="1"/>
            <a:r>
              <a:rPr lang="en-US" sz="2300" dirty="0"/>
              <a:t>Allows for assessment of localized GW contribution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418D55-5C44-3859-AD33-9D930230B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0490" y="1717822"/>
            <a:ext cx="3137415" cy="2360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FD6EB4-459C-37C3-A5BB-E884F95061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490" y="4187954"/>
            <a:ext cx="3328334" cy="21976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70FC87-2F73-5AA8-68A6-758BD78C2BD6}"/>
              </a:ext>
            </a:extLst>
          </p:cNvPr>
          <p:cNvSpPr txBox="1"/>
          <p:nvPr/>
        </p:nvSpPr>
        <p:spPr>
          <a:xfrm>
            <a:off x="9314822" y="6395631"/>
            <a:ext cx="34497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Adapted from </a:t>
            </a:r>
            <a:r>
              <a:rPr lang="en-US" sz="1100" dirty="0" err="1"/>
              <a:t>Berthane</a:t>
            </a:r>
            <a:r>
              <a:rPr lang="en-US" sz="1100" dirty="0"/>
              <a:t> (2015)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604A952-0CA7-114B-3DFA-E678C21C2673}"/>
              </a:ext>
            </a:extLst>
          </p:cNvPr>
          <p:cNvCxnSpPr>
            <a:cxnSpLocks/>
          </p:cNvCxnSpPr>
          <p:nvPr/>
        </p:nvCxnSpPr>
        <p:spPr>
          <a:xfrm flipV="1">
            <a:off x="3301912" y="5519279"/>
            <a:ext cx="392913" cy="45556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B982949-626D-D393-6DC0-6E0EDE843B60}"/>
              </a:ext>
            </a:extLst>
          </p:cNvPr>
          <p:cNvCxnSpPr>
            <a:cxnSpLocks/>
          </p:cNvCxnSpPr>
          <p:nvPr/>
        </p:nvCxnSpPr>
        <p:spPr>
          <a:xfrm>
            <a:off x="4217726" y="6005822"/>
            <a:ext cx="914570" cy="35271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37C4FC2-4211-4230-DB46-729F391E2687}"/>
              </a:ext>
            </a:extLst>
          </p:cNvPr>
          <p:cNvSpPr txBox="1"/>
          <p:nvPr/>
        </p:nvSpPr>
        <p:spPr>
          <a:xfrm rot="18996897">
            <a:off x="2706208" y="5252381"/>
            <a:ext cx="158432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Flow Direction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EA8A4C-27F4-8296-FF15-0EB727F30A32}"/>
              </a:ext>
            </a:extLst>
          </p:cNvPr>
          <p:cNvSpPr txBox="1"/>
          <p:nvPr/>
        </p:nvSpPr>
        <p:spPr>
          <a:xfrm rot="1273504">
            <a:off x="4206434" y="5883264"/>
            <a:ext cx="158432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Flow Direction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7F1DA2-3D0A-3E17-7B67-2E20099791C0}"/>
              </a:ext>
            </a:extLst>
          </p:cNvPr>
          <p:cNvSpPr txBox="1"/>
          <p:nvPr/>
        </p:nvSpPr>
        <p:spPr>
          <a:xfrm>
            <a:off x="1236780" y="4583692"/>
            <a:ext cx="274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Local GW Background: ~200 - 250pCi/L </a:t>
            </a:r>
          </a:p>
        </p:txBody>
      </p:sp>
    </p:spTree>
    <p:extLst>
      <p:ext uri="{BB962C8B-B14F-4D97-AF65-F5344CB8AC3E}">
        <p14:creationId xmlns:p14="http://schemas.microsoft.com/office/powerpoint/2010/main" val="3166488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842BF-7F58-9F05-750C-D8B50AF7D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50826B99-0E8F-EFE3-6BBE-D1D9FDE60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Radon Time Series – Scott River near SVID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F5259048-9B96-F623-0BE3-E98DC09AE4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2272447"/>
              </p:ext>
            </p:extLst>
          </p:nvPr>
        </p:nvGraphicFramePr>
        <p:xfrm>
          <a:off x="128513" y="1805021"/>
          <a:ext cx="8894718" cy="5023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9390441-CADB-44EF-003D-CEBF199EF9D2}"/>
              </a:ext>
            </a:extLst>
          </p:cNvPr>
          <p:cNvCxnSpPr>
            <a:cxnSpLocks/>
          </p:cNvCxnSpPr>
          <p:nvPr/>
        </p:nvCxnSpPr>
        <p:spPr>
          <a:xfrm flipV="1">
            <a:off x="10015869" y="2740945"/>
            <a:ext cx="0" cy="2806996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EF3D004-B135-6E5C-59A9-47A3C6FD60E1}"/>
              </a:ext>
            </a:extLst>
          </p:cNvPr>
          <p:cNvSpPr txBox="1"/>
          <p:nvPr/>
        </p:nvSpPr>
        <p:spPr>
          <a:xfrm rot="16200000">
            <a:off x="8959335" y="3658358"/>
            <a:ext cx="1743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Flow Direction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B49CBA-52F5-1527-8F6A-9CF9E00CA51A}"/>
              </a:ext>
            </a:extLst>
          </p:cNvPr>
          <p:cNvSpPr txBox="1"/>
          <p:nvPr/>
        </p:nvSpPr>
        <p:spPr>
          <a:xfrm>
            <a:off x="1564457" y="5556319"/>
            <a:ext cx="4667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Seasonal increase in apparent groundwater contribution evident at all sites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DF1214C-A616-6A91-868A-C9F9D08A3CAC}"/>
              </a:ext>
            </a:extLst>
          </p:cNvPr>
          <p:cNvCxnSpPr>
            <a:cxnSpLocks/>
          </p:cNvCxnSpPr>
          <p:nvPr/>
        </p:nvCxnSpPr>
        <p:spPr>
          <a:xfrm flipV="1">
            <a:off x="1158949" y="2083784"/>
            <a:ext cx="0" cy="1446225"/>
          </a:xfrm>
          <a:prstGeom prst="straightConnector1">
            <a:avLst/>
          </a:prstGeom>
          <a:ln w="57150"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map of land with blue lines&#10;&#10;Description automatically generated">
            <a:extLst>
              <a:ext uri="{FF2B5EF4-FFF2-40B4-BE49-F238E27FC236}">
                <a16:creationId xmlns:a16="http://schemas.microsoft.com/office/drawing/2014/main" id="{0772FC50-BCF9-2D86-9983-AE5F314227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18" t="11711" r="11385" b="11651"/>
          <a:stretch/>
        </p:blipFill>
        <p:spPr>
          <a:xfrm>
            <a:off x="9134476" y="1753849"/>
            <a:ext cx="2901162" cy="4968118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13C3101-F57F-D5C2-64F6-7E8DCC2ACE33}"/>
              </a:ext>
            </a:extLst>
          </p:cNvPr>
          <p:cNvCxnSpPr>
            <a:cxnSpLocks/>
          </p:cNvCxnSpPr>
          <p:nvPr/>
        </p:nvCxnSpPr>
        <p:spPr>
          <a:xfrm flipV="1">
            <a:off x="11610110" y="2740945"/>
            <a:ext cx="0" cy="2806996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887C957-2705-5955-AB9B-29433AD01543}"/>
              </a:ext>
            </a:extLst>
          </p:cNvPr>
          <p:cNvSpPr txBox="1"/>
          <p:nvPr/>
        </p:nvSpPr>
        <p:spPr>
          <a:xfrm rot="16200000">
            <a:off x="10553576" y="3658358"/>
            <a:ext cx="1743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Flow Direction</a:t>
            </a:r>
          </a:p>
        </p:txBody>
      </p:sp>
    </p:spTree>
    <p:extLst>
      <p:ext uri="{BB962C8B-B14F-4D97-AF65-F5344CB8AC3E}">
        <p14:creationId xmlns:p14="http://schemas.microsoft.com/office/powerpoint/2010/main" val="2800476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33155-923E-7384-8A81-C7772AD3D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Geochemical Tracer Insights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C2AE9-36E6-F744-F6F3-D439B91D5E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Both Scott River and Kidder Creek show:</a:t>
            </a:r>
          </a:p>
          <a:p>
            <a:pPr lvl="1"/>
            <a:r>
              <a:rPr lang="en-US" dirty="0"/>
              <a:t>Seasonal increase in apparent groundwater contribution</a:t>
            </a:r>
          </a:p>
          <a:p>
            <a:pPr lvl="1"/>
            <a:r>
              <a:rPr lang="en-US" dirty="0"/>
              <a:t>Seasonal shift in water source contribution</a:t>
            </a:r>
          </a:p>
          <a:p>
            <a:r>
              <a:rPr lang="en-US" dirty="0"/>
              <a:t>Future work</a:t>
            </a:r>
          </a:p>
          <a:p>
            <a:pPr lvl="1"/>
            <a:r>
              <a:rPr lang="en-US" dirty="0"/>
              <a:t>Estimate quantity of groundwater contribution at monitoring locations</a:t>
            </a:r>
          </a:p>
          <a:p>
            <a:pPr lvl="1"/>
            <a:r>
              <a:rPr lang="en-US" dirty="0"/>
              <a:t>Collect additional push point samples and finer resolution samples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075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river with rocks and trees&#10;&#10;Description automatically generated">
            <a:extLst>
              <a:ext uri="{FF2B5EF4-FFF2-40B4-BE49-F238E27FC236}">
                <a16:creationId xmlns:a16="http://schemas.microsoft.com/office/drawing/2014/main" id="{BFF7C3AC-C6A2-4AB8-165D-64E9F697A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5" r="28738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F7FB50-5288-6B23-64CC-731497DE8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en-US" sz="4000"/>
              <a:t>Why recharge in Scott Valley?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91A88-8B07-BAFC-1BB6-DAB0F4145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3282" y="4418142"/>
            <a:ext cx="6389037" cy="1880577"/>
          </a:xfrm>
        </p:spPr>
        <p:txBody>
          <a:bodyPr anchor="ctr">
            <a:normAutofit lnSpcReduction="10000"/>
          </a:bodyPr>
          <a:lstStyle/>
          <a:p>
            <a:r>
              <a:rPr lang="en-US" sz="1900" dirty="0"/>
              <a:t>Groundwater and surface water interconnection</a:t>
            </a:r>
          </a:p>
          <a:p>
            <a:r>
              <a:rPr lang="en-US" sz="1900" dirty="0"/>
              <a:t>Importance of instream flows in Scott Valley for fish</a:t>
            </a:r>
          </a:p>
          <a:p>
            <a:r>
              <a:rPr lang="en-US" sz="1900" dirty="0"/>
              <a:t>Existing unlined irrigation ditches</a:t>
            </a:r>
          </a:p>
          <a:p>
            <a:r>
              <a:rPr lang="en-US" sz="1900" dirty="0"/>
              <a:t>Projects include Scott Valley Irrigation District Recharge Project and Ditch Infiltration Project on the westside of Scott Valley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669D45F-5354-32D7-DF81-FFD4FD041AB0}"/>
              </a:ext>
            </a:extLst>
          </p:cNvPr>
          <p:cNvGrpSpPr/>
          <p:nvPr/>
        </p:nvGrpSpPr>
        <p:grpSpPr>
          <a:xfrm>
            <a:off x="5803397" y="2324837"/>
            <a:ext cx="5988976" cy="1065324"/>
            <a:chOff x="5803397" y="2514599"/>
            <a:chExt cx="4939959" cy="914400"/>
          </a:xfrm>
        </p:grpSpPr>
        <p:pic>
          <p:nvPicPr>
            <p:cNvPr id="5" name="Graphic 4" descr="Watering pot with solid fill">
              <a:extLst>
                <a:ext uri="{FF2B5EF4-FFF2-40B4-BE49-F238E27FC236}">
                  <a16:creationId xmlns:a16="http://schemas.microsoft.com/office/drawing/2014/main" id="{832C4C24-0934-D436-ADC9-68CBAD5A6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803397" y="2514599"/>
              <a:ext cx="914400" cy="914400"/>
            </a:xfrm>
            <a:prstGeom prst="rect">
              <a:avLst/>
            </a:prstGeom>
          </p:spPr>
        </p:pic>
        <p:pic>
          <p:nvPicPr>
            <p:cNvPr id="7" name="Graphic 6" descr="Water Bottle with solid fill">
              <a:extLst>
                <a:ext uri="{FF2B5EF4-FFF2-40B4-BE49-F238E27FC236}">
                  <a16:creationId xmlns:a16="http://schemas.microsoft.com/office/drawing/2014/main" id="{0EF35EA6-CA74-DAB0-9613-FCD2690B8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87103" y="2514599"/>
              <a:ext cx="914400" cy="914400"/>
            </a:xfrm>
            <a:prstGeom prst="rect">
              <a:avLst/>
            </a:prstGeom>
          </p:spPr>
        </p:pic>
        <p:pic>
          <p:nvPicPr>
            <p:cNvPr id="14" name="Graphic 13" descr="Wave with solid fill">
              <a:extLst>
                <a:ext uri="{FF2B5EF4-FFF2-40B4-BE49-F238E27FC236}">
                  <a16:creationId xmlns:a16="http://schemas.microsoft.com/office/drawing/2014/main" id="{087BAAC0-835A-21CB-A34F-9355E59C0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828956" y="2514599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Farm scene with solid fill">
              <a:extLst>
                <a:ext uri="{FF2B5EF4-FFF2-40B4-BE49-F238E27FC236}">
                  <a16:creationId xmlns:a16="http://schemas.microsoft.com/office/drawing/2014/main" id="{8B01C24B-05C4-023F-3EA9-8D4DC8313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145250" y="2514599"/>
              <a:ext cx="914400" cy="914400"/>
            </a:xfrm>
            <a:prstGeom prst="rect">
              <a:avLst/>
            </a:prstGeom>
          </p:spPr>
        </p:pic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2D38C55D-88F2-DD23-FF2E-274DB28022CA}"/>
                </a:ext>
              </a:extLst>
            </p:cNvPr>
            <p:cNvSpPr/>
            <p:nvPr/>
          </p:nvSpPr>
          <p:spPr>
            <a:xfrm>
              <a:off x="6727112" y="2827871"/>
              <a:ext cx="128694" cy="135466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ight Arrow 19">
              <a:extLst>
                <a:ext uri="{FF2B5EF4-FFF2-40B4-BE49-F238E27FC236}">
                  <a16:creationId xmlns:a16="http://schemas.microsoft.com/office/drawing/2014/main" id="{1ABEBC88-789A-7675-B3E3-3E63A658AF99}"/>
                </a:ext>
              </a:extLst>
            </p:cNvPr>
            <p:cNvSpPr/>
            <p:nvPr/>
          </p:nvSpPr>
          <p:spPr>
            <a:xfrm>
              <a:off x="8204786" y="2827871"/>
              <a:ext cx="128694" cy="135466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id="{B2115198-F45D-EB1D-6DD5-3AD61789790D}"/>
                </a:ext>
              </a:extLst>
            </p:cNvPr>
            <p:cNvSpPr/>
            <p:nvPr/>
          </p:nvSpPr>
          <p:spPr>
            <a:xfrm>
              <a:off x="9375382" y="2827871"/>
              <a:ext cx="128694" cy="135466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FED5694-EDAC-8A9E-2D47-F7067639AC95}"/>
              </a:ext>
            </a:extLst>
          </p:cNvPr>
          <p:cNvSpPr txBox="1"/>
          <p:nvPr/>
        </p:nvSpPr>
        <p:spPr>
          <a:xfrm>
            <a:off x="5817643" y="3332312"/>
            <a:ext cx="2895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During periods of high flow water is diverted from Scott River and applied to fields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DAEAB1-88E9-3B08-C4B8-37816BF75D24}"/>
              </a:ext>
            </a:extLst>
          </p:cNvPr>
          <p:cNvSpPr txBox="1"/>
          <p:nvPr/>
        </p:nvSpPr>
        <p:spPr>
          <a:xfrm>
            <a:off x="9056997" y="3308334"/>
            <a:ext cx="3079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increases groundwater that is then available to return to Scott River</a:t>
            </a:r>
          </a:p>
        </p:txBody>
      </p:sp>
    </p:spTree>
    <p:extLst>
      <p:ext uri="{BB962C8B-B14F-4D97-AF65-F5344CB8AC3E}">
        <p14:creationId xmlns:p14="http://schemas.microsoft.com/office/powerpoint/2010/main" val="265192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een gate in a field&#10;&#10;Description automatically generated">
            <a:extLst>
              <a:ext uri="{FF2B5EF4-FFF2-40B4-BE49-F238E27FC236}">
                <a16:creationId xmlns:a16="http://schemas.microsoft.com/office/drawing/2014/main" id="{50B3F9FB-1751-9468-1C17-6ACAE83030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>
          <a:xfrm>
            <a:off x="2519309" y="10"/>
            <a:ext cx="9669642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27298D-D23D-149A-3179-F81621894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761" y="938149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EB2CB-AE5C-0CDB-1A0E-CBE20A18F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639" y="1786387"/>
            <a:ext cx="4586286" cy="3979625"/>
          </a:xfrm>
        </p:spPr>
        <p:txBody>
          <a:bodyPr>
            <a:noAutofit/>
          </a:bodyPr>
          <a:lstStyle/>
          <a:p>
            <a:r>
              <a:rPr lang="en-US" sz="2000" dirty="0"/>
              <a:t>Project continues to evolve</a:t>
            </a:r>
          </a:p>
          <a:p>
            <a:pPr lvl="1"/>
            <a:r>
              <a:rPr lang="en-US" sz="2000" dirty="0"/>
              <a:t>2024 had significant additions to monitoring network </a:t>
            </a:r>
          </a:p>
          <a:p>
            <a:r>
              <a:rPr lang="en-US" sz="2000" b="1" dirty="0"/>
              <a:t>Multiple years of implementation </a:t>
            </a:r>
            <a:r>
              <a:rPr lang="en-US" sz="2000" dirty="0"/>
              <a:t>are required to study benefits in: </a:t>
            </a:r>
          </a:p>
          <a:p>
            <a:pPr lvl="1"/>
            <a:r>
              <a:rPr lang="en-US" sz="2000" dirty="0"/>
              <a:t>Different water year types and conditions </a:t>
            </a:r>
          </a:p>
          <a:p>
            <a:pPr lvl="1"/>
            <a:r>
              <a:rPr lang="en-US" sz="2000" dirty="0"/>
              <a:t>Potential long-term benefits </a:t>
            </a:r>
          </a:p>
          <a:p>
            <a:pPr lvl="1"/>
            <a:r>
              <a:rPr lang="en-US" sz="2000" dirty="0"/>
              <a:t>Evaluating strategies for maximizing recharge benefit </a:t>
            </a:r>
          </a:p>
          <a:p>
            <a:pPr marL="457200" lvl="1" indent="0">
              <a:buNone/>
            </a:pPr>
            <a:r>
              <a:rPr lang="en-US" sz="2000" dirty="0"/>
              <a:t>    (e.g., key locations, application timing and frequency)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25329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1411A6-E60C-9863-8BDB-A7EC6EDCE745}"/>
              </a:ext>
            </a:extLst>
          </p:cNvPr>
          <p:cNvSpPr txBox="1"/>
          <p:nvPr/>
        </p:nvSpPr>
        <p:spPr>
          <a:xfrm>
            <a:off x="1949563" y="3237345"/>
            <a:ext cx="7648486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60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Thank You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B620A551-42D9-D155-5D1A-F298EA16A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309" y="1437812"/>
            <a:ext cx="2983236" cy="145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36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6CC31-0F98-4A37-C439-444251052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2925305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5A56B-62E4-6C94-10D8-E37F590EF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888428"/>
            <a:ext cx="11086234" cy="685799"/>
          </a:xfrm>
        </p:spPr>
        <p:txBody>
          <a:bodyPr/>
          <a:lstStyle/>
          <a:p>
            <a:r>
              <a:rPr lang="en-US" dirty="0"/>
              <a:t>Agenda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788D6-313F-5DA3-9048-53066C0C8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  <a:p>
            <a:r>
              <a:rPr lang="en-US" dirty="0"/>
              <a:t>2024 Implementation Progress and Results</a:t>
            </a:r>
          </a:p>
          <a:p>
            <a:pPr lvl="1"/>
            <a:r>
              <a:rPr lang="en-US" dirty="0"/>
              <a:t>Modeled benefits </a:t>
            </a:r>
          </a:p>
          <a:p>
            <a:pPr lvl="1"/>
            <a:r>
              <a:rPr lang="en-US" dirty="0"/>
              <a:t>Physical Monitoring</a:t>
            </a:r>
          </a:p>
          <a:p>
            <a:pPr lvl="1"/>
            <a:r>
              <a:rPr lang="en-US" dirty="0"/>
              <a:t>Geochemical Tracer Monitoring</a:t>
            </a:r>
          </a:p>
          <a:p>
            <a:r>
              <a:rPr lang="en-US" dirty="0"/>
              <a:t>Conclusions </a:t>
            </a:r>
          </a:p>
        </p:txBody>
      </p:sp>
    </p:spTree>
    <p:extLst>
      <p:ext uri="{BB962C8B-B14F-4D97-AF65-F5344CB8AC3E}">
        <p14:creationId xmlns:p14="http://schemas.microsoft.com/office/powerpoint/2010/main" val="1221510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8E65B-640E-F0AF-ADEB-01D805080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A8B15-18A7-47BE-0729-4A9453264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Who we are</a:t>
            </a:r>
          </a:p>
          <a:p>
            <a:r>
              <a:rPr lang="en-US" dirty="0"/>
              <a:t>Our history in Scott Valley </a:t>
            </a:r>
          </a:p>
          <a:p>
            <a:pPr lvl="1"/>
            <a:r>
              <a:rPr lang="en-US" dirty="0"/>
              <a:t>University of California, Davis has been working in Scott Valley since 2008</a:t>
            </a:r>
          </a:p>
          <a:p>
            <a:pPr lvl="1"/>
            <a:r>
              <a:rPr lang="en-US" dirty="0"/>
              <a:t>LWA provides technical support for the Scott, Butte, and Shasta GSAs</a:t>
            </a:r>
          </a:p>
          <a:p>
            <a:pPr lvl="1"/>
            <a:r>
              <a:rPr lang="en-US" dirty="0"/>
              <a:t>Recharge project geochemical work in collaboration with University of Southern California, Department of Earth Sciences</a:t>
            </a:r>
          </a:p>
        </p:txBody>
      </p:sp>
      <p:pic>
        <p:nvPicPr>
          <p:cNvPr id="1026" name="Picture 2" descr="LWA">
            <a:extLst>
              <a:ext uri="{FF2B5EF4-FFF2-40B4-BE49-F238E27FC236}">
                <a16:creationId xmlns:a16="http://schemas.microsoft.com/office/drawing/2014/main" id="{89335AF8-2CB8-B2F3-62EE-8854CE039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265" y="5559255"/>
            <a:ext cx="2095044" cy="101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3509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BCC14-FD41-7253-2E0B-0B4C1465E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Scott Valley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68237-E0CB-7B19-5053-BB8F4B6A6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6" y="1744237"/>
            <a:ext cx="6678478" cy="4351338"/>
          </a:xfrm>
        </p:spPr>
        <p:txBody>
          <a:bodyPr/>
          <a:lstStyle/>
          <a:p>
            <a:r>
              <a:rPr lang="en-US" dirty="0"/>
              <a:t>Located in Northern California</a:t>
            </a:r>
          </a:p>
          <a:p>
            <a:r>
              <a:rPr lang="en-US" dirty="0"/>
              <a:t>Medium-Priority Basin </a:t>
            </a:r>
          </a:p>
          <a:p>
            <a:pPr lvl="1"/>
            <a:r>
              <a:rPr lang="en-US" dirty="0"/>
              <a:t>Groundwater Sustainability Plan submitted in December 2021, approved in April 2023</a:t>
            </a:r>
          </a:p>
          <a:p>
            <a:r>
              <a:rPr lang="en-US" dirty="0"/>
              <a:t>Scott River is a tributary to the Klamath River </a:t>
            </a:r>
          </a:p>
          <a:p>
            <a:r>
              <a:rPr lang="en-US" dirty="0"/>
              <a:t>Important habitat for several species of anadromous fish, including coho salmon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4AC4C89-61F3-2302-930D-80C58D338111}"/>
              </a:ext>
            </a:extLst>
          </p:cNvPr>
          <p:cNvGrpSpPr/>
          <p:nvPr/>
        </p:nvGrpSpPr>
        <p:grpSpPr>
          <a:xfrm>
            <a:off x="7441665" y="653626"/>
            <a:ext cx="4585547" cy="5840560"/>
            <a:chOff x="7477760" y="425026"/>
            <a:chExt cx="4585547" cy="5840560"/>
          </a:xfrm>
        </p:grpSpPr>
        <p:pic>
          <p:nvPicPr>
            <p:cNvPr id="5" name="Picture 4" descr="A map of california with a black outline&#10;&#10;Description automatically generated">
              <a:extLst>
                <a:ext uri="{FF2B5EF4-FFF2-40B4-BE49-F238E27FC236}">
                  <a16:creationId xmlns:a16="http://schemas.microsoft.com/office/drawing/2014/main" id="{73EDF082-EE28-6A0A-1E04-C3FB20912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2" t="1000" r="1729" b="13836"/>
            <a:stretch/>
          </p:blipFill>
          <p:spPr>
            <a:xfrm>
              <a:off x="7477760" y="425026"/>
              <a:ext cx="4585547" cy="584056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13918ED-05A7-CD15-A7AC-138AD103374C}"/>
                </a:ext>
              </a:extLst>
            </p:cNvPr>
            <p:cNvSpPr/>
            <p:nvPr/>
          </p:nvSpPr>
          <p:spPr>
            <a:xfrm>
              <a:off x="8046720" y="2221653"/>
              <a:ext cx="169333" cy="2032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CAB74CC-C4A7-A5B9-0381-F9E3888077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16053" y="501227"/>
              <a:ext cx="1754294" cy="17204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535F852-25B7-2A59-D58A-C15F63026483}"/>
                </a:ext>
              </a:extLst>
            </p:cNvPr>
            <p:cNvCxnSpPr>
              <a:cxnSpLocks/>
            </p:cNvCxnSpPr>
            <p:nvPr/>
          </p:nvCxnSpPr>
          <p:spPr>
            <a:xfrm>
              <a:off x="8216053" y="2437827"/>
              <a:ext cx="1754294" cy="132814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25919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3828A-0848-E421-C865-1005C409F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Biological Monitoring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10A0D-EA38-E2C2-F228-E87AB238E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collaboration with Scott River Water Trust</a:t>
            </a:r>
          </a:p>
          <a:p>
            <a:r>
              <a:rPr lang="en-US" dirty="0"/>
              <a:t>Objectives:</a:t>
            </a:r>
          </a:p>
          <a:p>
            <a:pPr marL="800100" lvl="1" indent="-342900">
              <a:spcBef>
                <a:spcPts val="0"/>
              </a:spcBef>
              <a:buFont typeface="+mj-lt"/>
              <a:buAutoNum type="arabicParenR"/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Ensure that any Chinook or coho salmon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redds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located within the zone (100 feet above and below) of the SVID dam are not harmed during the duration of the diversion of up to 30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cfs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during the Jan. 1 through March 31 recharge period.</a:t>
            </a:r>
          </a:p>
          <a:p>
            <a:pPr marL="800100" lvl="1" indent="-342900">
              <a:spcBef>
                <a:spcPts val="0"/>
              </a:spcBef>
              <a:buFont typeface="+mj-lt"/>
              <a:buAutoNum type="arabicParenR"/>
            </a:pP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spcBef>
                <a:spcPts val="0"/>
              </a:spcBef>
              <a:buFont typeface="+mj-lt"/>
              <a:buAutoNum type="arabicParenR"/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Ensure that there is no “take” of the threatened coho salmon, as adults, juveniles, or eggs due to operation of the diversion for this project.</a:t>
            </a:r>
          </a:p>
          <a:p>
            <a:pPr marL="800100" lvl="1" indent="-342900">
              <a:spcBef>
                <a:spcPts val="0"/>
              </a:spcBef>
              <a:buFont typeface="+mj-lt"/>
              <a:buAutoNum type="arabicParenR"/>
            </a:pP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spcBef>
                <a:spcPts val="0"/>
              </a:spcBef>
              <a:buFont typeface="+mj-lt"/>
              <a:buAutoNum type="arabicParenR"/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Minimize the potential harm to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outmigrating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salmonids during the MAR operation.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7375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5E45B-8730-15A1-D1FA-9EAD05E7C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37A6684-CDBA-C9BF-55BB-C084075A6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Push Point Sampling to Evaluate GW Connectivity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965C13-A906-D77A-7FF8-EC0C1F14808D}"/>
              </a:ext>
            </a:extLst>
          </p:cNvPr>
          <p:cNvSpPr/>
          <p:nvPr/>
        </p:nvSpPr>
        <p:spPr>
          <a:xfrm>
            <a:off x="2222634" y="5009425"/>
            <a:ext cx="190832" cy="5343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722F029-4EFF-3385-B2AD-D907768980F7}"/>
              </a:ext>
            </a:extLst>
          </p:cNvPr>
          <p:cNvSpPr/>
          <p:nvPr/>
        </p:nvSpPr>
        <p:spPr>
          <a:xfrm>
            <a:off x="2222634" y="4888503"/>
            <a:ext cx="470563" cy="332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CE9319-22B4-B851-89E9-6746BE927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45" y="4946624"/>
            <a:ext cx="4120301" cy="1748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798F12-05B7-8EAD-F83C-A4889A696058}"/>
              </a:ext>
            </a:extLst>
          </p:cNvPr>
          <p:cNvSpPr txBox="1"/>
          <p:nvPr/>
        </p:nvSpPr>
        <p:spPr>
          <a:xfrm>
            <a:off x="1655741" y="5666149"/>
            <a:ext cx="755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10 cm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CFF2D8-85EE-87D8-D00B-899DFF2B6747}"/>
              </a:ext>
            </a:extLst>
          </p:cNvPr>
          <p:cNvSpPr txBox="1"/>
          <p:nvPr/>
        </p:nvSpPr>
        <p:spPr>
          <a:xfrm>
            <a:off x="1648541" y="5985224"/>
            <a:ext cx="755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30 cm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1FFA49-B3C5-8302-5E5B-78C475B03331}"/>
              </a:ext>
            </a:extLst>
          </p:cNvPr>
          <p:cNvSpPr txBox="1"/>
          <p:nvPr/>
        </p:nvSpPr>
        <p:spPr>
          <a:xfrm>
            <a:off x="1656661" y="6306480"/>
            <a:ext cx="755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50 cm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1473DF-7516-BC18-3472-8C4A4E466861}"/>
              </a:ext>
            </a:extLst>
          </p:cNvPr>
          <p:cNvSpPr txBox="1"/>
          <p:nvPr/>
        </p:nvSpPr>
        <p:spPr>
          <a:xfrm rot="1166886">
            <a:off x="464945" y="5362455"/>
            <a:ext cx="1985962" cy="792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A0D7"/>
                </a:solidFill>
              </a:rPr>
              <a:t>Groundwater 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A0D7"/>
                </a:solidFill>
              </a:rPr>
              <a:t>inflow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2F8DAE3-D394-7A28-3587-E8457C2A875F}"/>
                  </a:ext>
                </a:extLst>
              </p14:cNvPr>
              <p14:cNvContentPartPr/>
              <p14:nvPr/>
            </p14:nvContentPartPr>
            <p14:xfrm>
              <a:off x="2232638" y="5516093"/>
              <a:ext cx="123840" cy="828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2F8DAE3-D394-7A28-3587-E8457C2A875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26518" y="5509973"/>
                <a:ext cx="136080" cy="9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80845A5-92E4-BD66-9832-A175FA968FCA}"/>
                  </a:ext>
                </a:extLst>
              </p14:cNvPr>
              <p14:cNvContentPartPr/>
              <p14:nvPr/>
            </p14:nvContentPartPr>
            <p14:xfrm>
              <a:off x="1968038" y="4952333"/>
              <a:ext cx="329760" cy="6386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80845A5-92E4-BD66-9832-A175FA968FC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1918" y="4946213"/>
                <a:ext cx="342000" cy="65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AFF404EF-AC01-183E-0306-69BEC1274ABC}"/>
                  </a:ext>
                </a:extLst>
              </p14:cNvPr>
              <p14:cNvContentPartPr/>
              <p14:nvPr/>
            </p14:nvContentPartPr>
            <p14:xfrm>
              <a:off x="2811158" y="5547773"/>
              <a:ext cx="69840" cy="788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AFF404EF-AC01-183E-0306-69BEC1274AB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05006" y="5541653"/>
                <a:ext cx="82143" cy="9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6D5702CE-1D8E-E4FC-D519-E73EE657501A}"/>
                  </a:ext>
                </a:extLst>
              </p14:cNvPr>
              <p14:cNvContentPartPr/>
              <p14:nvPr/>
            </p14:nvContentPartPr>
            <p14:xfrm>
              <a:off x="2850913" y="5221242"/>
              <a:ext cx="155756" cy="343461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D5702CE-1D8E-E4FC-D519-E73EE657501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44798" y="5215128"/>
                <a:ext cx="167986" cy="3556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A53537D9-B817-B90F-7F3D-47F7D7207695}"/>
                  </a:ext>
                </a:extLst>
              </p14:cNvPr>
              <p14:cNvContentPartPr/>
              <p14:nvPr/>
            </p14:nvContentPartPr>
            <p14:xfrm>
              <a:off x="1972942" y="4951844"/>
              <a:ext cx="174240" cy="1497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A53537D9-B817-B90F-7F3D-47F7D720769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10072" y="4888844"/>
                <a:ext cx="299621" cy="275400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967F99A2-FEF1-D2B1-0B81-0558D69EDD44}"/>
              </a:ext>
            </a:extLst>
          </p:cNvPr>
          <p:cNvSpPr txBox="1"/>
          <p:nvPr/>
        </p:nvSpPr>
        <p:spPr>
          <a:xfrm>
            <a:off x="1338154" y="4538755"/>
            <a:ext cx="1235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PushPoint sample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2993339-40C4-2830-F556-2C0D7BCA2E8A}"/>
              </a:ext>
            </a:extLst>
          </p:cNvPr>
          <p:cNvSpPr txBox="1"/>
          <p:nvPr/>
        </p:nvSpPr>
        <p:spPr>
          <a:xfrm>
            <a:off x="2694079" y="4814988"/>
            <a:ext cx="1590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Surface Grab Sample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8D94FF-1ACD-5426-9D4A-E94509EDDC6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1542" y="1660681"/>
            <a:ext cx="3632756" cy="2733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895794-6C89-30A8-1FF4-9C812FE9CE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16" r="-2" b="5934"/>
          <a:stretch/>
        </p:blipFill>
        <p:spPr bwMode="auto">
          <a:xfrm>
            <a:off x="6719449" y="2080737"/>
            <a:ext cx="4356792" cy="4301537"/>
          </a:xfrm>
          <a:prstGeom prst="rect">
            <a:avLst/>
          </a:prstGeom>
          <a:noFill/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55A6ED1-3090-72CC-F918-444C8722EFB2}"/>
              </a:ext>
            </a:extLst>
          </p:cNvPr>
          <p:cNvCxnSpPr/>
          <p:nvPr/>
        </p:nvCxnSpPr>
        <p:spPr>
          <a:xfrm>
            <a:off x="4525702" y="4452901"/>
            <a:ext cx="188667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4E7A942-9F4B-70EB-0B0E-7B5E45BC63B7}"/>
              </a:ext>
            </a:extLst>
          </p:cNvPr>
          <p:cNvSpPr txBox="1"/>
          <p:nvPr/>
        </p:nvSpPr>
        <p:spPr>
          <a:xfrm>
            <a:off x="4178314" y="3962871"/>
            <a:ext cx="2666544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Push Point Sample Collection at Eller’s Lane</a:t>
            </a:r>
          </a:p>
        </p:txBody>
      </p:sp>
    </p:spTree>
    <p:extLst>
      <p:ext uri="{BB962C8B-B14F-4D97-AF65-F5344CB8AC3E}">
        <p14:creationId xmlns:p14="http://schemas.microsoft.com/office/powerpoint/2010/main" val="15399077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8DB0B-C117-F795-21C9-E3DCEA0C7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CC5EE9B5-EE24-E339-0D78-77B2794EA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Evidence for Gaining Conditions in the Scott River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23A0A4-79F9-147C-D907-912562FBE2AC}"/>
              </a:ext>
            </a:extLst>
          </p:cNvPr>
          <p:cNvSpPr txBox="1"/>
          <p:nvPr/>
        </p:nvSpPr>
        <p:spPr>
          <a:xfrm>
            <a:off x="363782" y="4834902"/>
            <a:ext cx="4783860" cy="829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317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Increased Radon activity with depth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131718"/>
                </a:solidFill>
                <a:latin typeface="Calibri" panose="020F0502020204030204"/>
              </a:rPr>
              <a:t>Evidence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317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gaining stream conditions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4F105E-70FD-B8F6-1C8B-0255C63E4BDF}"/>
              </a:ext>
            </a:extLst>
          </p:cNvPr>
          <p:cNvSpPr/>
          <p:nvPr/>
        </p:nvSpPr>
        <p:spPr>
          <a:xfrm>
            <a:off x="2361537" y="2785287"/>
            <a:ext cx="190832" cy="5343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5D1335-A462-B25E-66B5-AED5D376DB39}"/>
              </a:ext>
            </a:extLst>
          </p:cNvPr>
          <p:cNvSpPr/>
          <p:nvPr/>
        </p:nvSpPr>
        <p:spPr>
          <a:xfrm>
            <a:off x="2361537" y="2664365"/>
            <a:ext cx="470563" cy="332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0A1DFE85-2050-7C56-708F-120375ECE79A}"/>
              </a:ext>
            </a:extLst>
          </p:cNvPr>
          <p:cNvGraphicFramePr>
            <a:graphicFrameLocks/>
          </p:cNvGraphicFramePr>
          <p:nvPr/>
        </p:nvGraphicFramePr>
        <p:xfrm>
          <a:off x="5140818" y="1958118"/>
          <a:ext cx="6719758" cy="4428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F580978-2A8A-8A69-B5C1-8E2601969B6A}"/>
                  </a:ext>
                </a:extLst>
              </p14:cNvPr>
              <p14:cNvContentPartPr/>
              <p14:nvPr/>
            </p14:nvContentPartPr>
            <p14:xfrm>
              <a:off x="5859861" y="2830320"/>
              <a:ext cx="5747400" cy="135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F580978-2A8A-8A69-B5C1-8E2601969B6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53741" y="2824200"/>
                <a:ext cx="5759641" cy="1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C55263B0-B24A-7DE4-F21B-827374F798FB}"/>
                  </a:ext>
                </a:extLst>
              </p14:cNvPr>
              <p14:cNvContentPartPr/>
              <p14:nvPr/>
            </p14:nvContentPartPr>
            <p14:xfrm>
              <a:off x="5836132" y="3413551"/>
              <a:ext cx="1944720" cy="63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C55263B0-B24A-7DE4-F21B-827374F798F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30012" y="3407396"/>
                <a:ext cx="1956960" cy="756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20017274-0511-6494-F576-61DB9F9A2F5E}"/>
                  </a:ext>
                </a:extLst>
              </p14:cNvPr>
              <p14:cNvContentPartPr/>
              <p14:nvPr/>
            </p14:nvContentPartPr>
            <p14:xfrm>
              <a:off x="7788052" y="3415711"/>
              <a:ext cx="3832560" cy="626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20017274-0511-6494-F576-61DB9F9A2F5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781932" y="3409591"/>
                <a:ext cx="3844800" cy="7488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6F390CB5-4221-2839-ED94-B88D0B9DDCC2}"/>
              </a:ext>
            </a:extLst>
          </p:cNvPr>
          <p:cNvSpPr txBox="1"/>
          <p:nvPr/>
        </p:nvSpPr>
        <p:spPr>
          <a:xfrm>
            <a:off x="8870494" y="3514717"/>
            <a:ext cx="26958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663300"/>
                </a:solidFill>
              </a:rPr>
              <a:t>Sediment – Water interface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827A76-38FB-859B-2460-76ED18DFB1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3248" y="2722486"/>
            <a:ext cx="4120301" cy="1748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1AC5DF-814C-49DE-D220-0938AAC44E30}"/>
              </a:ext>
            </a:extLst>
          </p:cNvPr>
          <p:cNvSpPr txBox="1"/>
          <p:nvPr/>
        </p:nvSpPr>
        <p:spPr>
          <a:xfrm>
            <a:off x="1794644" y="3442011"/>
            <a:ext cx="755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10 cm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23C93F-7F57-0DDE-7355-6DE6FA39C861}"/>
              </a:ext>
            </a:extLst>
          </p:cNvPr>
          <p:cNvSpPr txBox="1"/>
          <p:nvPr/>
        </p:nvSpPr>
        <p:spPr>
          <a:xfrm>
            <a:off x="1787444" y="3761086"/>
            <a:ext cx="755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30 cm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1A2D54-BED0-92C9-3EF4-41097F53414C}"/>
              </a:ext>
            </a:extLst>
          </p:cNvPr>
          <p:cNvSpPr txBox="1"/>
          <p:nvPr/>
        </p:nvSpPr>
        <p:spPr>
          <a:xfrm>
            <a:off x="1795564" y="4082342"/>
            <a:ext cx="755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50 cm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E6EDFD-1C2B-35A1-9F9A-96B0F6114904}"/>
              </a:ext>
            </a:extLst>
          </p:cNvPr>
          <p:cNvSpPr txBox="1"/>
          <p:nvPr/>
        </p:nvSpPr>
        <p:spPr>
          <a:xfrm rot="1166886">
            <a:off x="603848" y="3138317"/>
            <a:ext cx="1985962" cy="792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A0D7"/>
                </a:solidFill>
              </a:rPr>
              <a:t>Groundwater 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A0D7"/>
                </a:solidFill>
              </a:rPr>
              <a:t>inflow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CA19562-D7D5-97DB-7E92-C585EA0AADB1}"/>
                  </a:ext>
                </a:extLst>
              </p14:cNvPr>
              <p14:cNvContentPartPr/>
              <p14:nvPr/>
            </p14:nvContentPartPr>
            <p14:xfrm>
              <a:off x="2371541" y="3291955"/>
              <a:ext cx="123840" cy="828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CA19562-D7D5-97DB-7E92-C585EA0AADB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365421" y="3285835"/>
                <a:ext cx="136080" cy="9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22969F9-6060-CEF3-78A0-9CF144B312AC}"/>
                  </a:ext>
                </a:extLst>
              </p14:cNvPr>
              <p14:cNvContentPartPr/>
              <p14:nvPr/>
            </p14:nvContentPartPr>
            <p14:xfrm>
              <a:off x="2106941" y="2728195"/>
              <a:ext cx="329760" cy="6386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22969F9-6060-CEF3-78A0-9CF144B312A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100821" y="2722075"/>
                <a:ext cx="342000" cy="65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D522821-2AB8-183A-1455-86D184BD5756}"/>
                  </a:ext>
                </a:extLst>
              </p14:cNvPr>
              <p14:cNvContentPartPr/>
              <p14:nvPr/>
            </p14:nvContentPartPr>
            <p14:xfrm>
              <a:off x="2950061" y="3323635"/>
              <a:ext cx="69840" cy="788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D522821-2AB8-183A-1455-86D184BD575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943909" y="3317515"/>
                <a:ext cx="82143" cy="9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5885FBC-9810-41F6-DC60-F58DD854816B}"/>
                  </a:ext>
                </a:extLst>
              </p14:cNvPr>
              <p14:cNvContentPartPr/>
              <p14:nvPr/>
            </p14:nvContentPartPr>
            <p14:xfrm>
              <a:off x="2989816" y="2997104"/>
              <a:ext cx="155756" cy="343461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5885FBC-9810-41F6-DC60-F58DD854816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983701" y="2990990"/>
                <a:ext cx="167986" cy="3556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ECE59D4-A1BB-8B54-15D9-4061661BB898}"/>
                  </a:ext>
                </a:extLst>
              </p14:cNvPr>
              <p14:cNvContentPartPr/>
              <p14:nvPr/>
            </p14:nvContentPartPr>
            <p14:xfrm>
              <a:off x="2111845" y="2727706"/>
              <a:ext cx="174240" cy="1497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ECE59D4-A1BB-8B54-15D9-4061661BB89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048975" y="2664706"/>
                <a:ext cx="299621" cy="275400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43477995-E577-9D7E-B222-82B7159E1BAD}"/>
              </a:ext>
            </a:extLst>
          </p:cNvPr>
          <p:cNvSpPr txBox="1"/>
          <p:nvPr/>
        </p:nvSpPr>
        <p:spPr>
          <a:xfrm>
            <a:off x="1477057" y="2314617"/>
            <a:ext cx="1235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PushPoint sample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47450B-336D-03B9-DB83-2A39A0738834}"/>
              </a:ext>
            </a:extLst>
          </p:cNvPr>
          <p:cNvSpPr txBox="1"/>
          <p:nvPr/>
        </p:nvSpPr>
        <p:spPr>
          <a:xfrm>
            <a:off x="2832982" y="2590850"/>
            <a:ext cx="1590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Surface Grab Sample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39A447E-9700-0E0A-900A-539E51FB6E6A}"/>
              </a:ext>
            </a:extLst>
          </p:cNvPr>
          <p:cNvSpPr/>
          <p:nvPr/>
        </p:nvSpPr>
        <p:spPr>
          <a:xfrm>
            <a:off x="5859861" y="2764950"/>
            <a:ext cx="1061800" cy="1645004"/>
          </a:xfrm>
          <a:prstGeom prst="ellipse">
            <a:avLst/>
          </a:prstGeom>
          <a:noFill/>
          <a:ln w="28575">
            <a:solidFill>
              <a:srgbClr val="FF82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3759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27B32-5A83-768F-2141-57305C4BC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Stable Isotopes of Water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3712D93-A8A5-53A3-EC90-1FFE2EA33A09}"/>
              </a:ext>
            </a:extLst>
          </p:cNvPr>
          <p:cNvGrpSpPr/>
          <p:nvPr/>
        </p:nvGrpSpPr>
        <p:grpSpPr>
          <a:xfrm>
            <a:off x="7087692" y="3512747"/>
            <a:ext cx="5104308" cy="3192563"/>
            <a:chOff x="16548821" y="7514046"/>
            <a:chExt cx="5104308" cy="3192563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2A540007-1607-1937-D6D3-A7D1C160218D}"/>
                </a:ext>
              </a:extLst>
            </p:cNvPr>
            <p:cNvGrpSpPr/>
            <p:nvPr/>
          </p:nvGrpSpPr>
          <p:grpSpPr>
            <a:xfrm>
              <a:off x="16548821" y="7514046"/>
              <a:ext cx="5104308" cy="3192563"/>
              <a:chOff x="16905663" y="4006295"/>
              <a:chExt cx="5104308" cy="3192563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067C2673-5C05-F667-423E-7578DE107B7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360877" y="4458822"/>
                <a:ext cx="3371584" cy="2188969"/>
              </a:xfrm>
              <a:prstGeom prst="line">
                <a:avLst/>
              </a:prstGeom>
              <a:ln w="19050"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F375B6D4-6999-E275-C0FE-0A6FAB6B24B9}"/>
                  </a:ext>
                </a:extLst>
              </p:cNvPr>
              <p:cNvGrpSpPr/>
              <p:nvPr/>
            </p:nvGrpSpPr>
            <p:grpSpPr>
              <a:xfrm>
                <a:off x="16905663" y="4006295"/>
                <a:ext cx="5104308" cy="3192563"/>
                <a:chOff x="16905663" y="4006295"/>
                <a:chExt cx="5104308" cy="3192563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5205D606-3036-4766-F4D3-66E94E3BB6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348154" y="4698951"/>
                  <a:ext cx="12723" cy="2156446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0DF919CF-3BCA-18E4-56F9-6D268CB4B2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360877" y="6816593"/>
                  <a:ext cx="4145577" cy="38804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5BA175CB-57CE-E685-BA74-CC8B088BCD05}"/>
                    </a:ext>
                  </a:extLst>
                </p:cNvPr>
                <p:cNvSpPr txBox="1"/>
                <p:nvPr/>
              </p:nvSpPr>
              <p:spPr>
                <a:xfrm rot="19617822">
                  <a:off x="19688547" y="4006295"/>
                  <a:ext cx="2321424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>
                      <a:solidFill>
                        <a:srgbClr val="2077B3"/>
                      </a:solidFill>
                    </a:rPr>
                    <a:t>Global Meteoric Water Line</a:t>
                  </a:r>
                </a:p>
              </p:txBody>
            </p: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9D4FBE51-5E93-2C8E-EB88-288E2D2E39AB}"/>
                    </a:ext>
                  </a:extLst>
                </p:cNvPr>
                <p:cNvSpPr txBox="1"/>
                <p:nvPr/>
              </p:nvSpPr>
              <p:spPr>
                <a:xfrm>
                  <a:off x="17375848" y="5580805"/>
                  <a:ext cx="18754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6">
                          <a:lumMod val="75000"/>
                        </a:schemeClr>
                      </a:solidFill>
                    </a:rPr>
                    <a:t>Water A</a:t>
                  </a:r>
                </a:p>
              </p:txBody>
            </p: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54B8142B-C186-0B4A-A879-92A7CAC3D095}"/>
                    </a:ext>
                  </a:extLst>
                </p:cNvPr>
                <p:cNvSpPr txBox="1"/>
                <p:nvPr/>
              </p:nvSpPr>
              <p:spPr>
                <a:xfrm>
                  <a:off x="18916124" y="6798748"/>
                  <a:ext cx="1374063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>
                    <a:defRPr sz="1800" b="0" i="0" u="none" strike="noStrike" kern="1200" baseline="0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l-GR" sz="2000" b="0" i="0" baseline="0" dirty="0">
                      <a:effectLst/>
                    </a:rPr>
                    <a:t>δ</a:t>
                  </a:r>
                  <a:r>
                    <a:rPr lang="el-GR" sz="2000" b="0" i="0" baseline="30000" dirty="0">
                      <a:effectLst/>
                    </a:rPr>
                    <a:t>18</a:t>
                  </a:r>
                  <a:r>
                    <a:rPr lang="en-US" sz="2000" b="0" i="0" baseline="0" dirty="0">
                      <a:effectLst/>
                    </a:rPr>
                    <a:t>O (‰)</a:t>
                  </a:r>
                  <a:endParaRPr lang="en-US" sz="2000" dirty="0">
                    <a:effectLst/>
                  </a:endParaRPr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ABA4D486-94BE-2C4C-D60F-C9582597F710}"/>
                    </a:ext>
                  </a:extLst>
                </p:cNvPr>
                <p:cNvSpPr txBox="1"/>
                <p:nvPr/>
              </p:nvSpPr>
              <p:spPr>
                <a:xfrm rot="16200000">
                  <a:off x="16619353" y="5345796"/>
                  <a:ext cx="128050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sz="2000" dirty="0">
                      <a:effectLst/>
                    </a:rPr>
                    <a:t>δ</a:t>
                  </a:r>
                  <a:r>
                    <a:rPr lang="el-GR" sz="2000" baseline="30000" dirty="0">
                      <a:effectLst/>
                    </a:rPr>
                    <a:t>2</a:t>
                  </a:r>
                  <a:r>
                    <a:rPr lang="en-US" sz="2000" dirty="0">
                      <a:effectLst/>
                    </a:rPr>
                    <a:t>H</a:t>
                  </a:r>
                  <a:r>
                    <a:rPr lang="en-US" sz="2000" baseline="-25000" dirty="0">
                      <a:effectLst/>
                    </a:rPr>
                    <a:t>  </a:t>
                  </a:r>
                  <a:r>
                    <a:rPr lang="en-US" sz="2000" dirty="0">
                      <a:effectLst/>
                    </a:rPr>
                    <a:t>(‰) </a:t>
                  </a:r>
                </a:p>
                <a:p>
                  <a:endParaRPr lang="en-US" sz="2000" dirty="0"/>
                </a:p>
              </p:txBody>
            </p:sp>
          </p:grpSp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80CDBED-A898-44FD-78DA-2FACF2EE552E}"/>
                </a:ext>
              </a:extLst>
            </p:cNvPr>
            <p:cNvSpPr/>
            <p:nvPr/>
          </p:nvSpPr>
          <p:spPr>
            <a:xfrm>
              <a:off x="18010140" y="9180505"/>
              <a:ext cx="214322" cy="208839"/>
            </a:xfrm>
            <a:prstGeom prst="rect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B0B8561-77E0-C504-33C9-F6541D25D4AD}"/>
                </a:ext>
              </a:extLst>
            </p:cNvPr>
            <p:cNvSpPr/>
            <p:nvPr/>
          </p:nvSpPr>
          <p:spPr>
            <a:xfrm>
              <a:off x="19174728" y="8560714"/>
              <a:ext cx="228600" cy="228600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730B8AE-1B82-F006-1F41-F1976F4E3616}"/>
                </a:ext>
              </a:extLst>
            </p:cNvPr>
            <p:cNvSpPr txBox="1"/>
            <p:nvPr/>
          </p:nvSpPr>
          <p:spPr>
            <a:xfrm>
              <a:off x="19366758" y="8675968"/>
              <a:ext cx="18754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Water B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51AF44C-E485-1438-F887-668733D1673B}"/>
                </a:ext>
              </a:extLst>
            </p:cNvPr>
            <p:cNvCxnSpPr>
              <a:stCxn id="48" idx="3"/>
              <a:endCxn id="49" idx="2"/>
            </p:cNvCxnSpPr>
            <p:nvPr/>
          </p:nvCxnSpPr>
          <p:spPr>
            <a:xfrm flipV="1">
              <a:off x="18224462" y="8675014"/>
              <a:ext cx="950266" cy="609911"/>
            </a:xfrm>
            <a:prstGeom prst="line">
              <a:avLst/>
            </a:prstGeom>
            <a:ln w="31750">
              <a:solidFill>
                <a:schemeClr val="tx1">
                  <a:lumMod val="95000"/>
                  <a:lumOff val="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D2254C6-5D6E-1854-0A17-66619FD70D4D}"/>
                </a:ext>
              </a:extLst>
            </p:cNvPr>
            <p:cNvSpPr txBox="1"/>
            <p:nvPr/>
          </p:nvSpPr>
          <p:spPr>
            <a:xfrm>
              <a:off x="17770542" y="8502051"/>
              <a:ext cx="18754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Mixing Line</a:t>
              </a: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AE778CDA-DC4A-E5E6-37FA-165C5FE81378}"/>
              </a:ext>
            </a:extLst>
          </p:cNvPr>
          <p:cNvSpPr/>
          <p:nvPr/>
        </p:nvSpPr>
        <p:spPr>
          <a:xfrm>
            <a:off x="6572800" y="661481"/>
            <a:ext cx="5158758" cy="1819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A29FFA5-C9F6-CD4F-404B-DBA22DB29EAF}"/>
              </a:ext>
            </a:extLst>
          </p:cNvPr>
          <p:cNvSpPr txBox="1"/>
          <p:nvPr/>
        </p:nvSpPr>
        <p:spPr>
          <a:xfrm>
            <a:off x="10138525" y="1275822"/>
            <a:ext cx="1557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9300"/>
                </a:solidFill>
              </a:rPr>
              <a:t>Evaporation Trendline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3517439-B1BF-3CA8-42B6-6DA9665563DD}"/>
              </a:ext>
            </a:extLst>
          </p:cNvPr>
          <p:cNvGrpSpPr/>
          <p:nvPr/>
        </p:nvGrpSpPr>
        <p:grpSpPr>
          <a:xfrm>
            <a:off x="6928302" y="574380"/>
            <a:ext cx="4600791" cy="2984967"/>
            <a:chOff x="16542725" y="4478570"/>
            <a:chExt cx="4600791" cy="298496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77DAA8E-4FAC-BBE2-0899-64FC4D3859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985216" y="4963630"/>
              <a:ext cx="12723" cy="215644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9FF69C4-6286-B4EB-1FB7-2DA68DFA12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997939" y="7081272"/>
              <a:ext cx="4145577" cy="3880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48BBC3F-00B8-5D89-A0D0-5FFC82D3F216}"/>
                </a:ext>
              </a:extLst>
            </p:cNvPr>
            <p:cNvSpPr txBox="1"/>
            <p:nvPr/>
          </p:nvSpPr>
          <p:spPr>
            <a:xfrm rot="19617822">
              <a:off x="17332306" y="5960398"/>
              <a:ext cx="23214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2077B3"/>
                  </a:solidFill>
                </a:rPr>
                <a:t>Global Meteoric Water Line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E0F0FC5-5CFC-9D0C-98D1-24635A73183B}"/>
                </a:ext>
              </a:extLst>
            </p:cNvPr>
            <p:cNvSpPr txBox="1"/>
            <p:nvPr/>
          </p:nvSpPr>
          <p:spPr>
            <a:xfrm rot="19662705">
              <a:off x="16909853" y="5701595"/>
              <a:ext cx="18152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Cooler, </a:t>
              </a:r>
            </a:p>
            <a:p>
              <a:r>
                <a:rPr lang="en-US" dirty="0"/>
                <a:t>Higher Altitude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30F6A6B-148D-A0E9-6D87-B9E9BBBAB7E0}"/>
                </a:ext>
              </a:extLst>
            </p:cNvPr>
            <p:cNvSpPr txBox="1"/>
            <p:nvPr/>
          </p:nvSpPr>
          <p:spPr>
            <a:xfrm rot="19662705">
              <a:off x="18763201" y="4478570"/>
              <a:ext cx="18754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Warmer,</a:t>
              </a:r>
            </a:p>
            <a:p>
              <a:r>
                <a:rPr lang="en-US" dirty="0"/>
                <a:t>Lower  Altitude</a:t>
              </a: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32EFF076-E260-318C-4429-218F960E31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315331" y="4963630"/>
              <a:ext cx="1573005" cy="472774"/>
            </a:xfrm>
            <a:prstGeom prst="straightConnector1">
              <a:avLst/>
            </a:prstGeom>
            <a:ln w="19050">
              <a:solidFill>
                <a:srgbClr val="FF93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EF2ABC2-7269-CEF3-C89C-7FE533BFCB8E}"/>
                </a:ext>
              </a:extLst>
            </p:cNvPr>
            <p:cNvSpPr txBox="1"/>
            <p:nvPr/>
          </p:nvSpPr>
          <p:spPr>
            <a:xfrm>
              <a:off x="18553186" y="7063427"/>
              <a:ext cx="13740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>
                <a:defRPr sz="18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l-GR" sz="2000" b="0" i="0" baseline="0" dirty="0">
                  <a:effectLst/>
                </a:rPr>
                <a:t>δ</a:t>
              </a:r>
              <a:r>
                <a:rPr lang="el-GR" sz="2000" b="0" i="0" baseline="30000" dirty="0">
                  <a:effectLst/>
                </a:rPr>
                <a:t>18</a:t>
              </a:r>
              <a:r>
                <a:rPr lang="en-US" sz="2000" b="0" i="0" baseline="0" dirty="0">
                  <a:effectLst/>
                </a:rPr>
                <a:t>O (‰)</a:t>
              </a:r>
              <a:endParaRPr lang="en-US" sz="2000" dirty="0">
                <a:effectLst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A559B29A-FA8F-9508-E6F5-982AB698B25E}"/>
                </a:ext>
              </a:extLst>
            </p:cNvPr>
            <p:cNvSpPr txBox="1"/>
            <p:nvPr/>
          </p:nvSpPr>
          <p:spPr>
            <a:xfrm rot="16200000">
              <a:off x="16256415" y="5610475"/>
              <a:ext cx="12805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>
                  <a:effectLst/>
                </a:rPr>
                <a:t>δ</a:t>
              </a:r>
              <a:r>
                <a:rPr lang="el-GR" sz="2000" baseline="30000" dirty="0">
                  <a:effectLst/>
                </a:rPr>
                <a:t>2</a:t>
              </a:r>
              <a:r>
                <a:rPr lang="en-US" sz="2000" dirty="0">
                  <a:effectLst/>
                </a:rPr>
                <a:t>H</a:t>
              </a:r>
              <a:r>
                <a:rPr lang="en-US" sz="2000" baseline="-25000" dirty="0">
                  <a:effectLst/>
                </a:rPr>
                <a:t>  </a:t>
              </a:r>
              <a:r>
                <a:rPr lang="en-US" sz="2000" dirty="0">
                  <a:effectLst/>
                </a:rPr>
                <a:t>(‰) </a:t>
              </a:r>
            </a:p>
            <a:p>
              <a:endParaRPr lang="en-US" sz="2000" dirty="0"/>
            </a:p>
          </p:txBody>
        </p:sp>
      </p:grp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A9B1C98-8256-E92F-DE17-C4102BA44A97}"/>
              </a:ext>
            </a:extLst>
          </p:cNvPr>
          <p:cNvCxnSpPr>
            <a:cxnSpLocks/>
          </p:cNvCxnSpPr>
          <p:nvPr/>
        </p:nvCxnSpPr>
        <p:spPr>
          <a:xfrm flipV="1">
            <a:off x="7394807" y="757596"/>
            <a:ext cx="3371584" cy="2188969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A8EF8-80CD-8989-9DEA-E3E6C1B12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175" y="1717822"/>
            <a:ext cx="6310902" cy="4351338"/>
          </a:xfrm>
        </p:spPr>
        <p:txBody>
          <a:bodyPr/>
          <a:lstStyle/>
          <a:p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Delta notation: </a:t>
            </a:r>
            <a:r>
              <a:rPr lang="el-GR" sz="2800" dirty="0">
                <a:effectLst/>
              </a:rPr>
              <a:t>δ</a:t>
            </a:r>
            <a:r>
              <a:rPr lang="el-GR" sz="2800" baseline="30000" dirty="0">
                <a:effectLst/>
              </a:rPr>
              <a:t>2</a:t>
            </a:r>
            <a:r>
              <a:rPr lang="en-US" sz="2800" dirty="0">
                <a:effectLst/>
              </a:rPr>
              <a:t>H, </a:t>
            </a:r>
            <a:r>
              <a:rPr lang="el-GR" sz="2800" b="0" i="0" baseline="0" dirty="0">
                <a:effectLst/>
              </a:rPr>
              <a:t>δ</a:t>
            </a:r>
            <a:r>
              <a:rPr lang="el-GR" sz="2800" b="0" i="0" baseline="30000" dirty="0">
                <a:effectLst/>
              </a:rPr>
              <a:t>18</a:t>
            </a:r>
            <a:r>
              <a:rPr lang="en-US" sz="2800" b="0" i="0" baseline="0" dirty="0">
                <a:effectLst/>
              </a:rPr>
              <a:t>O </a:t>
            </a:r>
            <a:endParaRPr lang="en-US" sz="2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Standardized ratio of heavy to light isotopes in parts per thousand (</a:t>
            </a:r>
            <a:r>
              <a:rPr lang="en-US" sz="2400" dirty="0">
                <a:effectLst/>
              </a:rPr>
              <a:t>‰)</a:t>
            </a: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Isotopic composition of water impacted by phase changes in the water cycle due </a:t>
            </a:r>
          </a:p>
          <a:p>
            <a:pPr lvl="1"/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Different water sources have naturally distinct isotopic signatures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or ‘fingerprints’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Can be used to identify:</a:t>
            </a:r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Different water sources</a:t>
            </a:r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Mixing between sources</a:t>
            </a:r>
          </a:p>
          <a:p>
            <a:pPr lvl="1"/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Impacts from evaporation</a:t>
            </a:r>
          </a:p>
          <a:p>
            <a:pPr lvl="1"/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967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map of a river&#10;&#10;Description automatically generated">
            <a:extLst>
              <a:ext uri="{FF2B5EF4-FFF2-40B4-BE49-F238E27FC236}">
                <a16:creationId xmlns:a16="http://schemas.microsoft.com/office/drawing/2014/main" id="{F4EA51CB-35AC-E555-F5FB-B155D8096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" t="1676" r="3555" b="1781"/>
          <a:stretch/>
        </p:blipFill>
        <p:spPr>
          <a:xfrm>
            <a:off x="6319520" y="237067"/>
            <a:ext cx="4551410" cy="66209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2F6D6D-09D5-AC1A-763D-8560A7ECE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80" y="466730"/>
            <a:ext cx="6002110" cy="1495425"/>
          </a:xfrm>
        </p:spPr>
        <p:txBody>
          <a:bodyPr>
            <a:normAutofit/>
          </a:bodyPr>
          <a:lstStyle/>
          <a:p>
            <a:r>
              <a:rPr lang="en-US" sz="4000" dirty="0"/>
              <a:t>SVID Recharge 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7D134-0C4D-1794-71D4-E89DA332F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180" y="1962154"/>
            <a:ext cx="5235508" cy="4210045"/>
          </a:xfrm>
        </p:spPr>
        <p:txBody>
          <a:bodyPr lIns="91440" tIns="45720" rIns="91440" bIns="45720" anchor="t">
            <a:normAutofit fontScale="92500" lnSpcReduction="10000"/>
          </a:bodyPr>
          <a:lstStyle/>
          <a:p>
            <a:r>
              <a:rPr lang="en-US" sz="1900" dirty="0"/>
              <a:t>Use Scott Valley Irrigation District (SVID) ditch to divert water from Scott River during periods of higher flow and apply to agricultural land for groundwater recharge </a:t>
            </a:r>
          </a:p>
          <a:p>
            <a:r>
              <a:rPr lang="en-US" sz="1900" dirty="0"/>
              <a:t>Diversion January through March in current permits</a:t>
            </a:r>
          </a:p>
          <a:p>
            <a:r>
              <a:rPr lang="en-US" sz="1900" dirty="0"/>
              <a:t>Long-term implementation to understand: </a:t>
            </a:r>
          </a:p>
          <a:p>
            <a:pPr lvl="1"/>
            <a:r>
              <a:rPr lang="en-US" sz="1900" dirty="0"/>
              <a:t>Results under different conditions/ water year types </a:t>
            </a:r>
          </a:p>
          <a:p>
            <a:pPr lvl="1"/>
            <a:r>
              <a:rPr lang="en-US" sz="1900" dirty="0"/>
              <a:t>Potential longer-term benefits of groundwater recharge </a:t>
            </a:r>
          </a:p>
          <a:p>
            <a:r>
              <a:rPr lang="en-US" sz="1900" b="1" dirty="0"/>
              <a:t>Evaluate impact to instream flows, particularly in the late summer and fall </a:t>
            </a:r>
          </a:p>
          <a:p>
            <a:pPr lvl="1"/>
            <a:r>
              <a:rPr lang="en-US" sz="1500" b="1" dirty="0"/>
              <a:t>Physical monitoring</a:t>
            </a:r>
          </a:p>
          <a:p>
            <a:pPr lvl="1"/>
            <a:r>
              <a:rPr lang="en-US" sz="1500" b="1" dirty="0"/>
              <a:t>Geochemical tracer monitoring</a:t>
            </a:r>
          </a:p>
          <a:p>
            <a:pPr lvl="1"/>
            <a:r>
              <a:rPr lang="en-US" sz="1500" b="1" dirty="0"/>
              <a:t>Model simulations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5D54EB-D5C0-31F5-8018-F786C5AD49C2}"/>
              </a:ext>
            </a:extLst>
          </p:cNvPr>
          <p:cNvSpPr/>
          <p:nvPr/>
        </p:nvSpPr>
        <p:spPr>
          <a:xfrm>
            <a:off x="8870577" y="2202873"/>
            <a:ext cx="742950" cy="2145716"/>
          </a:xfrm>
          <a:prstGeom prst="rect">
            <a:avLst/>
          </a:prstGeom>
          <a:solidFill>
            <a:srgbClr val="76D6FF">
              <a:alpha val="1882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B83016-D9ED-63A8-D8D2-21790136DC37}"/>
              </a:ext>
            </a:extLst>
          </p:cNvPr>
          <p:cNvSpPr txBox="1"/>
          <p:nvPr/>
        </p:nvSpPr>
        <p:spPr>
          <a:xfrm>
            <a:off x="10890854" y="2968344"/>
            <a:ext cx="1210973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/>
              <a:t>Project Area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87D8AD4-79B2-9165-F6CF-C2353D984EE9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9636032" y="3137621"/>
            <a:ext cx="1254822" cy="7293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091C8A7-E6C7-6E29-7D35-C3BA16499687}"/>
              </a:ext>
            </a:extLst>
          </p:cNvPr>
          <p:cNvSpPr txBox="1"/>
          <p:nvPr/>
        </p:nvSpPr>
        <p:spPr>
          <a:xfrm>
            <a:off x="10890854" y="4348589"/>
            <a:ext cx="1151803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Point of Diversion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2D9FD99-1EFC-3E82-8EB3-8C62A03E72F8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9116907" y="4348589"/>
            <a:ext cx="1773947" cy="29238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88F974C-F30E-F143-9B46-1BBF008C5A59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6786484" y="1285007"/>
            <a:ext cx="4104370" cy="22614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69BB420-BEF6-8F11-9CA8-83549E143A0D}"/>
              </a:ext>
            </a:extLst>
          </p:cNvPr>
          <p:cNvSpPr txBox="1"/>
          <p:nvPr/>
        </p:nvSpPr>
        <p:spPr>
          <a:xfrm>
            <a:off x="10890854" y="869508"/>
            <a:ext cx="1151803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USGS Fort Jones Flow Gage</a:t>
            </a:r>
          </a:p>
        </p:txBody>
      </p:sp>
    </p:spTree>
    <p:extLst>
      <p:ext uri="{BB962C8B-B14F-4D97-AF65-F5344CB8AC3E}">
        <p14:creationId xmlns:p14="http://schemas.microsoft.com/office/powerpoint/2010/main" val="4714599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385FE-C3D4-ECA1-1890-AFA2939A9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Water Isotope Time Series – Scott River near SVID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16825B0-3742-DDB5-D84F-5DA0AC61FD9B}"/>
              </a:ext>
            </a:extLst>
          </p:cNvPr>
          <p:cNvGraphicFramePr>
            <a:graphicFrameLocks noGrp="1"/>
          </p:cNvGraphicFramePr>
          <p:nvPr/>
        </p:nvGraphicFramePr>
        <p:xfrm>
          <a:off x="623175" y="1678398"/>
          <a:ext cx="11171428" cy="5179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FA25BD5-0CC5-2E9F-AB1C-2927B1C2F060}"/>
              </a:ext>
            </a:extLst>
          </p:cNvPr>
          <p:cNvSpPr txBox="1"/>
          <p:nvPr/>
        </p:nvSpPr>
        <p:spPr>
          <a:xfrm>
            <a:off x="6944809" y="3925611"/>
            <a:ext cx="43230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Seasonal shift in Scott River water isotope composition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Suggests a change in water source contribution through time</a:t>
            </a:r>
          </a:p>
        </p:txBody>
      </p:sp>
      <p:sp>
        <p:nvSpPr>
          <p:cNvPr id="8" name="TextBox 113">
            <a:extLst>
              <a:ext uri="{FF2B5EF4-FFF2-40B4-BE49-F238E27FC236}">
                <a16:creationId xmlns:a16="http://schemas.microsoft.com/office/drawing/2014/main" id="{5B9AEA9D-BF67-5426-208F-324CAF77006A}"/>
              </a:ext>
            </a:extLst>
          </p:cNvPr>
          <p:cNvSpPr txBox="1"/>
          <p:nvPr/>
        </p:nvSpPr>
        <p:spPr>
          <a:xfrm rot="20186487">
            <a:off x="1921636" y="4037233"/>
            <a:ext cx="3996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Global Meteoric Water Line</a:t>
            </a:r>
          </a:p>
        </p:txBody>
      </p:sp>
    </p:spTree>
    <p:extLst>
      <p:ext uri="{BB962C8B-B14F-4D97-AF65-F5344CB8AC3E}">
        <p14:creationId xmlns:p14="http://schemas.microsoft.com/office/powerpoint/2010/main" val="28210433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3828A-0848-E421-C865-1005C409F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Biological Monitoring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10A0D-EA38-E2C2-F228-E87AB238E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collaboration with Scott River Water Trust</a:t>
            </a:r>
          </a:p>
          <a:p>
            <a:r>
              <a:rPr lang="en-US" dirty="0"/>
              <a:t>Objectives:</a:t>
            </a:r>
          </a:p>
          <a:p>
            <a:pPr marL="800100" lvl="1" indent="-342900">
              <a:spcBef>
                <a:spcPts val="0"/>
              </a:spcBef>
              <a:buFont typeface="+mj-lt"/>
              <a:buAutoNum type="arabicParenR"/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Ensure that any Chinook or coho salmon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redds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located within the zone (100 feet above and below) of the SVID dam are not harmed during the duration of the diversion of up to 30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cfs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during the Jan. 1 through March 31 recharge period.</a:t>
            </a:r>
          </a:p>
          <a:p>
            <a:pPr marL="800100" lvl="1" indent="-342900">
              <a:spcBef>
                <a:spcPts val="0"/>
              </a:spcBef>
              <a:buFont typeface="+mj-lt"/>
              <a:buAutoNum type="arabicParenR"/>
            </a:pP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spcBef>
                <a:spcPts val="0"/>
              </a:spcBef>
              <a:buFont typeface="+mj-lt"/>
              <a:buAutoNum type="arabicParenR"/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Ensure that there is no “take” of the threatened coho salmon, as adults, juveniles, or eggs due to operation of the diversion for this project.</a:t>
            </a:r>
          </a:p>
          <a:p>
            <a:pPr marL="800100" lvl="1" indent="-342900">
              <a:spcBef>
                <a:spcPts val="0"/>
              </a:spcBef>
              <a:buFont typeface="+mj-lt"/>
              <a:buAutoNum type="arabicParenR"/>
            </a:pP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spcBef>
                <a:spcPts val="0"/>
              </a:spcBef>
              <a:buFont typeface="+mj-lt"/>
              <a:buAutoNum type="arabicParenR"/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Minimize the potential harm to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outmigrating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salmonids during the MAR operation.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9519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8049E-1154-D038-7F8E-51DDC4629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Kidder Creek Earthen Irrigation Ditch Study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FB72282-E18D-AD06-0DC2-E06F662E5FB9}"/>
              </a:ext>
            </a:extLst>
          </p:cNvPr>
          <p:cNvGrpSpPr/>
          <p:nvPr/>
        </p:nvGrpSpPr>
        <p:grpSpPr>
          <a:xfrm>
            <a:off x="1652759" y="1879872"/>
            <a:ext cx="8828468" cy="4691845"/>
            <a:chOff x="644139" y="12551043"/>
            <a:chExt cx="9863180" cy="524173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D639D4-B3A5-FAEE-A65D-0E0E2EAB170B}"/>
                </a:ext>
              </a:extLst>
            </p:cNvPr>
            <p:cNvGrpSpPr/>
            <p:nvPr/>
          </p:nvGrpSpPr>
          <p:grpSpPr>
            <a:xfrm>
              <a:off x="644139" y="12551043"/>
              <a:ext cx="9863180" cy="5241737"/>
              <a:chOff x="647777" y="13607389"/>
              <a:chExt cx="9863180" cy="5732704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E6D5C08B-7A6F-FC60-21EB-E9671B57A4E0}"/>
                  </a:ext>
                </a:extLst>
              </p:cNvPr>
              <p:cNvGrpSpPr/>
              <p:nvPr/>
            </p:nvGrpSpPr>
            <p:grpSpPr>
              <a:xfrm>
                <a:off x="647777" y="13607389"/>
                <a:ext cx="9863180" cy="5732704"/>
                <a:chOff x="713867" y="13608413"/>
                <a:chExt cx="9863180" cy="5732704"/>
              </a:xfrm>
            </p:grpSpPr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C417E4C1-0F74-51BE-3CE3-98B5BE70E8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13867" y="13608413"/>
                  <a:ext cx="9863180" cy="5732698"/>
                </a:xfrm>
                <a:prstGeom prst="rect">
                  <a:avLst/>
                </a:prstGeom>
              </p:spPr>
            </p:pic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D4A7361C-4AD5-0A49-44EE-6DFFE668C165}"/>
                    </a:ext>
                  </a:extLst>
                </p:cNvPr>
                <p:cNvSpPr/>
                <p:nvPr/>
              </p:nvSpPr>
              <p:spPr>
                <a:xfrm>
                  <a:off x="713867" y="13608418"/>
                  <a:ext cx="9863180" cy="5732699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5784EF3D-0473-E4D2-A355-5F125F525F32}"/>
                  </a:ext>
                </a:extLst>
              </p:cNvPr>
              <p:cNvSpPr/>
              <p:nvPr/>
            </p:nvSpPr>
            <p:spPr>
              <a:xfrm>
                <a:off x="1330696" y="18255960"/>
                <a:ext cx="274320" cy="274320"/>
              </a:xfrm>
              <a:prstGeom prst="ellipse">
                <a:avLst/>
              </a:prstGeom>
              <a:solidFill>
                <a:srgbClr val="C71BA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Aft>
                    <a:spcPts val="200"/>
                  </a:spcAft>
                </a:pPr>
                <a:endParaRPr lang="en-US" sz="3456" dirty="0"/>
              </a:p>
            </p:txBody>
          </p:sp>
          <p:sp>
            <p:nvSpPr>
              <p:cNvPr id="11" name="Triangle 10">
                <a:extLst>
                  <a:ext uri="{FF2B5EF4-FFF2-40B4-BE49-F238E27FC236}">
                    <a16:creationId xmlns:a16="http://schemas.microsoft.com/office/drawing/2014/main" id="{A6B0809F-8429-7E63-5247-78CD28E72F4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82311" y="16482094"/>
                <a:ext cx="365760" cy="284662"/>
              </a:xfrm>
              <a:prstGeom prst="triangle">
                <a:avLst/>
              </a:prstGeom>
              <a:solidFill>
                <a:srgbClr val="4FDC00"/>
              </a:solidFill>
              <a:ln w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Aft>
                    <a:spcPts val="200"/>
                  </a:spcAft>
                </a:pPr>
                <a:endParaRPr lang="en-US" sz="3456" dirty="0">
                  <a:solidFill>
                    <a:srgbClr val="4FDC00"/>
                  </a:solidFill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CBF3CEB-94A9-9C9B-7F07-D1BF2958EE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68151" y="15104026"/>
                <a:ext cx="274320" cy="249080"/>
              </a:xfrm>
              <a:prstGeom prst="rect">
                <a:avLst/>
              </a:prstGeom>
              <a:solidFill>
                <a:srgbClr val="FF8200"/>
              </a:solidFill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Aft>
                    <a:spcPts val="200"/>
                  </a:spcAft>
                </a:pPr>
                <a:endParaRPr lang="en-US" sz="3456" dirty="0"/>
              </a:p>
            </p:txBody>
          </p:sp>
          <p:sp>
            <p:nvSpPr>
              <p:cNvPr id="13" name="Diamond 12">
                <a:extLst>
                  <a:ext uri="{FF2B5EF4-FFF2-40B4-BE49-F238E27FC236}">
                    <a16:creationId xmlns:a16="http://schemas.microsoft.com/office/drawing/2014/main" id="{3004C056-8E4E-26C0-A7E4-2974CA8FA2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136676" y="17360631"/>
                <a:ext cx="365760" cy="331009"/>
              </a:xfrm>
              <a:prstGeom prst="diamond">
                <a:avLst/>
              </a:prstGeom>
              <a:solidFill>
                <a:srgbClr val="AB7942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Aft>
                    <a:spcPts val="200"/>
                  </a:spcAft>
                </a:pPr>
                <a:endParaRPr lang="en-US" sz="3456" dirty="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6F8508E-1086-5213-E9F0-D3226719C2B4}"/>
                  </a:ext>
                </a:extLst>
              </p:cNvPr>
              <p:cNvSpPr txBox="1"/>
              <p:nvPr/>
            </p:nvSpPr>
            <p:spPr>
              <a:xfrm>
                <a:off x="8418932" y="16291236"/>
                <a:ext cx="1435488" cy="1128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200"/>
                  </a:spcAft>
                </a:pPr>
                <a:r>
                  <a:rPr lang="en-US" dirty="0">
                    <a:solidFill>
                      <a:srgbClr val="AB7942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Earthen</a:t>
                </a:r>
                <a:r>
                  <a:rPr lang="en-US" dirty="0">
                    <a:solidFill>
                      <a:srgbClr val="4FDC00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 </a:t>
                </a:r>
                <a:r>
                  <a:rPr lang="en-US" dirty="0">
                    <a:solidFill>
                      <a:srgbClr val="AB7942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Irrigation Ditch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9EE9864-D6EB-35B1-4BC0-7D301FC1C15A}"/>
                  </a:ext>
                </a:extLst>
              </p:cNvPr>
              <p:cNvSpPr txBox="1"/>
              <p:nvPr/>
            </p:nvSpPr>
            <p:spPr>
              <a:xfrm>
                <a:off x="5979748" y="15417468"/>
                <a:ext cx="1715823" cy="451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200"/>
                  </a:spcAft>
                </a:pPr>
                <a:r>
                  <a:rPr lang="en-US" dirty="0">
                    <a:solidFill>
                      <a:srgbClr val="FF8200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Salmon Pool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71C0B3F-0301-0128-EF11-21DE77652DD1}"/>
                  </a:ext>
                </a:extLst>
              </p:cNvPr>
              <p:cNvSpPr txBox="1"/>
              <p:nvPr/>
            </p:nvSpPr>
            <p:spPr>
              <a:xfrm>
                <a:off x="5979748" y="16331721"/>
                <a:ext cx="1992857" cy="821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200"/>
                  </a:spcAft>
                </a:pPr>
                <a:r>
                  <a:rPr lang="en-US" dirty="0">
                    <a:solidFill>
                      <a:srgbClr val="4FDC00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Kidder Creek</a:t>
                </a:r>
              </a:p>
              <a:p>
                <a:pPr>
                  <a:spcAft>
                    <a:spcPts val="200"/>
                  </a:spcAft>
                </a:pPr>
                <a:r>
                  <a:rPr lang="en-US" dirty="0">
                    <a:solidFill>
                      <a:srgbClr val="4FDC00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 Downstream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ABCA129-3A8F-FDB7-661E-3A46E6BAD81A}"/>
                  </a:ext>
                </a:extLst>
              </p:cNvPr>
              <p:cNvSpPr txBox="1"/>
              <p:nvPr/>
            </p:nvSpPr>
            <p:spPr>
              <a:xfrm>
                <a:off x="780474" y="18546294"/>
                <a:ext cx="2138329" cy="793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200"/>
                  </a:spcAft>
                </a:pPr>
                <a:r>
                  <a:rPr lang="en-US" dirty="0">
                    <a:solidFill>
                      <a:srgbClr val="C71BA2"/>
                    </a:solidFill>
                    <a:effectLst>
                      <a:glow rad="88900">
                        <a:schemeClr val="tx1">
                          <a:alpha val="98000"/>
                        </a:schemeClr>
                      </a:glow>
                    </a:effectLst>
                  </a:rPr>
                  <a:t>Kidder Creek at Ditch Diversion</a:t>
                </a: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F5D5B9EE-9C65-E9B7-8F6E-5D4306BD52C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68151" y="14084579"/>
                <a:ext cx="1124102" cy="713260"/>
              </a:xfrm>
              <a:prstGeom prst="straightConnector1">
                <a:avLst/>
              </a:prstGeom>
              <a:ln w="571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86D9C00C-7768-4824-7FD8-1BE31921E3E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10150" y="16733767"/>
                <a:ext cx="612742" cy="677682"/>
              </a:xfrm>
              <a:prstGeom prst="straightConnector1">
                <a:avLst/>
              </a:prstGeom>
              <a:ln w="571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36F6CB0E-28B5-1420-5D48-F8E62B66A0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20975" y="17757335"/>
                <a:ext cx="645881" cy="311067"/>
              </a:xfrm>
              <a:prstGeom prst="straightConnector1">
                <a:avLst/>
              </a:prstGeom>
              <a:ln w="571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9E53C028-95D5-42D9-7B64-F877B8203C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37659" y="18334378"/>
                <a:ext cx="915641" cy="331020"/>
              </a:xfrm>
              <a:prstGeom prst="straightConnector1">
                <a:avLst/>
              </a:prstGeom>
              <a:ln w="571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10A6CBA-0E3E-05FC-68E8-A5D67AD64647}"/>
                  </a:ext>
                </a:extLst>
              </p:cNvPr>
              <p:cNvSpPr txBox="1"/>
              <p:nvPr/>
            </p:nvSpPr>
            <p:spPr>
              <a:xfrm rot="19672812">
                <a:off x="6118263" y="13979035"/>
                <a:ext cx="1715823" cy="4512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200"/>
                  </a:spcAft>
                </a:pPr>
                <a:r>
                  <a:rPr lang="en-US" dirty="0"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Flow Direction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9BC3BA-ECC8-F63C-169F-CCF6A053FB10}"/>
                </a:ext>
              </a:extLst>
            </p:cNvPr>
            <p:cNvSpPr txBox="1"/>
            <p:nvPr/>
          </p:nvSpPr>
          <p:spPr>
            <a:xfrm rot="20737603">
              <a:off x="1304924" y="16141878"/>
              <a:ext cx="1947696" cy="44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1E84FF"/>
                  </a:solidFill>
                  <a:effectLst>
                    <a:glow rad="101600">
                      <a:schemeClr val="tx1"/>
                    </a:glow>
                  </a:effectLst>
                </a:rPr>
                <a:t>Kidder Creek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85C3C46-11BF-5AF3-578F-CEB7062FF715}"/>
                </a:ext>
              </a:extLst>
            </p:cNvPr>
            <p:cNvSpPr txBox="1"/>
            <p:nvPr/>
          </p:nvSpPr>
          <p:spPr>
            <a:xfrm rot="1056106">
              <a:off x="8693040" y="12704495"/>
              <a:ext cx="1611513" cy="790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1E84FF"/>
                  </a:solidFill>
                  <a:effectLst>
                    <a:glow rad="101600">
                      <a:schemeClr val="tx1">
                        <a:alpha val="89855"/>
                      </a:schemeClr>
                    </a:glow>
                  </a:effectLst>
                </a:rPr>
                <a:t>Kidder Creek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56D5EE-FB86-D30C-29BB-BB71AABA1D51}"/>
                </a:ext>
              </a:extLst>
            </p:cNvPr>
            <p:cNvSpPr txBox="1"/>
            <p:nvPr/>
          </p:nvSpPr>
          <p:spPr>
            <a:xfrm rot="1089841">
              <a:off x="5523162" y="16294823"/>
              <a:ext cx="28199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27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Earthen Irrigation Ditch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25154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5E270-E604-35C4-9954-E560E9580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394FF-6C62-2AA6-4BE5-DC5E93E20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Kidder Creek Radon Time Series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1920F83-ECF2-CB6D-4EF7-5D806E29AC18}"/>
              </a:ext>
            </a:extLst>
          </p:cNvPr>
          <p:cNvGraphicFramePr>
            <a:graphicFrameLocks noGrp="1"/>
          </p:cNvGraphicFramePr>
          <p:nvPr/>
        </p:nvGraphicFramePr>
        <p:xfrm>
          <a:off x="855605" y="1794150"/>
          <a:ext cx="11164893" cy="5170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B07B4F28-0688-EA2A-30F1-C8956C9218CE}"/>
              </a:ext>
            </a:extLst>
          </p:cNvPr>
          <p:cNvGrpSpPr/>
          <p:nvPr/>
        </p:nvGrpSpPr>
        <p:grpSpPr>
          <a:xfrm>
            <a:off x="171501" y="1794150"/>
            <a:ext cx="967244" cy="4767757"/>
            <a:chOff x="11304978" y="4020046"/>
            <a:chExt cx="967244" cy="476775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C9F1CAD-C11A-D108-4240-F1B83950D529}"/>
                </a:ext>
              </a:extLst>
            </p:cNvPr>
            <p:cNvSpPr txBox="1"/>
            <p:nvPr/>
          </p:nvSpPr>
          <p:spPr>
            <a:xfrm rot="16200000">
              <a:off x="10969876" y="4594797"/>
              <a:ext cx="17958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Higher Rn, More Local GW Input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6425335-07DA-38BB-B826-ED2F0C39BF3F}"/>
                </a:ext>
              </a:extLst>
            </p:cNvPr>
            <p:cNvSpPr txBox="1"/>
            <p:nvPr/>
          </p:nvSpPr>
          <p:spPr>
            <a:xfrm rot="16200000">
              <a:off x="10812896" y="7372391"/>
              <a:ext cx="190749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Lower Rn, Gas Exchange?, Less Local GW Input?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E2C6261-5EB3-E974-B8C9-491E53D36F1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260498" y="4251875"/>
              <a:ext cx="7332" cy="133217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55ABC2B-6651-DD88-28F3-4C2C8A1D5721}"/>
                </a:ext>
              </a:extLst>
            </p:cNvPr>
            <p:cNvCxnSpPr>
              <a:cxnSpLocks/>
            </p:cNvCxnSpPr>
            <p:nvPr/>
          </p:nvCxnSpPr>
          <p:spPr>
            <a:xfrm>
              <a:off x="12272222" y="7006296"/>
              <a:ext cx="0" cy="131642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AA998A8-3730-77A8-80D0-C9CFC8C1A635}"/>
              </a:ext>
            </a:extLst>
          </p:cNvPr>
          <p:cNvSpPr txBox="1"/>
          <p:nvPr/>
        </p:nvSpPr>
        <p:spPr>
          <a:xfrm>
            <a:off x="6933646" y="2064691"/>
            <a:ext cx="40506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Seasonal Increase in Kidder Creek Radon Activity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Consistent with Increasing GW Contribution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Irrigation ditch is a likely losing area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1C86FE-7354-F056-A10C-C4747C399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490" y="2103081"/>
            <a:ext cx="4569573" cy="27544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7E8C99F-88FF-AD9E-9B31-DDD8767AE1CD}"/>
              </a:ext>
            </a:extLst>
          </p:cNvPr>
          <p:cNvSpPr txBox="1"/>
          <p:nvPr/>
        </p:nvSpPr>
        <p:spPr>
          <a:xfrm>
            <a:off x="5622400" y="3282542"/>
            <a:ext cx="27636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AB7942"/>
                </a:solidFill>
                <a:effectLst>
                  <a:glow rad="101600">
                    <a:schemeClr val="tx1"/>
                  </a:glow>
                </a:effectLst>
              </a:rPr>
              <a:t>Earthen</a:t>
            </a:r>
          </a:p>
          <a:p>
            <a:r>
              <a:rPr lang="en-US" b="1" dirty="0">
                <a:solidFill>
                  <a:srgbClr val="AB7942"/>
                </a:solidFill>
                <a:effectLst>
                  <a:glow rad="101600">
                    <a:schemeClr val="tx1"/>
                  </a:glow>
                </a:effectLst>
              </a:rPr>
              <a:t> Irrigation </a:t>
            </a:r>
          </a:p>
          <a:p>
            <a:r>
              <a:rPr lang="en-US" b="1" dirty="0">
                <a:solidFill>
                  <a:srgbClr val="AB7942"/>
                </a:solidFill>
                <a:effectLst>
                  <a:glow rad="101600">
                    <a:schemeClr val="tx1"/>
                  </a:glow>
                </a:effectLst>
              </a:rPr>
              <a:t>Ditch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BDAB2E-51F4-1284-033E-0DAAB2C2F781}"/>
              </a:ext>
            </a:extLst>
          </p:cNvPr>
          <p:cNvSpPr txBox="1"/>
          <p:nvPr/>
        </p:nvSpPr>
        <p:spPr>
          <a:xfrm>
            <a:off x="3245089" y="2940807"/>
            <a:ext cx="2763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FDC00"/>
                </a:solidFill>
                <a:effectLst>
                  <a:glow rad="101600">
                    <a:schemeClr val="tx1"/>
                  </a:glow>
                </a:effectLst>
              </a:rPr>
              <a:t>Kidder Creek </a:t>
            </a:r>
          </a:p>
          <a:p>
            <a:r>
              <a:rPr lang="en-US" b="1" dirty="0">
                <a:solidFill>
                  <a:srgbClr val="4FDC00"/>
                </a:solidFill>
                <a:effectLst>
                  <a:glow rad="101600">
                    <a:schemeClr val="tx1"/>
                  </a:glow>
                </a:effectLst>
              </a:rPr>
              <a:t>Downstream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25B07B-3C41-3DFC-7012-2BC966B78F9C}"/>
              </a:ext>
            </a:extLst>
          </p:cNvPr>
          <p:cNvSpPr txBox="1"/>
          <p:nvPr/>
        </p:nvSpPr>
        <p:spPr>
          <a:xfrm>
            <a:off x="2260663" y="3733254"/>
            <a:ext cx="2763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71BA2"/>
                </a:solidFill>
                <a:effectLst>
                  <a:glow rad="63500">
                    <a:schemeClr val="tx1"/>
                  </a:glow>
                </a:effectLst>
              </a:rPr>
              <a:t>Kidder Creek </a:t>
            </a:r>
          </a:p>
          <a:p>
            <a:r>
              <a:rPr lang="en-US" b="1" dirty="0">
                <a:solidFill>
                  <a:srgbClr val="C71BA2"/>
                </a:solidFill>
                <a:effectLst>
                  <a:glow rad="63500">
                    <a:schemeClr val="tx1"/>
                  </a:glow>
                </a:effectLst>
              </a:rPr>
              <a:t>at Diversion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F6424B2-7637-C24C-C4D9-9037B5D189D5}"/>
              </a:ext>
            </a:extLst>
          </p:cNvPr>
          <p:cNvSpPr/>
          <p:nvPr/>
        </p:nvSpPr>
        <p:spPr>
          <a:xfrm>
            <a:off x="2314934" y="4379585"/>
            <a:ext cx="162045" cy="146116"/>
          </a:xfrm>
          <a:prstGeom prst="ellipse">
            <a:avLst/>
          </a:prstGeom>
          <a:solidFill>
            <a:srgbClr val="C71BA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FFAB44B8-AEF5-A6DE-D050-7D854CA12BCE}"/>
              </a:ext>
            </a:extLst>
          </p:cNvPr>
          <p:cNvSpPr/>
          <p:nvPr/>
        </p:nvSpPr>
        <p:spPr>
          <a:xfrm>
            <a:off x="6438051" y="3912243"/>
            <a:ext cx="182880" cy="182880"/>
          </a:xfrm>
          <a:prstGeom prst="diamond">
            <a:avLst/>
          </a:prstGeom>
          <a:solidFill>
            <a:srgbClr val="AB79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1777644C-D787-2438-DB15-01EC9A9B40E7}"/>
              </a:ext>
            </a:extLst>
          </p:cNvPr>
          <p:cNvSpPr/>
          <p:nvPr/>
        </p:nvSpPr>
        <p:spPr>
          <a:xfrm>
            <a:off x="4571801" y="3440413"/>
            <a:ext cx="182880" cy="182880"/>
          </a:xfrm>
          <a:prstGeom prst="triangle">
            <a:avLst/>
          </a:prstGeom>
          <a:solidFill>
            <a:srgbClr val="4FDC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813855D-B18A-CB16-7EEE-23718F5E29BC}"/>
              </a:ext>
            </a:extLst>
          </p:cNvPr>
          <p:cNvSpPr/>
          <p:nvPr/>
        </p:nvSpPr>
        <p:spPr>
          <a:xfrm>
            <a:off x="5024353" y="2731625"/>
            <a:ext cx="137160" cy="137160"/>
          </a:xfrm>
          <a:prstGeom prst="rect">
            <a:avLst/>
          </a:prstGeom>
          <a:solidFill>
            <a:srgbClr val="FF82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62EDEC-CFC1-9184-D8E1-47E8BDB969BE}"/>
              </a:ext>
            </a:extLst>
          </p:cNvPr>
          <p:cNvSpPr txBox="1"/>
          <p:nvPr/>
        </p:nvSpPr>
        <p:spPr>
          <a:xfrm>
            <a:off x="5226827" y="2646180"/>
            <a:ext cx="1622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8200"/>
                </a:solidFill>
                <a:effectLst>
                  <a:glow rad="101600">
                    <a:schemeClr val="tx1"/>
                  </a:glow>
                </a:effectLst>
              </a:rPr>
              <a:t>Salmon Pool</a:t>
            </a:r>
          </a:p>
        </p:txBody>
      </p:sp>
    </p:spTree>
    <p:extLst>
      <p:ext uri="{BB962C8B-B14F-4D97-AF65-F5344CB8AC3E}">
        <p14:creationId xmlns:p14="http://schemas.microsoft.com/office/powerpoint/2010/main" val="38703392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CB037-9120-4C0F-EB17-E7875EF34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Salmon Pool GW Seepage 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A3009CD7-EE88-296C-2A77-D91783C8BF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811140"/>
              </p:ext>
            </p:extLst>
          </p:nvPr>
        </p:nvGraphicFramePr>
        <p:xfrm>
          <a:off x="30417" y="1790757"/>
          <a:ext cx="7693126" cy="4806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5BD31943-1B11-26A5-98FA-9D2CF1B16755}"/>
              </a:ext>
            </a:extLst>
          </p:cNvPr>
          <p:cNvGrpSpPr/>
          <p:nvPr/>
        </p:nvGrpSpPr>
        <p:grpSpPr>
          <a:xfrm>
            <a:off x="8140556" y="654868"/>
            <a:ext cx="4119823" cy="3279964"/>
            <a:chOff x="7679225" y="3317070"/>
            <a:chExt cx="4119823" cy="327996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9CE3BDA-6681-A6BA-2682-67FDB5DC2467}"/>
                </a:ext>
              </a:extLst>
            </p:cNvPr>
            <p:cNvGrpSpPr/>
            <p:nvPr/>
          </p:nvGrpSpPr>
          <p:grpSpPr>
            <a:xfrm>
              <a:off x="7679225" y="3317070"/>
              <a:ext cx="4119823" cy="3279964"/>
              <a:chOff x="22431699" y="4421393"/>
              <a:chExt cx="4894682" cy="3734885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CA0221FF-79FD-628A-228D-5328A069C0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4186"/>
              <a:stretch/>
            </p:blipFill>
            <p:spPr bwMode="auto">
              <a:xfrm>
                <a:off x="22431699" y="4421393"/>
                <a:ext cx="4273416" cy="373488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6E164D9-7CA5-179C-02B1-EB9B54B59AFB}"/>
                  </a:ext>
                </a:extLst>
              </p:cNvPr>
              <p:cNvSpPr txBox="1"/>
              <p:nvPr/>
            </p:nvSpPr>
            <p:spPr>
              <a:xfrm>
                <a:off x="22568583" y="5323031"/>
                <a:ext cx="4757798" cy="876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solidFill>
                      <a:schemeClr val="bg1"/>
                    </a:solidFill>
                    <a:effectLst>
                      <a:glow rad="101600">
                        <a:schemeClr val="tx1"/>
                      </a:glow>
                    </a:effectLst>
                  </a:rPr>
                  <a:t>Undercut Bank Seepage </a:t>
                </a:r>
              </a:p>
              <a:p>
                <a:r>
                  <a:rPr lang="en-US" sz="2200" b="1" dirty="0">
                    <a:solidFill>
                      <a:schemeClr val="bg1"/>
                    </a:solidFill>
                    <a:effectLst>
                      <a:glow rad="101600">
                        <a:schemeClr val="tx1"/>
                      </a:glow>
                    </a:effectLst>
                  </a:rPr>
                  <a:t>(-10 cm depth): 240 pCi/L 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0615F08-106B-BA66-EC26-AE429D2CBD2E}"/>
                  </a:ext>
                </a:extLst>
              </p:cNvPr>
              <p:cNvSpPr txBox="1"/>
              <p:nvPr/>
            </p:nvSpPr>
            <p:spPr>
              <a:xfrm>
                <a:off x="22585090" y="7220721"/>
                <a:ext cx="4273416" cy="4906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solidFill>
                      <a:schemeClr val="bg1"/>
                    </a:solidFill>
                    <a:effectLst>
                      <a:glow rad="101600">
                        <a:schemeClr val="tx1"/>
                      </a:glow>
                    </a:effectLst>
                  </a:rPr>
                  <a:t>Salmon Pool: 10 -16 pCi/L </a:t>
                </a:r>
              </a:p>
            </p:txBody>
          </p:sp>
        </p:grp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F77694E-4909-C8BF-5795-9D97FB4EE9AF}"/>
                </a:ext>
              </a:extLst>
            </p:cNvPr>
            <p:cNvSpPr/>
            <p:nvPr/>
          </p:nvSpPr>
          <p:spPr>
            <a:xfrm>
              <a:off x="7679226" y="4881827"/>
              <a:ext cx="3596908" cy="531628"/>
            </a:xfrm>
            <a:custGeom>
              <a:avLst/>
              <a:gdLst>
                <a:gd name="connsiteX0" fmla="*/ 0 w 4067362"/>
                <a:gd name="connsiteY0" fmla="*/ 531628 h 531628"/>
                <a:gd name="connsiteX1" fmla="*/ 276447 w 4067362"/>
                <a:gd name="connsiteY1" fmla="*/ 489098 h 531628"/>
                <a:gd name="connsiteX2" fmla="*/ 318977 w 4067362"/>
                <a:gd name="connsiteY2" fmla="*/ 446567 h 531628"/>
                <a:gd name="connsiteX3" fmla="*/ 446568 w 4067362"/>
                <a:gd name="connsiteY3" fmla="*/ 382772 h 531628"/>
                <a:gd name="connsiteX4" fmla="*/ 510363 w 4067362"/>
                <a:gd name="connsiteY4" fmla="*/ 340242 h 531628"/>
                <a:gd name="connsiteX5" fmla="*/ 744279 w 4067362"/>
                <a:gd name="connsiteY5" fmla="*/ 340242 h 531628"/>
                <a:gd name="connsiteX6" fmla="*/ 871870 w 4067362"/>
                <a:gd name="connsiteY6" fmla="*/ 382772 h 531628"/>
                <a:gd name="connsiteX7" fmla="*/ 935665 w 4067362"/>
                <a:gd name="connsiteY7" fmla="*/ 404037 h 531628"/>
                <a:gd name="connsiteX8" fmla="*/ 1020726 w 4067362"/>
                <a:gd name="connsiteY8" fmla="*/ 425302 h 531628"/>
                <a:gd name="connsiteX9" fmla="*/ 1233377 w 4067362"/>
                <a:gd name="connsiteY9" fmla="*/ 382772 h 531628"/>
                <a:gd name="connsiteX10" fmla="*/ 1297172 w 4067362"/>
                <a:gd name="connsiteY10" fmla="*/ 340242 h 531628"/>
                <a:gd name="connsiteX11" fmla="*/ 1424763 w 4067362"/>
                <a:gd name="connsiteY11" fmla="*/ 297712 h 531628"/>
                <a:gd name="connsiteX12" fmla="*/ 1679945 w 4067362"/>
                <a:gd name="connsiteY12" fmla="*/ 318977 h 531628"/>
                <a:gd name="connsiteX13" fmla="*/ 1765005 w 4067362"/>
                <a:gd name="connsiteY13" fmla="*/ 340242 h 531628"/>
                <a:gd name="connsiteX14" fmla="*/ 2105247 w 4067362"/>
                <a:gd name="connsiteY14" fmla="*/ 318977 h 531628"/>
                <a:gd name="connsiteX15" fmla="*/ 2169042 w 4067362"/>
                <a:gd name="connsiteY15" fmla="*/ 276447 h 531628"/>
                <a:gd name="connsiteX16" fmla="*/ 2296633 w 4067362"/>
                <a:gd name="connsiteY16" fmla="*/ 233916 h 531628"/>
                <a:gd name="connsiteX17" fmla="*/ 2466754 w 4067362"/>
                <a:gd name="connsiteY17" fmla="*/ 276447 h 531628"/>
                <a:gd name="connsiteX18" fmla="*/ 2594345 w 4067362"/>
                <a:gd name="connsiteY18" fmla="*/ 340242 h 531628"/>
                <a:gd name="connsiteX19" fmla="*/ 2743200 w 4067362"/>
                <a:gd name="connsiteY19" fmla="*/ 318977 h 531628"/>
                <a:gd name="connsiteX20" fmla="*/ 2785731 w 4067362"/>
                <a:gd name="connsiteY20" fmla="*/ 276447 h 531628"/>
                <a:gd name="connsiteX21" fmla="*/ 2849526 w 4067362"/>
                <a:gd name="connsiteY21" fmla="*/ 255181 h 531628"/>
                <a:gd name="connsiteX22" fmla="*/ 2913321 w 4067362"/>
                <a:gd name="connsiteY22" fmla="*/ 191386 h 531628"/>
                <a:gd name="connsiteX23" fmla="*/ 3040912 w 4067362"/>
                <a:gd name="connsiteY23" fmla="*/ 148856 h 531628"/>
                <a:gd name="connsiteX24" fmla="*/ 3211033 w 4067362"/>
                <a:gd name="connsiteY24" fmla="*/ 170121 h 531628"/>
                <a:gd name="connsiteX25" fmla="*/ 3338624 w 4067362"/>
                <a:gd name="connsiteY25" fmla="*/ 212651 h 531628"/>
                <a:gd name="connsiteX26" fmla="*/ 3657600 w 4067362"/>
                <a:gd name="connsiteY26" fmla="*/ 170121 h 531628"/>
                <a:gd name="connsiteX27" fmla="*/ 3721396 w 4067362"/>
                <a:gd name="connsiteY27" fmla="*/ 127591 h 531628"/>
                <a:gd name="connsiteX28" fmla="*/ 3848986 w 4067362"/>
                <a:gd name="connsiteY28" fmla="*/ 85060 h 531628"/>
                <a:gd name="connsiteX29" fmla="*/ 4061638 w 4067362"/>
                <a:gd name="connsiteY29" fmla="*/ 85060 h 531628"/>
                <a:gd name="connsiteX30" fmla="*/ 4040372 w 4067362"/>
                <a:gd name="connsiteY30" fmla="*/ 0 h 53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067362" h="531628">
                  <a:moveTo>
                    <a:pt x="0" y="531628"/>
                  </a:moveTo>
                  <a:cubicBezTo>
                    <a:pt x="12416" y="530248"/>
                    <a:pt x="223830" y="515407"/>
                    <a:pt x="276447" y="489098"/>
                  </a:cubicBezTo>
                  <a:cubicBezTo>
                    <a:pt x="294379" y="480132"/>
                    <a:pt x="303321" y="459092"/>
                    <a:pt x="318977" y="446567"/>
                  </a:cubicBezTo>
                  <a:cubicBezTo>
                    <a:pt x="377866" y="399455"/>
                    <a:pt x="379187" y="405232"/>
                    <a:pt x="446568" y="382772"/>
                  </a:cubicBezTo>
                  <a:cubicBezTo>
                    <a:pt x="467833" y="368595"/>
                    <a:pt x="487504" y="351672"/>
                    <a:pt x="510363" y="340242"/>
                  </a:cubicBezTo>
                  <a:cubicBezTo>
                    <a:pt x="596904" y="296972"/>
                    <a:pt x="632149" y="326226"/>
                    <a:pt x="744279" y="340242"/>
                  </a:cubicBezTo>
                  <a:lnTo>
                    <a:pt x="871870" y="382772"/>
                  </a:lnTo>
                  <a:cubicBezTo>
                    <a:pt x="893135" y="389860"/>
                    <a:pt x="913919" y="398601"/>
                    <a:pt x="935665" y="404037"/>
                  </a:cubicBezTo>
                  <a:lnTo>
                    <a:pt x="1020726" y="425302"/>
                  </a:lnTo>
                  <a:cubicBezTo>
                    <a:pt x="1075583" y="417465"/>
                    <a:pt x="1173993" y="412464"/>
                    <a:pt x="1233377" y="382772"/>
                  </a:cubicBezTo>
                  <a:cubicBezTo>
                    <a:pt x="1256236" y="371342"/>
                    <a:pt x="1273817" y="350622"/>
                    <a:pt x="1297172" y="340242"/>
                  </a:cubicBezTo>
                  <a:cubicBezTo>
                    <a:pt x="1338139" y="322035"/>
                    <a:pt x="1424763" y="297712"/>
                    <a:pt x="1424763" y="297712"/>
                  </a:cubicBezTo>
                  <a:cubicBezTo>
                    <a:pt x="1509824" y="304800"/>
                    <a:pt x="1595249" y="308390"/>
                    <a:pt x="1679945" y="318977"/>
                  </a:cubicBezTo>
                  <a:cubicBezTo>
                    <a:pt x="1708945" y="322602"/>
                    <a:pt x="1735779" y="340242"/>
                    <a:pt x="1765005" y="340242"/>
                  </a:cubicBezTo>
                  <a:cubicBezTo>
                    <a:pt x="1878640" y="340242"/>
                    <a:pt x="1991833" y="326065"/>
                    <a:pt x="2105247" y="318977"/>
                  </a:cubicBezTo>
                  <a:cubicBezTo>
                    <a:pt x="2126512" y="304800"/>
                    <a:pt x="2145687" y="286827"/>
                    <a:pt x="2169042" y="276447"/>
                  </a:cubicBezTo>
                  <a:cubicBezTo>
                    <a:pt x="2210009" y="258239"/>
                    <a:pt x="2296633" y="233916"/>
                    <a:pt x="2296633" y="233916"/>
                  </a:cubicBezTo>
                  <a:cubicBezTo>
                    <a:pt x="2337081" y="242006"/>
                    <a:pt x="2423157" y="254648"/>
                    <a:pt x="2466754" y="276447"/>
                  </a:cubicBezTo>
                  <a:cubicBezTo>
                    <a:pt x="2631635" y="358889"/>
                    <a:pt x="2434001" y="286795"/>
                    <a:pt x="2594345" y="340242"/>
                  </a:cubicBezTo>
                  <a:cubicBezTo>
                    <a:pt x="2643963" y="333154"/>
                    <a:pt x="2695650" y="334827"/>
                    <a:pt x="2743200" y="318977"/>
                  </a:cubicBezTo>
                  <a:cubicBezTo>
                    <a:pt x="2762220" y="312637"/>
                    <a:pt x="2768539" y="286762"/>
                    <a:pt x="2785731" y="276447"/>
                  </a:cubicBezTo>
                  <a:cubicBezTo>
                    <a:pt x="2804952" y="264914"/>
                    <a:pt x="2828261" y="262270"/>
                    <a:pt x="2849526" y="255181"/>
                  </a:cubicBezTo>
                  <a:cubicBezTo>
                    <a:pt x="2870791" y="233916"/>
                    <a:pt x="2887032" y="205991"/>
                    <a:pt x="2913321" y="191386"/>
                  </a:cubicBezTo>
                  <a:cubicBezTo>
                    <a:pt x="2952510" y="169614"/>
                    <a:pt x="3040912" y="148856"/>
                    <a:pt x="3040912" y="148856"/>
                  </a:cubicBezTo>
                  <a:cubicBezTo>
                    <a:pt x="3097619" y="155944"/>
                    <a:pt x="3155153" y="158147"/>
                    <a:pt x="3211033" y="170121"/>
                  </a:cubicBezTo>
                  <a:cubicBezTo>
                    <a:pt x="3254869" y="179514"/>
                    <a:pt x="3338624" y="212651"/>
                    <a:pt x="3338624" y="212651"/>
                  </a:cubicBezTo>
                  <a:cubicBezTo>
                    <a:pt x="3395638" y="207900"/>
                    <a:pt x="3570737" y="213552"/>
                    <a:pt x="3657600" y="170121"/>
                  </a:cubicBezTo>
                  <a:cubicBezTo>
                    <a:pt x="3680459" y="158691"/>
                    <a:pt x="3698041" y="137971"/>
                    <a:pt x="3721396" y="127591"/>
                  </a:cubicBezTo>
                  <a:cubicBezTo>
                    <a:pt x="3762363" y="109383"/>
                    <a:pt x="3848986" y="85060"/>
                    <a:pt x="3848986" y="85060"/>
                  </a:cubicBezTo>
                  <a:cubicBezTo>
                    <a:pt x="3905193" y="99112"/>
                    <a:pt x="4009497" y="137202"/>
                    <a:pt x="4061638" y="85060"/>
                  </a:cubicBezTo>
                  <a:cubicBezTo>
                    <a:pt x="4082304" y="64394"/>
                    <a:pt x="4040372" y="0"/>
                    <a:pt x="4040372" y="0"/>
                  </a:cubicBezTo>
                </a:path>
              </a:pathLst>
            </a:custGeom>
            <a:noFill/>
            <a:ln w="76200">
              <a:solidFill>
                <a:srgbClr val="1E84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7BC9DFD-D5E7-41BB-7786-CD6E9BFE0BAC}"/>
              </a:ext>
            </a:extLst>
          </p:cNvPr>
          <p:cNvGrpSpPr/>
          <p:nvPr/>
        </p:nvGrpSpPr>
        <p:grpSpPr>
          <a:xfrm>
            <a:off x="7162274" y="4023601"/>
            <a:ext cx="6191600" cy="2754421"/>
            <a:chOff x="6879747" y="451413"/>
            <a:chExt cx="6191600" cy="275442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E39EEDD-B671-11ED-EB75-386225EF7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79747" y="451413"/>
              <a:ext cx="4569573" cy="2754421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AD8B774-E1CF-3152-0BF5-C41E483E00CE}"/>
                </a:ext>
              </a:extLst>
            </p:cNvPr>
            <p:cNvGrpSpPr/>
            <p:nvPr/>
          </p:nvGrpSpPr>
          <p:grpSpPr>
            <a:xfrm>
              <a:off x="6945920" y="994512"/>
              <a:ext cx="6125427" cy="1879521"/>
              <a:chOff x="6945920" y="994512"/>
              <a:chExt cx="6125427" cy="1879521"/>
            </a:xfrm>
          </p:grpSpPr>
          <p:sp>
            <p:nvSpPr>
              <p:cNvPr id="16" name="Triangle 15">
                <a:extLst>
                  <a:ext uri="{FF2B5EF4-FFF2-40B4-BE49-F238E27FC236}">
                    <a16:creationId xmlns:a16="http://schemas.microsoft.com/office/drawing/2014/main" id="{8B84706E-1507-05C2-F7E3-F5294551700D}"/>
                  </a:ext>
                </a:extLst>
              </p:cNvPr>
              <p:cNvSpPr/>
              <p:nvPr/>
            </p:nvSpPr>
            <p:spPr>
              <a:xfrm>
                <a:off x="9236939" y="1847530"/>
                <a:ext cx="182880" cy="182880"/>
              </a:xfrm>
              <a:prstGeom prst="triangle">
                <a:avLst/>
              </a:prstGeom>
              <a:solidFill>
                <a:srgbClr val="4FDC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50754F9-75E6-9716-2B80-9F03871E8E2A}"/>
                  </a:ext>
                </a:extLst>
              </p:cNvPr>
              <p:cNvGrpSpPr/>
              <p:nvPr/>
            </p:nvGrpSpPr>
            <p:grpSpPr>
              <a:xfrm>
                <a:off x="6945920" y="994512"/>
                <a:ext cx="6125427" cy="1879521"/>
                <a:chOff x="6945920" y="994512"/>
                <a:chExt cx="6125427" cy="1879521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843C3662-12BB-0628-D2EE-2166088A69BA}"/>
                    </a:ext>
                  </a:extLst>
                </p:cNvPr>
                <p:cNvSpPr txBox="1"/>
                <p:nvPr/>
              </p:nvSpPr>
              <p:spPr>
                <a:xfrm>
                  <a:off x="10307657" y="1630874"/>
                  <a:ext cx="276369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AB7942"/>
                      </a:solidFill>
                      <a:effectLst>
                        <a:glow rad="101600">
                          <a:schemeClr val="tx1"/>
                        </a:glow>
                      </a:effectLst>
                    </a:rPr>
                    <a:t>Earthen</a:t>
                  </a:r>
                </a:p>
                <a:p>
                  <a:r>
                    <a:rPr lang="en-US" b="1" dirty="0">
                      <a:solidFill>
                        <a:srgbClr val="AB7942"/>
                      </a:solidFill>
                      <a:effectLst>
                        <a:glow rad="101600">
                          <a:schemeClr val="tx1"/>
                        </a:glow>
                      </a:effectLst>
                    </a:rPr>
                    <a:t> Irrigation </a:t>
                  </a:r>
                </a:p>
                <a:p>
                  <a:r>
                    <a:rPr lang="en-US" b="1" dirty="0">
                      <a:solidFill>
                        <a:srgbClr val="AB7942"/>
                      </a:solidFill>
                      <a:effectLst>
                        <a:glow rad="101600">
                          <a:schemeClr val="tx1"/>
                        </a:glow>
                      </a:effectLst>
                    </a:rPr>
                    <a:t>Ditch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304DC58-E2B5-C3F4-F714-21729770100A}"/>
                    </a:ext>
                  </a:extLst>
                </p:cNvPr>
                <p:cNvSpPr txBox="1"/>
                <p:nvPr/>
              </p:nvSpPr>
              <p:spPr>
                <a:xfrm>
                  <a:off x="7930346" y="1289139"/>
                  <a:ext cx="276369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4FDC00"/>
                      </a:solidFill>
                      <a:effectLst>
                        <a:glow rad="101600">
                          <a:schemeClr val="tx1"/>
                        </a:glow>
                      </a:effectLst>
                    </a:rPr>
                    <a:t>Kidder Creek </a:t>
                  </a:r>
                </a:p>
                <a:p>
                  <a:r>
                    <a:rPr lang="en-US" b="1" dirty="0">
                      <a:solidFill>
                        <a:srgbClr val="4FDC00"/>
                      </a:solidFill>
                      <a:effectLst>
                        <a:glow rad="101600">
                          <a:schemeClr val="tx1"/>
                        </a:glow>
                      </a:effectLst>
                    </a:rPr>
                    <a:t>Downstream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83264A8C-842D-8101-0FE3-132BBE19896D}"/>
                    </a:ext>
                  </a:extLst>
                </p:cNvPr>
                <p:cNvSpPr txBox="1"/>
                <p:nvPr/>
              </p:nvSpPr>
              <p:spPr>
                <a:xfrm>
                  <a:off x="6945920" y="2081586"/>
                  <a:ext cx="276369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C71BA2"/>
                      </a:solidFill>
                      <a:effectLst>
                        <a:glow rad="63500">
                          <a:schemeClr val="tx1"/>
                        </a:glow>
                      </a:effectLst>
                    </a:rPr>
                    <a:t>Kidder Creek </a:t>
                  </a:r>
                </a:p>
                <a:p>
                  <a:r>
                    <a:rPr lang="en-US" b="1" dirty="0">
                      <a:solidFill>
                        <a:srgbClr val="C71BA2"/>
                      </a:solidFill>
                      <a:effectLst>
                        <a:glow rad="63500">
                          <a:schemeClr val="tx1"/>
                        </a:glow>
                      </a:effectLst>
                    </a:rPr>
                    <a:t>at Diversion</a:t>
                  </a:r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3C842EF0-8F1E-40FF-2818-234E6BEA5838}"/>
                    </a:ext>
                  </a:extLst>
                </p:cNvPr>
                <p:cNvSpPr/>
                <p:nvPr/>
              </p:nvSpPr>
              <p:spPr>
                <a:xfrm>
                  <a:off x="7000191" y="2727917"/>
                  <a:ext cx="162045" cy="146116"/>
                </a:xfrm>
                <a:prstGeom prst="ellipse">
                  <a:avLst/>
                </a:prstGeom>
                <a:solidFill>
                  <a:srgbClr val="C71BA2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Diamond 14">
                  <a:extLst>
                    <a:ext uri="{FF2B5EF4-FFF2-40B4-BE49-F238E27FC236}">
                      <a16:creationId xmlns:a16="http://schemas.microsoft.com/office/drawing/2014/main" id="{3151E164-2D2A-AC84-E0FC-6DBB4DD5304B}"/>
                    </a:ext>
                  </a:extLst>
                </p:cNvPr>
                <p:cNvSpPr/>
                <p:nvPr/>
              </p:nvSpPr>
              <p:spPr>
                <a:xfrm>
                  <a:off x="11123308" y="2260575"/>
                  <a:ext cx="182880" cy="182880"/>
                </a:xfrm>
                <a:prstGeom prst="diamond">
                  <a:avLst/>
                </a:prstGeom>
                <a:solidFill>
                  <a:srgbClr val="AB7942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897F64C7-6CFC-097E-5657-0EA6F03F07AA}"/>
                    </a:ext>
                  </a:extLst>
                </p:cNvPr>
                <p:cNvSpPr/>
                <p:nvPr/>
              </p:nvSpPr>
              <p:spPr>
                <a:xfrm>
                  <a:off x="9709610" y="1079957"/>
                  <a:ext cx="137160" cy="137160"/>
                </a:xfrm>
                <a:prstGeom prst="rect">
                  <a:avLst/>
                </a:prstGeom>
                <a:solidFill>
                  <a:srgbClr val="FF82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403660B-3575-4785-8FE3-12BE554175B2}"/>
                    </a:ext>
                  </a:extLst>
                </p:cNvPr>
                <p:cNvSpPr txBox="1"/>
                <p:nvPr/>
              </p:nvSpPr>
              <p:spPr>
                <a:xfrm>
                  <a:off x="9912084" y="994512"/>
                  <a:ext cx="162202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FF8200"/>
                      </a:solidFill>
                      <a:effectLst>
                        <a:glow rad="101600">
                          <a:schemeClr val="tx1"/>
                        </a:glow>
                      </a:effectLst>
                    </a:rPr>
                    <a:t>Salmon Pool</a:t>
                  </a:r>
                </a:p>
              </p:txBody>
            </p:sp>
          </p:grp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FD01C58-A8F7-4FC1-5DB5-F9E33C01658D}"/>
              </a:ext>
            </a:extLst>
          </p:cNvPr>
          <p:cNvSpPr txBox="1"/>
          <p:nvPr/>
        </p:nvSpPr>
        <p:spPr>
          <a:xfrm>
            <a:off x="1457501" y="2081586"/>
            <a:ext cx="5443361" cy="733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Push point sample to collect visible seepage</a:t>
            </a:r>
          </a:p>
          <a:p>
            <a:pPr marL="381019" indent="-381019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Seepage Radon activity similar to local GW</a:t>
            </a:r>
            <a:endParaRPr lang="en-US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74ED68-3EB4-4B2B-79C1-7395FE5A0AD4}"/>
              </a:ext>
            </a:extLst>
          </p:cNvPr>
          <p:cNvSpPr txBox="1"/>
          <p:nvPr/>
        </p:nvSpPr>
        <p:spPr>
          <a:xfrm>
            <a:off x="1535893" y="5408758"/>
            <a:ext cx="65365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Increasing late summer Radon 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902B94B-0677-81F1-0589-F7649D29F597}"/>
              </a:ext>
            </a:extLst>
          </p:cNvPr>
          <p:cNvCxnSpPr>
            <a:cxnSpLocks/>
          </p:cNvCxnSpPr>
          <p:nvPr/>
        </p:nvCxnSpPr>
        <p:spPr>
          <a:xfrm flipV="1">
            <a:off x="6526544" y="1951847"/>
            <a:ext cx="1556344" cy="62127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6381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C7C6F-94F9-72CC-3507-B46A7B9F6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40" y="902678"/>
            <a:ext cx="11086234" cy="685799"/>
          </a:xfrm>
        </p:spPr>
        <p:txBody>
          <a:bodyPr/>
          <a:lstStyle/>
          <a:p>
            <a:r>
              <a:rPr lang="en-US" sz="4000" dirty="0"/>
              <a:t>Water Isotope Time Series – Kidder Creek 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104E14D-3262-A210-684C-38A84003170D}"/>
              </a:ext>
            </a:extLst>
          </p:cNvPr>
          <p:cNvGraphicFramePr>
            <a:graphicFrameLocks noGrp="1"/>
          </p:cNvGraphicFramePr>
          <p:nvPr/>
        </p:nvGraphicFramePr>
        <p:xfrm>
          <a:off x="625640" y="1412764"/>
          <a:ext cx="10226576" cy="5517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129B061-4D6C-05F7-8809-683DDA62E3C9}"/>
              </a:ext>
            </a:extLst>
          </p:cNvPr>
          <p:cNvSpPr txBox="1"/>
          <p:nvPr/>
        </p:nvSpPr>
        <p:spPr>
          <a:xfrm rot="20266089">
            <a:off x="6341121" y="2618892"/>
            <a:ext cx="4615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Estimated Local Meteoric Water 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D20B3E-AC66-8716-C846-9044A8775726}"/>
              </a:ext>
            </a:extLst>
          </p:cNvPr>
          <p:cNvSpPr txBox="1"/>
          <p:nvPr/>
        </p:nvSpPr>
        <p:spPr>
          <a:xfrm>
            <a:off x="2214903" y="1893367"/>
            <a:ext cx="2763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Kidder Creek at Diversion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AE7238-C4D7-3D0D-EF54-935347B2FEBE}"/>
              </a:ext>
            </a:extLst>
          </p:cNvPr>
          <p:cNvSpPr txBox="1"/>
          <p:nvPr/>
        </p:nvSpPr>
        <p:spPr>
          <a:xfrm>
            <a:off x="2214903" y="2208660"/>
            <a:ext cx="2763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Kidder Creek Downstream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7F5DB7-CE72-63E5-DC76-5D26C6D0E268}"/>
              </a:ext>
            </a:extLst>
          </p:cNvPr>
          <p:cNvSpPr txBox="1"/>
          <p:nvPr/>
        </p:nvSpPr>
        <p:spPr>
          <a:xfrm>
            <a:off x="2224408" y="2523953"/>
            <a:ext cx="2763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Earthen Irrigation Ditch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9EF180-C854-AAAC-E06A-F5772FA3B1E2}"/>
              </a:ext>
            </a:extLst>
          </p:cNvPr>
          <p:cNvSpPr txBox="1"/>
          <p:nvPr/>
        </p:nvSpPr>
        <p:spPr>
          <a:xfrm>
            <a:off x="1957431" y="4869413"/>
            <a:ext cx="1666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May 20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4B0A78-C415-C391-78C0-D8FC6CA3E14D}"/>
              </a:ext>
            </a:extLst>
          </p:cNvPr>
          <p:cNvSpPr txBox="1"/>
          <p:nvPr/>
        </p:nvSpPr>
        <p:spPr>
          <a:xfrm>
            <a:off x="3672972" y="4238690"/>
            <a:ext cx="1666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June 10</a:t>
            </a:r>
            <a:endParaRPr lang="en-US" sz="2000" dirty="0">
              <a:solidFill>
                <a:srgbClr val="00B0F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EA39DA-305E-C267-4EA9-6587BD28C2E5}"/>
              </a:ext>
            </a:extLst>
          </p:cNvPr>
          <p:cNvSpPr txBox="1"/>
          <p:nvPr/>
        </p:nvSpPr>
        <p:spPr>
          <a:xfrm>
            <a:off x="4856614" y="3825828"/>
            <a:ext cx="1666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June 24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D319A3-0463-C96D-D5F0-F79AA50757B2}"/>
              </a:ext>
            </a:extLst>
          </p:cNvPr>
          <p:cNvSpPr txBox="1"/>
          <p:nvPr/>
        </p:nvSpPr>
        <p:spPr>
          <a:xfrm>
            <a:off x="5806124" y="4570419"/>
            <a:ext cx="1666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B44F"/>
                </a:solidFill>
              </a:rPr>
              <a:t>July 30</a:t>
            </a:r>
            <a:endParaRPr lang="en-US" sz="2000" dirty="0">
              <a:solidFill>
                <a:srgbClr val="FFB44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6FA64C-8696-E1E5-6A81-DF407649F65E}"/>
              </a:ext>
            </a:extLst>
          </p:cNvPr>
          <p:cNvSpPr txBox="1"/>
          <p:nvPr/>
        </p:nvSpPr>
        <p:spPr>
          <a:xfrm>
            <a:off x="6413962" y="4171290"/>
            <a:ext cx="1666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Aug. 12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7EBEA0-ABEB-94CD-896C-AE1C493ADE95}"/>
              </a:ext>
            </a:extLst>
          </p:cNvPr>
          <p:cNvSpPr txBox="1"/>
          <p:nvPr/>
        </p:nvSpPr>
        <p:spPr>
          <a:xfrm>
            <a:off x="1863735" y="2931361"/>
            <a:ext cx="32496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*Additional Water Isotope Results Forthcoming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7EEBB4-3E21-A7AA-73B7-675032CA32F8}"/>
              </a:ext>
            </a:extLst>
          </p:cNvPr>
          <p:cNvSpPr txBox="1"/>
          <p:nvPr/>
        </p:nvSpPr>
        <p:spPr>
          <a:xfrm>
            <a:off x="6994414" y="4714845"/>
            <a:ext cx="51895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Seasonal shift Kidder Creek water isotope composition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Suggests a change in water source contribution through time</a:t>
            </a:r>
          </a:p>
        </p:txBody>
      </p:sp>
    </p:spTree>
    <p:extLst>
      <p:ext uri="{BB962C8B-B14F-4D97-AF65-F5344CB8AC3E}">
        <p14:creationId xmlns:p14="http://schemas.microsoft.com/office/powerpoint/2010/main" val="18735820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C9F49-6B1E-1FB6-378B-9B359780F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8080" y="725868"/>
            <a:ext cx="6875550" cy="685799"/>
          </a:xfrm>
        </p:spPr>
        <p:txBody>
          <a:bodyPr/>
          <a:lstStyle/>
          <a:p>
            <a:r>
              <a:rPr lang="en-US" dirty="0"/>
              <a:t>Water Quality Sampling</a:t>
            </a:r>
          </a:p>
        </p:txBody>
      </p:sp>
      <p:pic>
        <p:nvPicPr>
          <p:cNvPr id="5" name="Content Placeholder 4" descr="A map of a mountain range&#10;&#10;Description automatically generated">
            <a:extLst>
              <a:ext uri="{FF2B5EF4-FFF2-40B4-BE49-F238E27FC236}">
                <a16:creationId xmlns:a16="http://schemas.microsoft.com/office/drawing/2014/main" id="{1B723286-690F-C455-3659-4514AAE06C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" t="774" r="1772"/>
          <a:stretch/>
        </p:blipFill>
        <p:spPr>
          <a:xfrm>
            <a:off x="0" y="0"/>
            <a:ext cx="4680374" cy="6798709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F3A1DB-209C-816C-2AC1-22E8835B77F6}"/>
              </a:ext>
            </a:extLst>
          </p:cNvPr>
          <p:cNvSpPr txBox="1"/>
          <p:nvPr/>
        </p:nvSpPr>
        <p:spPr>
          <a:xfrm>
            <a:off x="4840542" y="2298543"/>
            <a:ext cx="392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Nitrate as N (April 10, 2024): 9.62 mg/L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33B295-C805-7241-E533-467BE2E63251}"/>
              </a:ext>
            </a:extLst>
          </p:cNvPr>
          <p:cNvSpPr txBox="1"/>
          <p:nvPr/>
        </p:nvSpPr>
        <p:spPr>
          <a:xfrm>
            <a:off x="4680374" y="5224730"/>
            <a:ext cx="392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Nitrate as N (April 10, 2024): 4.27 mg/L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725547D-5F40-3761-9725-F113420282D0}"/>
              </a:ext>
            </a:extLst>
          </p:cNvPr>
          <p:cNvCxnSpPr>
            <a:cxnSpLocks/>
          </p:cNvCxnSpPr>
          <p:nvPr/>
        </p:nvCxnSpPr>
        <p:spPr>
          <a:xfrm flipH="1">
            <a:off x="2340187" y="2483209"/>
            <a:ext cx="250035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9CAD9E2-D664-A86A-72C1-2321EBC7BB76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2643313" y="5409396"/>
            <a:ext cx="2037061" cy="7632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32422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07BC5-F780-0ED9-4244-99B1FEC3D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0FA31-CD77-B6DA-2BFE-8DA6EF9AD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8080" y="725868"/>
            <a:ext cx="6875550" cy="685799"/>
          </a:xfrm>
        </p:spPr>
        <p:txBody>
          <a:bodyPr/>
          <a:lstStyle/>
          <a:p>
            <a:r>
              <a:rPr lang="en-US" dirty="0"/>
              <a:t>Water Quality Sampling</a:t>
            </a:r>
          </a:p>
        </p:txBody>
      </p:sp>
      <p:pic>
        <p:nvPicPr>
          <p:cNvPr id="5" name="Content Placeholder 4" descr="A map of a mountain range&#10;&#10;Description automatically generated">
            <a:extLst>
              <a:ext uri="{FF2B5EF4-FFF2-40B4-BE49-F238E27FC236}">
                <a16:creationId xmlns:a16="http://schemas.microsoft.com/office/drawing/2014/main" id="{C553979C-9909-C6FE-4543-8D96748B38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" t="774" r="1772"/>
          <a:stretch/>
        </p:blipFill>
        <p:spPr>
          <a:xfrm>
            <a:off x="0" y="0"/>
            <a:ext cx="4680374" cy="6798709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507E28-07FD-09C9-D50C-E621B7716C96}"/>
              </a:ext>
            </a:extLst>
          </p:cNvPr>
          <p:cNvSpPr txBox="1"/>
          <p:nvPr/>
        </p:nvSpPr>
        <p:spPr>
          <a:xfrm>
            <a:off x="4840542" y="2298543"/>
            <a:ext cx="392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Nitrate as N (April 10, 2024): 9.62 mg/L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52E045-BFCA-C58A-A4EB-7FA8E383E28F}"/>
              </a:ext>
            </a:extLst>
          </p:cNvPr>
          <p:cNvSpPr txBox="1"/>
          <p:nvPr/>
        </p:nvSpPr>
        <p:spPr>
          <a:xfrm>
            <a:off x="4680374" y="5224730"/>
            <a:ext cx="392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Nitrate as N (April 10, 2024): 4.27 mg/L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D404F7-1669-5180-1F6A-2A3B5B957AAA}"/>
              </a:ext>
            </a:extLst>
          </p:cNvPr>
          <p:cNvCxnSpPr>
            <a:cxnSpLocks/>
          </p:cNvCxnSpPr>
          <p:nvPr/>
        </p:nvCxnSpPr>
        <p:spPr>
          <a:xfrm flipH="1">
            <a:off x="2340187" y="2483209"/>
            <a:ext cx="250035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C27FBA7-53A6-3F84-D30F-4174E5A6656C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2643313" y="5409396"/>
            <a:ext cx="2037061" cy="7632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6D07090-13F3-751B-8A8C-862882C6A5C6}"/>
              </a:ext>
            </a:extLst>
          </p:cNvPr>
          <p:cNvSpPr txBox="1"/>
          <p:nvPr/>
        </p:nvSpPr>
        <p:spPr>
          <a:xfrm>
            <a:off x="4840542" y="2597761"/>
            <a:ext cx="5763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Nitrate as N (October 14, 2021 from NCRWQCB): 5.2 mg/L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38C613-98FD-748A-BE90-B737281B04CB}"/>
              </a:ext>
            </a:extLst>
          </p:cNvPr>
          <p:cNvSpPr txBox="1"/>
          <p:nvPr/>
        </p:nvSpPr>
        <p:spPr>
          <a:xfrm>
            <a:off x="4680374" y="5606346"/>
            <a:ext cx="5984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Nitrate as N (September 15, 2021 from NCRWQCB): 1.6 mg/L</a:t>
            </a:r>
          </a:p>
        </p:txBody>
      </p:sp>
    </p:spTree>
    <p:extLst>
      <p:ext uri="{BB962C8B-B14F-4D97-AF65-F5344CB8AC3E}">
        <p14:creationId xmlns:p14="http://schemas.microsoft.com/office/powerpoint/2010/main" val="3438508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F291D-BFC6-E578-A665-115DC0411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FE75F-4456-FAAE-33E5-38239FB7E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883152"/>
            <a:ext cx="10614900" cy="725013"/>
          </a:xfrm>
        </p:spPr>
        <p:txBody>
          <a:bodyPr/>
          <a:lstStyle/>
          <a:p>
            <a:r>
              <a:rPr lang="en-US" dirty="0"/>
              <a:t>SVID Recharge Project- History and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B9E6E-453E-6566-1A89-3279911BB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5"/>
                </a:solidFill>
              </a:rPr>
              <a:t>2016 PILOT PROJECT</a:t>
            </a:r>
            <a:r>
              <a:rPr lang="en-US" dirty="0"/>
              <a:t>, about 15 acres, results summarized by UCD (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Dahlke H, et al., 2018, Cal Ag</a:t>
            </a:r>
            <a:r>
              <a:rPr lang="en-US" sz="2800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) </a:t>
            </a:r>
            <a:r>
              <a:rPr lang="en-US" sz="2800" b="0" i="0" dirty="0">
                <a:solidFill>
                  <a:srgbClr val="222222"/>
                </a:solidFill>
                <a:effectLst/>
                <a:latin typeface="lato" panose="020F0502020204030203" pitchFamily="34" charset="0"/>
                <a:sym typeface="Wingdings" panose="05000000000000000000" pitchFamily="2" charset="2"/>
              </a:rPr>
              <a:t> 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675 </a:t>
            </a:r>
            <a:r>
              <a:rPr lang="en-US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diverted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underground storage for fish and wildlife enhancement use.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iversion report submitted 10/10/2016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/>
          </a:p>
          <a:p>
            <a:r>
              <a:rPr lang="en-US" b="1" dirty="0">
                <a:solidFill>
                  <a:schemeClr val="accent5"/>
                </a:solidFill>
              </a:rPr>
              <a:t>2022</a:t>
            </a:r>
            <a:r>
              <a:rPr lang="en-US" dirty="0"/>
              <a:t>: permit issued 03/03/2022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ym typeface="Wingdings" panose="05000000000000000000" pitchFamily="2" charset="2"/>
              </a:rPr>
              <a:t>about 28.6 </a:t>
            </a:r>
            <a:r>
              <a:rPr lang="en-US" b="1" dirty="0" err="1">
                <a:sym typeface="Wingdings" panose="05000000000000000000" pitchFamily="2" charset="2"/>
              </a:rPr>
              <a:t>af</a:t>
            </a:r>
            <a:r>
              <a:rPr lang="en-US" b="1" dirty="0">
                <a:sym typeface="Wingdings" panose="05000000000000000000" pitchFamily="2" charset="2"/>
              </a:rPr>
              <a:t> used to test recharge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u="sng" dirty="0">
                <a:sym typeface="Wingdings" panose="05000000000000000000" pitchFamily="2" charset="2"/>
              </a:rPr>
              <a:t>Diversion report submitted to SWRCB</a:t>
            </a:r>
            <a:r>
              <a:rPr lang="en-US" u="sng" dirty="0"/>
              <a:t> 07/08/2022</a:t>
            </a:r>
          </a:p>
          <a:p>
            <a:r>
              <a:rPr lang="en-US" b="1" dirty="0">
                <a:solidFill>
                  <a:schemeClr val="accent5"/>
                </a:solidFill>
              </a:rPr>
              <a:t>2023</a:t>
            </a:r>
            <a:r>
              <a:rPr lang="en-US" dirty="0"/>
              <a:t>: permit issued on 01/18/2023, water diverted for recharge </a:t>
            </a:r>
            <a:r>
              <a:rPr lang="en-US" i="1" dirty="0"/>
              <a:t>from March 13 through March 31, </a:t>
            </a:r>
            <a:r>
              <a:rPr lang="en-US" b="1" dirty="0"/>
              <a:t>816 </a:t>
            </a:r>
            <a:r>
              <a:rPr lang="en-US" b="1" dirty="0" err="1"/>
              <a:t>af</a:t>
            </a:r>
            <a:r>
              <a:rPr lang="en-US" b="1" dirty="0"/>
              <a:t> diverted, 51.7 </a:t>
            </a:r>
            <a:r>
              <a:rPr lang="en-US" b="1" dirty="0" err="1"/>
              <a:t>af</a:t>
            </a:r>
            <a:r>
              <a:rPr lang="en-US" b="1" dirty="0"/>
              <a:t> applied to three fields. </a:t>
            </a:r>
            <a:r>
              <a:rPr lang="en-US" u="sng" dirty="0"/>
              <a:t>Diversion report submitted to SWRCB 5/31/2023.</a:t>
            </a:r>
            <a:endParaRPr lang="en-US" i="1" u="sng" dirty="0"/>
          </a:p>
          <a:p>
            <a:r>
              <a:rPr lang="en-US" b="1" dirty="0">
                <a:solidFill>
                  <a:schemeClr val="accent5"/>
                </a:solidFill>
              </a:rPr>
              <a:t>2024</a:t>
            </a:r>
            <a:r>
              <a:rPr lang="en-US" b="1" dirty="0"/>
              <a:t>:</a:t>
            </a:r>
            <a:r>
              <a:rPr lang="en-US" dirty="0"/>
              <a:t> permit issued on 11/21/23, diversion for recharge started 01/15/2024 and went through 3/31/2024, </a:t>
            </a:r>
            <a:r>
              <a:rPr lang="en-US" b="1" dirty="0"/>
              <a:t>2,539 </a:t>
            </a:r>
            <a:r>
              <a:rPr lang="en-US" b="1" dirty="0" err="1"/>
              <a:t>af</a:t>
            </a:r>
            <a:r>
              <a:rPr lang="en-US" b="1" dirty="0"/>
              <a:t> diverted.</a:t>
            </a:r>
          </a:p>
        </p:txBody>
      </p:sp>
    </p:spTree>
    <p:extLst>
      <p:ext uri="{BB962C8B-B14F-4D97-AF65-F5344CB8AC3E}">
        <p14:creationId xmlns:p14="http://schemas.microsoft.com/office/powerpoint/2010/main" val="167418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8795F-B67B-272C-FDA9-2B75150A0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the Groundwater Sustainability Plan…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BDFCD55-0874-AA5E-E6EF-D1B555EE2A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841" y="2927375"/>
            <a:ext cx="11928318" cy="36372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6091D4-4FA8-A364-385E-C94D1C69B5D7}"/>
              </a:ext>
            </a:extLst>
          </p:cNvPr>
          <p:cNvSpPr txBox="1"/>
          <p:nvPr/>
        </p:nvSpPr>
        <p:spPr>
          <a:xfrm>
            <a:off x="523876" y="1689652"/>
            <a:ext cx="114030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Modelling scenarios are supporting the potential of groundwater recharge as one of the possible tools for reaching sustainability</a:t>
            </a:r>
          </a:p>
        </p:txBody>
      </p:sp>
    </p:spTree>
    <p:extLst>
      <p:ext uri="{BB962C8B-B14F-4D97-AF65-F5344CB8AC3E}">
        <p14:creationId xmlns:p14="http://schemas.microsoft.com/office/powerpoint/2010/main" val="377217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A983B-5779-8E79-4DE3-AC81A2E58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272" y="0"/>
            <a:ext cx="10057128" cy="685799"/>
          </a:xfrm>
        </p:spPr>
        <p:txBody>
          <a:bodyPr/>
          <a:lstStyle/>
          <a:p>
            <a:r>
              <a:rPr lang="en-US" dirty="0"/>
              <a:t>2024 Flow Conditions and Diversions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D52655-A129-755A-6B31-26260CD7CC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6" t="4323" r="724"/>
          <a:stretch/>
        </p:blipFill>
        <p:spPr>
          <a:xfrm>
            <a:off x="609600" y="642937"/>
            <a:ext cx="11318544" cy="59721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6D457C-BEC5-04E1-96C8-CE1D99D0C25F}"/>
              </a:ext>
            </a:extLst>
          </p:cNvPr>
          <p:cNvSpPr txBox="1"/>
          <p:nvPr/>
        </p:nvSpPr>
        <p:spPr>
          <a:xfrm>
            <a:off x="8316881" y="964309"/>
            <a:ext cx="206769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Flow diverted to SVID ditch at the point of diversion (POD), Young’s Dam is a fraction of flow measured at the Fort Jones USGS gage.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61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D80FE9-5A0D-449E-B527-F2F89BD1E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94" y="169817"/>
            <a:ext cx="11737406" cy="66881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068CC0-6BC5-7017-B5F4-C06A3240C7A1}"/>
              </a:ext>
            </a:extLst>
          </p:cNvPr>
          <p:cNvSpPr txBox="1"/>
          <p:nvPr/>
        </p:nvSpPr>
        <p:spPr>
          <a:xfrm>
            <a:off x="1159736" y="432503"/>
            <a:ext cx="6258701" cy="46166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/>
              <a:t>Total diverted from January 15 through March 31 = </a:t>
            </a:r>
            <a:r>
              <a:rPr lang="en-US" sz="2400" b="1" dirty="0">
                <a:solidFill>
                  <a:srgbClr val="00B050"/>
                </a:solidFill>
              </a:rPr>
              <a:t>2,539 AF </a:t>
            </a:r>
          </a:p>
        </p:txBody>
      </p:sp>
    </p:spTree>
    <p:extLst>
      <p:ext uri="{BB962C8B-B14F-4D97-AF65-F5344CB8AC3E}">
        <p14:creationId xmlns:p14="http://schemas.microsoft.com/office/powerpoint/2010/main" val="4192439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Slide Background">
            <a:extLst>
              <a:ext uri="{FF2B5EF4-FFF2-40B4-BE49-F238E27FC236}">
                <a16:creationId xmlns:a16="http://schemas.microsoft.com/office/drawing/2014/main" id="{649C91A9-84E7-4BF0-9026-62F01380D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D5E4AB-A845-1E5A-528F-2AC72C692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1" y="125308"/>
            <a:ext cx="4842162" cy="1708242"/>
          </a:xfrm>
        </p:spPr>
        <p:txBody>
          <a:bodyPr anchor="ctr">
            <a:normAutofit/>
          </a:bodyPr>
          <a:lstStyle/>
          <a:p>
            <a:r>
              <a:rPr lang="en-US" sz="4000" dirty="0"/>
              <a:t>2024 Data Collection</a:t>
            </a:r>
          </a:p>
        </p:txBody>
      </p:sp>
      <p:sp>
        <p:nvSpPr>
          <p:cNvPr id="37" name="Content Placeholder 23">
            <a:extLst>
              <a:ext uri="{FF2B5EF4-FFF2-40B4-BE49-F238E27FC236}">
                <a16:creationId xmlns:a16="http://schemas.microsoft.com/office/drawing/2014/main" id="{82B52B0B-6F18-CBA3-00FC-A688C89D8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2832" y="2207006"/>
            <a:ext cx="5615863" cy="3769834"/>
          </a:xfrm>
        </p:spPr>
        <p:txBody>
          <a:bodyPr anchor="ctr">
            <a:normAutofit/>
          </a:bodyPr>
          <a:lstStyle/>
          <a:p>
            <a:pPr lvl="1">
              <a:buFontTx/>
              <a:buChar char="-"/>
            </a:pPr>
            <a:r>
              <a:rPr lang="en-US" b="1" dirty="0"/>
              <a:t>9</a:t>
            </a:r>
            <a:r>
              <a:rPr lang="en-US" dirty="0"/>
              <a:t> </a:t>
            </a:r>
            <a:r>
              <a:rPr lang="en-US" b="1" dirty="0"/>
              <a:t>groundwater wells </a:t>
            </a:r>
            <a:r>
              <a:rPr lang="en-US" dirty="0"/>
              <a:t>instrumented to measure groundwater level and temperature </a:t>
            </a:r>
          </a:p>
          <a:p>
            <a:pPr lvl="1">
              <a:buFontTx/>
              <a:buChar char="-"/>
            </a:pPr>
            <a:r>
              <a:rPr lang="en-US" b="1" dirty="0"/>
              <a:t>2 flow stations on Scott River </a:t>
            </a:r>
            <a:r>
              <a:rPr lang="en-US" dirty="0"/>
              <a:t>(above and below point of diversion) </a:t>
            </a:r>
          </a:p>
          <a:p>
            <a:pPr lvl="1">
              <a:buFontTx/>
              <a:buChar char="-"/>
            </a:pPr>
            <a:r>
              <a:rPr lang="en-US" b="1" dirty="0"/>
              <a:t>5 flow stations along the ditch </a:t>
            </a:r>
          </a:p>
          <a:p>
            <a:pPr marL="914400" lvl="2" indent="0">
              <a:buNone/>
            </a:pPr>
            <a:endParaRPr lang="en-US" dirty="0"/>
          </a:p>
          <a:p>
            <a:pPr lvl="2">
              <a:buFontTx/>
              <a:buChar char="-"/>
            </a:pPr>
            <a:endParaRPr lang="en-US" dirty="0"/>
          </a:p>
          <a:p>
            <a:pPr lvl="2">
              <a:buFontTx/>
              <a:buChar char="-"/>
            </a:pPr>
            <a:endParaRPr lang="en-US" dirty="0"/>
          </a:p>
          <a:p>
            <a:pPr lvl="1"/>
            <a:endParaRPr lang="en-US" sz="2000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B47378D-AD27-45D0-8C1C-5B1098DCC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799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77800" dist="215900" dir="8520000" sx="94000" sy="94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D64385-BE8A-7E5E-5F53-F4C13A24A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" t="1799" r="2028" b="1851"/>
          <a:stretch/>
        </p:blipFill>
        <p:spPr>
          <a:xfrm>
            <a:off x="6759787" y="209973"/>
            <a:ext cx="4511040" cy="643466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56593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B2BB4-3124-B8C9-F759-568B5DB44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72" y="724989"/>
            <a:ext cx="5659725" cy="89017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dirty="0">
                <a:solidFill>
                  <a:schemeClr val="tx1"/>
                </a:solidFill>
                <a:latin typeface="+mj-lt"/>
              </a:rPr>
              <a:t>SVID Recharge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8E5194-E9AA-557E-DB7B-1A05FFC30A3E}"/>
              </a:ext>
            </a:extLst>
          </p:cNvPr>
          <p:cNvSpPr txBox="1"/>
          <p:nvPr/>
        </p:nvSpPr>
        <p:spPr>
          <a:xfrm>
            <a:off x="524597" y="1768666"/>
            <a:ext cx="6419576" cy="33206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Water diverted from Young’s Dam from </a:t>
            </a:r>
            <a:r>
              <a:rPr lang="en-US" sz="2800" b="1" dirty="0"/>
              <a:t>January 15, 2024 through March 31</a:t>
            </a:r>
            <a:r>
              <a:rPr lang="en-US" sz="2800" b="1" baseline="30000" dirty="0"/>
              <a:t>st</a:t>
            </a:r>
            <a:r>
              <a:rPr lang="en-US" sz="2800" b="1" dirty="0"/>
              <a:t> 2024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Total of </a:t>
            </a:r>
            <a:r>
              <a:rPr lang="en-US" sz="2800" b="1" dirty="0">
                <a:solidFill>
                  <a:srgbClr val="008F00"/>
                </a:solidFill>
              </a:rPr>
              <a:t>2,539 AF</a:t>
            </a:r>
            <a:r>
              <a:rPr lang="en-US" sz="2800" dirty="0">
                <a:solidFill>
                  <a:srgbClr val="008F00"/>
                </a:solidFill>
              </a:rPr>
              <a:t> </a:t>
            </a:r>
            <a:r>
              <a:rPr lang="en-US" sz="2800" dirty="0"/>
              <a:t>diverted from Young’s Dam 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1,774 AF a</a:t>
            </a:r>
            <a:r>
              <a:rPr lang="en-US" sz="2800" dirty="0"/>
              <a:t>pplied to 10 locations~ </a:t>
            </a:r>
            <a:r>
              <a:rPr lang="en-US" sz="2800" b="1" dirty="0"/>
              <a:t>260 acres</a:t>
            </a:r>
            <a:endParaRPr lang="en-US" sz="2800" dirty="0"/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765 AF </a:t>
            </a:r>
            <a:r>
              <a:rPr lang="en-US" sz="2800" dirty="0"/>
              <a:t>recharged through irrigation ditch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10 different locations used in SVID service area to apply water (A through J) 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800" b="1" dirty="0"/>
          </a:p>
        </p:txBody>
      </p:sp>
      <p:pic>
        <p:nvPicPr>
          <p:cNvPr id="12" name="Picture 11" descr="A map of a river&#10;&#10;Description automatically generated">
            <a:extLst>
              <a:ext uri="{FF2B5EF4-FFF2-40B4-BE49-F238E27FC236}">
                <a16:creationId xmlns:a16="http://schemas.microsoft.com/office/drawing/2014/main" id="{7A0FBF0D-8D82-BDE9-D952-66EACBD1E2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" t="3816" r="2090" b="2545"/>
          <a:stretch/>
        </p:blipFill>
        <p:spPr>
          <a:xfrm>
            <a:off x="7176897" y="-12990"/>
            <a:ext cx="4962906" cy="6883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8B89A7-6EB5-DDBF-A1A2-04E3A060D0F7}"/>
              </a:ext>
            </a:extLst>
          </p:cNvPr>
          <p:cNvSpPr txBox="1"/>
          <p:nvPr/>
        </p:nvSpPr>
        <p:spPr>
          <a:xfrm>
            <a:off x="9658350" y="5314950"/>
            <a:ext cx="607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</a:rPr>
              <a:t>Field A</a:t>
            </a: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4813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131718"/>
      </a:dk1>
      <a:lt1>
        <a:srgbClr val="FFFFFF"/>
      </a:lt1>
      <a:dk2>
        <a:srgbClr val="074976"/>
      </a:dk2>
      <a:lt2>
        <a:srgbClr val="E7E6E6"/>
      </a:lt2>
      <a:accent1>
        <a:srgbClr val="496196"/>
      </a:accent1>
      <a:accent2>
        <a:srgbClr val="41788E"/>
      </a:accent2>
      <a:accent3>
        <a:srgbClr val="41788E"/>
      </a:accent3>
      <a:accent4>
        <a:srgbClr val="D8DFE0"/>
      </a:accent4>
      <a:accent5>
        <a:srgbClr val="5C938F"/>
      </a:accent5>
      <a:accent6>
        <a:srgbClr val="7DAA9E"/>
      </a:accent6>
      <a:hlink>
        <a:srgbClr val="268276"/>
      </a:hlink>
      <a:folHlink>
        <a:srgbClr val="26827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4670</TotalTime>
  <Words>1837</Words>
  <Application>Microsoft Office PowerPoint</Application>
  <PresentationFormat>Widescreen</PresentationFormat>
  <Paragraphs>322</Paragraphs>
  <Slides>37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Aptos</vt:lpstr>
      <vt:lpstr>Arial</vt:lpstr>
      <vt:lpstr>ArialMT</vt:lpstr>
      <vt:lpstr>Calibri</vt:lpstr>
      <vt:lpstr>Courier New</vt:lpstr>
      <vt:lpstr>lato</vt:lpstr>
      <vt:lpstr>Times New Roman</vt:lpstr>
      <vt:lpstr>Wingdings</vt:lpstr>
      <vt:lpstr>Office Theme</vt:lpstr>
      <vt:lpstr>PowerPoint Presentation</vt:lpstr>
      <vt:lpstr>Why recharge in Scott Valley?</vt:lpstr>
      <vt:lpstr>SVID Recharge Project Overview</vt:lpstr>
      <vt:lpstr>SVID Recharge Project- History and Results</vt:lpstr>
      <vt:lpstr>From the Groundwater Sustainability Plan…</vt:lpstr>
      <vt:lpstr>2024 Flow Conditions and Diversions</vt:lpstr>
      <vt:lpstr>PowerPoint Presentation</vt:lpstr>
      <vt:lpstr>2024 Data Collection</vt:lpstr>
      <vt:lpstr>SVID Recharge 2024</vt:lpstr>
      <vt:lpstr>PowerPoint Presentation</vt:lpstr>
      <vt:lpstr>Field B</vt:lpstr>
      <vt:lpstr>PowerPoint Presentation</vt:lpstr>
      <vt:lpstr>Contour Maps</vt:lpstr>
      <vt:lpstr>Let's put these numbers in perspective! What does this look like year-by-year?</vt:lpstr>
      <vt:lpstr>Water Quality</vt:lpstr>
      <vt:lpstr>PowerPoint Presentation</vt:lpstr>
      <vt:lpstr>Radon</vt:lpstr>
      <vt:lpstr>Radon Time Series – Scott River near SVID</vt:lpstr>
      <vt:lpstr>Geochemical Tracer Insights</vt:lpstr>
      <vt:lpstr>Conclusion</vt:lpstr>
      <vt:lpstr>PowerPoint Presentation</vt:lpstr>
      <vt:lpstr>Extra Slides</vt:lpstr>
      <vt:lpstr>Agenda </vt:lpstr>
      <vt:lpstr>Intro</vt:lpstr>
      <vt:lpstr>About Scott Valley</vt:lpstr>
      <vt:lpstr>Biological Monitoring Plan</vt:lpstr>
      <vt:lpstr>Push Point Sampling to Evaluate GW Connectivity</vt:lpstr>
      <vt:lpstr>Evidence for Gaining Conditions in the Scott River</vt:lpstr>
      <vt:lpstr>Stable Isotopes of Water</vt:lpstr>
      <vt:lpstr>Water Isotope Time Series – Scott River near SVID</vt:lpstr>
      <vt:lpstr>Biological Monitoring Plan</vt:lpstr>
      <vt:lpstr>Kidder Creek Earthen Irrigation Ditch Study</vt:lpstr>
      <vt:lpstr>Kidder Creek Radon Time Series</vt:lpstr>
      <vt:lpstr>Salmon Pool GW Seepage </vt:lpstr>
      <vt:lpstr>Water Isotope Time Series – Kidder Creek </vt:lpstr>
      <vt:lpstr>Water Quality Sampling</vt:lpstr>
      <vt:lpstr>Water Quality Sampling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Hayleigh Sawdaye</dc:creator>
  <cp:lastModifiedBy>Matt Parker</cp:lastModifiedBy>
  <cp:revision>428</cp:revision>
  <dcterms:created xsi:type="dcterms:W3CDTF">2022-08-29T17:08:51Z</dcterms:created>
  <dcterms:modified xsi:type="dcterms:W3CDTF">2025-01-14T16:46:51Z</dcterms:modified>
</cp:coreProperties>
</file>