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61" r:id="rId4"/>
    <p:sldId id="262" r:id="rId5"/>
    <p:sldId id="268" r:id="rId6"/>
    <p:sldId id="265" r:id="rId7"/>
    <p:sldId id="266" r:id="rId8"/>
    <p:sldId id="264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888"/>
    <a:srgbClr val="FF9900"/>
    <a:srgbClr val="006600"/>
    <a:srgbClr val="CCCC00"/>
    <a:srgbClr val="700000"/>
    <a:srgbClr val="568AAA"/>
    <a:srgbClr val="456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hsd01\Public%20Health\300%20Public%20Health%20Division\Vending%20Machine%20Project\Reports\Items%20Dispersed%202024%20up%20until%2012.18.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7A-4A5E-AA60-90B620AA1CA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D6-42D4-88B6-6D3A1CB163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7A-4A5E-AA60-90B620AA1CA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3D6-42D4-88B6-6D3A1CB1631D}"/>
              </c:ext>
            </c:extLst>
          </c:dPt>
          <c:dLbls>
            <c:spPr>
              <a:solidFill>
                <a:prstClr val="white">
                  <a:lumMod val="85000"/>
                </a:prstClr>
              </a:solidFill>
              <a:ln>
                <a:noFill/>
              </a:ln>
              <a:effectLst>
                <a:softEdge rad="25400"/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3"/>
                <c:pt idx="0">
                  <c:v>Female</c:v>
                </c:pt>
                <c:pt idx="1">
                  <c:v>Male</c:v>
                </c:pt>
                <c:pt idx="2">
                  <c:v>Declined to answer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111</c:v>
                </c:pt>
                <c:pt idx="1">
                  <c:v>85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A-4A5E-AA60-90B620AA1CA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Race/Ethnicity*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Race/Ethnicity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1BC1-46CF-BEF6-0A2B456DBE7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1BC1-46CF-BEF6-0A2B456DBE7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1BC1-46CF-BEF6-0A2B456DBE72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3AA3-499B-9D0A-BBB80BCBB539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3AA3-499B-9D0A-BBB80BCBB539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3AA3-499B-9D0A-BBB80BCBB539}"/>
              </c:ext>
            </c:extLst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4-3AA3-499B-9D0A-BBB80BCBB539}"/>
              </c:ext>
            </c:extLst>
          </c:dPt>
          <c:dLbls>
            <c:dLbl>
              <c:idx val="3"/>
              <c:layout>
                <c:manualLayout>
                  <c:x val="-1.5962832994358803E-2"/>
                  <c:y val="5.41189699899156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A3-499B-9D0A-BBB80BCBB539}"/>
                </c:ext>
              </c:extLst>
            </c:dLbl>
            <c:dLbl>
              <c:idx val="4"/>
              <c:layout>
                <c:manualLayout>
                  <c:x val="-6.1855977853140384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A3-499B-9D0A-BBB80BCBB539}"/>
                </c:ext>
              </c:extLst>
            </c:dLbl>
            <c:dLbl>
              <c:idx val="5"/>
              <c:layout>
                <c:manualLayout>
                  <c:x val="1.1972124745769067E-2"/>
                  <c:y val="-7.0036314104596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A3-499B-9D0A-BBB80BCBB539}"/>
                </c:ext>
              </c:extLst>
            </c:dLbl>
            <c:spPr>
              <a:solidFill>
                <a:prstClr val="white">
                  <a:lumMod val="85000"/>
                </a:prst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>
                <a:softEdge rad="25400"/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Sheet1!$A$2:$A$8</c:f>
              <c:strCache>
                <c:ptCount val="7"/>
                <c:pt idx="0">
                  <c:v>Caucasian/White</c:v>
                </c:pt>
                <c:pt idx="1">
                  <c:v>Asian/Pacific Islander</c:v>
                </c:pt>
                <c:pt idx="2">
                  <c:v>Native American</c:v>
                </c:pt>
                <c:pt idx="3">
                  <c:v>Hispanic/Latino</c:v>
                </c:pt>
                <c:pt idx="4">
                  <c:v>African American/Black</c:v>
                </c:pt>
                <c:pt idx="5">
                  <c:v>Other</c:v>
                </c:pt>
                <c:pt idx="6">
                  <c:v>Declined to answer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144</c:v>
                </c:pt>
                <c:pt idx="1">
                  <c:v>2</c:v>
                </c:pt>
                <c:pt idx="2">
                  <c:v>27</c:v>
                </c:pt>
                <c:pt idx="3">
                  <c:v>8</c:v>
                </c:pt>
                <c:pt idx="4">
                  <c:v>4</c:v>
                </c:pt>
                <c:pt idx="5">
                  <c:v>2</c:v>
                </c:pt>
                <c:pt idx="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A3-499B-9D0A-BBB80BCBB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Age*</a:t>
            </a:r>
          </a:p>
          <a:p>
            <a:pPr>
              <a:defRPr>
                <a:solidFill>
                  <a:schemeClr val="tx1"/>
                </a:solidFill>
              </a:defRPr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DEE2-48E4-BBC4-049C6BE3AD3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DEE2-48E4-BBC4-049C6BE3AD3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DEE2-48E4-BBC4-049C6BE3AD30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3AA3-499B-9D0A-BBB80BCBB539}"/>
              </c:ext>
            </c:extLst>
          </c:dPt>
          <c:dPt>
            <c:idx val="4"/>
            <c:bubble3D val="0"/>
            <c:spPr>
              <a:solidFill>
                <a:srgbClr val="0066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3AA3-499B-9D0A-BBB80BCBB539}"/>
              </c:ext>
            </c:extLst>
          </c:dPt>
          <c:dPt>
            <c:idx val="5"/>
            <c:bubble3D val="0"/>
            <c:spPr>
              <a:solidFill>
                <a:srgbClr val="FF99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3AA3-499B-9D0A-BBB80BCBB539}"/>
              </c:ext>
            </c:extLst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4-3AA3-499B-9D0A-BBB80BCBB539}"/>
              </c:ext>
            </c:extLst>
          </c:dPt>
          <c:dPt>
            <c:idx val="7"/>
            <c:bubble3D val="0"/>
            <c:spPr>
              <a:solidFill>
                <a:srgbClr val="CCCC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DEE2-48E4-BBC4-049C6BE3AD30}"/>
              </c:ext>
            </c:extLst>
          </c:dPt>
          <c:dPt>
            <c:idx val="8"/>
            <c:bubble3D val="0"/>
            <c:spPr>
              <a:solidFill>
                <a:srgbClr val="568AAA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DEE2-48E4-BBC4-049C6BE3AD30}"/>
              </c:ext>
            </c:extLst>
          </c:dPt>
          <c:dLbls>
            <c:dLbl>
              <c:idx val="3"/>
              <c:layout>
                <c:manualLayout>
                  <c:x val="-1.5962832994358803E-2"/>
                  <c:y val="5.41189699899156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A3-499B-9D0A-BBB80BCBB539}"/>
                </c:ext>
              </c:extLst>
            </c:dLbl>
            <c:dLbl>
              <c:idx val="4"/>
              <c:layout>
                <c:manualLayout>
                  <c:x val="-1.1972124745769103E-2"/>
                  <c:y val="-1.1672584174744344E-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A3-499B-9D0A-BBB80BCBB539}"/>
                </c:ext>
              </c:extLst>
            </c:dLbl>
            <c:dLbl>
              <c:idx val="5"/>
              <c:layout>
                <c:manualLayout>
                  <c:x val="9.9767706214742517E-3"/>
                  <c:y val="4.13850946981706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A3-499B-9D0A-BBB80BCBB539}"/>
                </c:ext>
              </c:extLst>
            </c:dLbl>
            <c:dLbl>
              <c:idx val="6"/>
              <c:layout>
                <c:manualLayout>
                  <c:x val="-3.5916374237307307E-2"/>
                  <c:y val="6.68528452816605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A3-499B-9D0A-BBB80BCBB539}"/>
                </c:ext>
              </c:extLst>
            </c:dLbl>
            <c:dLbl>
              <c:idx val="7"/>
              <c:layout>
                <c:manualLayout>
                  <c:x val="-3.1925665988717607E-2"/>
                  <c:y val="-2.86512194064259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EE2-48E4-BBC4-049C6BE3AD30}"/>
                </c:ext>
              </c:extLst>
            </c:dLbl>
            <c:dLbl>
              <c:idx val="8"/>
              <c:layout>
                <c:manualLayout>
                  <c:x val="-1.396747887006399E-2"/>
                  <c:y val="-3.80874252900504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EE2-48E4-BBC4-049C6BE3AD30}"/>
                </c:ext>
              </c:extLst>
            </c:dLbl>
            <c:spPr>
              <a:solidFill>
                <a:prstClr val="white">
                  <a:lumMod val="85000"/>
                </a:prst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>
                <a:softEdge rad="25400"/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Sheet1!$A$2:$A$10</c:f>
              <c:strCache>
                <c:ptCount val="9"/>
                <c:pt idx="0">
                  <c:v>Teens</c:v>
                </c:pt>
                <c:pt idx="1">
                  <c:v>20s</c:v>
                </c:pt>
                <c:pt idx="2">
                  <c:v>30s</c:v>
                </c:pt>
                <c:pt idx="3">
                  <c:v>40s</c:v>
                </c:pt>
                <c:pt idx="4">
                  <c:v>50s</c:v>
                </c:pt>
                <c:pt idx="5">
                  <c:v>60s</c:v>
                </c:pt>
                <c:pt idx="6">
                  <c:v>70s</c:v>
                </c:pt>
                <c:pt idx="7">
                  <c:v>80s</c:v>
                </c:pt>
                <c:pt idx="8">
                  <c:v>Decline to answer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</c:v>
                </c:pt>
                <c:pt idx="1">
                  <c:v>20</c:v>
                </c:pt>
                <c:pt idx="2">
                  <c:v>49</c:v>
                </c:pt>
                <c:pt idx="3">
                  <c:v>42</c:v>
                </c:pt>
                <c:pt idx="4">
                  <c:v>27</c:v>
                </c:pt>
                <c:pt idx="5">
                  <c:v>20</c:v>
                </c:pt>
                <c:pt idx="6">
                  <c:v>3</c:v>
                </c:pt>
                <c:pt idx="7">
                  <c:v>2</c:v>
                </c:pt>
                <c:pt idx="8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A3-499B-9D0A-BBB80BCBB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Quantity Dispensed*</a:t>
            </a:r>
          </a:p>
        </c:rich>
      </c:tx>
      <c:layout>
        <c:manualLayout>
          <c:xMode val="edge"/>
          <c:yMode val="edge"/>
          <c:x val="0.33819870772709343"/>
          <c:y val="1.6704090112647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62763293871531E-2"/>
          <c:y val="8.1014837046339827E-2"/>
          <c:w val="0.87891168997104463"/>
          <c:h val="0.65843906196669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TransactionRollupEmployeeReport!$F$1</c:f>
              <c:strCache>
                <c:ptCount val="1"/>
                <c:pt idx="0">
                  <c:v>Quantity Dispersed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TransactionRollupEmployeeReport!$E$2:$E$18</c:f>
              <c:strCache>
                <c:ptCount val="17"/>
                <c:pt idx="0">
                  <c:v>Disposable Washcloths</c:v>
                </c:pt>
                <c:pt idx="1">
                  <c:v>Nutritional Shake</c:v>
                </c:pt>
                <c:pt idx="2">
                  <c:v>First Aid Kit</c:v>
                </c:pt>
                <c:pt idx="3">
                  <c:v>Foot Care Kit</c:v>
                </c:pt>
                <c:pt idx="4">
                  <c:v>Large Size Socks</c:v>
                </c:pt>
                <c:pt idx="5">
                  <c:v>Safe Sex Kit</c:v>
                </c:pt>
                <c:pt idx="6">
                  <c:v>Medium Size Socks</c:v>
                </c:pt>
                <c:pt idx="7">
                  <c:v>Hygiene Kit</c:v>
                </c:pt>
                <c:pt idx="8">
                  <c:v>Oral Health Kit (Adult)</c:v>
                </c:pt>
                <c:pt idx="9">
                  <c:v>Menstruation Kit</c:v>
                </c:pt>
                <c:pt idx="10">
                  <c:v>Narcan &amp; Testing Strips</c:v>
                </c:pt>
                <c:pt idx="11">
                  <c:v>Shaving Kit</c:v>
                </c:pt>
                <c:pt idx="12">
                  <c:v>Bug Spray &amp; Sunblock</c:v>
                </c:pt>
                <c:pt idx="13">
                  <c:v>Pregnancy Test</c:v>
                </c:pt>
                <c:pt idx="14">
                  <c:v>COVID-19 Test</c:v>
                </c:pt>
                <c:pt idx="15">
                  <c:v>Weather Kit</c:v>
                </c:pt>
                <c:pt idx="16">
                  <c:v>STI Self-Collect Test Kit</c:v>
                </c:pt>
              </c:strCache>
            </c:strRef>
          </c:cat>
          <c:val>
            <c:numRef>
              <c:f>TransactionRollupEmployeeReport!$F$2:$F$18</c:f>
              <c:numCache>
                <c:formatCode>General</c:formatCode>
                <c:ptCount val="17"/>
                <c:pt idx="0">
                  <c:v>769</c:v>
                </c:pt>
                <c:pt idx="1">
                  <c:v>463</c:v>
                </c:pt>
                <c:pt idx="2">
                  <c:v>443</c:v>
                </c:pt>
                <c:pt idx="3">
                  <c:v>437</c:v>
                </c:pt>
                <c:pt idx="4">
                  <c:v>434</c:v>
                </c:pt>
                <c:pt idx="5">
                  <c:v>424</c:v>
                </c:pt>
                <c:pt idx="6">
                  <c:v>415</c:v>
                </c:pt>
                <c:pt idx="7">
                  <c:v>403</c:v>
                </c:pt>
                <c:pt idx="8">
                  <c:v>375</c:v>
                </c:pt>
                <c:pt idx="9">
                  <c:v>339</c:v>
                </c:pt>
                <c:pt idx="10">
                  <c:v>292</c:v>
                </c:pt>
                <c:pt idx="11">
                  <c:v>191</c:v>
                </c:pt>
                <c:pt idx="12">
                  <c:v>189</c:v>
                </c:pt>
                <c:pt idx="13">
                  <c:v>148</c:v>
                </c:pt>
                <c:pt idx="14">
                  <c:v>52</c:v>
                </c:pt>
                <c:pt idx="15">
                  <c:v>39</c:v>
                </c:pt>
                <c:pt idx="16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65-4541-8F60-8918DA03AE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25307696"/>
        <c:axId val="802711760"/>
      </c:barChart>
      <c:catAx>
        <c:axId val="202530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2711760"/>
        <c:crosses val="autoZero"/>
        <c:auto val="1"/>
        <c:lblAlgn val="ctr"/>
        <c:lblOffset val="100"/>
        <c:noMultiLvlLbl val="0"/>
      </c:catAx>
      <c:valAx>
        <c:axId val="80271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530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E407F-F7E8-4958-B852-E3EE72CCA3B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D7D6D-1ECC-4D0C-BA17-799D34C70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4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F44E-C938-4B84-8A47-6B32897CEEA7}" type="datetime1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EE57-0D2F-450A-846A-BF893FF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2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A0EE-0F05-4E8C-B6E5-57990DC8A51B}" type="datetime1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EE57-0D2F-450A-846A-BF893FF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6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B0DF-5AD6-422F-978C-9EBDCB7520C2}" type="datetime1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EE57-0D2F-450A-846A-BF893FF8517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75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76D8-E0CC-4FE1-BF53-CC61A5FAAA4A}" type="datetime1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EE57-0D2F-450A-846A-BF893FF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0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A8DA-2A50-4548-8B52-731F7599767B}" type="datetime1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EE57-0D2F-450A-846A-BF893FF851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3572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9E93-B60D-48C2-B910-1830449D9C12}" type="datetime1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EE57-0D2F-450A-846A-BF893FF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31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4D7C-C857-40EF-BE25-85E1FFEE472B}" type="datetime1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EE57-0D2F-450A-846A-BF893FF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7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6F6-9D31-43D3-A9CB-20CB71933E15}" type="datetime1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EE57-0D2F-450A-846A-BF893FF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8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C9C5-45D6-4534-A5C8-E8560BD9C60C}" type="datetime1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EE57-0D2F-450A-846A-BF893FF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3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D3DFB-DAEC-4E61-B524-894483A137DC}" type="datetime1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EE57-0D2F-450A-846A-BF893FF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2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9C7B-F5B1-474D-81E9-60156F96F64B}" type="datetime1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EE57-0D2F-450A-846A-BF893FF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1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65C5-EE6D-41C5-A8CC-0E26D1C4A7DB}" type="datetime1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EE57-0D2F-450A-846A-BF893FF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5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F772-6727-4B4D-82E8-A690DF00F80A}" type="datetime1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EE57-0D2F-450A-846A-BF893FF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5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1BD2-3322-4777-BB1C-9D298BF1AF57}" type="datetime1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EE57-0D2F-450A-846A-BF893FF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6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ADF9-6FF0-497B-9A8A-C6785E9ABC84}" type="datetime1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EE57-0D2F-450A-846A-BF893FF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7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7E42-4E68-47CB-95F5-E180172DF9EA}" type="datetime1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EE57-0D2F-450A-846A-BF893FF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B8EBF-B016-4386-A606-4BB73DEC7F04}" type="datetime1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2BEE57-0D2F-450A-846A-BF893FF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9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iskiyou County Public Health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182924"/>
            <a:ext cx="1371600" cy="1368857"/>
          </a:xfrm>
          <a:prstGeom prst="rect">
            <a:avLst/>
          </a:prstGeom>
        </p:spPr>
      </p:pic>
      <p:pic>
        <p:nvPicPr>
          <p:cNvPr id="8" name="Picture 7" descr="mountain ran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22" y="5079531"/>
            <a:ext cx="6905625" cy="1714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9071" y="2500527"/>
            <a:ext cx="7766936" cy="164630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Health Vending Machine- CareBox</a:t>
            </a:r>
          </a:p>
        </p:txBody>
      </p:sp>
      <p:pic>
        <p:nvPicPr>
          <p:cNvPr id="4" name="Picture 3" descr="Siskiyou County Sea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189" y="218410"/>
            <a:ext cx="1371600" cy="1304419"/>
          </a:xfrm>
          <a:prstGeom prst="rect">
            <a:avLst/>
          </a:prstGeom>
        </p:spPr>
      </p:pic>
      <p:pic>
        <p:nvPicPr>
          <p:cNvPr id="6" name="Picture 5" descr="National public health 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9" y="5446867"/>
            <a:ext cx="1463040" cy="12671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7696" y="6406221"/>
            <a:ext cx="6445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56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810 S. Main St., Yreka, CA 96097 * (530) 841-2134 * phinfo@co.siskiyou.ca.us</a:t>
            </a:r>
          </a:p>
        </p:txBody>
      </p:sp>
      <p:pic>
        <p:nvPicPr>
          <p:cNvPr id="2050" name="Picture 2" descr="CareBox health and wellness supplies vending machine">
            <a:extLst>
              <a:ext uri="{FF2B5EF4-FFF2-40B4-BE49-F238E27FC236}">
                <a16:creationId xmlns:a16="http://schemas.microsoft.com/office/drawing/2014/main" id="{2AD476CD-A0F8-E36B-2226-4F3CD6F59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7" y="2199161"/>
            <a:ext cx="1905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3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skiyou County Public Health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896" y="5831759"/>
            <a:ext cx="914400" cy="912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829" y="6396044"/>
            <a:ext cx="6445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56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810 S. Main St., Yreka, CA 96097 * (530) 841-2134 * phinfo@co.siskiyou.ca.us</a:t>
            </a:r>
          </a:p>
        </p:txBody>
      </p:sp>
      <p:pic>
        <p:nvPicPr>
          <p:cNvPr id="8" name="Picture 7" descr="mountain ran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55" y="4997803"/>
            <a:ext cx="6905625" cy="1714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456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Siskiyou County Public Health (SCPH)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2068128"/>
            <a:ext cx="8596668" cy="3880773"/>
          </a:xfrm>
        </p:spPr>
        <p:txBody>
          <a:bodyPr>
            <a:normAutofit/>
          </a:bodyPr>
          <a:lstStyle/>
          <a:p>
            <a:pPr marL="45720" lvl="0" indent="0" algn="ctr" defTabSz="914400">
              <a:lnSpc>
                <a:spcPct val="90000"/>
              </a:lnSpc>
              <a:spcBef>
                <a:spcPts val="1400"/>
              </a:spcBef>
              <a:buClr>
                <a:srgbClr val="1F5781"/>
              </a:buClr>
              <a:buNone/>
            </a:pPr>
            <a:r>
              <a:rPr lang="en-US" sz="2200" b="1" dirty="0">
                <a:solidFill>
                  <a:srgbClr val="1F5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pPr marL="45720" lvl="0" indent="0" algn="ctr" defTabSz="914400">
              <a:lnSpc>
                <a:spcPct val="90000"/>
              </a:lnSpc>
              <a:spcBef>
                <a:spcPts val="1400"/>
              </a:spcBef>
              <a:buClr>
                <a:srgbClr val="1F5781"/>
              </a:buClr>
              <a:buNone/>
            </a:pPr>
            <a:r>
              <a:rPr lang="en-US" sz="2200" dirty="0">
                <a:solidFill>
                  <a:srgbClr val="1F5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promote and improve the health and wellness of the people of Siskiyou County through community empowerment and partnership</a:t>
            </a:r>
          </a:p>
          <a:p>
            <a:pPr marL="45720" lvl="0" indent="0" algn="ctr" defTabSz="914400">
              <a:lnSpc>
                <a:spcPct val="90000"/>
              </a:lnSpc>
              <a:spcBef>
                <a:spcPts val="1400"/>
              </a:spcBef>
              <a:buClr>
                <a:srgbClr val="1F5781"/>
              </a:buClr>
              <a:buNone/>
            </a:pPr>
            <a:r>
              <a:rPr lang="en-US" sz="2200" b="1" dirty="0">
                <a:solidFill>
                  <a:srgbClr val="1F5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  <a:p>
            <a:pPr marL="45720" lvl="0" indent="0" algn="ctr" defTabSz="914400">
              <a:lnSpc>
                <a:spcPct val="90000"/>
              </a:lnSpc>
              <a:spcBef>
                <a:spcPts val="1400"/>
              </a:spcBef>
              <a:buClr>
                <a:srgbClr val="1F5781"/>
              </a:buClr>
              <a:buNone/>
            </a:pPr>
            <a:r>
              <a:rPr lang="en-US" sz="2200" dirty="0">
                <a:solidFill>
                  <a:srgbClr val="1F5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Siskiyou County residents to live healthy, connected, and equitable lives</a:t>
            </a:r>
          </a:p>
          <a:p>
            <a:pPr marL="45720" lvl="0" indent="0" algn="ctr" defTabSz="914400">
              <a:lnSpc>
                <a:spcPct val="90000"/>
              </a:lnSpc>
              <a:spcBef>
                <a:spcPts val="1400"/>
              </a:spcBef>
              <a:buClr>
                <a:srgbClr val="1F5781"/>
              </a:buClr>
              <a:buNone/>
            </a:pPr>
            <a:r>
              <a:rPr lang="en-US" sz="2200" b="1" dirty="0">
                <a:solidFill>
                  <a:srgbClr val="1F5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  <a:p>
            <a:pPr marL="45720" lvl="0" indent="0" algn="ctr" defTabSz="914400">
              <a:lnSpc>
                <a:spcPct val="90000"/>
              </a:lnSpc>
              <a:spcBef>
                <a:spcPts val="1400"/>
              </a:spcBef>
              <a:buClr>
                <a:srgbClr val="1F5781"/>
              </a:buClr>
              <a:buNone/>
            </a:pPr>
            <a:r>
              <a:rPr lang="en-US" sz="2200" dirty="0">
                <a:solidFill>
                  <a:srgbClr val="1F5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Excellence, Community, Service, Innovation, Collaboration, Equity</a:t>
            </a:r>
          </a:p>
        </p:txBody>
      </p:sp>
    </p:spTree>
    <p:extLst>
      <p:ext uri="{BB962C8B-B14F-4D97-AF65-F5344CB8AC3E}">
        <p14:creationId xmlns:p14="http://schemas.microsoft.com/office/powerpoint/2010/main" val="1364598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443310"/>
            <a:ext cx="121920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56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SCPH CareBox Update</a:t>
            </a:r>
          </a:p>
        </p:txBody>
      </p:sp>
      <p:pic>
        <p:nvPicPr>
          <p:cNvPr id="4" name="Picture 3" descr="Siskiyou County Public Health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896" y="5831759"/>
            <a:ext cx="914400" cy="912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CareBox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A153E-FA8A-64FE-880B-53B9707058A2}"/>
              </a:ext>
            </a:extLst>
          </p:cNvPr>
          <p:cNvSpPr txBox="1"/>
          <p:nvPr/>
        </p:nvSpPr>
        <p:spPr>
          <a:xfrm>
            <a:off x="677334" y="1464085"/>
            <a:ext cx="786048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CareBox is a health and wellness supplies vending machine. The CareBox is a safe and stigma-free option for Siskiyou County residents to access free health and harm-reduction products and education.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to all Siskiyou County Residents once registered. To register: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or visit SCPH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a Health Siskiyou Outreach (HSO)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Wellness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Wheels (WOW) location, schedules available on SCPH website.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Siskiyou County Behavioral Health Lobby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2060 Campus Drive, Yreka, CA</a:t>
            </a:r>
            <a:b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(open Monday-Friday, 8:00 am to 5:00 pm)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Siskiyou County Jail Lobby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315 S. Oregon St. Yreka, CA</a:t>
            </a:r>
            <a:b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(open every day from 6:00 am to 11:00 pm)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red and silver square with a white image of a heart in a box&#10;&#10;Description automatically generated">
            <a:extLst>
              <a:ext uri="{FF2B5EF4-FFF2-40B4-BE49-F238E27FC236}">
                <a16:creationId xmlns:a16="http://schemas.microsoft.com/office/drawing/2014/main" id="{0FCEE253-6433-3DB0-5B37-41CF5505DF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5" t="30155" r="38385" b="29346"/>
          <a:stretch/>
        </p:blipFill>
        <p:spPr>
          <a:xfrm>
            <a:off x="8844897" y="2068082"/>
            <a:ext cx="2803021" cy="277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5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443310"/>
            <a:ext cx="121920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56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SCPH CareBox Update</a:t>
            </a:r>
          </a:p>
        </p:txBody>
      </p:sp>
      <p:pic>
        <p:nvPicPr>
          <p:cNvPr id="4" name="Picture 3" descr="Siskiyou County Public Health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896" y="5831759"/>
            <a:ext cx="914400" cy="912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CareBox Items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2279C9-8B56-4565-32CC-D20E90C38451}"/>
              </a:ext>
            </a:extLst>
          </p:cNvPr>
          <p:cNvSpPr txBox="1"/>
          <p:nvPr/>
        </p:nvSpPr>
        <p:spPr>
          <a:xfrm>
            <a:off x="677334" y="1179198"/>
            <a:ext cx="90001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Shaving Kits, Hygiene Kits, COVID-19  At-Home Tests, Pregnancy Tests, Menstruation Kits, Safe Sex Kits, Narcan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Testing Strips (Fentanyl and Xylazine testing strips), First Aid Kits, Foot Care Kits, Large &amp; Medium Size Socks, Nutritional Shakes, Disposable Washcloths, Oral Health Kits.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Seasonal items: Bug Spray &amp; Sunblock, Weather Kits (hand warming packets, disposable poncho, &amp; emergency blanket).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Items available once per month with minor exceptions for certain products.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Funding for items available through Clearinghouse and California Overdose Prevention and Harm Reduction Initiative (COPHRI).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6D8E4BC-A32F-F468-BE83-27461CD74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A white bag with a label&#10;&#10;Description automatically generated">
            <a:extLst>
              <a:ext uri="{FF2B5EF4-FFF2-40B4-BE49-F238E27FC236}">
                <a16:creationId xmlns:a16="http://schemas.microsoft.com/office/drawing/2014/main" id="{DF4DB64B-5B1F-B1B1-26F1-C8FF2D7FAF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8" t="17782" r="38322" b="19813"/>
          <a:stretch/>
        </p:blipFill>
        <p:spPr>
          <a:xfrm>
            <a:off x="9730951" y="2072528"/>
            <a:ext cx="2018619" cy="310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9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2A404-FE21-512C-BA95-C8812DA6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Educational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02B9D-06A7-1C93-FCD7-47C412D46D43}"/>
              </a:ext>
            </a:extLst>
          </p:cNvPr>
          <p:cNvSpPr txBox="1"/>
          <p:nvPr/>
        </p:nvSpPr>
        <p:spPr>
          <a:xfrm>
            <a:off x="677334" y="1493240"/>
            <a:ext cx="883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Packaged with items that would benefit from additional guidance and referrals to more resources.</a:t>
            </a:r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2C3975EF-6A20-0953-5B03-24C9731511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32" y="2139571"/>
            <a:ext cx="2705568" cy="4181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926FA2-2CD0-2C60-8483-E2004D834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77" y="2388159"/>
            <a:ext cx="1658286" cy="3891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1FE67D-7231-55F2-0E2A-45C697E8C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446" y="2395593"/>
            <a:ext cx="1658287" cy="3834789"/>
          </a:xfrm>
          <a:prstGeom prst="rect">
            <a:avLst/>
          </a:prstGeom>
        </p:spPr>
      </p:pic>
      <p:pic>
        <p:nvPicPr>
          <p:cNvPr id="14" name="Picture 13" descr="A person and person sitting on the floor&#10;&#10;Description automatically generated">
            <a:extLst>
              <a:ext uri="{FF2B5EF4-FFF2-40B4-BE49-F238E27FC236}">
                <a16:creationId xmlns:a16="http://schemas.microsoft.com/office/drawing/2014/main" id="{F3755AFF-410C-9637-0415-91AAB475A3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38" y="2274973"/>
            <a:ext cx="3055553" cy="39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2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443310"/>
            <a:ext cx="121920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56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SCPH CareBox Update</a:t>
            </a:r>
          </a:p>
        </p:txBody>
      </p:sp>
      <p:pic>
        <p:nvPicPr>
          <p:cNvPr id="4" name="Picture 3" descr="Siskiyou County Public Health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896" y="5831759"/>
            <a:ext cx="914400" cy="912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the Numbers – Participants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4914F5-8673-074C-E443-6FA2343A4C0C}"/>
              </a:ext>
            </a:extLst>
          </p:cNvPr>
          <p:cNvSpPr txBox="1"/>
          <p:nvPr/>
        </p:nvSpPr>
        <p:spPr>
          <a:xfrm>
            <a:off x="746449" y="1324947"/>
            <a:ext cx="8596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332 total participants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registered since beginning of program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August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231 participants registered from January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December 18th, 2024.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43242A2-AEE7-617A-CFCE-2089629D93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0937226"/>
              </p:ext>
            </p:extLst>
          </p:nvPr>
        </p:nvGraphicFramePr>
        <p:xfrm>
          <a:off x="33825" y="2560439"/>
          <a:ext cx="4544008" cy="358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21F8238-454B-BEF5-46A8-8E35C02A1F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2970365"/>
              </p:ext>
            </p:extLst>
          </p:nvPr>
        </p:nvGraphicFramePr>
        <p:xfrm>
          <a:off x="4310743" y="2541951"/>
          <a:ext cx="6273345" cy="370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F77E9CF-B630-571F-4FCF-879CCD4B545F}"/>
              </a:ext>
            </a:extLst>
          </p:cNvPr>
          <p:cNvSpPr txBox="1"/>
          <p:nvPr/>
        </p:nvSpPr>
        <p:spPr>
          <a:xfrm>
            <a:off x="2633645" y="6165200"/>
            <a:ext cx="4822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*From participants registered January 1</a:t>
            </a:r>
            <a:r>
              <a:rPr lang="en-U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2024-December 18</a:t>
            </a:r>
            <a:r>
              <a:rPr lang="en-U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0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p of the united states&#10;&#10;Description automatically generated">
            <a:extLst>
              <a:ext uri="{FF2B5EF4-FFF2-40B4-BE49-F238E27FC236}">
                <a16:creationId xmlns:a16="http://schemas.microsoft.com/office/drawing/2014/main" id="{ABD45C66-1EFB-C2CA-F245-AD4B0ACE95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4" t="27571" r="28900" b="27019"/>
          <a:stretch/>
        </p:blipFill>
        <p:spPr>
          <a:xfrm>
            <a:off x="5520346" y="2426531"/>
            <a:ext cx="5136023" cy="31142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43310"/>
            <a:ext cx="121920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56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SCPH CareBox Update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4BC5EE23-473D-5D89-3164-FBDC17496862}"/>
              </a:ext>
            </a:extLst>
          </p:cNvPr>
          <p:cNvSpPr/>
          <p:nvPr/>
        </p:nvSpPr>
        <p:spPr>
          <a:xfrm>
            <a:off x="5925921" y="2541951"/>
            <a:ext cx="895974" cy="621131"/>
          </a:xfrm>
          <a:prstGeom prst="wedgeRoundRectCallout">
            <a:avLst>
              <a:gd name="adj1" fmla="val 31341"/>
              <a:gd name="adj2" fmla="val 9745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iskiyou County Public Health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896" y="5831759"/>
            <a:ext cx="914400" cy="912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the Numbers - Participants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43242A2-AEE7-617A-CFCE-2089629D9326}"/>
              </a:ext>
            </a:extLst>
          </p:cNvPr>
          <p:cNvGraphicFramePr/>
          <p:nvPr/>
        </p:nvGraphicFramePr>
        <p:xfrm>
          <a:off x="33825" y="2560439"/>
          <a:ext cx="4544008" cy="358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21F8238-454B-BEF5-46A8-8E35C02A1F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5882788"/>
              </p:ext>
            </p:extLst>
          </p:nvPr>
        </p:nvGraphicFramePr>
        <p:xfrm>
          <a:off x="31850" y="1569886"/>
          <a:ext cx="6364785" cy="4334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40095A6-71AC-9D14-1B48-986D020FAADC}"/>
              </a:ext>
            </a:extLst>
          </p:cNvPr>
          <p:cNvSpPr txBox="1"/>
          <p:nvPr/>
        </p:nvSpPr>
        <p:spPr>
          <a:xfrm>
            <a:off x="5908319" y="2596026"/>
            <a:ext cx="931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District 5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6DBC347D-D250-7467-D364-3B199F75CFE5}"/>
              </a:ext>
            </a:extLst>
          </p:cNvPr>
          <p:cNvSpPr/>
          <p:nvPr/>
        </p:nvSpPr>
        <p:spPr>
          <a:xfrm>
            <a:off x="7535585" y="2225011"/>
            <a:ext cx="895974" cy="674188"/>
          </a:xfrm>
          <a:prstGeom prst="wedgeRoundRectCallout">
            <a:avLst>
              <a:gd name="adj1" fmla="val 5254"/>
              <a:gd name="adj2" fmla="val 12681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419BE63-3D18-72C5-9DDD-10A9396CC86A}"/>
              </a:ext>
            </a:extLst>
          </p:cNvPr>
          <p:cNvSpPr/>
          <p:nvPr/>
        </p:nvSpPr>
        <p:spPr>
          <a:xfrm>
            <a:off x="6027728" y="5524694"/>
            <a:ext cx="931178" cy="5988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B8122C-D21A-7920-8A9B-A7207BCCC500}"/>
              </a:ext>
            </a:extLst>
          </p:cNvPr>
          <p:cNvSpPr txBox="1"/>
          <p:nvPr/>
        </p:nvSpPr>
        <p:spPr>
          <a:xfrm>
            <a:off x="6097251" y="5570149"/>
            <a:ext cx="792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50BDB5CA-B352-41BA-8E56-03F4E849743F}"/>
              </a:ext>
            </a:extLst>
          </p:cNvPr>
          <p:cNvSpPr/>
          <p:nvPr/>
        </p:nvSpPr>
        <p:spPr>
          <a:xfrm>
            <a:off x="8191418" y="5027448"/>
            <a:ext cx="895974" cy="737440"/>
          </a:xfrm>
          <a:prstGeom prst="wedgeRoundRectCallout">
            <a:avLst>
              <a:gd name="adj1" fmla="val 5254"/>
              <a:gd name="adj2" fmla="val -11506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FB2496AD-3EF0-A43C-04EE-A61FE1C988E3}"/>
              </a:ext>
            </a:extLst>
          </p:cNvPr>
          <p:cNvSpPr/>
          <p:nvPr/>
        </p:nvSpPr>
        <p:spPr>
          <a:xfrm>
            <a:off x="6904140" y="3840812"/>
            <a:ext cx="931178" cy="690269"/>
          </a:xfrm>
          <a:prstGeom prst="wedgeRoundRectCallout">
            <a:avLst>
              <a:gd name="adj1" fmla="val 82614"/>
              <a:gd name="adj2" fmla="val -3779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7FF4D1DC-9178-FE27-4190-34861C8619B4}"/>
              </a:ext>
            </a:extLst>
          </p:cNvPr>
          <p:cNvSpPr/>
          <p:nvPr/>
        </p:nvSpPr>
        <p:spPr>
          <a:xfrm>
            <a:off x="8812328" y="2560439"/>
            <a:ext cx="851482" cy="693097"/>
          </a:xfrm>
          <a:prstGeom prst="wedgeRoundRectCallout">
            <a:avLst>
              <a:gd name="adj1" fmla="val 31341"/>
              <a:gd name="adj2" fmla="val 9745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B3EF15-64CF-A26F-F1D8-4FCE341011CB}"/>
              </a:ext>
            </a:extLst>
          </p:cNvPr>
          <p:cNvSpPr txBox="1"/>
          <p:nvPr/>
        </p:nvSpPr>
        <p:spPr>
          <a:xfrm>
            <a:off x="7517983" y="2307899"/>
            <a:ext cx="931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District 4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35FF2A-A378-EB6C-BCD4-CA69761DA2B3}"/>
              </a:ext>
            </a:extLst>
          </p:cNvPr>
          <p:cNvSpPr txBox="1"/>
          <p:nvPr/>
        </p:nvSpPr>
        <p:spPr>
          <a:xfrm>
            <a:off x="8803847" y="2650644"/>
            <a:ext cx="931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District 1 11%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F44D07-C1C2-1E9E-E6F0-0F9EC851BE0B}"/>
              </a:ext>
            </a:extLst>
          </p:cNvPr>
          <p:cNvSpPr txBox="1"/>
          <p:nvPr/>
        </p:nvSpPr>
        <p:spPr>
          <a:xfrm>
            <a:off x="6904140" y="3924336"/>
            <a:ext cx="931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District 3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21BBC9-784B-E03A-EEB5-5FE4FF3EAF9A}"/>
              </a:ext>
            </a:extLst>
          </p:cNvPr>
          <p:cNvSpPr txBox="1"/>
          <p:nvPr/>
        </p:nvSpPr>
        <p:spPr>
          <a:xfrm>
            <a:off x="8173816" y="5136187"/>
            <a:ext cx="931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District 2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20717C-ED5E-F7C9-3006-4ADE4E2C68E1}"/>
              </a:ext>
            </a:extLst>
          </p:cNvPr>
          <p:cNvSpPr txBox="1"/>
          <p:nvPr/>
        </p:nvSpPr>
        <p:spPr>
          <a:xfrm>
            <a:off x="7428403" y="1609138"/>
            <a:ext cx="1490825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0" b="1" dirty="0">
                <a:latin typeface="Arial" panose="020B0604020202020204" pitchFamily="34" charset="0"/>
                <a:cs typeface="Arial" panose="020B0604020202020204" pitchFamily="34" charset="0"/>
              </a:rPr>
              <a:t>Location*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201B4-B0D3-7BC7-DB1D-B07D25BF4C8D}"/>
              </a:ext>
            </a:extLst>
          </p:cNvPr>
          <p:cNvSpPr txBox="1"/>
          <p:nvPr/>
        </p:nvSpPr>
        <p:spPr>
          <a:xfrm>
            <a:off x="2633645" y="6165200"/>
            <a:ext cx="4822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*From participants registered January 1</a:t>
            </a:r>
            <a:r>
              <a:rPr lang="en-U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2024-December 18</a:t>
            </a:r>
            <a:r>
              <a:rPr lang="en-U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3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443310"/>
            <a:ext cx="121920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56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SCPH CareBox Update</a:t>
            </a:r>
          </a:p>
        </p:txBody>
      </p:sp>
      <p:pic>
        <p:nvPicPr>
          <p:cNvPr id="4" name="Picture 3" descr="Siskiyou County Public Health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896" y="5831759"/>
            <a:ext cx="914400" cy="912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en-US" dirty="0"/>
              <a:t> – Quantity Dispensed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EC173DC-AE63-CAC2-7048-2CF1E8B7A8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947097"/>
              </p:ext>
            </p:extLst>
          </p:nvPr>
        </p:nvGraphicFramePr>
        <p:xfrm>
          <a:off x="677333" y="1270000"/>
          <a:ext cx="8596668" cy="417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5C2518E-B860-3E17-87E9-9B50CF4C6D4C}"/>
              </a:ext>
            </a:extLst>
          </p:cNvPr>
          <p:cNvSpPr txBox="1"/>
          <p:nvPr/>
        </p:nvSpPr>
        <p:spPr>
          <a:xfrm>
            <a:off x="1040235" y="5449124"/>
            <a:ext cx="834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Quantity of Items Dispensed* 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5,449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0622BB-CD25-E6D7-142C-DF0D5D91A33E}"/>
              </a:ext>
            </a:extLst>
          </p:cNvPr>
          <p:cNvSpPr txBox="1"/>
          <p:nvPr/>
        </p:nvSpPr>
        <p:spPr>
          <a:xfrm>
            <a:off x="2633645" y="6165200"/>
            <a:ext cx="4822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*From January 1</a:t>
            </a:r>
            <a:r>
              <a:rPr lang="en-U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2024-December 18</a:t>
            </a:r>
            <a:r>
              <a:rPr lang="en-U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7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711B-45EB-E22B-E3D2-4E3256C6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Future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FDAFC4-1CA8-813A-E3CA-D2C3DBA6C0D6}"/>
              </a:ext>
            </a:extLst>
          </p:cNvPr>
          <p:cNvSpPr txBox="1"/>
          <p:nvPr/>
        </p:nvSpPr>
        <p:spPr>
          <a:xfrm>
            <a:off x="877078" y="1362269"/>
            <a:ext cx="8136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machines in South County, East County, West County.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Acquire more comprehensive data such as occupation status and living situation status.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C842D7-63C7-A45D-542F-D478CF713865}"/>
              </a:ext>
            </a:extLst>
          </p:cNvPr>
          <p:cNvSpPr txBox="1">
            <a:spLocks/>
          </p:cNvSpPr>
          <p:nvPr/>
        </p:nvSpPr>
        <p:spPr>
          <a:xfrm>
            <a:off x="646890" y="288004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Potential Barriers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E1227-5944-F4C2-1332-22E6C1196B4C}"/>
              </a:ext>
            </a:extLst>
          </p:cNvPr>
          <p:cNvSpPr txBox="1"/>
          <p:nvPr/>
        </p:nvSpPr>
        <p:spPr>
          <a:xfrm>
            <a:off x="829734" y="3784501"/>
            <a:ext cx="813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Funding – approximately $12,717.94 for a new, fully stocked machine.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Staffing capacity to stock machines and provide troubleshooting support.</a:t>
            </a:r>
          </a:p>
        </p:txBody>
      </p:sp>
    </p:spTree>
    <p:extLst>
      <p:ext uri="{BB962C8B-B14F-4D97-AF65-F5344CB8AC3E}">
        <p14:creationId xmlns:p14="http://schemas.microsoft.com/office/powerpoint/2010/main" val="286657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F5781"/>
      </a:accent1>
      <a:accent2>
        <a:srgbClr val="BC4280"/>
      </a:accent2>
      <a:accent3>
        <a:srgbClr val="F4C36E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presentation template 2" id="{0792DB73-3121-413D-906E-71AC1BC40E17}" vid="{067CD6BB-8940-4AA8-AAFD-B9E804649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 presentation template 2</Template>
  <TotalTime>1225</TotalTime>
  <Words>572</Words>
  <Application>Microsoft Office PowerPoint</Application>
  <PresentationFormat>Widescreen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Public Health Vending Machine- CareBox</vt:lpstr>
      <vt:lpstr>Siskiyou County Public Health (SCPH)</vt:lpstr>
      <vt:lpstr>CareBox Overview</vt:lpstr>
      <vt:lpstr>CareBox Items</vt:lpstr>
      <vt:lpstr>Educational Material</vt:lpstr>
      <vt:lpstr>By the Numbers – Participants</vt:lpstr>
      <vt:lpstr>By the Numbers - Participants</vt:lpstr>
      <vt:lpstr>By the Numbers – Quantity Dispensed</vt:lpstr>
      <vt:lpstr>Future Objectives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Newlyn</dc:creator>
  <cp:lastModifiedBy>Shelly Davis</cp:lastModifiedBy>
  <cp:revision>14</cp:revision>
  <dcterms:created xsi:type="dcterms:W3CDTF">2024-12-18T21:09:18Z</dcterms:created>
  <dcterms:modified xsi:type="dcterms:W3CDTF">2024-12-23T21:38:06Z</dcterms:modified>
</cp:coreProperties>
</file>