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32" autoAdjust="0"/>
    <p:restoredTop sz="94660"/>
  </p:normalViewPr>
  <p:slideViewPr>
    <p:cSldViewPr snapToGrid="0">
      <p:cViewPr>
        <p:scale>
          <a:sx n="90" d="100"/>
          <a:sy n="90" d="100"/>
        </p:scale>
        <p:origin x="600" y="2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B51EBF69-1167-4A85-82CA-9499723A368D}" type="datetimeFigureOut">
              <a:rPr lang="en-US" smtClean="0"/>
              <a:t>11/27/2024</a:t>
            </a:fld>
            <a:endParaRPr lang="en-US" dirty="0"/>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0A4DDF2E-C15B-45F3-9053-6AF1AF4BB921}" type="slidenum">
              <a:rPr lang="en-US" smtClean="0"/>
              <a:t>‹#›</a:t>
            </a:fld>
            <a:endParaRPr lang="en-US" dirty="0"/>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2673605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1EBF69-1167-4A85-82CA-9499723A368D}" type="datetimeFigureOut">
              <a:rPr lang="en-US" smtClean="0"/>
              <a:t>11/27/2024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4DDF2E-C15B-45F3-9053-6AF1AF4BB921}" type="slidenum">
              <a:rPr lang="en-US" smtClean="0"/>
              <a:t>‹#›</a:t>
            </a:fld>
            <a:endParaRPr lang="en-US" dirty="0"/>
          </a:p>
        </p:txBody>
      </p:sp>
    </p:spTree>
    <p:extLst>
      <p:ext uri="{BB962C8B-B14F-4D97-AF65-F5344CB8AC3E}">
        <p14:creationId xmlns:p14="http://schemas.microsoft.com/office/powerpoint/2010/main" val="2130253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1EBF69-1167-4A85-82CA-9499723A368D}" type="datetimeFigureOut">
              <a:rPr lang="en-US" smtClean="0"/>
              <a:t>11/27/2024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4DDF2E-C15B-45F3-9053-6AF1AF4BB921}" type="slidenum">
              <a:rPr lang="en-US" smtClean="0"/>
              <a:t>‹#›</a:t>
            </a:fld>
            <a:endParaRPr lang="en-US" dirty="0"/>
          </a:p>
        </p:txBody>
      </p:sp>
    </p:spTree>
    <p:extLst>
      <p:ext uri="{BB962C8B-B14F-4D97-AF65-F5344CB8AC3E}">
        <p14:creationId xmlns:p14="http://schemas.microsoft.com/office/powerpoint/2010/main" val="3281015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1EBF69-1167-4A85-82CA-9499723A368D}" type="datetimeFigureOut">
              <a:rPr lang="en-US" smtClean="0"/>
              <a:t>11/27/2024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4DDF2E-C15B-45F3-9053-6AF1AF4BB921}" type="slidenum">
              <a:rPr lang="en-US" smtClean="0"/>
              <a:t>‹#›</a:t>
            </a:fld>
            <a:endParaRPr lang="en-US" dirty="0"/>
          </a:p>
        </p:txBody>
      </p:sp>
    </p:spTree>
    <p:extLst>
      <p:ext uri="{BB962C8B-B14F-4D97-AF65-F5344CB8AC3E}">
        <p14:creationId xmlns:p14="http://schemas.microsoft.com/office/powerpoint/2010/main" val="3146002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en-US"/>
              <a:t>Click to edit Master title style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1EBF69-1167-4A85-82CA-9499723A368D}" type="datetimeFigureOut">
              <a:rPr lang="en-US" smtClean="0"/>
              <a:t>11/27/2024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4DDF2E-C15B-45F3-9053-6AF1AF4BB921}" type="slidenum">
              <a:rPr lang="en-US" smtClean="0"/>
              <a:t>‹#›</a:t>
            </a:fld>
            <a:endParaRPr lang="en-US" dirty="0"/>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77950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51EBF69-1167-4A85-82CA-9499723A368D}" type="datetimeFigureOut">
              <a:rPr lang="en-US" smtClean="0"/>
              <a:t>11/27/2024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4DDF2E-C15B-45F3-9053-6AF1AF4BB921}" type="slidenum">
              <a:rPr lang="en-US" smtClean="0"/>
              <a:t>‹#›</a:t>
            </a:fld>
            <a:endParaRPr lang="en-US" dirty="0"/>
          </a:p>
        </p:txBody>
      </p:sp>
    </p:spTree>
    <p:extLst>
      <p:ext uri="{BB962C8B-B14F-4D97-AF65-F5344CB8AC3E}">
        <p14:creationId xmlns:p14="http://schemas.microsoft.com/office/powerpoint/2010/main" val="1968639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n-US"/>
              <a:t>Click to 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51EBF69-1167-4A85-82CA-9499723A368D}" type="datetimeFigureOut">
              <a:rPr lang="en-US" smtClean="0"/>
              <a:t>11/27/2024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A4DDF2E-C15B-45F3-9053-6AF1AF4BB921}" type="slidenum">
              <a:rPr lang="en-US" smtClean="0"/>
              <a:t>‹#›</a:t>
            </a:fld>
            <a:endParaRPr lang="en-US" dirty="0"/>
          </a:p>
        </p:txBody>
      </p:sp>
    </p:spTree>
    <p:extLst>
      <p:ext uri="{BB962C8B-B14F-4D97-AF65-F5344CB8AC3E}">
        <p14:creationId xmlns:p14="http://schemas.microsoft.com/office/powerpoint/2010/main" val="4274030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51EBF69-1167-4A85-82CA-9499723A368D}" type="datetimeFigureOut">
              <a:rPr lang="en-US" smtClean="0"/>
              <a:t>11/27/2024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A4DDF2E-C15B-45F3-9053-6AF1AF4BB921}" type="slidenum">
              <a:rPr lang="en-US" smtClean="0"/>
              <a:t>‹#›</a:t>
            </a:fld>
            <a:endParaRPr lang="en-US" dirty="0"/>
          </a:p>
        </p:txBody>
      </p:sp>
    </p:spTree>
    <p:extLst>
      <p:ext uri="{BB962C8B-B14F-4D97-AF65-F5344CB8AC3E}">
        <p14:creationId xmlns:p14="http://schemas.microsoft.com/office/powerpoint/2010/main" val="3470267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1EBF69-1167-4A85-82CA-9499723A368D}" type="datetimeFigureOut">
              <a:rPr lang="en-US" smtClean="0"/>
              <a:t>11/27/2024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A4DDF2E-C15B-45F3-9053-6AF1AF4BB921}" type="slidenum">
              <a:rPr lang="en-US" smtClean="0"/>
              <a:t>‹#›</a:t>
            </a:fld>
            <a:endParaRPr lang="en-US" dirty="0"/>
          </a:p>
        </p:txBody>
      </p:sp>
    </p:spTree>
    <p:extLst>
      <p:ext uri="{BB962C8B-B14F-4D97-AF65-F5344CB8AC3E}">
        <p14:creationId xmlns:p14="http://schemas.microsoft.com/office/powerpoint/2010/main" val="735577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51EBF69-1167-4A85-82CA-9499723A368D}" type="datetimeFigureOut">
              <a:rPr lang="en-US" smtClean="0"/>
              <a:t>11/27/2024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4DDF2E-C15B-45F3-9053-6AF1AF4BB921}" type="slidenum">
              <a:rPr lang="en-US" smtClean="0"/>
              <a:t>‹#›</a:t>
            </a:fld>
            <a:endParaRPr lang="en-US" dirty="0"/>
          </a:p>
        </p:txBody>
      </p:sp>
    </p:spTree>
    <p:extLst>
      <p:ext uri="{BB962C8B-B14F-4D97-AF65-F5344CB8AC3E}">
        <p14:creationId xmlns:p14="http://schemas.microsoft.com/office/powerpoint/2010/main" val="1772994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129284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51EBF69-1167-4A85-82CA-9499723A368D}" type="datetimeFigureOut">
              <a:rPr lang="en-US" smtClean="0"/>
              <a:t>11/27/2024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4DDF2E-C15B-45F3-9053-6AF1AF4BB921}" type="slidenum">
              <a:rPr lang="en-US" smtClean="0"/>
              <a:t>‹#›</a:t>
            </a:fld>
            <a:endParaRPr lang="en-US" dirty="0"/>
          </a:p>
        </p:txBody>
      </p:sp>
    </p:spTree>
    <p:extLst>
      <p:ext uri="{BB962C8B-B14F-4D97-AF65-F5344CB8AC3E}">
        <p14:creationId xmlns:p14="http://schemas.microsoft.com/office/powerpoint/2010/main" val="3078491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B51EBF69-1167-4A85-82CA-9499723A368D}" type="datetimeFigureOut">
              <a:rPr lang="en-US" smtClean="0"/>
              <a:t>11/27/2024</a:t>
            </a:fld>
            <a:endParaRPr lang="en-US" dirty="0"/>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en-US" dirty="0"/>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0A4DDF2E-C15B-45F3-9053-6AF1AF4BB921}" type="slidenum">
              <a:rPr lang="en-US" smtClean="0"/>
              <a:t>‹#›</a:t>
            </a:fld>
            <a:endParaRPr lang="en-US" dirty="0"/>
          </a:p>
        </p:txBody>
      </p:sp>
    </p:spTree>
    <p:extLst>
      <p:ext uri="{BB962C8B-B14F-4D97-AF65-F5344CB8AC3E}">
        <p14:creationId xmlns:p14="http://schemas.microsoft.com/office/powerpoint/2010/main" val="328237320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C0FA9-0778-1FF7-A022-CFB7E6508D47}"/>
              </a:ext>
            </a:extLst>
          </p:cNvPr>
          <p:cNvSpPr>
            <a:spLocks noGrp="1"/>
          </p:cNvSpPr>
          <p:nvPr>
            <p:ph type="ctrTitle"/>
          </p:nvPr>
        </p:nvSpPr>
        <p:spPr>
          <a:xfrm>
            <a:off x="1261872" y="983671"/>
            <a:ext cx="9418320" cy="3041073"/>
          </a:xfrm>
        </p:spPr>
        <p:txBody>
          <a:bodyPr>
            <a:normAutofit/>
          </a:bodyPr>
          <a:lstStyle/>
          <a:p>
            <a:r>
              <a:rPr lang="en-US" sz="4800" dirty="0"/>
              <a:t>Memorandum of Understanding Between Siskiyou County and the Klamath River Renewal Corporation – Roads and Bridges</a:t>
            </a:r>
          </a:p>
        </p:txBody>
      </p:sp>
      <p:sp>
        <p:nvSpPr>
          <p:cNvPr id="3" name="Subtitle 2">
            <a:extLst>
              <a:ext uri="{FF2B5EF4-FFF2-40B4-BE49-F238E27FC236}">
                <a16:creationId xmlns:a16="http://schemas.microsoft.com/office/drawing/2014/main" id="{EC25942F-3466-5E2B-FBFB-407364910297}"/>
              </a:ext>
            </a:extLst>
          </p:cNvPr>
          <p:cNvSpPr>
            <a:spLocks noGrp="1"/>
          </p:cNvSpPr>
          <p:nvPr>
            <p:ph type="subTitle" idx="1"/>
          </p:nvPr>
        </p:nvSpPr>
        <p:spPr/>
        <p:txBody>
          <a:bodyPr/>
          <a:lstStyle/>
          <a:p>
            <a:r>
              <a:rPr lang="en-US" dirty="0"/>
              <a:t>December 10, 2024</a:t>
            </a:r>
          </a:p>
        </p:txBody>
      </p:sp>
    </p:spTree>
    <p:extLst>
      <p:ext uri="{BB962C8B-B14F-4D97-AF65-F5344CB8AC3E}">
        <p14:creationId xmlns:p14="http://schemas.microsoft.com/office/powerpoint/2010/main" val="853320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ED30B-3C78-4E15-BC85-BC2D50EA0965}"/>
              </a:ext>
            </a:extLst>
          </p:cNvPr>
          <p:cNvSpPr>
            <a:spLocks noGrp="1"/>
          </p:cNvSpPr>
          <p:nvPr>
            <p:ph type="title"/>
          </p:nvPr>
        </p:nvSpPr>
        <p:spPr>
          <a:xfrm>
            <a:off x="643831" y="640080"/>
            <a:ext cx="3690425" cy="1363344"/>
          </a:xfrm>
        </p:spPr>
        <p:txBody>
          <a:bodyPr>
            <a:normAutofit/>
          </a:bodyPr>
          <a:lstStyle/>
          <a:p>
            <a:br>
              <a:rPr lang="en-US" sz="1500" dirty="0"/>
            </a:br>
            <a:endParaRPr lang="en-US" sz="1500" dirty="0"/>
          </a:p>
        </p:txBody>
      </p:sp>
      <p:sp>
        <p:nvSpPr>
          <p:cNvPr id="11" name="Content Placeholder 10">
            <a:extLst>
              <a:ext uri="{FF2B5EF4-FFF2-40B4-BE49-F238E27FC236}">
                <a16:creationId xmlns:a16="http://schemas.microsoft.com/office/drawing/2014/main" id="{B370A195-7F61-E053-57F8-D9EE0B1A31EC}"/>
              </a:ext>
            </a:extLst>
          </p:cNvPr>
          <p:cNvSpPr>
            <a:spLocks noGrp="1"/>
          </p:cNvSpPr>
          <p:nvPr>
            <p:ph idx="1"/>
          </p:nvPr>
        </p:nvSpPr>
        <p:spPr>
          <a:xfrm>
            <a:off x="643830" y="671744"/>
            <a:ext cx="4098291" cy="4378721"/>
          </a:xfrm>
        </p:spPr>
        <p:txBody>
          <a:bodyPr>
            <a:normAutofit/>
          </a:bodyPr>
          <a:lstStyle/>
          <a:p>
            <a:pPr marL="0" indent="0">
              <a:buNone/>
            </a:pPr>
            <a:r>
              <a:rPr lang="en-US" sz="1600" dirty="0"/>
              <a:t>On May 19, 2021, the County and KRRC entered into an agreement regarding the roads and bridges to be utilized during the removal of the four lower Klamath River Dams.</a:t>
            </a:r>
          </a:p>
          <a:p>
            <a:pPr lvl="1"/>
            <a:r>
              <a:rPr lang="en-US" sz="1400" dirty="0"/>
              <a:t>The $810,000 (rows 3,4, and 5) was funding provided by KRRC for the County to perform the work described in Table 1. </a:t>
            </a:r>
          </a:p>
        </p:txBody>
      </p:sp>
      <p:pic>
        <p:nvPicPr>
          <p:cNvPr id="7" name="Content Placeholder 6">
            <a:extLst>
              <a:ext uri="{FF2B5EF4-FFF2-40B4-BE49-F238E27FC236}">
                <a16:creationId xmlns:a16="http://schemas.microsoft.com/office/drawing/2014/main" id="{BD324B74-C207-AACF-72FB-3BDAA01AEDB6}"/>
              </a:ext>
            </a:extLst>
          </p:cNvPr>
          <p:cNvPicPr>
            <a:picLocks noChangeAspect="1"/>
          </p:cNvPicPr>
          <p:nvPr/>
        </p:nvPicPr>
        <p:blipFill>
          <a:blip r:embed="rId2"/>
          <a:stretch>
            <a:fillRect/>
          </a:stretch>
        </p:blipFill>
        <p:spPr>
          <a:xfrm>
            <a:off x="4654296" y="671744"/>
            <a:ext cx="6155736" cy="5524772"/>
          </a:xfrm>
          <a:prstGeom prst="rect">
            <a:avLst/>
          </a:prstGeom>
        </p:spPr>
      </p:pic>
      <p:pic>
        <p:nvPicPr>
          <p:cNvPr id="13" name="Picture 12">
            <a:extLst>
              <a:ext uri="{FF2B5EF4-FFF2-40B4-BE49-F238E27FC236}">
                <a16:creationId xmlns:a16="http://schemas.microsoft.com/office/drawing/2014/main" id="{DC124A97-FAEC-1279-C47E-C6572306410A}"/>
              </a:ext>
            </a:extLst>
          </p:cNvPr>
          <p:cNvPicPr>
            <a:picLocks noChangeAspect="1"/>
          </p:cNvPicPr>
          <p:nvPr/>
        </p:nvPicPr>
        <p:blipFill>
          <a:blip r:embed="rId3"/>
          <a:stretch>
            <a:fillRect/>
          </a:stretch>
        </p:blipFill>
        <p:spPr>
          <a:xfrm>
            <a:off x="981142" y="2791992"/>
            <a:ext cx="3015802" cy="3891516"/>
          </a:xfrm>
          <a:prstGeom prst="rect">
            <a:avLst/>
          </a:prstGeom>
        </p:spPr>
      </p:pic>
    </p:spTree>
    <p:extLst>
      <p:ext uri="{BB962C8B-B14F-4D97-AF65-F5344CB8AC3E}">
        <p14:creationId xmlns:p14="http://schemas.microsoft.com/office/powerpoint/2010/main" val="2404095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62E417-0AA8-401F-42A5-03439179DC80}"/>
              </a:ext>
            </a:extLst>
          </p:cNvPr>
          <p:cNvSpPr>
            <a:spLocks noGrp="1"/>
          </p:cNvSpPr>
          <p:nvPr>
            <p:ph idx="1"/>
          </p:nvPr>
        </p:nvSpPr>
        <p:spPr>
          <a:xfrm>
            <a:off x="231904" y="424925"/>
            <a:ext cx="4422392" cy="3955312"/>
          </a:xfrm>
        </p:spPr>
        <p:txBody>
          <a:bodyPr>
            <a:normAutofit/>
          </a:bodyPr>
          <a:lstStyle/>
          <a:p>
            <a:r>
              <a:rPr lang="en-US" sz="1600" dirty="0"/>
              <a:t>On May 20, 2023, the parties amended the MOU to move $300,000 from KRRC’s commitment to Post Dam Removal work (row 2) to Maintenance during dam removal (row 3), resulting in a total of $625,000 in Maintenance (rows 2 and 3).</a:t>
            </a:r>
          </a:p>
          <a:p>
            <a:pPr lvl="1"/>
            <a:r>
              <a:rPr lang="en-US" dirty="0"/>
              <a:t>Following this amendment, KRRC fulfilled its obligations for maintenance work and reimbursed the County $50,000 for work performed on Ager Road (row 4). </a:t>
            </a:r>
          </a:p>
          <a:p>
            <a:pPr lvl="1"/>
            <a:r>
              <a:rPr lang="en-US" dirty="0"/>
              <a:t>$2,235,000 was dedicated to post dam removal work. </a:t>
            </a:r>
          </a:p>
        </p:txBody>
      </p:sp>
      <p:pic>
        <p:nvPicPr>
          <p:cNvPr id="5" name="Picture 4">
            <a:extLst>
              <a:ext uri="{FF2B5EF4-FFF2-40B4-BE49-F238E27FC236}">
                <a16:creationId xmlns:a16="http://schemas.microsoft.com/office/drawing/2014/main" id="{8D813C6A-2849-621F-4486-D63FCC3BEBA0}"/>
              </a:ext>
            </a:extLst>
          </p:cNvPr>
          <p:cNvPicPr>
            <a:picLocks noChangeAspect="1"/>
          </p:cNvPicPr>
          <p:nvPr/>
        </p:nvPicPr>
        <p:blipFill>
          <a:blip r:embed="rId2"/>
          <a:stretch>
            <a:fillRect/>
          </a:stretch>
        </p:blipFill>
        <p:spPr>
          <a:xfrm>
            <a:off x="4654296" y="917973"/>
            <a:ext cx="6155736" cy="5032314"/>
          </a:xfrm>
          <a:prstGeom prst="rect">
            <a:avLst/>
          </a:prstGeom>
        </p:spPr>
      </p:pic>
      <p:pic>
        <p:nvPicPr>
          <p:cNvPr id="9" name="Picture 8">
            <a:extLst>
              <a:ext uri="{FF2B5EF4-FFF2-40B4-BE49-F238E27FC236}">
                <a16:creationId xmlns:a16="http://schemas.microsoft.com/office/drawing/2014/main" id="{823C09FA-393C-5AB8-2783-DAF18FBE48DC}"/>
              </a:ext>
            </a:extLst>
          </p:cNvPr>
          <p:cNvPicPr>
            <a:picLocks noChangeAspect="1"/>
          </p:cNvPicPr>
          <p:nvPr/>
        </p:nvPicPr>
        <p:blipFill>
          <a:blip r:embed="rId3"/>
          <a:stretch>
            <a:fillRect/>
          </a:stretch>
        </p:blipFill>
        <p:spPr>
          <a:xfrm>
            <a:off x="1381969" y="3637144"/>
            <a:ext cx="2158674" cy="2761882"/>
          </a:xfrm>
          <a:prstGeom prst="rect">
            <a:avLst/>
          </a:prstGeom>
        </p:spPr>
      </p:pic>
      <p:sp>
        <p:nvSpPr>
          <p:cNvPr id="11" name="Oval 10">
            <a:extLst>
              <a:ext uri="{FF2B5EF4-FFF2-40B4-BE49-F238E27FC236}">
                <a16:creationId xmlns:a16="http://schemas.microsoft.com/office/drawing/2014/main" id="{5B6BC1FD-C337-F932-2DAF-186B3A943BEF}"/>
              </a:ext>
            </a:extLst>
          </p:cNvPr>
          <p:cNvSpPr/>
          <p:nvPr/>
        </p:nvSpPr>
        <p:spPr>
          <a:xfrm>
            <a:off x="9781953" y="2328531"/>
            <a:ext cx="808075" cy="382772"/>
          </a:xfrm>
          <a:prstGeom prst="ellipse">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a:extLst>
              <a:ext uri="{FF2B5EF4-FFF2-40B4-BE49-F238E27FC236}">
                <a16:creationId xmlns:a16="http://schemas.microsoft.com/office/drawing/2014/main" id="{77106D26-5E8F-1DE8-2C35-ADCFD77278CB}"/>
              </a:ext>
            </a:extLst>
          </p:cNvPr>
          <p:cNvSpPr/>
          <p:nvPr/>
        </p:nvSpPr>
        <p:spPr>
          <a:xfrm>
            <a:off x="9781953" y="3522921"/>
            <a:ext cx="808075" cy="382772"/>
          </a:xfrm>
          <a:prstGeom prst="ellipse">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EF555AB7-7726-D564-26AC-95BC7C6F0D72}"/>
              </a:ext>
            </a:extLst>
          </p:cNvPr>
          <p:cNvSpPr/>
          <p:nvPr/>
        </p:nvSpPr>
        <p:spPr>
          <a:xfrm>
            <a:off x="9051850" y="4486939"/>
            <a:ext cx="808075" cy="294573"/>
          </a:xfrm>
          <a:prstGeom prst="ellipse">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BC86E579-9D6B-2300-1F9D-D9ACEE7CE802}"/>
              </a:ext>
            </a:extLst>
          </p:cNvPr>
          <p:cNvSpPr txBox="1"/>
          <p:nvPr/>
        </p:nvSpPr>
        <p:spPr>
          <a:xfrm>
            <a:off x="5307941" y="5950287"/>
            <a:ext cx="4848446" cy="523220"/>
          </a:xfrm>
          <a:prstGeom prst="rect">
            <a:avLst/>
          </a:prstGeom>
          <a:noFill/>
        </p:spPr>
        <p:txBody>
          <a:bodyPr wrap="square">
            <a:spAutoFit/>
          </a:bodyPr>
          <a:lstStyle/>
          <a:p>
            <a:pPr lvl="2"/>
            <a:r>
              <a:rPr lang="en-US" sz="1400" b="1" dirty="0"/>
              <a:t>* Figures outlined in red indicate funding expended under the MOU. </a:t>
            </a:r>
          </a:p>
        </p:txBody>
      </p:sp>
    </p:spTree>
    <p:extLst>
      <p:ext uri="{BB962C8B-B14F-4D97-AF65-F5344CB8AC3E}">
        <p14:creationId xmlns:p14="http://schemas.microsoft.com/office/powerpoint/2010/main" val="1997674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DEB194D-9340-8BCF-6524-2F08172889F7}"/>
              </a:ext>
            </a:extLst>
          </p:cNvPr>
          <p:cNvSpPr>
            <a:spLocks noGrp="1"/>
          </p:cNvSpPr>
          <p:nvPr>
            <p:ph idx="1"/>
          </p:nvPr>
        </p:nvSpPr>
        <p:spPr>
          <a:xfrm>
            <a:off x="287079" y="637953"/>
            <a:ext cx="6826953" cy="5542184"/>
          </a:xfrm>
        </p:spPr>
        <p:txBody>
          <a:bodyPr>
            <a:normAutofit/>
          </a:bodyPr>
          <a:lstStyle/>
          <a:p>
            <a:pPr marL="0" indent="0">
              <a:buNone/>
            </a:pPr>
            <a:r>
              <a:rPr lang="en-US" sz="2000" b="1" dirty="0"/>
              <a:t>Today, county staff is requesting that the Board approve the second amendment to the MOU:</a:t>
            </a:r>
          </a:p>
          <a:p>
            <a:pPr lvl="1"/>
            <a:endParaRPr lang="en-US" dirty="0"/>
          </a:p>
          <a:p>
            <a:pPr lvl="1"/>
            <a:r>
              <a:rPr lang="en-US" dirty="0"/>
              <a:t>KRRC shall transfer to the County $3.5 million for the County to repair Copco Road.</a:t>
            </a:r>
          </a:p>
          <a:p>
            <a:pPr marL="274320" lvl="1" indent="0">
              <a:buNone/>
            </a:pPr>
            <a:endParaRPr lang="en-US" dirty="0"/>
          </a:p>
          <a:p>
            <a:pPr lvl="1"/>
            <a:r>
              <a:rPr lang="en-US" dirty="0"/>
              <a:t>KRRC shall donate to the County up to 2,000 yards of road base owned by KRRC, for the County to utilize for repairs to Copco Road.</a:t>
            </a:r>
          </a:p>
          <a:p>
            <a:pPr marL="274320" lvl="1" indent="0">
              <a:buNone/>
            </a:pPr>
            <a:endParaRPr lang="en-US" dirty="0"/>
          </a:p>
          <a:p>
            <a:pPr lvl="1"/>
            <a:r>
              <a:rPr lang="en-US" dirty="0"/>
              <a:t>The First Notice of Dispute Regarding Roadway Work Pursuant to Amended MOU is </a:t>
            </a:r>
            <a:r>
              <a:rPr lang="en-US" u="sng" dirty="0"/>
              <a:t>withdrawn</a:t>
            </a:r>
            <a:r>
              <a:rPr lang="en-US" dirty="0"/>
              <a:t>.</a:t>
            </a:r>
          </a:p>
          <a:p>
            <a:pPr lvl="2"/>
            <a:r>
              <a:rPr lang="en-US" dirty="0"/>
              <a:t>Mile Post 13 road failure and repair dispute. </a:t>
            </a:r>
          </a:p>
          <a:p>
            <a:pPr marL="274320" lvl="1" indent="0">
              <a:buNone/>
            </a:pPr>
            <a:endParaRPr lang="en-US" dirty="0"/>
          </a:p>
          <a:p>
            <a:pPr lvl="1"/>
            <a:r>
              <a:rPr lang="en-US" dirty="0"/>
              <a:t>The Parties agree that these amended terms satisfy and complete all remaining duties of the Parties under the MOU, including the First Amendment to the MOU.  This Second Amendment supersedes any different terms in the MOU or its First Amendment.</a:t>
            </a:r>
          </a:p>
        </p:txBody>
      </p:sp>
      <p:pic>
        <p:nvPicPr>
          <p:cNvPr id="5" name="Picture 4">
            <a:extLst>
              <a:ext uri="{FF2B5EF4-FFF2-40B4-BE49-F238E27FC236}">
                <a16:creationId xmlns:a16="http://schemas.microsoft.com/office/drawing/2014/main" id="{A40A47A3-95EF-11A6-D650-41B439868535}"/>
              </a:ext>
            </a:extLst>
          </p:cNvPr>
          <p:cNvPicPr>
            <a:picLocks noChangeAspect="1"/>
          </p:cNvPicPr>
          <p:nvPr/>
        </p:nvPicPr>
        <p:blipFill>
          <a:blip r:embed="rId2"/>
          <a:stretch>
            <a:fillRect/>
          </a:stretch>
        </p:blipFill>
        <p:spPr>
          <a:xfrm>
            <a:off x="7602279" y="1493275"/>
            <a:ext cx="3031797" cy="3899419"/>
          </a:xfrm>
          <a:prstGeom prst="rect">
            <a:avLst/>
          </a:prstGeom>
        </p:spPr>
      </p:pic>
    </p:spTree>
    <p:extLst>
      <p:ext uri="{BB962C8B-B14F-4D97-AF65-F5344CB8AC3E}">
        <p14:creationId xmlns:p14="http://schemas.microsoft.com/office/powerpoint/2010/main" val="2430335079"/>
      </p:ext>
    </p:extLst>
  </p:cSld>
  <p:clrMapOvr>
    <a:masterClrMapping/>
  </p:clrMapOvr>
</p:sld>
</file>

<file path=ppt/theme/theme1.xml><?xml version="1.0" encoding="utf-8"?>
<a:theme xmlns:a="http://schemas.openxmlformats.org/drawingml/2006/main" name="View">
  <a:themeElements>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docProps/app.xml><?xml version="1.0" encoding="utf-8"?>
<Properties xmlns="http://schemas.openxmlformats.org/officeDocument/2006/extended-properties" xmlns:vt="http://schemas.openxmlformats.org/officeDocument/2006/docPropsVTypes">
  <Template>TM03457515[[fn=View]]</Template>
  <TotalTime>8146</TotalTime>
  <Words>310</Words>
  <Application>Microsoft Office PowerPoint</Application>
  <PresentationFormat>Widescreen</PresentationFormat>
  <Paragraphs>19</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Century Schoolbook</vt:lpstr>
      <vt:lpstr>Wingdings 2</vt:lpstr>
      <vt:lpstr>View</vt:lpstr>
      <vt:lpstr>Memorandum of Understanding Between Siskiyou County and the Klamath River Renewal Corporation – Roads and Bridges</vt:lpstr>
      <vt:lpstr>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Elizabeth Nielsen</dc:creator>
  <cp:lastModifiedBy>Elizabeth Nielsen</cp:lastModifiedBy>
  <cp:revision>1</cp:revision>
  <dcterms:created xsi:type="dcterms:W3CDTF">2024-11-28T00:21:05Z</dcterms:created>
  <dcterms:modified xsi:type="dcterms:W3CDTF">2024-12-03T16:07:16Z</dcterms:modified>
</cp:coreProperties>
</file>