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78" r:id="rId3"/>
    <p:sldId id="279" r:id="rId4"/>
    <p:sldId id="280" r:id="rId5"/>
    <p:sldId id="281" r:id="rId6"/>
    <p:sldId id="282" r:id="rId7"/>
    <p:sldId id="258" r:id="rId8"/>
    <p:sldId id="265" r:id="rId9"/>
    <p:sldId id="259" r:id="rId10"/>
    <p:sldId id="260" r:id="rId11"/>
    <p:sldId id="308" r:id="rId12"/>
    <p:sldId id="307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9E07-C30A-95E4-4464-A8979522E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79488-6142-C359-7F77-ABE664A79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8FC2F-4FE2-9478-EBEC-A7210338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E5F6F-9D7E-08B9-9F0C-C13C59D8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9B692-A7CE-723B-27ED-F2F1CB2F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D191-149A-0C41-A520-4A82991A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2D357-0C42-54BF-D876-FA34DEF7D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25769-E621-9281-CD09-5E2F741E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9B3F-F55D-F7E1-E246-AB76E3CD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BC69-2806-C3FD-66FF-2A304BB0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4C6E8-1A76-D0E3-EF3E-05920A030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3AD4A-9509-C7D9-3ADA-6F1320D59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9113F-D633-17E4-40AE-05AC1A87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2D12F-A115-5CDC-AAD4-F135065F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9D20F-6134-3006-9FD8-00017166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3169-192C-6441-9444-24E93C6B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6570-376E-20A0-6AFD-7277F1EAF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2049A-7C41-75E6-ED3A-50733644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52782-474D-7FFC-41CD-FFE6E1AF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8B19B-4E58-78B4-26A5-53C072D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7990-9718-819A-EDBC-6E7A6004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073EB-ADAB-AC0A-E254-B3CB9EEEC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9CD69-25E9-9601-D768-42445442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D3906-35ED-C3C8-912D-792068BC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3D6D8-2DE1-ABDB-CA60-EF6F6BB2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5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AF26-D44B-1021-4829-69D01CCA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BAA49-9320-33A3-A482-75C09FAE9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9A6AD-9117-9F0D-16A6-5132C9CE0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C1F39-F129-97AF-5EDF-DDFB9F228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16DD8-D701-428E-B6D1-8689D8A8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F9092-0828-21A1-8331-5CA5CA164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EC34-D215-CF70-88F2-EE856C5A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161EB-A5AB-A258-C76E-C9B0B8A2D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305F9-9571-5866-6BB7-A5763782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04BF4-DA76-1FE4-B6EE-AE6F54FFD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61175-E108-92B3-3F55-6562F77E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1CF80D-5008-8E4F-E937-DB5A4EAEB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0413EF-8FC4-9DB0-7911-967FFD0E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1C1F9-3415-D7A7-7466-F6B7F1E2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4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FC85-6A28-61D5-70EE-CB382F81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3436E-A75C-DE03-ED3F-48F141E9E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3A7D6-5194-D826-5AB6-C6EBF39F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02F2B-D81A-E27C-98A2-B8026F1D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1A385-54A3-2E60-258D-0B37D815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90143-FEC2-F170-5F13-B392CC5C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7C391-1DDF-FDB4-3F7A-4880F141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C93D6-4932-998A-8735-9126594F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1251-A464-A38D-716B-8C22B56A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37C3F-F388-2091-9E62-57669E6F6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85902-D465-3656-D412-DD2115EC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BEE19-9621-EAD4-6C35-7C1AEF24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6F36A-F9D0-F24D-3A9A-FC9D3853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CA88-8187-0785-7E24-1B1BDA87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9FC87-2EE2-AC0F-AC1A-0867D68E1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A6E65-5634-C954-4389-7DF8944E8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65A69-AB93-3CB5-3B19-D3C4C6C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B1562-22C4-E384-DFEA-C09D0793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8A2AD-0446-32FE-32D3-2AE53228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8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D05DC-E761-F6CF-8C92-AA533849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44323-91BE-7F5A-864F-16FC92128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3888E-9CCF-C00E-CB66-8F8C09F6E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6CC84-6089-4EAE-8893-6E3F83B4679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A5CFA-A1F0-E1AF-B4D3-DC6E25FE9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0FD32-2C11-D665-1B96-AE8AC2131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5D5AB-9134-4507-B51B-9C75C9E64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7E57-6766-25E3-D9D7-A66BA842C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6" y="376699"/>
            <a:ext cx="11782063" cy="132556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Interstate-5 Siskiyou Wildlife Crossing Planning Project</a:t>
            </a:r>
            <a:endParaRPr lang="en-US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4E349-B3E2-28F6-37AF-14D60A5C9B3A}"/>
              </a:ext>
            </a:extLst>
          </p:cNvPr>
          <p:cNvSpPr txBox="1"/>
          <p:nvPr/>
        </p:nvSpPr>
        <p:spPr>
          <a:xfrm>
            <a:off x="5930900" y="5556389"/>
            <a:ext cx="637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Fraser Shilling, Ph.D., Dudek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8EAACA1-1999-80A9-03A6-269F595E3487}"/>
              </a:ext>
            </a:extLst>
          </p:cNvPr>
          <p:cNvSpPr txBox="1">
            <a:spLocks/>
          </p:cNvSpPr>
          <p:nvPr/>
        </p:nvSpPr>
        <p:spPr>
          <a:xfrm>
            <a:off x="5930900" y="4848503"/>
            <a:ext cx="5212466" cy="707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County Board of Supervisors Meeting, 11/12/24</a:t>
            </a:r>
          </a:p>
        </p:txBody>
      </p:sp>
      <p:pic>
        <p:nvPicPr>
          <p:cNvPr id="9" name="Content Placeholder 8" descr="A animal on the side of the road&#10;&#10;Description automatically generated">
            <a:extLst>
              <a:ext uri="{FF2B5EF4-FFF2-40B4-BE49-F238E27FC236}">
                <a16:creationId xmlns:a16="http://schemas.microsoft.com/office/drawing/2014/main" id="{90451A85-22B3-C04E-D35F-DB178542F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2078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B2E3-4111-DC41-7240-D76FCE0E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B7C73-2245-EDF0-BDD7-85578FFF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003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Starts with objective</a:t>
            </a:r>
          </a:p>
          <a:p>
            <a:pPr marL="0" indent="0">
              <a:buNone/>
            </a:pPr>
            <a:r>
              <a:rPr lang="en-US" dirty="0"/>
              <a:t>Collect data about wildlife are doing right now</a:t>
            </a:r>
          </a:p>
          <a:p>
            <a:pPr marL="0" indent="0">
              <a:buNone/>
            </a:pPr>
            <a:r>
              <a:rPr lang="en-US" dirty="0"/>
              <a:t>Identify and map possible locations for over-crossings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Informs next steps:</a:t>
            </a:r>
          </a:p>
          <a:p>
            <a:pPr marL="0" indent="0">
              <a:buNone/>
            </a:pPr>
            <a:r>
              <a:rPr lang="en-US" dirty="0"/>
              <a:t>Narrow these possibilities down for a CEQA analysis</a:t>
            </a:r>
          </a:p>
          <a:p>
            <a:pPr marL="0" indent="0">
              <a:buNone/>
            </a:pPr>
            <a:r>
              <a:rPr lang="en-US" dirty="0"/>
              <a:t>Pick two of the best and most-feasible ones for 65% design and engineering</a:t>
            </a:r>
          </a:p>
        </p:txBody>
      </p:sp>
      <p:pic>
        <p:nvPicPr>
          <p:cNvPr id="5" name="Picture 4" descr="A map of a trail&#10;&#10;Description automatically generated">
            <a:extLst>
              <a:ext uri="{FF2B5EF4-FFF2-40B4-BE49-F238E27FC236}">
                <a16:creationId xmlns:a16="http://schemas.microsoft.com/office/drawing/2014/main" id="{191D1C61-A2D8-CC33-0FAF-8DCB455E6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14" y="0"/>
            <a:ext cx="2902085" cy="3755639"/>
          </a:xfrm>
          <a:prstGeom prst="rect">
            <a:avLst/>
          </a:prstGeom>
        </p:spPr>
      </p:pic>
      <p:pic>
        <p:nvPicPr>
          <p:cNvPr id="7" name="Picture 6" descr="A group of people standing under a bridge&#10;&#10;Description automatically generated">
            <a:extLst>
              <a:ext uri="{FF2B5EF4-FFF2-40B4-BE49-F238E27FC236}">
                <a16:creationId xmlns:a16="http://schemas.microsoft.com/office/drawing/2014/main" id="{96CB6040-E8A7-3757-7883-1211D7E31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18" y="3755639"/>
            <a:ext cx="4136481" cy="31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9C47-C23C-CB3A-CECC-5B7EAA67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52754" cy="1325563"/>
          </a:xfrm>
        </p:spPr>
        <p:txBody>
          <a:bodyPr/>
          <a:lstStyle/>
          <a:p>
            <a:r>
              <a:rPr lang="en-US" dirty="0"/>
              <a:t>Plan/build wildlife over-crossings</a:t>
            </a:r>
          </a:p>
        </p:txBody>
      </p:sp>
      <p:pic>
        <p:nvPicPr>
          <p:cNvPr id="5" name="Content Placeholder 4" descr="A highway with cars driving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282889ED-DD4F-C50F-9AFA-29C3236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956" y="131048"/>
            <a:ext cx="4901043" cy="3920835"/>
          </a:xfrm>
        </p:spPr>
      </p:pic>
      <p:pic>
        <p:nvPicPr>
          <p:cNvPr id="7" name="Picture 6" descr="A road with a tunnel&#10;&#10;Description automatically generated">
            <a:extLst>
              <a:ext uri="{FF2B5EF4-FFF2-40B4-BE49-F238E27FC236}">
                <a16:creationId xmlns:a16="http://schemas.microsoft.com/office/drawing/2014/main" id="{35D9D1F4-CC90-D657-662A-4C8167C75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3244"/>
            <a:ext cx="5377343" cy="3024756"/>
          </a:xfrm>
          <a:prstGeom prst="rect">
            <a:avLst/>
          </a:prstGeom>
        </p:spPr>
      </p:pic>
      <p:pic>
        <p:nvPicPr>
          <p:cNvPr id="8" name="Picture 7" descr="A tunnel with a car driving through it&#10;&#10;Description automatically generated">
            <a:extLst>
              <a:ext uri="{FF2B5EF4-FFF2-40B4-BE49-F238E27FC236}">
                <a16:creationId xmlns:a16="http://schemas.microsoft.com/office/drawing/2014/main" id="{FE9D4E32-559C-AA87-6756-AD005654B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983" y="3804129"/>
            <a:ext cx="4558018" cy="3053872"/>
          </a:xfrm>
          <a:prstGeom prst="rect">
            <a:avLst/>
          </a:prstGeom>
        </p:spPr>
      </p:pic>
      <p:pic>
        <p:nvPicPr>
          <p:cNvPr id="10" name="Picture 9" descr="A tunnel with a road and mountains in the background&#10;&#10;Description automatically generated">
            <a:extLst>
              <a:ext uri="{FF2B5EF4-FFF2-40B4-BE49-F238E27FC236}">
                <a16:creationId xmlns:a16="http://schemas.microsoft.com/office/drawing/2014/main" id="{3B8248D5-DFBA-A86B-9D3F-B43B2F671A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82" y="1781612"/>
            <a:ext cx="4393035" cy="32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5F4B-8A57-C787-EA14-86F9D6AA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right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F0FF-C843-0B55-BACF-268AA3F47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Finishing up camera data collection</a:t>
            </a:r>
          </a:p>
          <a:p>
            <a:pPr marL="0" indent="0">
              <a:buNone/>
            </a:pPr>
            <a:r>
              <a:rPr lang="en-US" dirty="0"/>
              <a:t>Getting data from Oregon, CDFW, Caltrans and others</a:t>
            </a:r>
          </a:p>
          <a:p>
            <a:pPr marL="0" indent="0">
              <a:buNone/>
            </a:pPr>
            <a:r>
              <a:rPr lang="en-US" dirty="0"/>
              <a:t>Starting alternatives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By next late spring (2025), identify and map possible alternative locations</a:t>
            </a:r>
          </a:p>
          <a:p>
            <a:pPr marL="0" indent="0">
              <a:buNone/>
            </a:pPr>
            <a:r>
              <a:rPr lang="en-US" dirty="0"/>
              <a:t>Engineers do field investigations of alternatives</a:t>
            </a:r>
          </a:p>
          <a:p>
            <a:pPr marL="0" indent="0">
              <a:buNone/>
            </a:pPr>
            <a:r>
              <a:rPr lang="en-US" dirty="0"/>
              <a:t>Develop final set of possible locations (late summer, 2025)</a:t>
            </a:r>
          </a:p>
        </p:txBody>
      </p:sp>
    </p:spTree>
    <p:extLst>
      <p:ext uri="{BB962C8B-B14F-4D97-AF65-F5344CB8AC3E}">
        <p14:creationId xmlns:p14="http://schemas.microsoft.com/office/powerpoint/2010/main" val="58691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695B4-AD73-8A85-D17E-22803C27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Content Placeholder 6" descr="A landscape with trees and hills&#10;&#10;Description automatically generated">
            <a:extLst>
              <a:ext uri="{FF2B5EF4-FFF2-40B4-BE49-F238E27FC236}">
                <a16:creationId xmlns:a16="http://schemas.microsoft.com/office/drawing/2014/main" id="{A305889A-13CF-A9A4-D5CE-077C44B23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66" y="1134167"/>
            <a:ext cx="7631777" cy="5723833"/>
          </a:xfrm>
        </p:spPr>
      </p:pic>
    </p:spTree>
    <p:extLst>
      <p:ext uri="{BB962C8B-B14F-4D97-AF65-F5344CB8AC3E}">
        <p14:creationId xmlns:p14="http://schemas.microsoft.com/office/powerpoint/2010/main" val="115108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DF29C-EDF6-C67A-C766-FC04D530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Crossings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7081-6E61-1C61-1C04-63568003D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Existing crossings</a:t>
            </a:r>
          </a:p>
          <a:p>
            <a:pPr marL="0" indent="0">
              <a:buNone/>
            </a:pPr>
            <a:r>
              <a:rPr lang="en-US" dirty="0"/>
              <a:t>Pipe culvert</a:t>
            </a:r>
          </a:p>
          <a:p>
            <a:pPr marL="0" indent="0">
              <a:buNone/>
            </a:pPr>
            <a:r>
              <a:rPr lang="en-US" dirty="0"/>
              <a:t>Box culvert</a:t>
            </a:r>
          </a:p>
          <a:p>
            <a:pPr marL="0" indent="0">
              <a:buNone/>
            </a:pPr>
            <a:r>
              <a:rPr lang="en-US" dirty="0"/>
              <a:t>Arch culvert</a:t>
            </a:r>
          </a:p>
          <a:p>
            <a:pPr marL="0" indent="0">
              <a:buNone/>
            </a:pPr>
            <a:r>
              <a:rPr lang="en-US" dirty="0"/>
              <a:t>Bridge</a:t>
            </a:r>
          </a:p>
          <a:p>
            <a:pPr marL="0" indent="0">
              <a:buNone/>
            </a:pPr>
            <a:r>
              <a:rPr lang="en-US" dirty="0"/>
              <a:t>Over-crossing</a:t>
            </a:r>
          </a:p>
          <a:p>
            <a:pPr marL="0" indent="0">
              <a:buNone/>
            </a:pPr>
            <a:r>
              <a:rPr lang="en-US" dirty="0"/>
              <a:t>Associated structures</a:t>
            </a:r>
          </a:p>
        </p:txBody>
      </p:sp>
      <p:pic>
        <p:nvPicPr>
          <p:cNvPr id="3074" name="Picture 2" descr="Observation Image">
            <a:extLst>
              <a:ext uri="{FF2B5EF4-FFF2-40B4-BE49-F238E27FC236}">
                <a16:creationId xmlns:a16="http://schemas.microsoft.com/office/drawing/2014/main" id="{9E79ED6B-EFD4-4BBD-F5E3-07FFA6B1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98" y="1690688"/>
            <a:ext cx="7444902" cy="41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6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DDCD-C63C-2F2D-4081-22091997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structures</a:t>
            </a:r>
          </a:p>
        </p:txBody>
      </p:sp>
      <p:pic>
        <p:nvPicPr>
          <p:cNvPr id="10" name="Content Placeholder 9" descr="A wild animal next to a pipe&#10;&#10;Description automatically generated">
            <a:extLst>
              <a:ext uri="{FF2B5EF4-FFF2-40B4-BE49-F238E27FC236}">
                <a16:creationId xmlns:a16="http://schemas.microsoft.com/office/drawing/2014/main" id="{344FC36E-CCA1-F582-0CE6-BA32C1F52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117" y="4578816"/>
            <a:ext cx="4051883" cy="2279184"/>
          </a:xfrm>
        </p:spPr>
      </p:pic>
      <p:pic>
        <p:nvPicPr>
          <p:cNvPr id="12" name="Picture 11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6576797C-D5DF-3154-A140-A6F580199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669" y="3099327"/>
            <a:ext cx="3984429" cy="3758673"/>
          </a:xfrm>
          <a:prstGeom prst="rect">
            <a:avLst/>
          </a:prstGeom>
        </p:spPr>
      </p:pic>
      <p:pic>
        <p:nvPicPr>
          <p:cNvPr id="2050" name="Picture 2" descr="Observation Image">
            <a:extLst>
              <a:ext uri="{FF2B5EF4-FFF2-40B4-BE49-F238E27FC236}">
                <a16:creationId xmlns:a16="http://schemas.microsoft.com/office/drawing/2014/main" id="{BA8EBE31-457D-1900-A713-9BC7E38E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84" y="628838"/>
            <a:ext cx="6279716" cy="35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4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AE3A-CEA1-419C-E328-E4F74427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Culverts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A9995F-C71C-83BA-3510-536BAAD6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Arch</a:t>
            </a:r>
          </a:p>
          <a:p>
            <a:pPr marL="0" indent="0">
              <a:buNone/>
            </a:pPr>
            <a:r>
              <a:rPr lang="en-US" dirty="0"/>
              <a:t>Pipe</a:t>
            </a:r>
          </a:p>
          <a:p>
            <a:pPr marL="0" indent="0">
              <a:buNone/>
            </a:pPr>
            <a:r>
              <a:rPr lang="en-US" dirty="0"/>
              <a:t>Box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9CDF4-5F73-E539-0982-4F16C1B25C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974" y="3954361"/>
            <a:ext cx="5162026" cy="2903639"/>
          </a:xfrm>
          <a:prstGeom prst="rect">
            <a:avLst/>
          </a:prstGeom>
        </p:spPr>
      </p:pic>
      <p:pic>
        <p:nvPicPr>
          <p:cNvPr id="14" name="Picture 2" descr="https://cei.sonoma.edu/sites/cei/files/bobcat_pm244_962017-4x3.jpg">
            <a:extLst>
              <a:ext uri="{FF2B5EF4-FFF2-40B4-BE49-F238E27FC236}">
                <a16:creationId xmlns:a16="http://schemas.microsoft.com/office/drawing/2014/main" id="{FBA4ADD4-C1EE-42E8-5326-2FEEBC8A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765" y="6439"/>
            <a:ext cx="3937233" cy="294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9A3D-3064-3584-1BC3-E7041AD66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36" y="-11536"/>
            <a:ext cx="4015529" cy="3011647"/>
          </a:xfrm>
          <a:prstGeom prst="rect">
            <a:avLst/>
          </a:prstGeom>
        </p:spPr>
      </p:pic>
      <p:pic>
        <p:nvPicPr>
          <p:cNvPr id="17" name="Content Placeholder 5" descr="A construction of a bridge&#10;&#10;Description automatically generated">
            <a:extLst>
              <a:ext uri="{FF2B5EF4-FFF2-40B4-BE49-F238E27FC236}">
                <a16:creationId xmlns:a16="http://schemas.microsoft.com/office/drawing/2014/main" id="{C3F837A3-050D-A12F-F884-346F43E6FD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242" y="3954361"/>
            <a:ext cx="3861732" cy="2896299"/>
          </a:xfrm>
          <a:prstGeom prst="rect">
            <a:avLst/>
          </a:prstGeom>
        </p:spPr>
      </p:pic>
      <p:pic>
        <p:nvPicPr>
          <p:cNvPr id="19" name="Picture 18" descr="A long shot of a desert&#10;&#10;Description automatically generated">
            <a:extLst>
              <a:ext uri="{FF2B5EF4-FFF2-40B4-BE49-F238E27FC236}">
                <a16:creationId xmlns:a16="http://schemas.microsoft.com/office/drawing/2014/main" id="{034E73B1-CB15-030F-73ED-9A05B165B6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820" y="3950619"/>
            <a:ext cx="4350061" cy="29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9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AC71-B542-387B-0DF7-C6A7E1397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Bridges/under-crossings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3EB561-9502-ABFF-8AD5-97805DA907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363" y="2958091"/>
            <a:ext cx="5432016" cy="3899909"/>
          </a:xfrm>
          <a:prstGeom prst="rect">
            <a:avLst/>
          </a:prstGeom>
        </p:spPr>
      </p:pic>
      <p:pic>
        <p:nvPicPr>
          <p:cNvPr id="4" name="WSDOT_video coyote n 170119">
            <a:hlinkClick r:id="" action="ppaction://media"/>
            <a:extLst>
              <a:ext uri="{FF2B5EF4-FFF2-40B4-BE49-F238E27FC236}">
                <a16:creationId xmlns:a16="http://schemas.microsoft.com/office/drawing/2014/main" id="{F8FD11FB-F739-A0EE-EA35-2626FB5A9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9379" y="40212"/>
            <a:ext cx="5202621" cy="390196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3ACD80-47BF-7829-0CD1-52C53DDBA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9C47-C23C-CB3A-CECC-5B7EAA67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Bridges/over-crossings</a:t>
            </a:r>
          </a:p>
        </p:txBody>
      </p:sp>
      <p:pic>
        <p:nvPicPr>
          <p:cNvPr id="5" name="Content Placeholder 4" descr="A highway with cars driving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282889ED-DD4F-C50F-9AFA-29C323659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956" y="131048"/>
            <a:ext cx="4901043" cy="3920835"/>
          </a:xfrm>
        </p:spPr>
      </p:pic>
      <p:pic>
        <p:nvPicPr>
          <p:cNvPr id="7" name="Picture 6" descr="A road with a tunnel&#10;&#10;Description automatically generated">
            <a:extLst>
              <a:ext uri="{FF2B5EF4-FFF2-40B4-BE49-F238E27FC236}">
                <a16:creationId xmlns:a16="http://schemas.microsoft.com/office/drawing/2014/main" id="{35D9D1F4-CC90-D657-662A-4C8167C75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3244"/>
            <a:ext cx="5377343" cy="3024756"/>
          </a:xfrm>
          <a:prstGeom prst="rect">
            <a:avLst/>
          </a:prstGeom>
        </p:spPr>
      </p:pic>
      <p:pic>
        <p:nvPicPr>
          <p:cNvPr id="8" name="Picture 7" descr="A tunnel with a car driving through it&#10;&#10;Description automatically generated">
            <a:extLst>
              <a:ext uri="{FF2B5EF4-FFF2-40B4-BE49-F238E27FC236}">
                <a16:creationId xmlns:a16="http://schemas.microsoft.com/office/drawing/2014/main" id="{FE9D4E32-559C-AA87-6756-AD005654B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983" y="3804129"/>
            <a:ext cx="4558018" cy="3053872"/>
          </a:xfrm>
          <a:prstGeom prst="rect">
            <a:avLst/>
          </a:prstGeom>
        </p:spPr>
      </p:pic>
      <p:pic>
        <p:nvPicPr>
          <p:cNvPr id="10" name="Picture 9" descr="A tunnel with a road and mountains in the background&#10;&#10;Description automatically generated">
            <a:extLst>
              <a:ext uri="{FF2B5EF4-FFF2-40B4-BE49-F238E27FC236}">
                <a16:creationId xmlns:a16="http://schemas.microsoft.com/office/drawing/2014/main" id="{3B8248D5-DFBA-A86B-9D3F-B43B2F671A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82" y="1781612"/>
            <a:ext cx="4393035" cy="32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ED33-ED1A-0E7B-195B-5545F0D9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23FE6-D43A-A7B4-8451-E746D59F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9394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dirty="0"/>
              <a:t>High cost of wildlife-vehicle collisions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Prioritize locations maximize wildlife connectivity AND reduce wildlife-vehicle collisions </a:t>
            </a:r>
          </a:p>
        </p:txBody>
      </p:sp>
      <p:pic>
        <p:nvPicPr>
          <p:cNvPr id="5" name="Picture 4" descr="A map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46C19EDF-4BCF-3E25-FDAE-802E27F47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77"/>
          <a:stretch/>
        </p:blipFill>
        <p:spPr>
          <a:xfrm>
            <a:off x="7315616" y="365124"/>
            <a:ext cx="4766138" cy="649287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719852E-E134-6633-75B4-1E04EB766FC5}"/>
              </a:ext>
            </a:extLst>
          </p:cNvPr>
          <p:cNvSpPr/>
          <p:nvPr/>
        </p:nvSpPr>
        <p:spPr>
          <a:xfrm rot="20166612">
            <a:off x="6943560" y="1092475"/>
            <a:ext cx="2332564" cy="9144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C625E-966B-3B69-12B7-48ABEC78E0B3}"/>
              </a:ext>
            </a:extLst>
          </p:cNvPr>
          <p:cNvSpPr txBox="1"/>
          <p:nvPr/>
        </p:nvSpPr>
        <p:spPr>
          <a:xfrm>
            <a:off x="9747324" y="2255358"/>
            <a:ext cx="282103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6557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A57F-F4D2-86D5-6EBA-71657DE56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637E4-70DC-0B84-19B7-2B317B87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435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Start with ecology – where are the wildlife and where do they need to move</a:t>
            </a:r>
          </a:p>
          <a:p>
            <a:pPr marL="0" indent="0">
              <a:buNone/>
            </a:pPr>
            <a:r>
              <a:rPr lang="en-US" dirty="0"/>
              <a:t>Engineering feasibility</a:t>
            </a:r>
          </a:p>
          <a:p>
            <a:pPr marL="0" indent="0">
              <a:buNone/>
            </a:pPr>
            <a:r>
              <a:rPr lang="en-US" dirty="0"/>
              <a:t>Caltrans documentation (PID) and environmental clearance</a:t>
            </a:r>
          </a:p>
          <a:p>
            <a:pPr marL="0" indent="0">
              <a:buNone/>
            </a:pPr>
            <a:r>
              <a:rPr lang="en-US" dirty="0"/>
              <a:t>Ends with 65% design</a:t>
            </a:r>
          </a:p>
        </p:txBody>
      </p:sp>
      <p:pic>
        <p:nvPicPr>
          <p:cNvPr id="5" name="Picture 4" descr="A map of a person with a map of a person&#10;&#10;Description automatically generated with medium confidence">
            <a:extLst>
              <a:ext uri="{FF2B5EF4-FFF2-40B4-BE49-F238E27FC236}">
                <a16:creationId xmlns:a16="http://schemas.microsoft.com/office/drawing/2014/main" id="{777D60FE-1752-6ACD-209F-92432D7C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556" y="16537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7091-C71A-1819-F2B0-3A1725785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7186E-826E-F2A7-5C11-891CFC6F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a) Wildlife vehicle collision/roadkill (carcass and crash) 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b) Wildlife occurrences</a:t>
            </a:r>
          </a:p>
          <a:p>
            <a:pPr marL="0" indent="0">
              <a:buNone/>
            </a:pPr>
            <a:r>
              <a:rPr lang="en-US" dirty="0"/>
              <a:t>c) Wildlife use of existing highway crossings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d) Wildlife habitat</a:t>
            </a:r>
          </a:p>
          <a:p>
            <a:pPr marL="0" indent="0">
              <a:buNone/>
            </a:pPr>
            <a:r>
              <a:rPr lang="en-US" dirty="0"/>
              <a:t>e) Traffic disturbance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f) Slope</a:t>
            </a:r>
          </a:p>
          <a:p>
            <a:pPr marL="0" indent="0">
              <a:buNone/>
            </a:pPr>
            <a:r>
              <a:rPr lang="en-US" dirty="0"/>
              <a:t>g) Ownership/conservation status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i) Other infrastructure (nearby roads/development)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Observation Image">
            <a:extLst>
              <a:ext uri="{FF2B5EF4-FFF2-40B4-BE49-F238E27FC236}">
                <a16:creationId xmlns:a16="http://schemas.microsoft.com/office/drawing/2014/main" id="{B31BDBB9-212D-80EA-CB51-EE6BB10D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26" y="2545143"/>
            <a:ext cx="4864274" cy="273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01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5760</TotalTime>
  <Words>258</Words>
  <Application>Microsoft Office PowerPoint</Application>
  <PresentationFormat>Widescreen</PresentationFormat>
  <Paragraphs>56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Interstate-5 Siskiyou Wildlife Crossing Planning Project</vt:lpstr>
      <vt:lpstr>Wildlife Crossings</vt:lpstr>
      <vt:lpstr>Existing structures</vt:lpstr>
      <vt:lpstr>Culverts</vt:lpstr>
      <vt:lpstr>Bridges/under-crossings</vt:lpstr>
      <vt:lpstr>Bridges/over-crossings</vt:lpstr>
      <vt:lpstr>Primary Objectives</vt:lpstr>
      <vt:lpstr>Overall Process</vt:lpstr>
      <vt:lpstr>Collect Data</vt:lpstr>
      <vt:lpstr>Alternatives Analysis</vt:lpstr>
      <vt:lpstr>Plan/build wildlife over-crossings</vt:lpstr>
      <vt:lpstr>What are we doing right now?</vt:lpstr>
      <vt:lpstr>Questions?</vt:lpstr>
    </vt:vector>
  </TitlesOfParts>
  <Company>Dudek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Bay Wildlife Crossing Planning: Alternative Analysis Methods</dc:title>
  <dc:creator>Fraser Shilling</dc:creator>
  <cp:lastModifiedBy>Fraser M Shilling</cp:lastModifiedBy>
  <cp:revision>13</cp:revision>
  <dcterms:created xsi:type="dcterms:W3CDTF">2024-03-04T22:24:14Z</dcterms:created>
  <dcterms:modified xsi:type="dcterms:W3CDTF">2024-10-31T16:58:41Z</dcterms:modified>
</cp:coreProperties>
</file>