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0" autoAdjust="0"/>
    <p:restoredTop sz="94660"/>
  </p:normalViewPr>
  <p:slideViewPr>
    <p:cSldViewPr snapToGrid="0">
      <p:cViewPr varScale="1">
        <p:scale>
          <a:sx n="94" d="100"/>
          <a:sy n="94" d="100"/>
        </p:scale>
        <p:origin x="96" y="3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9881-C529-12EF-D9A1-5209528949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E6326B-95F2-F37A-E111-0426E7B7F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7FDFC8-BE2E-D78F-7CF6-E49DCE5FCE62}"/>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B5C48872-01EF-B07B-D54C-0B55964D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8D82E-1425-DEFB-149B-83D82D38836D}"/>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229427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344F-393D-0AA6-FDCB-32442138A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00570-58A3-983D-6480-CE835A754C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6F8AF-200D-F381-254F-89DEB0DEB85C}"/>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E0348FD5-F256-7259-715E-99108F60A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7B487-3C39-CEE8-550F-0E45EF3FECB8}"/>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34414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81D40-ECEE-2C50-D394-6FF4DF2E5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2DDF3-855F-5A10-D741-5062C0C1BE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A17FB-9405-987B-5ADC-5F77CCCA6A55}"/>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BDB535D5-5528-88ED-E2F2-8F25E5446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60891-B886-04A1-579C-FB2189CF85DE}"/>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113323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DAE0-C3AE-9261-F586-E9B0A0525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FB425-93C6-72E1-EBE8-CFB5B5544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B1CC-D7DE-C5F7-711C-569CDD2013DA}"/>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4429E1DF-1006-D1C0-F9E4-3702E7D73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E4791-CFDE-B944-ADC9-29AC1C30BF97}"/>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335772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05A6-26A0-53A3-4C50-CE07F2B10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21F9D-27EA-4BCF-3FA8-99C6B0D2D8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FC1C5-4A17-1A1E-BBFF-0CF4D00434D3}"/>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1C102BE9-65C2-E3AE-7F3E-5631AE5A0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7AAB5-9DD4-0FAF-A701-4AA055B04EBF}"/>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403397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727FB-FD74-FA95-3A17-5CD45B6E6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D07E9-E976-AF1B-C574-7A2CE7917A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05E72-DA20-7DA2-6FF3-419EE75AF7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FCDC2-DE79-CAE4-3569-B551FF514451}"/>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6" name="Footer Placeholder 5">
            <a:extLst>
              <a:ext uri="{FF2B5EF4-FFF2-40B4-BE49-F238E27FC236}">
                <a16:creationId xmlns:a16="http://schemas.microsoft.com/office/drawing/2014/main" id="{6B273231-337C-C7D0-9562-10BA4E262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51978-9443-B32F-1527-0E73FEF5E96B}"/>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106871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BE77E-DEE7-8940-67AD-6ADC6B078E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E8E26-1B51-F572-9FE7-CE917E524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94DD9-9FB5-9D2D-3DA0-CFDD8E21B1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7D3A9-0E42-FDA8-F5E0-4C9D29CD2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8C3ECC-E7F9-5DEB-7265-23A9DE6CD9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35CC57-A17F-87B0-7297-9A2A8051C2BA}"/>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8" name="Footer Placeholder 7">
            <a:extLst>
              <a:ext uri="{FF2B5EF4-FFF2-40B4-BE49-F238E27FC236}">
                <a16:creationId xmlns:a16="http://schemas.microsoft.com/office/drawing/2014/main" id="{71A0F568-49BA-BFAD-6F94-6823D8739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EC58DD-86B5-94CC-81E6-DE935505565F}"/>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301187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63-B0A9-040E-093D-CAD4B15BF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4CFFD-1810-5508-2A53-8735972F546D}"/>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4" name="Footer Placeholder 3">
            <a:extLst>
              <a:ext uri="{FF2B5EF4-FFF2-40B4-BE49-F238E27FC236}">
                <a16:creationId xmlns:a16="http://schemas.microsoft.com/office/drawing/2014/main" id="{22280EA6-8E96-6862-77D9-60C6951A2A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1EE9D-5C45-8960-331C-73D83EE79E98}"/>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41557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B0D1B-551D-80E7-9D1E-DDF17C46FFA0}"/>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3" name="Footer Placeholder 2">
            <a:extLst>
              <a:ext uri="{FF2B5EF4-FFF2-40B4-BE49-F238E27FC236}">
                <a16:creationId xmlns:a16="http://schemas.microsoft.com/office/drawing/2014/main" id="{0C4A60A4-A874-0A75-8CB2-82DAA6E35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42675D-3C0A-B70D-33A2-6AADA9EF9673}"/>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72339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7ECF-5F92-B49D-C8A3-55E34AC1C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F14F19-28D0-3EE0-CC2B-21F15737A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77274A-436B-A81F-E770-32BB6668C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97663-14C3-BC1A-00B5-06073916518F}"/>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6" name="Footer Placeholder 5">
            <a:extLst>
              <a:ext uri="{FF2B5EF4-FFF2-40B4-BE49-F238E27FC236}">
                <a16:creationId xmlns:a16="http://schemas.microsoft.com/office/drawing/2014/main" id="{99CF71F4-E86B-BCA7-4A2A-DCDF716B4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F041F-6895-0D61-F085-2AA1BDFD68A6}"/>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16494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21B5-DEAC-9D38-B3CF-DB01184EE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EA00D2-148B-B9BB-C733-4937ACDE60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9C0DC-40B7-EFB9-A0CC-3981198B6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079AD-EA3B-6F82-3291-F42ACF25BFDE}"/>
              </a:ext>
            </a:extLst>
          </p:cNvPr>
          <p:cNvSpPr>
            <a:spLocks noGrp="1"/>
          </p:cNvSpPr>
          <p:nvPr>
            <p:ph type="dt" sz="half" idx="10"/>
          </p:nvPr>
        </p:nvSpPr>
        <p:spPr/>
        <p:txBody>
          <a:bodyPr/>
          <a:lstStyle/>
          <a:p>
            <a:fld id="{733AB7F8-1E95-44F3-A8B2-3E0E295E8744}" type="datetimeFigureOut">
              <a:rPr lang="en-US" smtClean="0"/>
              <a:t>10/8/2024</a:t>
            </a:fld>
            <a:endParaRPr lang="en-US"/>
          </a:p>
        </p:txBody>
      </p:sp>
      <p:sp>
        <p:nvSpPr>
          <p:cNvPr id="6" name="Footer Placeholder 5">
            <a:extLst>
              <a:ext uri="{FF2B5EF4-FFF2-40B4-BE49-F238E27FC236}">
                <a16:creationId xmlns:a16="http://schemas.microsoft.com/office/drawing/2014/main" id="{54EDF0E8-0234-46FC-3C36-DE163A5A7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43703-2625-E7C7-2894-7245FF506ADB}"/>
              </a:ext>
            </a:extLst>
          </p:cNvPr>
          <p:cNvSpPr>
            <a:spLocks noGrp="1"/>
          </p:cNvSpPr>
          <p:nvPr>
            <p:ph type="sldNum" sz="quarter" idx="12"/>
          </p:nvPr>
        </p:nvSpPr>
        <p:spPr/>
        <p:txBody>
          <a:bodyPr/>
          <a:lstStyle/>
          <a:p>
            <a:fld id="{7F1A069D-DF8F-4752-88BD-08B9666CECDC}" type="slidenum">
              <a:rPr lang="en-US" smtClean="0"/>
              <a:t>‹#›</a:t>
            </a:fld>
            <a:endParaRPr lang="en-US"/>
          </a:p>
        </p:txBody>
      </p:sp>
    </p:spTree>
    <p:extLst>
      <p:ext uri="{BB962C8B-B14F-4D97-AF65-F5344CB8AC3E}">
        <p14:creationId xmlns:p14="http://schemas.microsoft.com/office/powerpoint/2010/main" val="70381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C0868-2751-C464-DDC2-AF1F7D7E8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B8A5EC-F9D5-D4F9-4D0C-053D443F8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E9651-F016-B24B-3351-AB50196EF7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AB7F8-1E95-44F3-A8B2-3E0E295E8744}" type="datetimeFigureOut">
              <a:rPr lang="en-US" smtClean="0"/>
              <a:t>10/8/2024</a:t>
            </a:fld>
            <a:endParaRPr lang="en-US"/>
          </a:p>
        </p:txBody>
      </p:sp>
      <p:sp>
        <p:nvSpPr>
          <p:cNvPr id="5" name="Footer Placeholder 4">
            <a:extLst>
              <a:ext uri="{FF2B5EF4-FFF2-40B4-BE49-F238E27FC236}">
                <a16:creationId xmlns:a16="http://schemas.microsoft.com/office/drawing/2014/main" id="{22A1ADD6-215F-FED1-A450-09B0373BA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A96DD-7351-837A-A650-62866DD15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A069D-DF8F-4752-88BD-08B9666CECDC}" type="slidenum">
              <a:rPr lang="en-US" smtClean="0"/>
              <a:t>‹#›</a:t>
            </a:fld>
            <a:endParaRPr lang="en-US"/>
          </a:p>
        </p:txBody>
      </p:sp>
    </p:spTree>
    <p:extLst>
      <p:ext uri="{BB962C8B-B14F-4D97-AF65-F5344CB8AC3E}">
        <p14:creationId xmlns:p14="http://schemas.microsoft.com/office/powerpoint/2010/main" val="23723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36C0-8307-0A84-CDD8-89C3DDD8852B}"/>
              </a:ext>
            </a:extLst>
          </p:cNvPr>
          <p:cNvSpPr>
            <a:spLocks noGrp="1"/>
          </p:cNvSpPr>
          <p:nvPr>
            <p:ph type="title"/>
          </p:nvPr>
        </p:nvSpPr>
        <p:spPr/>
        <p:txBody>
          <a:bodyPr>
            <a:normAutofit/>
          </a:bodyPr>
          <a:lstStyle/>
          <a:p>
            <a:pPr algn="ctr"/>
            <a:r>
              <a:rPr lang="en-US" sz="2400" dirty="0"/>
              <a:t>The following photos were taken along Copco Road from Mile Post (MP) 3.6 to MP 17.5 (the entire range depicted in blue, below), and document impacts to the Road as a result of Lower Klamath Dams Decommissioning activities. </a:t>
            </a:r>
          </a:p>
        </p:txBody>
      </p:sp>
      <p:pic>
        <p:nvPicPr>
          <p:cNvPr id="9" name="Content Placeholder 8">
            <a:extLst>
              <a:ext uri="{FF2B5EF4-FFF2-40B4-BE49-F238E27FC236}">
                <a16:creationId xmlns:a16="http://schemas.microsoft.com/office/drawing/2014/main" id="{D1C9063E-30DF-2305-FE92-8C076F8ABBD6}"/>
              </a:ext>
            </a:extLst>
          </p:cNvPr>
          <p:cNvPicPr>
            <a:picLocks noGrp="1" noChangeAspect="1"/>
          </p:cNvPicPr>
          <p:nvPr>
            <p:ph idx="1"/>
          </p:nvPr>
        </p:nvPicPr>
        <p:blipFill>
          <a:blip r:embed="rId2"/>
          <a:stretch>
            <a:fillRect/>
          </a:stretch>
        </p:blipFill>
        <p:spPr>
          <a:xfrm>
            <a:off x="1614838" y="1873635"/>
            <a:ext cx="8863440" cy="4303328"/>
          </a:xfrm>
        </p:spPr>
      </p:pic>
    </p:spTree>
    <p:extLst>
      <p:ext uri="{BB962C8B-B14F-4D97-AF65-F5344CB8AC3E}">
        <p14:creationId xmlns:p14="http://schemas.microsoft.com/office/powerpoint/2010/main" val="27104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64287D-903E-2C9B-36D2-8A001D959F18}"/>
              </a:ext>
            </a:extLst>
          </p:cNvPr>
          <p:cNvSpPr txBox="1"/>
          <p:nvPr/>
        </p:nvSpPr>
        <p:spPr>
          <a:xfrm>
            <a:off x="650240" y="765195"/>
            <a:ext cx="1770998" cy="369332"/>
          </a:xfrm>
          <a:prstGeom prst="rect">
            <a:avLst/>
          </a:prstGeom>
          <a:noFill/>
        </p:spPr>
        <p:txBody>
          <a:bodyPr wrap="none" rtlCol="0">
            <a:spAutoFit/>
          </a:bodyPr>
          <a:lstStyle/>
          <a:p>
            <a:r>
              <a:rPr lang="en-US" dirty="0"/>
              <a:t>February 7, 2023</a:t>
            </a:r>
          </a:p>
        </p:txBody>
      </p:sp>
      <p:sp>
        <p:nvSpPr>
          <p:cNvPr id="9" name="TextBox 8">
            <a:extLst>
              <a:ext uri="{FF2B5EF4-FFF2-40B4-BE49-F238E27FC236}">
                <a16:creationId xmlns:a16="http://schemas.microsoft.com/office/drawing/2014/main" id="{AEE12A1E-A91D-C673-8D3E-7CEDE544D70A}"/>
              </a:ext>
            </a:extLst>
          </p:cNvPr>
          <p:cNvSpPr txBox="1"/>
          <p:nvPr/>
        </p:nvSpPr>
        <p:spPr>
          <a:xfrm>
            <a:off x="6774453" y="1331325"/>
            <a:ext cx="2083904" cy="369332"/>
          </a:xfrm>
          <a:prstGeom prst="rect">
            <a:avLst/>
          </a:prstGeom>
          <a:noFill/>
        </p:spPr>
        <p:txBody>
          <a:bodyPr wrap="none" rtlCol="0">
            <a:spAutoFit/>
          </a:bodyPr>
          <a:lstStyle/>
          <a:p>
            <a:r>
              <a:rPr lang="en-US" dirty="0"/>
              <a:t>September 16, 2024</a:t>
            </a:r>
          </a:p>
        </p:txBody>
      </p:sp>
      <p:pic>
        <p:nvPicPr>
          <p:cNvPr id="13" name="Content Placeholder 12" descr="A road with dirt and trees&#10;&#10;Description automatically generated">
            <a:extLst>
              <a:ext uri="{FF2B5EF4-FFF2-40B4-BE49-F238E27FC236}">
                <a16:creationId xmlns:a16="http://schemas.microsoft.com/office/drawing/2014/main" id="{415124C0-21C4-0AD4-5388-D158C4C838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4652" y="1778000"/>
            <a:ext cx="8263507" cy="4633325"/>
          </a:xfrm>
        </p:spPr>
      </p:pic>
      <p:pic>
        <p:nvPicPr>
          <p:cNvPr id="6" name="Picture 5">
            <a:extLst>
              <a:ext uri="{FF2B5EF4-FFF2-40B4-BE49-F238E27FC236}">
                <a16:creationId xmlns:a16="http://schemas.microsoft.com/office/drawing/2014/main" id="{F3EBC6F2-D80C-1418-0BE0-3CB9994628FD}"/>
              </a:ext>
            </a:extLst>
          </p:cNvPr>
          <p:cNvPicPr>
            <a:picLocks noChangeAspect="1"/>
          </p:cNvPicPr>
          <p:nvPr/>
        </p:nvPicPr>
        <p:blipFill>
          <a:blip r:embed="rId3"/>
          <a:stretch>
            <a:fillRect/>
          </a:stretch>
        </p:blipFill>
        <p:spPr>
          <a:xfrm>
            <a:off x="152400" y="1134527"/>
            <a:ext cx="5096951" cy="2847305"/>
          </a:xfrm>
          <a:prstGeom prst="rect">
            <a:avLst/>
          </a:prstGeom>
        </p:spPr>
      </p:pic>
    </p:spTree>
    <p:extLst>
      <p:ext uri="{BB962C8B-B14F-4D97-AF65-F5344CB8AC3E}">
        <p14:creationId xmlns:p14="http://schemas.microsoft.com/office/powerpoint/2010/main" val="47205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9AE54-5763-4762-224C-A7DB1BF0908B}"/>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endParaRPr lang="en-US" sz="52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86A5149E-56B6-C0B2-030A-4DD291089C11}"/>
              </a:ext>
            </a:extLst>
          </p:cNvPr>
          <p:cNvSpPr txBox="1"/>
          <p:nvPr/>
        </p:nvSpPr>
        <p:spPr>
          <a:xfrm>
            <a:off x="463138" y="1864060"/>
            <a:ext cx="1770998" cy="369332"/>
          </a:xfrm>
          <a:prstGeom prst="rect">
            <a:avLst/>
          </a:prstGeom>
          <a:noFill/>
        </p:spPr>
        <p:txBody>
          <a:bodyPr wrap="none" rtlCol="0">
            <a:spAutoFit/>
          </a:bodyPr>
          <a:lstStyle/>
          <a:p>
            <a:r>
              <a:rPr lang="en-US" dirty="0"/>
              <a:t>February 7, 2023</a:t>
            </a:r>
          </a:p>
        </p:txBody>
      </p:sp>
      <p:sp>
        <p:nvSpPr>
          <p:cNvPr id="9" name="TextBox 8">
            <a:extLst>
              <a:ext uri="{FF2B5EF4-FFF2-40B4-BE49-F238E27FC236}">
                <a16:creationId xmlns:a16="http://schemas.microsoft.com/office/drawing/2014/main" id="{DE0C8F46-3B45-E578-25C8-7120DF146FA1}"/>
              </a:ext>
            </a:extLst>
          </p:cNvPr>
          <p:cNvSpPr txBox="1"/>
          <p:nvPr/>
        </p:nvSpPr>
        <p:spPr>
          <a:xfrm>
            <a:off x="7676474" y="1696927"/>
            <a:ext cx="2083904" cy="369332"/>
          </a:xfrm>
          <a:prstGeom prst="rect">
            <a:avLst/>
          </a:prstGeom>
          <a:noFill/>
        </p:spPr>
        <p:txBody>
          <a:bodyPr wrap="none" rtlCol="0">
            <a:spAutoFit/>
          </a:bodyPr>
          <a:lstStyle/>
          <a:p>
            <a:r>
              <a:rPr lang="en-US" dirty="0"/>
              <a:t>September 16, 2024</a:t>
            </a:r>
          </a:p>
        </p:txBody>
      </p:sp>
      <p:pic>
        <p:nvPicPr>
          <p:cNvPr id="13" name="Picture 12" descr="A road with a pothole on it&#10;&#10;Description automatically generated">
            <a:extLst>
              <a:ext uri="{FF2B5EF4-FFF2-40B4-BE49-F238E27FC236}">
                <a16:creationId xmlns:a16="http://schemas.microsoft.com/office/drawing/2014/main" id="{5383A571-9328-B459-F824-089168A3E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456" y="2042159"/>
            <a:ext cx="8569543" cy="4804681"/>
          </a:xfrm>
          <a:prstGeom prst="rect">
            <a:avLst/>
          </a:prstGeom>
        </p:spPr>
      </p:pic>
      <p:pic>
        <p:nvPicPr>
          <p:cNvPr id="6" name="Content Placeholder 5" descr="A road with cracks and trees&#10;&#10;Description automatically generated">
            <a:extLst>
              <a:ext uri="{FF2B5EF4-FFF2-40B4-BE49-F238E27FC236}">
                <a16:creationId xmlns:a16="http://schemas.microsoft.com/office/drawing/2014/main" id="{26C7D8FB-7F03-1D75-CA0C-AECCA8D8FB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372" y="2323068"/>
            <a:ext cx="5435106" cy="3051572"/>
          </a:xfrm>
        </p:spPr>
      </p:pic>
    </p:spTree>
    <p:extLst>
      <p:ext uri="{BB962C8B-B14F-4D97-AF65-F5344CB8AC3E}">
        <p14:creationId xmlns:p14="http://schemas.microsoft.com/office/powerpoint/2010/main" val="224305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09AA6A-FA98-3D8C-A7A9-4FC3B29E552D}"/>
              </a:ext>
            </a:extLst>
          </p:cNvPr>
          <p:cNvSpPr txBox="1"/>
          <p:nvPr/>
        </p:nvSpPr>
        <p:spPr>
          <a:xfrm>
            <a:off x="668378" y="2055813"/>
            <a:ext cx="1770998" cy="369332"/>
          </a:xfrm>
          <a:prstGeom prst="rect">
            <a:avLst/>
          </a:prstGeom>
          <a:noFill/>
        </p:spPr>
        <p:txBody>
          <a:bodyPr wrap="none" rtlCol="0">
            <a:spAutoFit/>
          </a:bodyPr>
          <a:lstStyle/>
          <a:p>
            <a:r>
              <a:rPr lang="en-US" dirty="0"/>
              <a:t>February 7, 2023</a:t>
            </a:r>
          </a:p>
        </p:txBody>
      </p:sp>
      <p:sp>
        <p:nvSpPr>
          <p:cNvPr id="9" name="TextBox 8">
            <a:extLst>
              <a:ext uri="{FF2B5EF4-FFF2-40B4-BE49-F238E27FC236}">
                <a16:creationId xmlns:a16="http://schemas.microsoft.com/office/drawing/2014/main" id="{C7E233C1-A583-384D-AD82-0EBCF3834D0A}"/>
              </a:ext>
            </a:extLst>
          </p:cNvPr>
          <p:cNvSpPr txBox="1"/>
          <p:nvPr/>
        </p:nvSpPr>
        <p:spPr>
          <a:xfrm>
            <a:off x="7698170" y="1246566"/>
            <a:ext cx="2083904" cy="369332"/>
          </a:xfrm>
          <a:prstGeom prst="rect">
            <a:avLst/>
          </a:prstGeom>
          <a:noFill/>
        </p:spPr>
        <p:txBody>
          <a:bodyPr wrap="none" rtlCol="0">
            <a:spAutoFit/>
          </a:bodyPr>
          <a:lstStyle/>
          <a:p>
            <a:r>
              <a:rPr lang="en-US" dirty="0"/>
              <a:t>September 16, 2024</a:t>
            </a:r>
          </a:p>
        </p:txBody>
      </p:sp>
      <p:sp>
        <p:nvSpPr>
          <p:cNvPr id="4" name="Title 3">
            <a:extLst>
              <a:ext uri="{FF2B5EF4-FFF2-40B4-BE49-F238E27FC236}">
                <a16:creationId xmlns:a16="http://schemas.microsoft.com/office/drawing/2014/main" id="{C08DA19A-ECA0-2BF4-735E-FDC500943C32}"/>
              </a:ext>
            </a:extLst>
          </p:cNvPr>
          <p:cNvSpPr>
            <a:spLocks noGrp="1"/>
          </p:cNvSpPr>
          <p:nvPr>
            <p:ph type="title"/>
          </p:nvPr>
        </p:nvSpPr>
        <p:spPr/>
        <p:txBody>
          <a:bodyPr/>
          <a:lstStyle/>
          <a:p>
            <a:endParaRPr lang="en-US"/>
          </a:p>
        </p:txBody>
      </p:sp>
      <p:pic>
        <p:nvPicPr>
          <p:cNvPr id="15" name="Picture 14" descr="A road with cracks on it&#10;&#10;Description automatically generated">
            <a:extLst>
              <a:ext uri="{FF2B5EF4-FFF2-40B4-BE49-F238E27FC236}">
                <a16:creationId xmlns:a16="http://schemas.microsoft.com/office/drawing/2014/main" id="{ED4F3E3E-BDCD-5D54-9D2B-B0EF00244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296" y="1742025"/>
            <a:ext cx="8368704" cy="4678251"/>
          </a:xfrm>
          <a:prstGeom prst="rect">
            <a:avLst/>
          </a:prstGeom>
        </p:spPr>
      </p:pic>
      <p:pic>
        <p:nvPicPr>
          <p:cNvPr id="13" name="Content Placeholder 12" descr="A road with a road and trees in the background&#10;&#10;Description automatically generated with medium confidence">
            <a:extLst>
              <a:ext uri="{FF2B5EF4-FFF2-40B4-BE49-F238E27FC236}">
                <a16:creationId xmlns:a16="http://schemas.microsoft.com/office/drawing/2014/main" id="{EFD886DB-55DE-CD6B-9951-09D03764FF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378" y="2594621"/>
            <a:ext cx="5310171" cy="2973060"/>
          </a:xfrm>
        </p:spPr>
      </p:pic>
    </p:spTree>
    <p:extLst>
      <p:ext uri="{BB962C8B-B14F-4D97-AF65-F5344CB8AC3E}">
        <p14:creationId xmlns:p14="http://schemas.microsoft.com/office/powerpoint/2010/main" val="15617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A619D9-C860-68C8-2938-5CC69E8CE09A}"/>
              </a:ext>
            </a:extLst>
          </p:cNvPr>
          <p:cNvSpPr txBox="1"/>
          <p:nvPr/>
        </p:nvSpPr>
        <p:spPr>
          <a:xfrm>
            <a:off x="317241" y="1995953"/>
            <a:ext cx="1770998" cy="369332"/>
          </a:xfrm>
          <a:prstGeom prst="rect">
            <a:avLst/>
          </a:prstGeom>
          <a:noFill/>
        </p:spPr>
        <p:txBody>
          <a:bodyPr wrap="none" rtlCol="0">
            <a:spAutoFit/>
          </a:bodyPr>
          <a:lstStyle/>
          <a:p>
            <a:r>
              <a:rPr lang="en-US" dirty="0"/>
              <a:t>February 7, 2023</a:t>
            </a:r>
          </a:p>
        </p:txBody>
      </p:sp>
      <p:sp>
        <p:nvSpPr>
          <p:cNvPr id="9" name="TextBox 8">
            <a:extLst>
              <a:ext uri="{FF2B5EF4-FFF2-40B4-BE49-F238E27FC236}">
                <a16:creationId xmlns:a16="http://schemas.microsoft.com/office/drawing/2014/main" id="{7FBBA3DC-BCC7-77D2-A3FA-DB5CBB50C0EC}"/>
              </a:ext>
            </a:extLst>
          </p:cNvPr>
          <p:cNvSpPr txBox="1"/>
          <p:nvPr/>
        </p:nvSpPr>
        <p:spPr>
          <a:xfrm>
            <a:off x="7558947" y="1289323"/>
            <a:ext cx="2083904" cy="369332"/>
          </a:xfrm>
          <a:prstGeom prst="rect">
            <a:avLst/>
          </a:prstGeom>
          <a:noFill/>
        </p:spPr>
        <p:txBody>
          <a:bodyPr wrap="none" rtlCol="0">
            <a:spAutoFit/>
          </a:bodyPr>
          <a:lstStyle/>
          <a:p>
            <a:r>
              <a:rPr lang="en-US" dirty="0"/>
              <a:t>September 16, 2024</a:t>
            </a:r>
          </a:p>
        </p:txBody>
      </p:sp>
      <p:sp>
        <p:nvSpPr>
          <p:cNvPr id="4" name="Title 3">
            <a:extLst>
              <a:ext uri="{FF2B5EF4-FFF2-40B4-BE49-F238E27FC236}">
                <a16:creationId xmlns:a16="http://schemas.microsoft.com/office/drawing/2014/main" id="{12B7E363-4BF2-17F1-AF25-7633326596BF}"/>
              </a:ext>
            </a:extLst>
          </p:cNvPr>
          <p:cNvSpPr>
            <a:spLocks noGrp="1"/>
          </p:cNvSpPr>
          <p:nvPr>
            <p:ph type="title"/>
          </p:nvPr>
        </p:nvSpPr>
        <p:spPr/>
        <p:txBody>
          <a:bodyPr/>
          <a:lstStyle/>
          <a:p>
            <a:endParaRPr lang="en-US"/>
          </a:p>
        </p:txBody>
      </p:sp>
      <p:pic>
        <p:nvPicPr>
          <p:cNvPr id="15" name="Picture 14" descr="A road with cracks on it&#10;&#10;Description automatically generated">
            <a:extLst>
              <a:ext uri="{FF2B5EF4-FFF2-40B4-BE49-F238E27FC236}">
                <a16:creationId xmlns:a16="http://schemas.microsoft.com/office/drawing/2014/main" id="{2AC76DA2-81E8-DE4A-3E13-3DEDB793D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492" y="1669194"/>
            <a:ext cx="8573720" cy="4823681"/>
          </a:xfrm>
          <a:prstGeom prst="rect">
            <a:avLst/>
          </a:prstGeom>
        </p:spPr>
      </p:pic>
      <p:pic>
        <p:nvPicPr>
          <p:cNvPr id="13" name="Content Placeholder 12" descr="A road with cracks on it&#10;&#10;Description automatically generated">
            <a:extLst>
              <a:ext uri="{FF2B5EF4-FFF2-40B4-BE49-F238E27FC236}">
                <a16:creationId xmlns:a16="http://schemas.microsoft.com/office/drawing/2014/main" id="{1FD8C06D-82D7-990A-D295-F4DCD96783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88" y="2522945"/>
            <a:ext cx="4998097" cy="2811055"/>
          </a:xfrm>
        </p:spPr>
      </p:pic>
    </p:spTree>
    <p:extLst>
      <p:ext uri="{BB962C8B-B14F-4D97-AF65-F5344CB8AC3E}">
        <p14:creationId xmlns:p14="http://schemas.microsoft.com/office/powerpoint/2010/main" val="137863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6DF972-DFB9-FAF4-C3DB-C5AEB52B3C57}"/>
              </a:ext>
            </a:extLst>
          </p:cNvPr>
          <p:cNvSpPr txBox="1"/>
          <p:nvPr/>
        </p:nvSpPr>
        <p:spPr>
          <a:xfrm>
            <a:off x="363893" y="2041116"/>
            <a:ext cx="1770998" cy="369332"/>
          </a:xfrm>
          <a:prstGeom prst="rect">
            <a:avLst/>
          </a:prstGeom>
          <a:noFill/>
        </p:spPr>
        <p:txBody>
          <a:bodyPr wrap="none" rtlCol="0">
            <a:spAutoFit/>
          </a:bodyPr>
          <a:lstStyle/>
          <a:p>
            <a:r>
              <a:rPr lang="en-US"/>
              <a:t>February 7, 2023</a:t>
            </a:r>
            <a:endParaRPr lang="en-US" dirty="0"/>
          </a:p>
        </p:txBody>
      </p:sp>
      <p:sp>
        <p:nvSpPr>
          <p:cNvPr id="9" name="TextBox 8">
            <a:extLst>
              <a:ext uri="{FF2B5EF4-FFF2-40B4-BE49-F238E27FC236}">
                <a16:creationId xmlns:a16="http://schemas.microsoft.com/office/drawing/2014/main" id="{69F8E83D-ABC3-90AB-1DB0-BBF2A96B642A}"/>
              </a:ext>
            </a:extLst>
          </p:cNvPr>
          <p:cNvSpPr txBox="1"/>
          <p:nvPr/>
        </p:nvSpPr>
        <p:spPr>
          <a:xfrm>
            <a:off x="7471332" y="1027906"/>
            <a:ext cx="2083904" cy="369332"/>
          </a:xfrm>
          <a:prstGeom prst="rect">
            <a:avLst/>
          </a:prstGeom>
          <a:noFill/>
        </p:spPr>
        <p:txBody>
          <a:bodyPr wrap="none" rtlCol="0">
            <a:spAutoFit/>
          </a:bodyPr>
          <a:lstStyle/>
          <a:p>
            <a:r>
              <a:rPr lang="en-US" dirty="0"/>
              <a:t>September 16, 2024</a:t>
            </a:r>
          </a:p>
        </p:txBody>
      </p:sp>
      <p:sp>
        <p:nvSpPr>
          <p:cNvPr id="4" name="Title 3">
            <a:extLst>
              <a:ext uri="{FF2B5EF4-FFF2-40B4-BE49-F238E27FC236}">
                <a16:creationId xmlns:a16="http://schemas.microsoft.com/office/drawing/2014/main" id="{2F49EAE0-60E8-B5F2-1DDF-B2404616497A}"/>
              </a:ext>
            </a:extLst>
          </p:cNvPr>
          <p:cNvSpPr>
            <a:spLocks noGrp="1"/>
          </p:cNvSpPr>
          <p:nvPr>
            <p:ph type="title"/>
          </p:nvPr>
        </p:nvSpPr>
        <p:spPr/>
        <p:txBody>
          <a:bodyPr/>
          <a:lstStyle/>
          <a:p>
            <a:endParaRPr lang="en-US"/>
          </a:p>
        </p:txBody>
      </p:sp>
      <p:pic>
        <p:nvPicPr>
          <p:cNvPr id="15" name="Picture 14" descr="A road with cracks on it&#10;&#10;Description automatically generated">
            <a:extLst>
              <a:ext uri="{FF2B5EF4-FFF2-40B4-BE49-F238E27FC236}">
                <a16:creationId xmlns:a16="http://schemas.microsoft.com/office/drawing/2014/main" id="{C18F94F6-7417-7792-D218-A3316F4EE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195" y="1779389"/>
            <a:ext cx="7938327" cy="4448691"/>
          </a:xfrm>
          <a:prstGeom prst="rect">
            <a:avLst/>
          </a:prstGeom>
        </p:spPr>
      </p:pic>
      <p:pic>
        <p:nvPicPr>
          <p:cNvPr id="13" name="Content Placeholder 12" descr="A road with a road and trees&#10;&#10;Description automatically generated with medium confidence">
            <a:extLst>
              <a:ext uri="{FF2B5EF4-FFF2-40B4-BE49-F238E27FC236}">
                <a16:creationId xmlns:a16="http://schemas.microsoft.com/office/drawing/2014/main" id="{80AEC30B-04CC-DE51-0451-DE66D53047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582" y="2590800"/>
            <a:ext cx="4742806" cy="2656312"/>
          </a:xfrm>
        </p:spPr>
      </p:pic>
    </p:spTree>
    <p:extLst>
      <p:ext uri="{BB962C8B-B14F-4D97-AF65-F5344CB8AC3E}">
        <p14:creationId xmlns:p14="http://schemas.microsoft.com/office/powerpoint/2010/main" val="299200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D2D413-F1C5-4A9D-AF39-9068C5AE4503}"/>
              </a:ext>
            </a:extLst>
          </p:cNvPr>
          <p:cNvSpPr txBox="1"/>
          <p:nvPr/>
        </p:nvSpPr>
        <p:spPr>
          <a:xfrm>
            <a:off x="377505" y="2061989"/>
            <a:ext cx="1770998" cy="369332"/>
          </a:xfrm>
          <a:prstGeom prst="rect">
            <a:avLst/>
          </a:prstGeom>
          <a:noFill/>
        </p:spPr>
        <p:txBody>
          <a:bodyPr wrap="none" rtlCol="0">
            <a:spAutoFit/>
          </a:bodyPr>
          <a:lstStyle/>
          <a:p>
            <a:r>
              <a:rPr lang="en-US" dirty="0"/>
              <a:t>February 7, 2023</a:t>
            </a:r>
          </a:p>
        </p:txBody>
      </p:sp>
      <p:sp>
        <p:nvSpPr>
          <p:cNvPr id="9" name="TextBox 8">
            <a:extLst>
              <a:ext uri="{FF2B5EF4-FFF2-40B4-BE49-F238E27FC236}">
                <a16:creationId xmlns:a16="http://schemas.microsoft.com/office/drawing/2014/main" id="{3441053E-4D8A-0E37-7256-6AEDF3EAA577}"/>
              </a:ext>
            </a:extLst>
          </p:cNvPr>
          <p:cNvSpPr txBox="1"/>
          <p:nvPr/>
        </p:nvSpPr>
        <p:spPr>
          <a:xfrm>
            <a:off x="6649168" y="1686481"/>
            <a:ext cx="2083904" cy="369332"/>
          </a:xfrm>
          <a:prstGeom prst="rect">
            <a:avLst/>
          </a:prstGeom>
          <a:noFill/>
        </p:spPr>
        <p:txBody>
          <a:bodyPr wrap="none" rtlCol="0">
            <a:spAutoFit/>
          </a:bodyPr>
          <a:lstStyle/>
          <a:p>
            <a:r>
              <a:rPr lang="en-US" dirty="0"/>
              <a:t>September 16, 2024</a:t>
            </a:r>
          </a:p>
        </p:txBody>
      </p:sp>
      <p:sp>
        <p:nvSpPr>
          <p:cNvPr id="6" name="Title 5">
            <a:extLst>
              <a:ext uri="{FF2B5EF4-FFF2-40B4-BE49-F238E27FC236}">
                <a16:creationId xmlns:a16="http://schemas.microsoft.com/office/drawing/2014/main" id="{8FCDD622-45EE-D6C0-C76B-DA597E3287D9}"/>
              </a:ext>
            </a:extLst>
          </p:cNvPr>
          <p:cNvSpPr>
            <a:spLocks noGrp="1"/>
          </p:cNvSpPr>
          <p:nvPr>
            <p:ph type="title"/>
          </p:nvPr>
        </p:nvSpPr>
        <p:spPr/>
        <p:txBody>
          <a:bodyPr/>
          <a:lstStyle/>
          <a:p>
            <a:endParaRPr lang="en-US"/>
          </a:p>
        </p:txBody>
      </p:sp>
      <p:pic>
        <p:nvPicPr>
          <p:cNvPr id="15" name="Picture 14" descr="A road with trees and a date&#10;&#10;Description automatically generated with medium confidence">
            <a:extLst>
              <a:ext uri="{FF2B5EF4-FFF2-40B4-BE49-F238E27FC236}">
                <a16:creationId xmlns:a16="http://schemas.microsoft.com/office/drawing/2014/main" id="{C011F1B0-1720-46BD-E44A-2E0776DC2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59" y="2013327"/>
            <a:ext cx="8571991" cy="4787222"/>
          </a:xfrm>
          <a:prstGeom prst="rect">
            <a:avLst/>
          </a:prstGeom>
        </p:spPr>
      </p:pic>
      <p:pic>
        <p:nvPicPr>
          <p:cNvPr id="13" name="Content Placeholder 12" descr="A road with trees and snow&#10;&#10;Description automatically generated">
            <a:extLst>
              <a:ext uri="{FF2B5EF4-FFF2-40B4-BE49-F238E27FC236}">
                <a16:creationId xmlns:a16="http://schemas.microsoft.com/office/drawing/2014/main" id="{B95B266D-259B-6A7D-8C10-3EE0AFA596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003" y="2476865"/>
            <a:ext cx="5217578" cy="2918095"/>
          </a:xfrm>
        </p:spPr>
      </p:pic>
    </p:spTree>
    <p:extLst>
      <p:ext uri="{BB962C8B-B14F-4D97-AF65-F5344CB8AC3E}">
        <p14:creationId xmlns:p14="http://schemas.microsoft.com/office/powerpoint/2010/main" val="389146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92</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following photos were taken along Copco Road from Mile Post (MP) 3.6 to MP 17.5 (the entire range depicted in blue, below), and document impacts to the Road as a result of Lower Klamath Dams Decommissioning activities.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following photos were taken along Copco Road from Mile Post (MP) 3.6 to MP 17.5 (entire range depicted in blue, below), and document impacts to the Road in 2023 during Lower Klamath Dams Decommissioning activities.</dc:title>
  <dc:creator>Elizabeth Nielsen</dc:creator>
  <cp:lastModifiedBy>Elizabeth Nielsen</cp:lastModifiedBy>
  <cp:revision>5</cp:revision>
  <dcterms:created xsi:type="dcterms:W3CDTF">2023-12-29T19:03:14Z</dcterms:created>
  <dcterms:modified xsi:type="dcterms:W3CDTF">2024-10-08T23:16:04Z</dcterms:modified>
</cp:coreProperties>
</file>