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embeddedFontLst>
    <p:embeddedFont>
      <p:font typeface="Inter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RHdCtq0aCCqfj+4Gnl+WIKAa5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09e5619a5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309e5619a5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9e5619a5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309e5619a5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3" title="Page Number Shape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4" name="Google Shape;14;p23" title="Verticle Rule Line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23"/>
          <p:cNvSpPr txBox="1"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Arial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/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dt" idx="10"/>
          </p:nvPr>
        </p:nvSpPr>
        <p:spPr>
          <a:xfrm>
            <a:off x="8286356" y="6007608"/>
            <a:ext cx="3143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1078991" y="6007608"/>
            <a:ext cx="672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>
            <a:spLocks noGrp="1"/>
          </p:cNvSpPr>
          <p:nvPr>
            <p:ph type="pic" idx="2"/>
          </p:nvPr>
        </p:nvSpPr>
        <p:spPr>
          <a:xfrm>
            <a:off x="5183188" y="758951"/>
            <a:ext cx="6245352" cy="475488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>
            <a:off x="758952" y="3794760"/>
            <a:ext cx="3831336" cy="171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body" idx="1"/>
          </p:nvPr>
        </p:nvSpPr>
        <p:spPr>
          <a:xfrm rot="5400000">
            <a:off x="5929884" y="13716"/>
            <a:ext cx="4754880" cy="6245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 rot="5400000">
            <a:off x="7459770" y="1774724"/>
            <a:ext cx="4986002" cy="295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 rot="5400000">
            <a:off x="1969744" y="-451840"/>
            <a:ext cx="4986002" cy="740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2B2B2B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 title="Page Number Shape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00" name="Google Shape;100;p26" title="Verticle Rule Line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" name="Google Shape;101;p26"/>
          <p:cNvSpPr txBox="1"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7200"/>
              <a:buFont typeface="Arial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200"/>
              <a:buNone/>
              <a:defRPr sz="2200"/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dt" idx="10"/>
          </p:nvPr>
        </p:nvSpPr>
        <p:spPr>
          <a:xfrm>
            <a:off x="8286356" y="6007608"/>
            <a:ext cx="3143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ftr" idx="11"/>
          </p:nvPr>
        </p:nvSpPr>
        <p:spPr>
          <a:xfrm>
            <a:off x="1078991" y="6007608"/>
            <a:ext cx="672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rgbClr val="2B2B2B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 title="Page Number Shape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8" name="Google Shape;28;p22" title="Verticle Rule Line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22"/>
          <p:cNvSpPr txBox="1"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7200"/>
              <a:buFont typeface="Arial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200"/>
              <a:buNone/>
              <a:defRPr sz="2200"/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dt" idx="10"/>
          </p:nvPr>
        </p:nvSpPr>
        <p:spPr>
          <a:xfrm>
            <a:off x="8286356" y="6007608"/>
            <a:ext cx="3143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ftr" idx="11"/>
          </p:nvPr>
        </p:nvSpPr>
        <p:spPr>
          <a:xfrm>
            <a:off x="1078991" y="6007608"/>
            <a:ext cx="672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i="1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5184648" y="758952"/>
            <a:ext cx="6245352" cy="224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2"/>
          </p:nvPr>
        </p:nvSpPr>
        <p:spPr>
          <a:xfrm>
            <a:off x="5184647" y="3273551"/>
            <a:ext cx="6245351" cy="224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i="1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2"/>
          </p:nvPr>
        </p:nvSpPr>
        <p:spPr>
          <a:xfrm>
            <a:off x="5190323" y="1377198"/>
            <a:ext cx="623967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3"/>
          </p:nvPr>
        </p:nvSpPr>
        <p:spPr>
          <a:xfrm>
            <a:off x="5184647" y="3319548"/>
            <a:ext cx="6245351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i="1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4"/>
          </p:nvPr>
        </p:nvSpPr>
        <p:spPr>
          <a:xfrm>
            <a:off x="5184646" y="3932372"/>
            <a:ext cx="624535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0"/>
          <p:cNvSpPr txBox="1"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body" idx="1"/>
          </p:nvPr>
        </p:nvSpPr>
        <p:spPr>
          <a:xfrm>
            <a:off x="5183188" y="758951"/>
            <a:ext cx="6245352" cy="475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/>
            </a:lvl2pPr>
            <a:lvl3pPr marL="1371600" lvl="2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4pPr>
            <a:lvl5pPr marL="2286000" lvl="4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body" idx="2"/>
          </p:nvPr>
        </p:nvSpPr>
        <p:spPr>
          <a:xfrm>
            <a:off x="758953" y="3815080"/>
            <a:ext cx="3831336" cy="1698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 title="Page Number Shape"/>
          <p:cNvSpPr/>
          <p:nvPr/>
        </p:nvSpPr>
        <p:spPr>
          <a:xfrm>
            <a:off x="11784011" y="5778801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7;p21"/>
          <p:cNvSpPr txBox="1"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rial"/>
              <a:buNone/>
              <a:defRPr sz="6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 b="0" i="1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u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 title="Page Number Shape"/>
          <p:cNvSpPr/>
          <p:nvPr/>
        </p:nvSpPr>
        <p:spPr>
          <a:xfrm>
            <a:off x="11784011" y="5778801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p25"/>
          <p:cNvSpPr txBox="1"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"/>
              <a:buNone/>
              <a:defRPr sz="6000" b="0" i="1" u="none" strike="noStrike" cap="none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  <a:defRPr sz="1800" b="0" i="1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dt" idx="10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ftr" idx="11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1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1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1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1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1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1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1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1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1" u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1" name="Google Shape;111;p1"/>
          <p:cNvSpPr txBox="1">
            <a:spLocks noGrp="1"/>
          </p:cNvSpPr>
          <p:nvPr>
            <p:ph type="ctrTitle"/>
          </p:nvPr>
        </p:nvSpPr>
        <p:spPr>
          <a:xfrm>
            <a:off x="5978914" y="893935"/>
            <a:ext cx="5364937" cy="33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6000">
                <a:solidFill>
                  <a:schemeClr val="lt1"/>
                </a:solidFill>
              </a:rPr>
              <a:t>Coordinator’s Grant &amp; Community Wildfire </a:t>
            </a:r>
            <a:br>
              <a:rPr lang="en-US" sz="6000">
                <a:solidFill>
                  <a:schemeClr val="lt1"/>
                </a:solidFill>
              </a:rPr>
            </a:br>
            <a:r>
              <a:rPr lang="en-US" sz="6000">
                <a:solidFill>
                  <a:schemeClr val="lt1"/>
                </a:solidFill>
              </a:rPr>
              <a:t>Defense Grant</a:t>
            </a:r>
            <a:endParaRPr/>
          </a:p>
        </p:txBody>
      </p:sp>
      <p:sp>
        <p:nvSpPr>
          <p:cNvPr id="112" name="Google Shape;112;p1"/>
          <p:cNvSpPr txBox="1">
            <a:spLocks noGrp="1"/>
          </p:cNvSpPr>
          <p:nvPr>
            <p:ph type="subTitle" idx="1"/>
          </p:nvPr>
        </p:nvSpPr>
        <p:spPr>
          <a:xfrm>
            <a:off x="5978915" y="4876803"/>
            <a:ext cx="5364936" cy="90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 sz="1200">
                <a:solidFill>
                  <a:schemeClr val="lt1"/>
                </a:solidFill>
              </a:rPr>
              <a:t>Presented by: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 sz="1200">
                <a:solidFill>
                  <a:schemeClr val="lt1"/>
                </a:solidFill>
              </a:rPr>
              <a:t>FSCSC &amp; CORE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endParaRPr sz="1200">
              <a:solidFill>
                <a:schemeClr val="lt1"/>
              </a:solidFill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0" y="0"/>
            <a:ext cx="5215066" cy="685800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14" name="Google Shape;114;p1"/>
          <p:cNvCxnSpPr/>
          <p:nvPr/>
        </p:nvCxnSpPr>
        <p:spPr>
          <a:xfrm rot="10800000">
            <a:off x="6040331" y="4555071"/>
            <a:ext cx="530352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" name="Google Shape;115;p1"/>
          <p:cNvSpPr/>
          <p:nvPr/>
        </p:nvSpPr>
        <p:spPr>
          <a:xfrm>
            <a:off x="11784011" y="5788152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6" name="Google Shape;116;p1" descr="A logo of a fire safety counci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774" y="942607"/>
            <a:ext cx="3284248" cy="438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4" name="Google Shape;224;p9"/>
          <p:cNvSpPr txBox="1">
            <a:spLocks noGrp="1"/>
          </p:cNvSpPr>
          <p:nvPr>
            <p:ph type="ctrTitle"/>
          </p:nvPr>
        </p:nvSpPr>
        <p:spPr>
          <a:xfrm>
            <a:off x="5978914" y="893935"/>
            <a:ext cx="5364937" cy="33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>
                <a:solidFill>
                  <a:schemeClr val="lt1"/>
                </a:solidFill>
              </a:rPr>
              <a:t>Community Wildfire </a:t>
            </a:r>
            <a:br>
              <a:rPr lang="en-US" sz="6000">
                <a:solidFill>
                  <a:schemeClr val="lt1"/>
                </a:solidFill>
              </a:rPr>
            </a:br>
            <a:r>
              <a:rPr lang="en-US" sz="6000">
                <a:solidFill>
                  <a:schemeClr val="lt1"/>
                </a:solidFill>
              </a:rPr>
              <a:t>Defense Grant</a:t>
            </a:r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subTitle" idx="1"/>
          </p:nvPr>
        </p:nvSpPr>
        <p:spPr>
          <a:xfrm>
            <a:off x="5978915" y="4643919"/>
            <a:ext cx="5364936" cy="20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828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solidFill>
                  <a:schemeClr val="lt1"/>
                </a:solidFill>
              </a:rPr>
              <a:t>The CWDG project aims to </a:t>
            </a:r>
            <a:r>
              <a:rPr lang="en-US" b="1" i="1">
                <a:solidFill>
                  <a:schemeClr val="lt1"/>
                </a:solidFill>
              </a:rPr>
              <a:t>prepare, educate, and empower</a:t>
            </a:r>
            <a:r>
              <a:rPr lang="en-US">
                <a:solidFill>
                  <a:schemeClr val="lt1"/>
                </a:solidFill>
              </a:rPr>
              <a:t> low-income and vulnerable communities of Siskiyou County against the threat of wildfires. </a:t>
            </a:r>
            <a:endParaRPr/>
          </a:p>
          <a:p>
            <a:pPr marL="18288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endParaRPr>
              <a:solidFill>
                <a:schemeClr val="lt1"/>
              </a:solidFill>
            </a:endParaRPr>
          </a:p>
          <a:p>
            <a:pPr marL="18288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 i="1">
                <a:solidFill>
                  <a:schemeClr val="lt1"/>
                </a:solidFill>
              </a:rPr>
              <a:t>The CWDG project will be in effect until July 2028.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endParaRPr sz="1200">
              <a:solidFill>
                <a:schemeClr val="lt1"/>
              </a:solidFill>
            </a:endParaRPr>
          </a:p>
        </p:txBody>
      </p:sp>
      <p:sp>
        <p:nvSpPr>
          <p:cNvPr id="226" name="Google Shape;226;p9"/>
          <p:cNvSpPr/>
          <p:nvPr/>
        </p:nvSpPr>
        <p:spPr>
          <a:xfrm>
            <a:off x="0" y="0"/>
            <a:ext cx="5215066" cy="685800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27" name="Google Shape;227;p9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725" y="2465797"/>
            <a:ext cx="4635190" cy="1657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9"/>
          <p:cNvCxnSpPr/>
          <p:nvPr/>
        </p:nvCxnSpPr>
        <p:spPr>
          <a:xfrm rot="10800000">
            <a:off x="6040331" y="4555071"/>
            <a:ext cx="530352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9" name="Google Shape;229;p9"/>
          <p:cNvSpPr/>
          <p:nvPr/>
        </p:nvSpPr>
        <p:spPr>
          <a:xfrm>
            <a:off x="11784011" y="5788152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"/>
          <p:cNvSpPr/>
          <p:nvPr/>
        </p:nvSpPr>
        <p:spPr>
          <a:xfrm>
            <a:off x="11784011" y="5778801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5" name="Google Shape;235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6" name="Google Shape;236;p10"/>
          <p:cNvSpPr txBox="1">
            <a:spLocks noGrp="1"/>
          </p:cNvSpPr>
          <p:nvPr>
            <p:ph type="ctrTitle"/>
          </p:nvPr>
        </p:nvSpPr>
        <p:spPr>
          <a:xfrm>
            <a:off x="1211816" y="293208"/>
            <a:ext cx="5312254" cy="154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000"/>
              <a:buFont typeface="Arial"/>
              <a:buNone/>
            </a:pPr>
            <a:r>
              <a:rPr lang="en-US" sz="60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Our Mission</a:t>
            </a:r>
            <a:endParaRPr/>
          </a:p>
        </p:txBody>
      </p:sp>
      <p:cxnSp>
        <p:nvCxnSpPr>
          <p:cNvPr id="237" name="Google Shape;237;p10"/>
          <p:cNvCxnSpPr/>
          <p:nvPr/>
        </p:nvCxnSpPr>
        <p:spPr>
          <a:xfrm>
            <a:off x="758952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10"/>
          <p:cNvSpPr txBox="1"/>
          <p:nvPr/>
        </p:nvSpPr>
        <p:spPr>
          <a:xfrm>
            <a:off x="1057556" y="1576671"/>
            <a:ext cx="5826130" cy="475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Efforts include:</a:t>
            </a:r>
            <a:endParaRPr/>
          </a:p>
          <a:p>
            <a:pPr marL="182880" marR="0" lvl="0" indent="-1828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Public outreach and education </a:t>
            </a:r>
            <a:endParaRPr/>
          </a:p>
          <a:p>
            <a:pPr marL="182880" marR="0" lvl="0" indent="-1828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Defensible space assessments </a:t>
            </a:r>
            <a:endParaRPr/>
          </a:p>
          <a:p>
            <a:pPr marL="182880" marR="0" lvl="0" indent="-1828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Implementation of defensible space of 500 homes</a:t>
            </a:r>
            <a:endParaRPr/>
          </a:p>
          <a:p>
            <a:pPr marL="182880" marR="0" lvl="0" indent="-1828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And, fuels reduction along roadsides to improve entry and egress for emergency personnel. </a:t>
            </a:r>
            <a:endParaRPr/>
          </a:p>
          <a:p>
            <a:pPr marL="18288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Arial"/>
              <a:buNone/>
            </a:pPr>
            <a:endParaRPr sz="18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1000"/>
              <a:buFont typeface="Arial"/>
              <a:buNone/>
            </a:pPr>
            <a:endParaRPr sz="1000" b="1" i="1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9" name="Google Shape;239;p10"/>
          <p:cNvSpPr/>
          <p:nvPr/>
        </p:nvSpPr>
        <p:spPr>
          <a:xfrm>
            <a:off x="6976934" y="0"/>
            <a:ext cx="5215066" cy="685800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40" name="Google Shape;240;p10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9654" y="2582020"/>
            <a:ext cx="4738351" cy="169396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0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/>
          <p:nvPr/>
        </p:nvSpPr>
        <p:spPr>
          <a:xfrm>
            <a:off x="11784011" y="5778801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7" name="Google Shape;247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8" name="Google Shape;248;p11"/>
          <p:cNvSpPr txBox="1">
            <a:spLocks noGrp="1"/>
          </p:cNvSpPr>
          <p:nvPr>
            <p:ph type="ctrTitle"/>
          </p:nvPr>
        </p:nvSpPr>
        <p:spPr>
          <a:xfrm>
            <a:off x="1211816" y="-73411"/>
            <a:ext cx="5312254" cy="154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300"/>
              <a:buFont typeface="Arial"/>
              <a:buNone/>
            </a:pP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OUTREACH &amp; EDUCATION</a:t>
            </a:r>
            <a:endParaRPr/>
          </a:p>
        </p:txBody>
      </p:sp>
      <p:cxnSp>
        <p:nvCxnSpPr>
          <p:cNvPr id="249" name="Google Shape;249;p11"/>
          <p:cNvCxnSpPr/>
          <p:nvPr/>
        </p:nvCxnSpPr>
        <p:spPr>
          <a:xfrm>
            <a:off x="758952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" name="Google Shape;250;p11"/>
          <p:cNvSpPr txBox="1"/>
          <p:nvPr/>
        </p:nvSpPr>
        <p:spPr>
          <a:xfrm>
            <a:off x="1057729" y="1741587"/>
            <a:ext cx="5836229" cy="485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marR="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To gain participants in the CWDG project.</a:t>
            </a:r>
            <a:endParaRPr/>
          </a:p>
          <a:p>
            <a:pPr marL="18288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None/>
            </a:pPr>
            <a:endParaRPr sz="20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" marR="0" lvl="0" indent="-1828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Educate and empower residents to create Firewise USA communities.</a:t>
            </a:r>
            <a:endParaRPr/>
          </a:p>
          <a:p>
            <a:pPr marL="18288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None/>
            </a:pPr>
            <a:endParaRPr sz="20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" marR="0" lvl="0" indent="-1828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Coordinate training for community members and volunteer activities to learn the basic tasks and benefits of creating defensible space and home hardening.</a:t>
            </a:r>
            <a:endParaRPr/>
          </a:p>
          <a:p>
            <a:pPr marL="18288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None/>
            </a:pPr>
            <a:endParaRPr sz="20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82880" marR="0" lvl="0" indent="-1828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Identify and train volunteers to be ambassadors to establish and sustain potential Firewise USA sites post CWDG project.</a:t>
            </a:r>
            <a:endParaRPr/>
          </a:p>
          <a:p>
            <a:pPr marL="18288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1200"/>
              <a:buFont typeface="Arial"/>
              <a:buNone/>
            </a:pPr>
            <a:endParaRPr sz="12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1" name="Google Shape;251;p11"/>
          <p:cNvSpPr/>
          <p:nvPr/>
        </p:nvSpPr>
        <p:spPr>
          <a:xfrm>
            <a:off x="6976934" y="0"/>
            <a:ext cx="5215066" cy="685800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2" name="Google Shape;252;p11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4030" y="2496357"/>
            <a:ext cx="4680874" cy="167341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1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"/>
          <p:cNvSpPr/>
          <p:nvPr/>
        </p:nvSpPr>
        <p:spPr>
          <a:xfrm>
            <a:off x="11784011" y="5778801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9" name="Google Shape;259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0" name="Google Shape;260;p12"/>
          <p:cNvSpPr txBox="1">
            <a:spLocks noGrp="1"/>
          </p:cNvSpPr>
          <p:nvPr>
            <p:ph type="ctrTitle"/>
          </p:nvPr>
        </p:nvSpPr>
        <p:spPr>
          <a:xfrm>
            <a:off x="1057729" y="100741"/>
            <a:ext cx="5312254" cy="154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Arial"/>
              <a:buNone/>
            </a:pP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OUTREACH &amp; EDUCATION</a:t>
            </a: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700" b="0" i="0">
                <a:solidFill>
                  <a:schemeClr val="lt1"/>
                </a:solidFill>
              </a:rPr>
              <a:t>April - </a:t>
            </a:r>
            <a:r>
              <a:rPr lang="en-US" sz="2700" i="0">
                <a:solidFill>
                  <a:schemeClr val="lt1"/>
                </a:solidFill>
              </a:rPr>
              <a:t>October</a:t>
            </a:r>
            <a:r>
              <a:rPr lang="en-US" sz="2700" b="0" i="0">
                <a:solidFill>
                  <a:schemeClr val="lt1"/>
                </a:solidFill>
              </a:rPr>
              <a:t> 2024</a:t>
            </a:r>
            <a:br>
              <a:rPr lang="en-US" sz="3600" b="0" i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</a:br>
            <a:endParaRPr sz="3300" i="1">
              <a:solidFill>
                <a:srgbClr val="FEFE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p12"/>
          <p:cNvCxnSpPr/>
          <p:nvPr/>
        </p:nvCxnSpPr>
        <p:spPr>
          <a:xfrm>
            <a:off x="758952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2" name="Google Shape;262;p12"/>
          <p:cNvSpPr txBox="1"/>
          <p:nvPr/>
        </p:nvSpPr>
        <p:spPr>
          <a:xfrm>
            <a:off x="1057729" y="1741587"/>
            <a:ext cx="5836229" cy="485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200"/>
              <a:buFont typeface="Arial"/>
              <a:buNone/>
            </a:pPr>
            <a:endParaRPr sz="12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3" name="Google Shape;263;p12"/>
          <p:cNvSpPr/>
          <p:nvPr/>
        </p:nvSpPr>
        <p:spPr>
          <a:xfrm>
            <a:off x="6976934" y="0"/>
            <a:ext cx="5215066" cy="685800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64" name="Google Shape;264;p12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5078" y="2492275"/>
            <a:ext cx="4738351" cy="169396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2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6" name="Google Shape;266;p12"/>
          <p:cNvSpPr txBox="1"/>
          <p:nvPr/>
        </p:nvSpPr>
        <p:spPr>
          <a:xfrm>
            <a:off x="985383" y="2495057"/>
            <a:ext cx="5980919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•"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Events – 21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Residents Engaged – 1,780</a:t>
            </a:r>
            <a:endParaRPr/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None/>
            </a:pP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•"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Home Assessment Sign Ups – 266</a:t>
            </a:r>
            <a:endParaRPr/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None/>
            </a:pP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•"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Emergency Alerts – 342</a:t>
            </a:r>
            <a:endParaRPr/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None/>
            </a:pP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•"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Kids Educational Engagements – 801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3" descr="A group of people sitting around a tab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7328" b="7672"/>
          <a:stretch/>
        </p:blipFill>
        <p:spPr>
          <a:xfrm>
            <a:off x="1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3"/>
          <p:cNvSpPr txBox="1"/>
          <p:nvPr/>
        </p:nvSpPr>
        <p:spPr>
          <a:xfrm>
            <a:off x="601324" y="-165960"/>
            <a:ext cx="10989351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Forks of Salmon Community Workshop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09/07/24</a:t>
            </a:r>
            <a:endParaRPr sz="5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4"/>
          <p:cNvSpPr txBox="1"/>
          <p:nvPr/>
        </p:nvSpPr>
        <p:spPr>
          <a:xfrm>
            <a:off x="5984876" y="4897425"/>
            <a:ext cx="5715000" cy="17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>
                <a:solidFill>
                  <a:srgbClr val="0000FF"/>
                </a:solidFill>
              </a:rPr>
              <a:t>Montague Hot Air Balloon Festival </a:t>
            </a:r>
            <a:r>
              <a:rPr lang="en-US" sz="1600" i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09/21/2024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78" name="Google Shape;27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545" y="304800"/>
            <a:ext cx="4914900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9295" y="304800"/>
            <a:ext cx="6154056" cy="4615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09e5619a57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93198" cy="374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09e5619a57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9875" y="4005650"/>
            <a:ext cx="4993200" cy="374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09e5619a57_0_22"/>
          <p:cNvPicPr preferRelativeResize="0"/>
          <p:nvPr/>
        </p:nvPicPr>
        <p:blipFill rotWithShape="1">
          <a:blip r:embed="rId5">
            <a:alphaModFix/>
          </a:blip>
          <a:srcRect t="14792"/>
          <a:stretch/>
        </p:blipFill>
        <p:spPr>
          <a:xfrm>
            <a:off x="5816247" y="305775"/>
            <a:ext cx="5620055" cy="359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09e5619a57_0_22"/>
          <p:cNvSpPr txBox="1"/>
          <p:nvPr/>
        </p:nvSpPr>
        <p:spPr>
          <a:xfrm>
            <a:off x="365125" y="4005650"/>
            <a:ext cx="2547900" cy="29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00FF"/>
                </a:solidFill>
                <a:latin typeface="Avenir"/>
                <a:ea typeface="Avenir"/>
                <a:cs typeface="Avenir"/>
                <a:sym typeface="Avenir"/>
              </a:rPr>
              <a:t>Above: CORE/FSCSC at Siskiyou Golden Fair 2024</a:t>
            </a:r>
            <a:endParaRPr sz="3000" b="1">
              <a:solidFill>
                <a:srgbClr val="0000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8" name="Google Shape;288;g309e5619a57_0_22"/>
          <p:cNvSpPr txBox="1"/>
          <p:nvPr/>
        </p:nvSpPr>
        <p:spPr>
          <a:xfrm>
            <a:off x="8507400" y="4005650"/>
            <a:ext cx="2928900" cy="29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>
                <a:solidFill>
                  <a:srgbClr val="0000FF"/>
                </a:solidFill>
                <a:latin typeface="Avenir"/>
                <a:ea typeface="Avenir"/>
                <a:cs typeface="Avenir"/>
                <a:sym typeface="Avenir"/>
              </a:rPr>
              <a:t>&lt; CORE/FSCSC at Orleans- Sommes Bar Youth Firewise Education Event 2024</a:t>
            </a:r>
            <a:endParaRPr sz="2000">
              <a:solidFill>
                <a:srgbClr val="26262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"/>
          <p:cNvSpPr/>
          <p:nvPr/>
        </p:nvSpPr>
        <p:spPr>
          <a:xfrm>
            <a:off x="11784011" y="5778801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5" name="Google Shape;295;p15"/>
          <p:cNvSpPr txBox="1">
            <a:spLocks noGrp="1"/>
          </p:cNvSpPr>
          <p:nvPr>
            <p:ph type="ctrTitle"/>
          </p:nvPr>
        </p:nvSpPr>
        <p:spPr>
          <a:xfrm>
            <a:off x="7758862" y="190967"/>
            <a:ext cx="4206937" cy="11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Arial"/>
              <a:buNone/>
            </a:pPr>
            <a:br>
              <a:rPr lang="en-US" sz="26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6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HOME ASSESSMENTS</a:t>
            </a:r>
            <a:endParaRPr/>
          </a:p>
        </p:txBody>
      </p:sp>
      <p:pic>
        <p:nvPicPr>
          <p:cNvPr id="296" name="Google Shape;296;p15"/>
          <p:cNvPicPr preferRelativeResize="0"/>
          <p:nvPr/>
        </p:nvPicPr>
        <p:blipFill rotWithShape="1">
          <a:blip r:embed="rId3">
            <a:alphaModFix/>
          </a:blip>
          <a:srcRect l="4714" t="8935" r="18441" b="-1"/>
          <a:stretch/>
        </p:blipFill>
        <p:spPr>
          <a:xfrm>
            <a:off x="758953" y="742901"/>
            <a:ext cx="6301805" cy="49849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15"/>
          <p:cNvCxnSpPr/>
          <p:nvPr/>
        </p:nvCxnSpPr>
        <p:spPr>
          <a:xfrm>
            <a:off x="7532660" y="1005840"/>
            <a:ext cx="0" cy="585216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8" name="Google Shape;298;p15"/>
          <p:cNvSpPr txBox="1"/>
          <p:nvPr/>
        </p:nvSpPr>
        <p:spPr>
          <a:xfrm>
            <a:off x="7758862" y="1407560"/>
            <a:ext cx="4118063" cy="437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82880" marR="0" lvl="0" indent="-18288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Free wildfire home assessments and suggest recommendations using a wildland fire home assessment program, Fire Aside. </a:t>
            </a:r>
            <a:endParaRPr/>
          </a:p>
          <a:p>
            <a:pPr marL="182880" marR="0" lvl="0" indent="-18288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Educate homeowners on the benefits of defensible space, home hardening, wildfire preparedness, mitigation, and response resources.</a:t>
            </a:r>
            <a:endParaRPr/>
          </a:p>
          <a:p>
            <a:pPr marL="182880" marR="0" lvl="0" indent="-18288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Started home assessments July 8, 2024</a:t>
            </a:r>
            <a:endParaRPr/>
          </a:p>
          <a:p>
            <a:pPr marL="182880" marR="0" lvl="0" indent="-18288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Avenir"/>
                <a:ea typeface="Avenir"/>
                <a:cs typeface="Avenir"/>
                <a:sym typeface="Avenir"/>
              </a:rPr>
              <a:t>Completed: 36</a:t>
            </a:r>
            <a:endParaRPr/>
          </a:p>
          <a:p>
            <a:pPr marL="182880" marR="0" lvl="0" indent="-55879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Arial"/>
              <a:buNone/>
            </a:pPr>
            <a:endParaRPr sz="20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"/>
          <p:cNvSpPr/>
          <p:nvPr/>
        </p:nvSpPr>
        <p:spPr>
          <a:xfrm>
            <a:off x="11784011" y="5778801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5" name="Google Shape;305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6" name="Google Shape;306;p16"/>
          <p:cNvSpPr txBox="1">
            <a:spLocks noGrp="1"/>
          </p:cNvSpPr>
          <p:nvPr>
            <p:ph type="ctrTitle"/>
          </p:nvPr>
        </p:nvSpPr>
        <p:spPr>
          <a:xfrm>
            <a:off x="822594" y="-71919"/>
            <a:ext cx="6749460" cy="187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Arial"/>
              <a:buNone/>
            </a:pP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40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Defensible Space Implementation </a:t>
            </a:r>
            <a:endParaRPr/>
          </a:p>
        </p:txBody>
      </p:sp>
      <p:cxnSp>
        <p:nvCxnSpPr>
          <p:cNvPr id="307" name="Google Shape;307;p16"/>
          <p:cNvCxnSpPr/>
          <p:nvPr/>
        </p:nvCxnSpPr>
        <p:spPr>
          <a:xfrm>
            <a:off x="758952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16"/>
          <p:cNvSpPr txBox="1"/>
          <p:nvPr/>
        </p:nvSpPr>
        <p:spPr>
          <a:xfrm>
            <a:off x="913725" y="1885977"/>
            <a:ext cx="5908436" cy="421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200"/>
              <a:buFont typeface="Arial"/>
              <a:buNone/>
            </a:pPr>
            <a:endParaRPr sz="12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6976934" y="0"/>
            <a:ext cx="5215066" cy="685800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10" name="Google Shape;310;p16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1674" y="2476844"/>
            <a:ext cx="4808250" cy="171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6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2" name="Google Shape;312;p16"/>
          <p:cNvSpPr txBox="1"/>
          <p:nvPr/>
        </p:nvSpPr>
        <p:spPr>
          <a:xfrm>
            <a:off x="913724" y="1964045"/>
            <a:ext cx="5558331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Complete defensible space work on at least 500 homes in prioritized communities in Siskiyou County.</a:t>
            </a:r>
            <a:br>
              <a:rPr lang="en-US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Obtain landowner agreements prior to beginning defensible space and debris removal work on any private property.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Utilize the wildland fire home assessment program and recommendations to complete the contractor’s scope of work (SOW).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"/>
          <p:cNvSpPr/>
          <p:nvPr/>
        </p:nvSpPr>
        <p:spPr>
          <a:xfrm>
            <a:off x="11784011" y="5778801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9" name="Google Shape;319;p17"/>
          <p:cNvSpPr txBox="1">
            <a:spLocks noGrp="1"/>
          </p:cNvSpPr>
          <p:nvPr>
            <p:ph type="ctrTitle"/>
          </p:nvPr>
        </p:nvSpPr>
        <p:spPr>
          <a:xfrm>
            <a:off x="986427" y="-307831"/>
            <a:ext cx="6749460" cy="187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300"/>
              <a:buFont typeface="Arial"/>
              <a:buNone/>
            </a:pP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Roadside Fuels Reduction</a:t>
            </a:r>
            <a:endParaRPr/>
          </a:p>
        </p:txBody>
      </p:sp>
      <p:cxnSp>
        <p:nvCxnSpPr>
          <p:cNvPr id="320" name="Google Shape;320;p17"/>
          <p:cNvCxnSpPr/>
          <p:nvPr/>
        </p:nvCxnSpPr>
        <p:spPr>
          <a:xfrm>
            <a:off x="758952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1" name="Google Shape;321;p17"/>
          <p:cNvSpPr txBox="1"/>
          <p:nvPr/>
        </p:nvSpPr>
        <p:spPr>
          <a:xfrm>
            <a:off x="913725" y="1885977"/>
            <a:ext cx="5908436" cy="421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200"/>
              <a:buFont typeface="Arial"/>
              <a:buNone/>
            </a:pPr>
            <a:endParaRPr sz="12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6976934" y="0"/>
            <a:ext cx="5215066" cy="685800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23" name="Google Shape;323;p17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4338" y="2529583"/>
            <a:ext cx="4824546" cy="172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7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925389" y="1426561"/>
            <a:ext cx="5558331" cy="467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Identify and prioritize areas for fuel reduction and roadside fuel breaks to create safer ingress and egress for firefighters, emergency personnel, and residents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Coordinate, plan and work with relevant stakeholders (e.g. County officials, CAL FIRE, US Forest Service, etc.) of planned fuel reduction roadside projects.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This project will treat roads 50 ft to either side and up to approximately 300 acres total in selected areas.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22" name="Google Shape;122;p2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" name="Google Shape;123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4" name="Google Shape;124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551" r="1551"/>
          <a:stretch/>
        </p:blipFill>
        <p:spPr>
          <a:xfrm>
            <a:off x="4985528" y="2"/>
            <a:ext cx="7206600" cy="55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 txBox="1"/>
          <p:nvPr/>
        </p:nvSpPr>
        <p:spPr>
          <a:xfrm>
            <a:off x="-28050" y="380150"/>
            <a:ext cx="5013600" cy="1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FF0000"/>
                </a:solidFill>
              </a:rPr>
              <a:t>CAL FIRE</a:t>
            </a:r>
            <a:r>
              <a:rPr lang="en-US" sz="4000" i="1">
                <a:solidFill>
                  <a:srgbClr val="FF9900"/>
                </a:solidFill>
              </a:rPr>
              <a:t>/</a:t>
            </a:r>
            <a:r>
              <a:rPr lang="en-US" sz="4000" i="1">
                <a:solidFill>
                  <a:srgbClr val="FFFF00"/>
                </a:solidFill>
              </a:rPr>
              <a:t>CFSC </a:t>
            </a:r>
            <a:r>
              <a:rPr lang="en-US" sz="4000" i="1">
                <a:solidFill>
                  <a:srgbClr val="FF9900"/>
                </a:solidFill>
              </a:rPr>
              <a:t>County </a:t>
            </a:r>
            <a:r>
              <a:rPr lang="en-US" sz="4000" i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Coordinator Grant:</a:t>
            </a:r>
            <a:endParaRPr>
              <a:solidFill>
                <a:srgbClr val="FF9900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4600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11784011" y="5788152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143850" y="1805550"/>
            <a:ext cx="4841700" cy="45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 u="sng">
                <a:solidFill>
                  <a:schemeClr val="lt1"/>
                </a:solidFill>
              </a:rPr>
              <a:t>Objective: </a:t>
            </a:r>
            <a:r>
              <a:rPr lang="en-US" sz="1700">
                <a:solidFill>
                  <a:schemeClr val="lt1"/>
                </a:solidFill>
              </a:rPr>
              <a:t>to develop county-wide collaboration &amp; coordination amongst wildfire mitigation groups. From 2021-2023 CFSC provided $175,000 to hire County Coordinators to:</a:t>
            </a:r>
            <a:endParaRPr sz="17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lt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-US" sz="1700">
                <a:solidFill>
                  <a:schemeClr val="lt1"/>
                </a:solidFill>
              </a:rPr>
              <a:t>Build a census of wildfire mitigation groups </a:t>
            </a:r>
            <a:endParaRPr sz="1700">
              <a:solidFill>
                <a:schemeClr val="lt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-US" sz="1700">
                <a:solidFill>
                  <a:schemeClr val="lt1"/>
                </a:solidFill>
              </a:rPr>
              <a:t>Analyze gaps in county-wide wildfire resiliency &amp; emergency preparedness. Develop recommendations to fill gaps.</a:t>
            </a:r>
            <a:endParaRPr sz="1700">
              <a:solidFill>
                <a:schemeClr val="lt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-US" sz="1700">
                <a:solidFill>
                  <a:schemeClr val="lt1"/>
                </a:solidFill>
              </a:rPr>
              <a:t>Develop mechanisms to improve outreach &amp; coordination efforts.</a:t>
            </a:r>
            <a:endParaRPr sz="17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</a:rPr>
              <a:t>In April 2024, CFSC awarded additional $199,774.40 to FSCSC to continue County Coordinator grant through 12/31/24.</a:t>
            </a:r>
            <a:endParaRPr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8"/>
          <p:cNvSpPr/>
          <p:nvPr/>
        </p:nvSpPr>
        <p:spPr>
          <a:xfrm>
            <a:off x="11784011" y="5778801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2" name="Google Shape;332;p18"/>
          <p:cNvSpPr txBox="1">
            <a:spLocks noGrp="1"/>
          </p:cNvSpPr>
          <p:nvPr>
            <p:ph type="ctrTitle"/>
          </p:nvPr>
        </p:nvSpPr>
        <p:spPr>
          <a:xfrm>
            <a:off x="986426" y="-443594"/>
            <a:ext cx="6749460" cy="187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300"/>
              <a:buFont typeface="Arial"/>
              <a:buNone/>
            </a:pP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Community Prioritization </a:t>
            </a:r>
            <a:endParaRPr/>
          </a:p>
        </p:txBody>
      </p:sp>
      <p:cxnSp>
        <p:nvCxnSpPr>
          <p:cNvPr id="333" name="Google Shape;333;p18"/>
          <p:cNvCxnSpPr/>
          <p:nvPr/>
        </p:nvCxnSpPr>
        <p:spPr>
          <a:xfrm>
            <a:off x="758952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4" name="Google Shape;334;p18"/>
          <p:cNvSpPr txBox="1"/>
          <p:nvPr/>
        </p:nvSpPr>
        <p:spPr>
          <a:xfrm>
            <a:off x="913725" y="1885977"/>
            <a:ext cx="5908436" cy="421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200"/>
              <a:buFont typeface="Arial"/>
              <a:buNone/>
            </a:pPr>
            <a:endParaRPr sz="12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6976934" y="0"/>
            <a:ext cx="5215066" cy="685800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36" name="Google Shape;336;p18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751" y="2589980"/>
            <a:ext cx="4824546" cy="172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8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8" name="Google Shape;338;p18"/>
          <p:cNvSpPr txBox="1"/>
          <p:nvPr/>
        </p:nvSpPr>
        <p:spPr>
          <a:xfrm>
            <a:off x="1040013" y="1428480"/>
            <a:ext cx="5558331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Data was collected and analyzed for community prioritization.  A ranking system was determined by the following factors: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•"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Fire Severity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•"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Fire History (Last 5 years)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•"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Wildland Urban Interface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•"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Ongoing Hazard Mitigation Work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•"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USFS Klamath Basin Strategy Project, and, 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•"/>
            </a:pPr>
            <a:r>
              <a:rPr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Income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9"/>
          <p:cNvSpPr/>
          <p:nvPr/>
        </p:nvSpPr>
        <p:spPr>
          <a:xfrm>
            <a:off x="11784011" y="5778801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4" name="Google Shape;344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5" name="Google Shape;345;p19"/>
          <p:cNvSpPr txBox="1">
            <a:spLocks noGrp="1"/>
          </p:cNvSpPr>
          <p:nvPr>
            <p:ph type="ctrTitle"/>
          </p:nvPr>
        </p:nvSpPr>
        <p:spPr>
          <a:xfrm>
            <a:off x="531569" y="1674017"/>
            <a:ext cx="6749460" cy="187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Arial"/>
              <a:buNone/>
            </a:pP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300" i="1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FSCSC &amp; CORE</a:t>
            </a:r>
            <a:br>
              <a:rPr lang="en-US" sz="5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Community </a:t>
            </a:r>
            <a:br>
              <a:rPr lang="en-US" sz="5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Partners</a:t>
            </a:r>
            <a:endParaRPr/>
          </a:p>
        </p:txBody>
      </p:sp>
      <p:cxnSp>
        <p:nvCxnSpPr>
          <p:cNvPr id="346" name="Google Shape;346;p19"/>
          <p:cNvCxnSpPr/>
          <p:nvPr/>
        </p:nvCxnSpPr>
        <p:spPr>
          <a:xfrm>
            <a:off x="758952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7" name="Google Shape;347;p19"/>
          <p:cNvSpPr txBox="1"/>
          <p:nvPr/>
        </p:nvSpPr>
        <p:spPr>
          <a:xfrm>
            <a:off x="913725" y="1742138"/>
            <a:ext cx="5908436" cy="421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200"/>
              <a:buFont typeface="Arial"/>
              <a:buNone/>
            </a:pPr>
            <a:endParaRPr sz="1200">
              <a:solidFill>
                <a:srgbClr val="FEFEF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6976934" y="0"/>
            <a:ext cx="5215066" cy="685800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9" name="Google Shape;349;p19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50" name="Google Shape;350;p19" descr="A logo for a family found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0137" y="822256"/>
            <a:ext cx="2200582" cy="132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0960" y="873175"/>
            <a:ext cx="1539373" cy="138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9" descr="A green and yellow shield with a tre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3746" y="2610054"/>
            <a:ext cx="1329145" cy="1478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9" descr="A logo for a compan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2113" y="4091968"/>
            <a:ext cx="4078606" cy="149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9" descr="A close 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4711" y="5614307"/>
            <a:ext cx="2633564" cy="89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9" descr="A green triangle with a fire logo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5608" y="2482742"/>
            <a:ext cx="1075852" cy="1529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1" name="Google Shape;361;p20"/>
          <p:cNvSpPr txBox="1">
            <a:spLocks noGrp="1"/>
          </p:cNvSpPr>
          <p:nvPr>
            <p:ph type="ctrTitle"/>
          </p:nvPr>
        </p:nvSpPr>
        <p:spPr>
          <a:xfrm>
            <a:off x="5978914" y="893935"/>
            <a:ext cx="5364937" cy="33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>
                <a:solidFill>
                  <a:schemeClr val="lt1"/>
                </a:solidFill>
              </a:rPr>
              <a:t>Community Wildfire </a:t>
            </a:r>
            <a:br>
              <a:rPr lang="en-US" sz="6000">
                <a:solidFill>
                  <a:schemeClr val="lt1"/>
                </a:solidFill>
              </a:rPr>
            </a:br>
            <a:r>
              <a:rPr lang="en-US" sz="6000">
                <a:solidFill>
                  <a:schemeClr val="lt1"/>
                </a:solidFill>
              </a:rPr>
              <a:t>Defense Grant</a:t>
            </a:r>
            <a:endParaRPr/>
          </a:p>
        </p:txBody>
      </p:sp>
      <p:sp>
        <p:nvSpPr>
          <p:cNvPr id="362" name="Google Shape;362;p20"/>
          <p:cNvSpPr txBox="1">
            <a:spLocks noGrp="1"/>
          </p:cNvSpPr>
          <p:nvPr>
            <p:ph type="subTitle" idx="1"/>
          </p:nvPr>
        </p:nvSpPr>
        <p:spPr>
          <a:xfrm>
            <a:off x="5978915" y="4876803"/>
            <a:ext cx="5364936" cy="90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endParaRPr sz="1200">
              <a:solidFill>
                <a:schemeClr val="lt1"/>
              </a:solidFill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0" y="0"/>
            <a:ext cx="5215066" cy="685800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64" name="Google Shape;364;p20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725" y="2465797"/>
            <a:ext cx="4635190" cy="1657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20"/>
          <p:cNvCxnSpPr/>
          <p:nvPr/>
        </p:nvCxnSpPr>
        <p:spPr>
          <a:xfrm rot="10800000">
            <a:off x="6040331" y="4555071"/>
            <a:ext cx="530352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20"/>
          <p:cNvSpPr/>
          <p:nvPr/>
        </p:nvSpPr>
        <p:spPr>
          <a:xfrm>
            <a:off x="11784011" y="5788152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33" name="Google Shape;133;p3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4" name="Google Shape;134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7926100" y="364200"/>
            <a:ext cx="3464100" cy="6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1">
                <a:solidFill>
                  <a:srgbClr val="38761D"/>
                </a:solidFill>
              </a:rPr>
              <a:t>Coordinator’s Grant: Outreach &amp; Education</a:t>
            </a:r>
            <a:endParaRPr b="1">
              <a:solidFill>
                <a:srgbClr val="38761D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262626"/>
                </a:solidFill>
              </a:rPr>
              <a:t>In 2024:</a:t>
            </a:r>
            <a:endParaRPr sz="2800" b="1" i="1">
              <a:solidFill>
                <a:srgbClr val="262626"/>
              </a:solidFill>
            </a:endParaRPr>
          </a:p>
          <a:p>
            <a:pPr marL="342900" marR="0" lvl="0" indent="-3162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800" i="1">
                <a:solidFill>
                  <a:srgbClr val="262626"/>
                </a:solidFill>
              </a:rPr>
              <a:t>4 </a:t>
            </a: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Events</a:t>
            </a:r>
            <a:endParaRPr sz="2800" i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162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Char char="•"/>
            </a:pPr>
            <a:r>
              <a:rPr lang="en-US" sz="2800" i="1">
                <a:solidFill>
                  <a:srgbClr val="262626"/>
                </a:solidFill>
              </a:rPr>
              <a:t>35 Days of Outreach</a:t>
            </a:r>
            <a:endParaRPr sz="2800" i="1">
              <a:solidFill>
                <a:srgbClr val="262626"/>
              </a:solidFill>
            </a:endParaRPr>
          </a:p>
          <a:p>
            <a:pPr marL="342900" marR="0" lvl="0" indent="-3162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Residents Engaged</a:t>
            </a:r>
            <a:r>
              <a:rPr lang="en-US" sz="2800" i="1">
                <a:solidFill>
                  <a:srgbClr val="262626"/>
                </a:solidFill>
              </a:rPr>
              <a:t>: ~2200</a:t>
            </a:r>
            <a:endParaRPr/>
          </a:p>
          <a:p>
            <a:pPr marL="342900" marR="0" lvl="0" indent="-3162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Kids Engage</a:t>
            </a:r>
            <a:r>
              <a:rPr lang="en-US" sz="2800" i="1">
                <a:solidFill>
                  <a:srgbClr val="262626"/>
                </a:solidFill>
              </a:rPr>
              <a:t>d: </a:t>
            </a: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r>
              <a:rPr lang="en-US" sz="2800" i="1">
                <a:solidFill>
                  <a:srgbClr val="262626"/>
                </a:solidFill>
              </a:rPr>
              <a:t>0</a:t>
            </a:r>
            <a:endParaRPr/>
          </a:p>
          <a:p>
            <a:pPr marL="342900" marR="0" lvl="0" indent="-3162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</a:pP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Emergency Alert Sign-Ups</a:t>
            </a:r>
            <a:r>
              <a:rPr lang="en-US" sz="2800" i="1">
                <a:solidFill>
                  <a:srgbClr val="262626"/>
                </a:solidFill>
              </a:rPr>
              <a:t>: </a:t>
            </a: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342</a:t>
            </a:r>
            <a:endParaRPr/>
          </a:p>
          <a:p>
            <a:pPr marL="342900" marR="0" lvl="0" indent="-22542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i="1"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929" b="1" i="1">
                <a:solidFill>
                  <a:srgbClr val="262626"/>
                </a:solidFill>
              </a:rPr>
              <a:t>2022-2024 Cumulatively:</a:t>
            </a:r>
            <a:endParaRPr sz="2929" b="1" i="1"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929">
                <a:solidFill>
                  <a:srgbClr val="262626"/>
                </a:solidFill>
              </a:rPr>
              <a:t>FSCSC directly engaged face to face with nearly </a:t>
            </a:r>
            <a:r>
              <a:rPr lang="en-US" sz="2929" b="1" u="sng">
                <a:solidFill>
                  <a:srgbClr val="FF9900"/>
                </a:solidFill>
              </a:rPr>
              <a:t>ONE QUARTER </a:t>
            </a:r>
            <a:endParaRPr sz="2929" b="1" u="sng">
              <a:solidFill>
                <a:srgbClr val="FF99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929">
                <a:solidFill>
                  <a:srgbClr val="262626"/>
                </a:solidFill>
              </a:rPr>
              <a:t>of the population of Siskiyou County!!</a:t>
            </a:r>
            <a:endParaRPr sz="2929">
              <a:solidFill>
                <a:srgbClr val="262626"/>
              </a:solidFill>
            </a:endParaRPr>
          </a:p>
        </p:txBody>
      </p:sp>
      <p:cxnSp>
        <p:nvCxnSpPr>
          <p:cNvPr id="136" name="Google Shape;136;p3"/>
          <p:cNvCxnSpPr/>
          <p:nvPr/>
        </p:nvCxnSpPr>
        <p:spPr>
          <a:xfrm>
            <a:off x="7532660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7" name="Google Shape;137;p3"/>
          <p:cNvSpPr/>
          <p:nvPr/>
        </p:nvSpPr>
        <p:spPr>
          <a:xfrm>
            <a:off x="11784011" y="5788152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8" name="Google Shape;138;p3"/>
          <p:cNvPicPr preferRelativeResize="0"/>
          <p:nvPr/>
        </p:nvPicPr>
        <p:blipFill rotWithShape="1">
          <a:blip r:embed="rId3">
            <a:alphaModFix/>
          </a:blip>
          <a:srcRect l="12242" t="25345"/>
          <a:stretch/>
        </p:blipFill>
        <p:spPr>
          <a:xfrm>
            <a:off x="290700" y="-7"/>
            <a:ext cx="7241948" cy="462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1551" r="1551"/>
          <a:stretch/>
        </p:blipFill>
        <p:spPr>
          <a:xfrm>
            <a:off x="290700" y="3556200"/>
            <a:ext cx="4265700" cy="33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"/>
          <p:cNvSpPr txBox="1"/>
          <p:nvPr/>
        </p:nvSpPr>
        <p:spPr>
          <a:xfrm>
            <a:off x="4719788" y="4730750"/>
            <a:ext cx="2628600" cy="21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rPr>
              <a:t>Post Mill Fire FSCSC Hazard Tree Removal Project, Celebration Concert in Lake Shastina, Funded by Rain Rock Casino </a:t>
            </a:r>
            <a:endParaRPr sz="2000" b="1">
              <a:solidFill>
                <a:srgbClr val="26262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46" name="Google Shape;146;p4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" name="Google Shape;14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7926098" y="683897"/>
            <a:ext cx="3464109" cy="314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Coordinator’s Grant</a:t>
            </a:r>
            <a:endParaRPr/>
          </a:p>
        </p:txBody>
      </p:sp>
      <p:pic>
        <p:nvPicPr>
          <p:cNvPr id="149" name="Google Shape;149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551" r="1551"/>
          <a:stretch/>
        </p:blipFill>
        <p:spPr>
          <a:xfrm>
            <a:off x="801793" y="683897"/>
            <a:ext cx="6049777" cy="46825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4"/>
          <p:cNvCxnSpPr/>
          <p:nvPr/>
        </p:nvCxnSpPr>
        <p:spPr>
          <a:xfrm>
            <a:off x="7532660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" name="Google Shape;151;p4"/>
          <p:cNvSpPr/>
          <p:nvPr/>
        </p:nvSpPr>
        <p:spPr>
          <a:xfrm>
            <a:off x="11784011" y="5788152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2" name="Google Shape;152;p4" descr="A logo with a fire and a triang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0216" y="2806162"/>
            <a:ext cx="1916239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 txBox="1"/>
          <p:nvPr/>
        </p:nvSpPr>
        <p:spPr>
          <a:xfrm>
            <a:off x="577306" y="5616414"/>
            <a:ext cx="65496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262626"/>
                </a:solidFill>
              </a:rPr>
              <a:t>Invited to be </a:t>
            </a: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panel</a:t>
            </a:r>
            <a:r>
              <a:rPr lang="en-US" sz="2800" i="1">
                <a:solidFill>
                  <a:srgbClr val="262626"/>
                </a:solidFill>
              </a:rPr>
              <a:t>ist </a:t>
            </a: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at the McConnell Foundation Grant Writing Training, 2024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59" name="Google Shape;159;p5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" name="Google Shape;160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" name="Google Shape;161;p5"/>
          <p:cNvSpPr txBox="1"/>
          <p:nvPr/>
        </p:nvSpPr>
        <p:spPr>
          <a:xfrm>
            <a:off x="8046203" y="632274"/>
            <a:ext cx="3464109" cy="148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Coordinator’s Grant</a:t>
            </a:r>
            <a:endParaRPr/>
          </a:p>
        </p:txBody>
      </p:sp>
      <p:pic>
        <p:nvPicPr>
          <p:cNvPr id="162" name="Google Shape;162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551" r="1551"/>
          <a:stretch/>
        </p:blipFill>
        <p:spPr>
          <a:xfrm>
            <a:off x="777144" y="632274"/>
            <a:ext cx="6049777" cy="46825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5"/>
          <p:cNvCxnSpPr/>
          <p:nvPr/>
        </p:nvCxnSpPr>
        <p:spPr>
          <a:xfrm>
            <a:off x="7532660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" name="Google Shape;164;p5"/>
          <p:cNvSpPr/>
          <p:nvPr/>
        </p:nvSpPr>
        <p:spPr>
          <a:xfrm>
            <a:off x="11784011" y="5788152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5" name="Google Shape;165;p5" descr="A logo with a fire and a triang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4211" y="2720486"/>
            <a:ext cx="1916239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5"/>
          <p:cNvSpPr txBox="1"/>
          <p:nvPr/>
        </p:nvSpPr>
        <p:spPr>
          <a:xfrm>
            <a:off x="1011748" y="5610581"/>
            <a:ext cx="5815173" cy="86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FSCSC and Partners at the Siskiyou Community Wildfire Workshop, 2024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72" name="Google Shape;172;p6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3" name="Google Shape;173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7950747" y="729656"/>
            <a:ext cx="3464109" cy="314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Coordinator’s Grant</a:t>
            </a:r>
            <a:endParaRPr/>
          </a:p>
        </p:txBody>
      </p:sp>
      <p:pic>
        <p:nvPicPr>
          <p:cNvPr id="175" name="Google Shape;175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551" r="1551"/>
          <a:stretch/>
        </p:blipFill>
        <p:spPr>
          <a:xfrm>
            <a:off x="777144" y="806354"/>
            <a:ext cx="6049777" cy="46825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6"/>
          <p:cNvCxnSpPr/>
          <p:nvPr/>
        </p:nvCxnSpPr>
        <p:spPr>
          <a:xfrm>
            <a:off x="7532660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6"/>
          <p:cNvSpPr/>
          <p:nvPr/>
        </p:nvSpPr>
        <p:spPr>
          <a:xfrm>
            <a:off x="11784011" y="5788152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8" name="Google Shape;178;p6" descr="A logo with a fire and a triang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1357" y="2928619"/>
            <a:ext cx="1916239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6"/>
          <p:cNvSpPr txBox="1"/>
          <p:nvPr/>
        </p:nvSpPr>
        <p:spPr>
          <a:xfrm>
            <a:off x="838632" y="5473005"/>
            <a:ext cx="587980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FSCSC and Partners at the Siskiyou Wildfire Mitigation Group Meeting, 2024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85" name="Google Shape;185;p7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7" name="Google Shape;187;p7"/>
          <p:cNvSpPr txBox="1"/>
          <p:nvPr/>
        </p:nvSpPr>
        <p:spPr>
          <a:xfrm>
            <a:off x="7950747" y="729656"/>
            <a:ext cx="3464109" cy="314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Coordinator’s Grant</a:t>
            </a:r>
            <a:endParaRPr/>
          </a:p>
        </p:txBody>
      </p:sp>
      <p:pic>
        <p:nvPicPr>
          <p:cNvPr id="188" name="Google Shape;188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0974" b="20975"/>
          <a:stretch/>
        </p:blipFill>
        <p:spPr>
          <a:xfrm>
            <a:off x="777144" y="806354"/>
            <a:ext cx="6049777" cy="46825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7"/>
          <p:cNvCxnSpPr/>
          <p:nvPr/>
        </p:nvCxnSpPr>
        <p:spPr>
          <a:xfrm>
            <a:off x="7532660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0" name="Google Shape;190;p7"/>
          <p:cNvSpPr/>
          <p:nvPr/>
        </p:nvSpPr>
        <p:spPr>
          <a:xfrm>
            <a:off x="11784011" y="5788152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1" name="Google Shape;191;p7" descr="A logo with a fire and a triang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1357" y="2928619"/>
            <a:ext cx="1916239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7"/>
          <p:cNvSpPr txBox="1"/>
          <p:nvPr/>
        </p:nvSpPr>
        <p:spPr>
          <a:xfrm>
            <a:off x="838632" y="5473005"/>
            <a:ext cx="587980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FSCSC at the Siskiyou Golden Fair, 2024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/>
          <p:nvPr/>
        </p:nvSpPr>
        <p:spPr>
          <a:xfrm>
            <a:off x="11784011" y="578356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98" name="Google Shape;198;p8"/>
          <p:cNvCxnSpPr/>
          <p:nvPr/>
        </p:nvCxnSpPr>
        <p:spPr>
          <a:xfrm>
            <a:off x="758952" y="1280160"/>
            <a:ext cx="0" cy="557784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" name="Google Shape;199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0" name="Google Shape;200;p8"/>
          <p:cNvSpPr txBox="1"/>
          <p:nvPr/>
        </p:nvSpPr>
        <p:spPr>
          <a:xfrm>
            <a:off x="7950747" y="729656"/>
            <a:ext cx="3464109" cy="314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Coordinator’s Grant</a:t>
            </a:r>
            <a:endParaRPr/>
          </a:p>
        </p:txBody>
      </p:sp>
      <p:pic>
        <p:nvPicPr>
          <p:cNvPr id="201" name="Google Shape;201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551" r="1551"/>
          <a:stretch/>
        </p:blipFill>
        <p:spPr>
          <a:xfrm>
            <a:off x="777144" y="806354"/>
            <a:ext cx="6049777" cy="46825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8"/>
          <p:cNvCxnSpPr/>
          <p:nvPr/>
        </p:nvCxnSpPr>
        <p:spPr>
          <a:xfrm>
            <a:off x="7532660" y="1143293"/>
            <a:ext cx="0" cy="57147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3" name="Google Shape;203;p8"/>
          <p:cNvSpPr/>
          <p:nvPr/>
        </p:nvSpPr>
        <p:spPr>
          <a:xfrm>
            <a:off x="11784011" y="5788152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4" name="Google Shape;204;p8" descr="A logo with a fire and a triang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1357" y="2928619"/>
            <a:ext cx="1916239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8"/>
          <p:cNvSpPr txBox="1"/>
          <p:nvPr/>
        </p:nvSpPr>
        <p:spPr>
          <a:xfrm>
            <a:off x="838632" y="5473005"/>
            <a:ext cx="587980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Ready Raccoon &amp; FSCSC at the Happy Camp Youth Fire Science Education Event, 2024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09e5619a57_0_6"/>
          <p:cNvSpPr/>
          <p:nvPr/>
        </p:nvSpPr>
        <p:spPr>
          <a:xfrm>
            <a:off x="11784011" y="5783564"/>
            <a:ext cx="407986" cy="819147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11" name="Google Shape;211;g309e5619a57_0_6"/>
          <p:cNvCxnSpPr/>
          <p:nvPr/>
        </p:nvCxnSpPr>
        <p:spPr>
          <a:xfrm>
            <a:off x="758952" y="1280160"/>
            <a:ext cx="0" cy="557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2" name="Google Shape;212;g309e5619a57_0_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3" name="Google Shape;213;g309e5619a57_0_6"/>
          <p:cNvSpPr txBox="1"/>
          <p:nvPr/>
        </p:nvSpPr>
        <p:spPr>
          <a:xfrm>
            <a:off x="7950747" y="729656"/>
            <a:ext cx="3464100" cy="31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i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Coordinator’s Grant</a:t>
            </a:r>
            <a:endParaRPr/>
          </a:p>
        </p:txBody>
      </p:sp>
      <p:cxnSp>
        <p:nvCxnSpPr>
          <p:cNvPr id="214" name="Google Shape;214;g309e5619a57_0_6"/>
          <p:cNvCxnSpPr/>
          <p:nvPr/>
        </p:nvCxnSpPr>
        <p:spPr>
          <a:xfrm>
            <a:off x="7532660" y="1143293"/>
            <a:ext cx="0" cy="5714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5" name="Google Shape;215;g309e5619a57_0_6"/>
          <p:cNvSpPr/>
          <p:nvPr/>
        </p:nvSpPr>
        <p:spPr>
          <a:xfrm>
            <a:off x="11784011" y="5788152"/>
            <a:ext cx="407986" cy="819147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6" name="Google Shape;216;g309e5619a57_0_6" descr="A logo with a fire and a triang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1357" y="2928619"/>
            <a:ext cx="1916240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309e5619a57_0_6"/>
          <p:cNvSpPr txBox="1"/>
          <p:nvPr/>
        </p:nvSpPr>
        <p:spPr>
          <a:xfrm>
            <a:off x="569799" y="4853875"/>
            <a:ext cx="6693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262626"/>
                </a:solidFill>
              </a:rPr>
              <a:t>FSCSC at Klamath River Community Hall Pavilion Dedication, McKinney Fire Recovery Celebration 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8" name="Google Shape;218;g309e5619a57_0_6"/>
          <p:cNvPicPr preferRelativeResize="0"/>
          <p:nvPr/>
        </p:nvPicPr>
        <p:blipFill rotWithShape="1">
          <a:blip r:embed="rId4">
            <a:alphaModFix/>
          </a:blip>
          <a:srcRect t="8097" b="11813"/>
          <a:stretch/>
        </p:blipFill>
        <p:spPr>
          <a:xfrm>
            <a:off x="569800" y="653900"/>
            <a:ext cx="6693898" cy="4020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Headlines">
      <a:dk1>
        <a:srgbClr val="000000"/>
      </a:dk1>
      <a:lt1>
        <a:srgbClr val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adlinesVTI">
  <a:themeElements>
    <a:clrScheme name="Headlines">
      <a:dk1>
        <a:srgbClr val="000000"/>
      </a:dk1>
      <a:lt1>
        <a:srgbClr val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</Words>
  <Application>Microsoft Office PowerPoint</Application>
  <PresentationFormat>Widescreen</PresentationFormat>
  <Paragraphs>95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Inter</vt:lpstr>
      <vt:lpstr>Avenir</vt:lpstr>
      <vt:lpstr>Arial</vt:lpstr>
      <vt:lpstr>HeadlinesVTI</vt:lpstr>
      <vt:lpstr>HeadlinesVTI</vt:lpstr>
      <vt:lpstr>Coordinator’s Grant &amp; Community Wildfire  Defense Grant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Wildfire  Defense Grant</vt:lpstr>
      <vt:lpstr>Our Mission</vt:lpstr>
      <vt:lpstr>  OUTREACH &amp; EDUCATION</vt:lpstr>
      <vt:lpstr>  OUTREACH &amp; EDUCATION April - October 2024 </vt:lpstr>
      <vt:lpstr>PowerPoint Presentation</vt:lpstr>
      <vt:lpstr>PowerPoint Presentation</vt:lpstr>
      <vt:lpstr>PowerPoint Presentation</vt:lpstr>
      <vt:lpstr>  HOME ASSESSMENTS</vt:lpstr>
      <vt:lpstr>  Defensible Space Implementation </vt:lpstr>
      <vt:lpstr>  Roadside Fuels Reduction</vt:lpstr>
      <vt:lpstr>  Community Prioritization </vt:lpstr>
      <vt:lpstr>  FSCSC &amp; CORE Community  Partners</vt:lpstr>
      <vt:lpstr>Community Wildfire  Defense Grant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Joshua Bien</dc:creator>
  <cp:lastModifiedBy>Cristan Norman</cp:lastModifiedBy>
  <cp:revision>1</cp:revision>
  <dcterms:created xsi:type="dcterms:W3CDTF">2024-07-08T16:27:17Z</dcterms:created>
  <dcterms:modified xsi:type="dcterms:W3CDTF">2024-10-09T18:36:09Z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0x0101009B6286460DD9B446910884C5D0D8CB39</vt:lpwstr>
  </property>
  <property fmtid="{D5CDD505-2E9C-101B-9397-08002B2CF9AE}" pid="3" name="MediaServiceImageTags">
    <vt:lpwstr/>
  </property>
</Properties>
</file>