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70" r:id="rId4"/>
    <p:sldId id="271" r:id="rId5"/>
    <p:sldId id="273" r:id="rId6"/>
    <p:sldId id="265" r:id="rId7"/>
    <p:sldId id="274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6" y="2514601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6" y="4777385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3" y="4323816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4529546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4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2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3" y="3505200"/>
            <a:ext cx="753655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2871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3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25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52" y="609600"/>
            <a:ext cx="839392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1413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178" indent="0">
              <a:buFontTx/>
              <a:buNone/>
              <a:defRPr/>
            </a:lvl2pPr>
            <a:lvl3pPr marL="914354" indent="0">
              <a:buFontTx/>
              <a:buNone/>
              <a:defRPr/>
            </a:lvl3pPr>
            <a:lvl4pPr marL="1371532" indent="0">
              <a:buFontTx/>
              <a:buNone/>
              <a:defRPr/>
            </a:lvl4pPr>
            <a:lvl5pPr marL="182870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21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858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6" y="627411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11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03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6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6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3178178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324414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96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5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33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5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7" y="787785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011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94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7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94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7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714379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319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78" indent="0">
              <a:buNone/>
              <a:defRPr sz="1600"/>
            </a:lvl2pPr>
            <a:lvl3pPr marL="914354" indent="0">
              <a:buNone/>
              <a:defRPr sz="1600"/>
            </a:lvl3pPr>
            <a:lvl4pPr marL="1371532" indent="0">
              <a:buNone/>
              <a:defRPr sz="1600"/>
            </a:lvl4pPr>
            <a:lvl5pPr marL="1828709" indent="0">
              <a:buNone/>
              <a:defRPr sz="1600"/>
            </a:lvl5pPr>
            <a:lvl6pPr marL="2285886" indent="0">
              <a:buNone/>
              <a:defRPr sz="1600"/>
            </a:lvl6pPr>
            <a:lvl7pPr marL="2743062" indent="0">
              <a:buNone/>
              <a:defRPr sz="1600"/>
            </a:lvl7pPr>
            <a:lvl8pPr marL="3200240" indent="0">
              <a:buNone/>
              <a:defRPr sz="1600"/>
            </a:lvl8pPr>
            <a:lvl9pPr marL="3657418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8" y="4911731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7" y="4983093"/>
            <a:ext cx="779767" cy="365125"/>
          </a:xfrm>
        </p:spPr>
        <p:txBody>
          <a:bodyPr/>
          <a:lstStyle/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54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3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5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9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3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26633-1FF1-47EA-B72F-DDC79D573931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7" y="6135814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7" y="787785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AF30941-8A2A-4850-9381-960DFDEA5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7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178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882" indent="-342882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13" indent="-285737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94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120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298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474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652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8829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006" indent="-228589" algn="l" defTabSz="457178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FF530-2E8E-4B21-9899-8BC821FD1E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1157" y="1533092"/>
            <a:ext cx="10094621" cy="226278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Shasta-Trinity National Forest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17F5E-FD14-4A71-BC82-BF36B08550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Siskiyou County Board of Supervisors Meeting</a:t>
            </a:r>
          </a:p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June 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</p:txBody>
      </p:sp>
      <p:pic>
        <p:nvPicPr>
          <p:cNvPr id="11" name="Picture 10" descr="A green and yellow shield with a tree and text&#10;&#10;Description automatically generated">
            <a:extLst>
              <a:ext uri="{FF2B5EF4-FFF2-40B4-BE49-F238E27FC236}">
                <a16:creationId xmlns:a16="http://schemas.microsoft.com/office/drawing/2014/main" id="{E7F9793B-42EC-D280-53CE-DCD942B1C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82" y="42683"/>
            <a:ext cx="1194137" cy="1318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7F2DEDB-19E8-11D6-A83D-3375830B7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5351" y="42685"/>
            <a:ext cx="1318527" cy="131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536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6DDFB-84D9-3186-BAC4-3B2901EA4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5" y="150474"/>
            <a:ext cx="8915400" cy="1126998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District Ranger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A7BBEF-3FDA-D18D-8799-1F378E784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98251" y="1701482"/>
            <a:ext cx="5529499" cy="5002817"/>
          </a:xfrm>
        </p:spPr>
        <p:txBody>
          <a:bodyPr>
            <a:normAutofit lnSpcReduction="10000"/>
          </a:bodyPr>
          <a:lstStyle/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Rodarme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is the new permanent District Ranger on the Shasta-McCloud Management Unit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Started with the district on 24 MAR 2024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Extensive land management and leadership  experience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Forest Environmental Coordinator 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Bureau of Land Management Planning and Environmental Specialist</a:t>
            </a:r>
          </a:p>
          <a:p>
            <a:pPr marL="628620" lvl="1" indent="-171442">
              <a:buFont typeface="Arial" panose="020B0604020202020204" pitchFamily="34" charset="0"/>
              <a:buChar char="•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Air Force Veteran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Joe enjoys traveling, hiking, biking and family time</a:t>
            </a:r>
          </a:p>
          <a:p>
            <a:pPr marL="171442" indent="-171442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Proud resident of Siskiyou county and excited to be part of this great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749952-5861-545F-75A8-5B21D0A4BC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99" y="1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F22F77-9CF0-5BC7-BCF4-1D023CA0B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6188" y="1"/>
            <a:ext cx="1316851" cy="1316851"/>
          </a:xfrm>
          <a:prstGeom prst="rect">
            <a:avLst/>
          </a:prstGeom>
        </p:spPr>
      </p:pic>
      <p:pic>
        <p:nvPicPr>
          <p:cNvPr id="6" name="Picture 5" descr="A person in a uniform&#10;&#10;Description automatically generated">
            <a:extLst>
              <a:ext uri="{FF2B5EF4-FFF2-40B4-BE49-F238E27FC236}">
                <a16:creationId xmlns:a16="http://schemas.microsoft.com/office/drawing/2014/main" id="{C8DACD55-DD48-CE64-8653-B9DA413365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47"/>
          <a:stretch/>
        </p:blipFill>
        <p:spPr>
          <a:xfrm>
            <a:off x="8144991" y="1701483"/>
            <a:ext cx="3281855" cy="432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8956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F1DC06-F52B-325A-13D4-015C94231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79E2A-D1A3-3398-0C60-9906C67139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6DDAD7-42FC-7F56-0310-F58BDB267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(1 of 3)</a:t>
            </a:r>
            <a:endParaRPr lang="en-US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7AA9E-A179-95F0-8EBB-32AB29240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47868" y="2017668"/>
            <a:ext cx="4465846" cy="3857816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457200"/>
            <a:r>
              <a:rPr lang="en-US" sz="30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Crisis Strategy Landscape 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Klamath River Basin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Trinity County Landscape</a:t>
            </a:r>
          </a:p>
          <a:p>
            <a:pPr marL="628626" lvl="1" indent="-171450" defTabSz="457200">
              <a:buFont typeface="Arial" panose="020B0604020202020204" pitchFamily="34" charset="0"/>
              <a:buChar char="•"/>
            </a:pPr>
            <a:r>
              <a:rPr lang="en-US" sz="26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 National Level Interest</a:t>
            </a:r>
          </a:p>
          <a:p>
            <a:pPr marL="1085802" lvl="2" indent="-171450" defTabSz="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Chiefs Visit</a:t>
            </a:r>
          </a:p>
          <a:p>
            <a:pPr marL="1085802" lvl="2" indent="-171450" defTabSz="45720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 Risk Reduction Infrastructure Team Workshop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B923B3-CC0C-E1E1-110B-30E216DF7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486408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77C0FC-A7FB-8C6A-9338-075CB23E99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486408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95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F1A345-B2F6-BC10-A8E6-A8B26438F1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4" name="Rectangle 43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Two men standing in a field with small green and red objects around them&#10;&#10;Description automatically generated">
            <a:extLst>
              <a:ext uri="{FF2B5EF4-FFF2-40B4-BE49-F238E27FC236}">
                <a16:creationId xmlns:a16="http://schemas.microsoft.com/office/drawing/2014/main" id="{1E0D0E39-E2FE-D8DD-6968-6878E3D683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5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46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525F8E-D13F-9B2B-CF37-9DF9BC8F2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 dirty="0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(2 of 3)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61A65-36AD-136A-6B5D-C793D900E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770" y="1792384"/>
            <a:ext cx="4134531" cy="3857816"/>
          </a:xfrm>
        </p:spPr>
        <p:txBody>
          <a:bodyPr vert="horz" lIns="91440" tIns="45720" rIns="91440" bIns="45720" rtlCol="0">
            <a:norm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Old Growth Amendment (NOGA)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Northwest Forest Plan Amendment and Update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 Crest Trail Trinity Alps to Castle Crags Land Exchange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C313F-F220-50F1-14D9-3845E6820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539415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C743DF7-27E7-436F-0FAF-CA94941DEE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39415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55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FCB9-04F6-EFCA-76B0-F9A630909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roup 91">
            <a:extLst>
              <a:ext uri="{FF2B5EF4-FFF2-40B4-BE49-F238E27FC236}">
                <a16:creationId xmlns:a16="http://schemas.microsoft.com/office/drawing/2014/main" id="{4D08C229-58F9-659A-A8B4-3A4211B62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93" name="Freeform 11">
              <a:extLst>
                <a:ext uri="{FF2B5EF4-FFF2-40B4-BE49-F238E27FC236}">
                  <a16:creationId xmlns:a16="http://schemas.microsoft.com/office/drawing/2014/main" id="{7540E4A9-8981-59F6-F0CF-4B5671D032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12">
              <a:extLst>
                <a:ext uri="{FF2B5EF4-FFF2-40B4-BE49-F238E27FC236}">
                  <a16:creationId xmlns:a16="http://schemas.microsoft.com/office/drawing/2014/main" id="{997D09BE-0B68-C59E-A1D3-D7B971A10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13">
              <a:extLst>
                <a:ext uri="{FF2B5EF4-FFF2-40B4-BE49-F238E27FC236}">
                  <a16:creationId xmlns:a16="http://schemas.microsoft.com/office/drawing/2014/main" id="{5F3BC135-6752-FFA6-135F-C382793A1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14">
              <a:extLst>
                <a:ext uri="{FF2B5EF4-FFF2-40B4-BE49-F238E27FC236}">
                  <a16:creationId xmlns:a16="http://schemas.microsoft.com/office/drawing/2014/main" id="{C3F3864C-77BD-6D22-2B9B-94D02D912D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15">
              <a:extLst>
                <a:ext uri="{FF2B5EF4-FFF2-40B4-BE49-F238E27FC236}">
                  <a16:creationId xmlns:a16="http://schemas.microsoft.com/office/drawing/2014/main" id="{E344DDA3-485C-6C66-7927-11828CF48B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16">
              <a:extLst>
                <a:ext uri="{FF2B5EF4-FFF2-40B4-BE49-F238E27FC236}">
                  <a16:creationId xmlns:a16="http://schemas.microsoft.com/office/drawing/2014/main" id="{0103F93D-B0AF-DB76-E0FC-E8575B56F2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17">
              <a:extLst>
                <a:ext uri="{FF2B5EF4-FFF2-40B4-BE49-F238E27FC236}">
                  <a16:creationId xmlns:a16="http://schemas.microsoft.com/office/drawing/2014/main" id="{96C8F57B-8635-D577-70B3-4A6D58DD2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18">
              <a:extLst>
                <a:ext uri="{FF2B5EF4-FFF2-40B4-BE49-F238E27FC236}">
                  <a16:creationId xmlns:a16="http://schemas.microsoft.com/office/drawing/2014/main" id="{364E9DDC-5FA0-E981-2A89-5F8B46AC5A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19">
              <a:extLst>
                <a:ext uri="{FF2B5EF4-FFF2-40B4-BE49-F238E27FC236}">
                  <a16:creationId xmlns:a16="http://schemas.microsoft.com/office/drawing/2014/main" id="{87985E61-8189-DAEC-37A3-714E9353F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20">
              <a:extLst>
                <a:ext uri="{FF2B5EF4-FFF2-40B4-BE49-F238E27FC236}">
                  <a16:creationId xmlns:a16="http://schemas.microsoft.com/office/drawing/2014/main" id="{E4835FCE-698F-91D8-98B4-A3A3952D1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21">
              <a:extLst>
                <a:ext uri="{FF2B5EF4-FFF2-40B4-BE49-F238E27FC236}">
                  <a16:creationId xmlns:a16="http://schemas.microsoft.com/office/drawing/2014/main" id="{FBB1517A-21AB-DEC7-D319-AF0FD39F1B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22">
              <a:extLst>
                <a:ext uri="{FF2B5EF4-FFF2-40B4-BE49-F238E27FC236}">
                  <a16:creationId xmlns:a16="http://schemas.microsoft.com/office/drawing/2014/main" id="{0CD15CAA-71CD-0B90-D1D4-4A0F324750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8137E099-7537-9454-11A3-FA00BD78D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107" name="Freeform 27">
              <a:extLst>
                <a:ext uri="{FF2B5EF4-FFF2-40B4-BE49-F238E27FC236}">
                  <a16:creationId xmlns:a16="http://schemas.microsoft.com/office/drawing/2014/main" id="{D94344EF-0CB1-A727-CC12-E5822960F7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28">
              <a:extLst>
                <a:ext uri="{FF2B5EF4-FFF2-40B4-BE49-F238E27FC236}">
                  <a16:creationId xmlns:a16="http://schemas.microsoft.com/office/drawing/2014/main" id="{32E2AF40-6008-8FA2-9137-DBD4D1844B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29">
              <a:extLst>
                <a:ext uri="{FF2B5EF4-FFF2-40B4-BE49-F238E27FC236}">
                  <a16:creationId xmlns:a16="http://schemas.microsoft.com/office/drawing/2014/main" id="{AF4A3BCC-9778-6396-82E4-15596C2536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30">
              <a:extLst>
                <a:ext uri="{FF2B5EF4-FFF2-40B4-BE49-F238E27FC236}">
                  <a16:creationId xmlns:a16="http://schemas.microsoft.com/office/drawing/2014/main" id="{D4390EF8-718E-8588-1AE1-AB8470CC2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31">
              <a:extLst>
                <a:ext uri="{FF2B5EF4-FFF2-40B4-BE49-F238E27FC236}">
                  <a16:creationId xmlns:a16="http://schemas.microsoft.com/office/drawing/2014/main" id="{7784B6FD-7B83-3F46-2409-8DC2F87F7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32">
              <a:extLst>
                <a:ext uri="{FF2B5EF4-FFF2-40B4-BE49-F238E27FC236}">
                  <a16:creationId xmlns:a16="http://schemas.microsoft.com/office/drawing/2014/main" id="{B7963F02-92F2-9DE9-2AE3-12FADAA944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" name="Freeform 33">
              <a:extLst>
                <a:ext uri="{FF2B5EF4-FFF2-40B4-BE49-F238E27FC236}">
                  <a16:creationId xmlns:a16="http://schemas.microsoft.com/office/drawing/2014/main" id="{E58BD75E-1663-3558-A54E-4D67211DB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34">
              <a:extLst>
                <a:ext uri="{FF2B5EF4-FFF2-40B4-BE49-F238E27FC236}">
                  <a16:creationId xmlns:a16="http://schemas.microsoft.com/office/drawing/2014/main" id="{8C733014-4112-D3FE-F0B1-145F6D218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5" name="Freeform 35">
              <a:extLst>
                <a:ext uri="{FF2B5EF4-FFF2-40B4-BE49-F238E27FC236}">
                  <a16:creationId xmlns:a16="http://schemas.microsoft.com/office/drawing/2014/main" id="{1CB5A677-3256-2E43-F863-A532670E85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Freeform 36">
              <a:extLst>
                <a:ext uri="{FF2B5EF4-FFF2-40B4-BE49-F238E27FC236}">
                  <a16:creationId xmlns:a16="http://schemas.microsoft.com/office/drawing/2014/main" id="{95D481AB-B880-CA2B-3641-6BF86F0FC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Freeform 37">
              <a:extLst>
                <a:ext uri="{FF2B5EF4-FFF2-40B4-BE49-F238E27FC236}">
                  <a16:creationId xmlns:a16="http://schemas.microsoft.com/office/drawing/2014/main" id="{DEC87D42-8214-F896-A831-D9B4A686E0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Freeform 38">
              <a:extLst>
                <a:ext uri="{FF2B5EF4-FFF2-40B4-BE49-F238E27FC236}">
                  <a16:creationId xmlns:a16="http://schemas.microsoft.com/office/drawing/2014/main" id="{02787F1A-1783-82ED-CCAA-94A0944DE7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0" name="Rectangle 119">
            <a:extLst>
              <a:ext uri="{FF2B5EF4-FFF2-40B4-BE49-F238E27FC236}">
                <a16:creationId xmlns:a16="http://schemas.microsoft.com/office/drawing/2014/main" id="{9B1F5800-118E-8F2A-64AB-4AA173F98A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2" name="Freeform 11">
            <a:extLst>
              <a:ext uri="{FF2B5EF4-FFF2-40B4-BE49-F238E27FC236}">
                <a16:creationId xmlns:a16="http://schemas.microsoft.com/office/drawing/2014/main" id="{EBFE2623-FB44-2025-C769-56032D284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124" name="Rectangle 123">
            <a:extLst>
              <a:ext uri="{FF2B5EF4-FFF2-40B4-BE49-F238E27FC236}">
                <a16:creationId xmlns:a16="http://schemas.microsoft.com/office/drawing/2014/main" id="{27D516BC-B89D-4F69-C27E-8E940E0D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F16D9-7F2E-33C1-9A16-9DEB87D0F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8" r="20558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26" name="Freeform 5">
            <a:extLst>
              <a:ext uri="{FF2B5EF4-FFF2-40B4-BE49-F238E27FC236}">
                <a16:creationId xmlns:a16="http://schemas.microsoft.com/office/drawing/2014/main" id="{B55ABC17-096A-C0B1-EBB0-6DA7DD162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D19DE-187D-96B4-E9AA-F3F5C29D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sz="3200" b="1">
                <a:solidFill>
                  <a:srgbClr val="FE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Forest Updates (3 of 3)</a:t>
            </a:r>
            <a:endParaRPr lang="en-US" sz="3200" b="1" dirty="0">
              <a:solidFill>
                <a:srgbClr val="FE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FF10FC-0688-3C6C-285D-AE4E12CD2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60770" y="2017668"/>
            <a:ext cx="4202622" cy="3857816"/>
          </a:xfrm>
        </p:spPr>
        <p:txBody>
          <a:bodyPr vert="horz" lIns="91440" tIns="45720" rIns="91440" bIns="45720" rtlCol="0">
            <a:noAutofit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 Tanker Base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Ribbon Cutting       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(25 APR 2024)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Preparation for Fire   </a:t>
            </a:r>
          </a:p>
          <a:p>
            <a:pPr defTabSz="457200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Season 2024 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FY24 and 25 Budget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4D0BE2-7A71-84A8-01A6-E03B959DDC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5539412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D0840C-2C78-CA1C-7E08-FF32F971C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39412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26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A32352-9EAF-C710-48F6-2354E5480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7398C59F-5A18-487B-91D6-B955AACF2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0557FAFE-C7C3-47EC-A4F5-9B21663192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95BC28FB-3882-4674-9D79-EA58BEB7C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C6EC892-83F9-402F-8552-0AD7C0556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18387766-037C-4EF0-8471-D19CBF2A4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1E364F38-6F3A-476A-93E6-962EA817C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35C335A4-1E67-4293-8BE2-DFB085D4FB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9A8A0F10-2C98-4297-9F92-5D95533927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C3B112A3-006E-4008-A778-DB5F6A09D5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E5E62767-5C25-4C49-9568-432433A3C5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98EC006-77B1-42BA-B815-66CCB9B170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A144ED09-DA06-491D-95A8-AB3DED432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CB00BD2-11CD-4A38-8F38-02B0D11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20234FB-542E-4550-9C2F-1B56FD41A1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41FCE1F3-DEB3-47CD-90FF-7DABB4AF45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5708E488-C19B-452C-B197-6F1C34F6E7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89D3FD25-890E-4981-A71D-EE796873D7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0">
              <a:extLst>
                <a:ext uri="{FF2B5EF4-FFF2-40B4-BE49-F238E27FC236}">
                  <a16:creationId xmlns:a16="http://schemas.microsoft.com/office/drawing/2014/main" id="{51B5414C-556A-47CB-8EE2-974A85A7A4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1">
              <a:extLst>
                <a:ext uri="{FF2B5EF4-FFF2-40B4-BE49-F238E27FC236}">
                  <a16:creationId xmlns:a16="http://schemas.microsoft.com/office/drawing/2014/main" id="{1C02B20C-2B27-4B75-8AEE-A5D2E267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2">
              <a:extLst>
                <a:ext uri="{FF2B5EF4-FFF2-40B4-BE49-F238E27FC236}">
                  <a16:creationId xmlns:a16="http://schemas.microsoft.com/office/drawing/2014/main" id="{54427714-F9AA-4F93-BD1D-400F1EA93F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3">
              <a:extLst>
                <a:ext uri="{FF2B5EF4-FFF2-40B4-BE49-F238E27FC236}">
                  <a16:creationId xmlns:a16="http://schemas.microsoft.com/office/drawing/2014/main" id="{28A77D6A-9E81-497F-ABCC-2695BB5ADD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4">
              <a:extLst>
                <a:ext uri="{FF2B5EF4-FFF2-40B4-BE49-F238E27FC236}">
                  <a16:creationId xmlns:a16="http://schemas.microsoft.com/office/drawing/2014/main" id="{2A1533BA-1478-4F7C-8E24-3F3E905050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39686201-E633-40FD-A80A-1E28AD52E3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76A215C2-F590-4938-810B-F8A79366C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85F418E7-330D-4002-8EC8-33C1A897F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8FFE669A-54C9-4436-9566-C5A90F16DB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DE91395A-2D18-4AF6-A0AC-AAA7189FE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A57352BE-A213-4040-BE8E-D4A925AD9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65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B79A336-2EC4-BA79-8E60-07E53E27E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7398" y="496958"/>
            <a:ext cx="5211878" cy="1280890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Update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80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" name="Picture 10" descr="A group of people digging a hole in the ground&#10;&#10;Description automatically generated">
            <a:extLst>
              <a:ext uri="{FF2B5EF4-FFF2-40B4-BE49-F238E27FC236}">
                <a16:creationId xmlns:a16="http://schemas.microsoft.com/office/drawing/2014/main" id="{B0E11BD8-6835-F235-1E86-F4C2A210A4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5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78CCD6-61EE-CF94-7937-3BD291A086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9558" y="1635883"/>
            <a:ext cx="6179025" cy="413306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South Fork Sacramento (SFS) Project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Designed to improve fire resilience and public safety through thinning, fuels reduction, fuel management zones and prescribed fire across 21,400 acres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Received $3.6M Sierra Nevada Conservancy grant for 1172 acres of fuels treatments along the Castle Lake road and Forest Service road 40N26 (a total of 18 miles)</a:t>
            </a:r>
          </a:p>
          <a:p>
            <a:pPr marL="628627" lvl="1" indent="-171450" defTabSz="4572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work has started (Rainbow timber sale)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Road Updates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Youth Conservation Corps</a:t>
            </a:r>
          </a:p>
          <a:p>
            <a:pPr marL="628619" lvl="1" indent="-171442" defTabSz="457200">
              <a:buFont typeface="Wingdings 3" charset="2"/>
              <a:buChar char=""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1BD087-203F-2E3A-D2A4-E9FFE2675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8220" y="5521129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0B75C3-D089-6B8E-5E2A-7E679C095F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5521129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310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B4C59F-1B27-676D-06C1-536C5702C3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D44E099-FC66-4167-A593-8F6FBB5EE0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7171E04-FEC4-4208-A619-A786E42348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3DE8019-884E-41C9-A54C-AC668CA526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462C1647-5880-4037-8FCE-16E1F646C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C91082BE-FDAA-4A80-88B6-C5F5AD0C2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059FE918-3CB9-43E6-8025-22A9C21C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E30464D7-34FF-42C8-8686-C3A865E90C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07281894-7888-434B-BC17-FB67B4879C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7CDF6636-2EE5-4477-B1E7-136C9B4F3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6A01C238-0F7D-4DF5-A879-3290200089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AA10B8D3-BE6D-40AB-BA54-12C4758E5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4CD8C1DF-88C2-4F11-AA23-36D5B5BD3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9AF01696-99FF-4093-938A-38D0C7223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29FAB3C-6A93-4306-8525-B9FC787B1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838005D-B3A9-4E56-9BFB-3DD99E4BBB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6450237E-A2DE-4BA3-AF9F-06399E5CF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A643E849-3FBA-4248-B0DF-9D6737E232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231C0782-59AA-4C4F-8B86-85102F701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E19975F5-4F93-41BF-9A6D-1E6CFDFF1D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AE6458FC-D3D9-469F-A8FB-0431BD156B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90B9693F-2248-4DB8-A528-52C13C636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11CC5E15-09A8-41A0-930D-434F7D8D6F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B5566C56-67EC-43D7-A3D2-3CCBEDAFC6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>
              <a:extLst>
                <a:ext uri="{FF2B5EF4-FFF2-40B4-BE49-F238E27FC236}">
                  <a16:creationId xmlns:a16="http://schemas.microsoft.com/office/drawing/2014/main" id="{CF74AC36-5E17-4D3B-A93B-1645741EB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>
              <a:extLst>
                <a:ext uri="{FF2B5EF4-FFF2-40B4-BE49-F238E27FC236}">
                  <a16:creationId xmlns:a16="http://schemas.microsoft.com/office/drawing/2014/main" id="{39818481-D2FB-4507-B11D-8C6342ACF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>
              <a:extLst>
                <a:ext uri="{FF2B5EF4-FFF2-40B4-BE49-F238E27FC236}">
                  <a16:creationId xmlns:a16="http://schemas.microsoft.com/office/drawing/2014/main" id="{E996F5F0-3979-44D1-9AE3-1251DA5D2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05C469C2-FE8F-491E-9139-7E7F8BB38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0D31E63E-1DE1-4400-9D1A-FA0378B29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0C8B6C4B-A867-4D7E-9851-29BB2D603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C7B3D0-5C26-C968-35B8-169191894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606" y="472636"/>
            <a:ext cx="4152230" cy="143236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>
              <a:lnSpc>
                <a:spcPct val="9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Shasta-McCloud Management Unit Update (cont.)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0BD5D9-CDC5-465C-9E25-2EB0249FE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8C9AF7-D8C1-3B89-0088-8A1DB16620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956" y="1939488"/>
            <a:ext cx="3943095" cy="4021657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Fire Suppression Staffing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Type 3 Engines                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Water Tender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1 Dozer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3 Fire Prevention Officers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Current Closure Orders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Slate Creek Road            (storm damage) </a:t>
            </a:r>
          </a:p>
          <a:p>
            <a:pPr marL="742927" lvl="1" indent="-285750" defTabSz="457200"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Rainbow Timber Sale area (logging operations)</a:t>
            </a:r>
          </a:p>
          <a:p>
            <a:pPr marL="628619" lvl="1" indent="-171442" defTabSz="457200">
              <a:buFont typeface="Wingdings 3" charset="2"/>
              <a:buChar char=""/>
            </a:pP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group of people in yellow shirts and helmets standing next to a large tree&#10;&#10;Description automatically generated">
            <a:extLst>
              <a:ext uri="{FF2B5EF4-FFF2-40B4-BE49-F238E27FC236}">
                <a16:creationId xmlns:a16="http://schemas.microsoft.com/office/drawing/2014/main" id="{9652577E-847E-AA9E-8B63-D647C01C3D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1" b="1"/>
          <a:stretch/>
        </p:blipFill>
        <p:spPr>
          <a:xfrm>
            <a:off x="4619544" y="894725"/>
            <a:ext cx="3380136" cy="5271142"/>
          </a:xfrm>
          <a:prstGeom prst="rect">
            <a:avLst/>
          </a:prstGeom>
        </p:spPr>
      </p:pic>
      <p:pic>
        <p:nvPicPr>
          <p:cNvPr id="6" name="Picture 5" descr="A dirt path with a tree trunk in the middle of a forest&#10;&#10;Description automatically generated">
            <a:extLst>
              <a:ext uri="{FF2B5EF4-FFF2-40B4-BE49-F238E27FC236}">
                <a16:creationId xmlns:a16="http://schemas.microsoft.com/office/drawing/2014/main" id="{12B93EE2-2977-C123-C502-295CDFC7BD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1" r="437" b="1"/>
          <a:stretch/>
        </p:blipFill>
        <p:spPr>
          <a:xfrm>
            <a:off x="8163406" y="894725"/>
            <a:ext cx="3395275" cy="5271142"/>
          </a:xfrm>
          <a:prstGeom prst="rect">
            <a:avLst/>
          </a:prstGeom>
        </p:spPr>
      </p:pic>
      <p:sp>
        <p:nvSpPr>
          <p:cNvPr id="50" name="Freeform 11">
            <a:extLst>
              <a:ext uri="{FF2B5EF4-FFF2-40B4-BE49-F238E27FC236}">
                <a16:creationId xmlns:a16="http://schemas.microsoft.com/office/drawing/2014/main" id="{9185F495-8EFA-407B-AAD7-A2F52AE2C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05AD88-0A21-793A-8226-E1F4320818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436" y="5561621"/>
            <a:ext cx="1194920" cy="1316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B06BF23-B21B-3187-F3F6-41E5E43C42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47925" y="5561621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25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6E9F7-DE17-5A8C-4674-E428D0C8E1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5877A-8D4F-9353-62B4-21AF475ED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635" y="131982"/>
            <a:ext cx="8915400" cy="82067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A531F7-238E-3BF9-3891-365768D18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82" y="1431757"/>
            <a:ext cx="8405647" cy="4003579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E2FBA8-534B-14AA-30F1-A704DCBFC8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5771" y="5671366"/>
            <a:ext cx="9763876" cy="1090484"/>
          </a:xfrm>
        </p:spPr>
        <p:txBody>
          <a:bodyPr>
            <a:normAutofit/>
          </a:bodyPr>
          <a:lstStyle/>
          <a:p>
            <a:pPr lvl="1"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Sharing Your Time with Us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EFB070-C049-FB33-F5DA-070C7A7D4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99" y="1"/>
            <a:ext cx="1194920" cy="13168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CA418C-DF16-35BC-3F12-DD9C61DE0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6188" y="1"/>
            <a:ext cx="1316851" cy="131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439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947</TotalTime>
  <Words>306</Words>
  <Application>Microsoft Office PowerPoint</Application>
  <PresentationFormat>Widescreen</PresentationFormat>
  <Paragraphs>48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Wisp</vt:lpstr>
      <vt:lpstr>Shasta-Trinity National Forest Update</vt:lpstr>
      <vt:lpstr>Shasta-McCloud Management Unit District Ranger</vt:lpstr>
      <vt:lpstr>Forest Updates (1 of 3)</vt:lpstr>
      <vt:lpstr>Forest Updates (2 of 3)</vt:lpstr>
      <vt:lpstr>Forest Updates (3 of 3)</vt:lpstr>
      <vt:lpstr>Shasta-McCloud Management Unit Update</vt:lpstr>
      <vt:lpstr>Shasta-McCloud Management Unit Update (cont.)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Disaster Response Plan</dc:title>
  <dc:creator>Sundal, Ben- FS</dc:creator>
  <cp:lastModifiedBy>Annamarie J. Hendricks</cp:lastModifiedBy>
  <cp:revision>41</cp:revision>
  <dcterms:created xsi:type="dcterms:W3CDTF">2023-01-10T22:26:44Z</dcterms:created>
  <dcterms:modified xsi:type="dcterms:W3CDTF">2024-05-24T19:55:06Z</dcterms:modified>
</cp:coreProperties>
</file>