
<file path=[Content_Types].xml><?xml version="1.0" encoding="utf-8"?>
<Types xmlns="http://schemas.openxmlformats.org/package/2006/content-types">
  <Default Extension="gif" ContentType="image/gif"/>
  <Default Extension="jfif" ContentType="image/jpeg"/>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7" r:id="rId4"/>
    <p:sldId id="268" r:id="rId5"/>
    <p:sldId id="269" r:id="rId6"/>
    <p:sldId id="270" r:id="rId7"/>
    <p:sldId id="271" r:id="rId8"/>
    <p:sldId id="272" r:id="rId9"/>
    <p:sldId id="273" r:id="rId10"/>
    <p:sldId id="274" r:id="rId11"/>
    <p:sldId id="275" r:id="rId12"/>
    <p:sldId id="277" r:id="rId13"/>
    <p:sldId id="276" r:id="rId14"/>
    <p:sldId id="263"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2" d="100"/>
          <a:sy n="72" d="100"/>
        </p:scale>
        <p:origin x="1506" y="60"/>
      </p:cViewPr>
      <p:guideLst>
        <p:guide orient="horz" pos="2160"/>
        <p:guide pos="2880"/>
      </p:guideLst>
    </p:cSldViewPr>
  </p:slideViewPr>
  <p:notesTextViewPr>
    <p:cViewPr>
      <p:scale>
        <a:sx n="1" d="1"/>
        <a:sy n="1" d="1"/>
      </p:scale>
      <p:origin x="0" y="0"/>
    </p:cViewPr>
  </p:notesTextViewPr>
  <p:sorterViewPr>
    <p:cViewPr>
      <p:scale>
        <a:sx n="100" d="100"/>
        <a:sy n="100" d="100"/>
      </p:scale>
      <p:origin x="0" y="1968"/>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3106D71A-5E0F-4570-812D-FA68805FA4CF}" type="datetimeFigureOut">
              <a:rPr lang="en-US" smtClean="0"/>
              <a:pPr/>
              <a:t>6/20/2024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BE75085-B9C4-46A5-9E06-3E26C8DC1B56}" type="slidenum">
              <a:rPr lang="en-US" smtClean="0"/>
              <a:pPr/>
              <a:t>‹#›</a:t>
            </a:fld>
            <a:endParaRPr lang="en-US" dirty="0"/>
          </a:p>
        </p:txBody>
      </p:sp>
    </p:spTree>
    <p:extLst>
      <p:ext uri="{BB962C8B-B14F-4D97-AF65-F5344CB8AC3E}">
        <p14:creationId xmlns:p14="http://schemas.microsoft.com/office/powerpoint/2010/main" val="19625170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106D71A-5E0F-4570-812D-FA68805FA4CF}" type="datetimeFigureOut">
              <a:rPr lang="en-US" smtClean="0"/>
              <a:pPr/>
              <a:t>6/20/2024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BE75085-B9C4-46A5-9E06-3E26C8DC1B56}" type="slidenum">
              <a:rPr lang="en-US" smtClean="0"/>
              <a:pPr/>
              <a:t>‹#›</a:t>
            </a:fld>
            <a:endParaRPr lang="en-US" dirty="0"/>
          </a:p>
        </p:txBody>
      </p:sp>
    </p:spTree>
    <p:extLst>
      <p:ext uri="{BB962C8B-B14F-4D97-AF65-F5344CB8AC3E}">
        <p14:creationId xmlns:p14="http://schemas.microsoft.com/office/powerpoint/2010/main" val="34420284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106D71A-5E0F-4570-812D-FA68805FA4CF}" type="datetimeFigureOut">
              <a:rPr lang="en-US" smtClean="0"/>
              <a:pPr/>
              <a:t>6/20/2024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BE75085-B9C4-46A5-9E06-3E26C8DC1B56}" type="slidenum">
              <a:rPr lang="en-US" smtClean="0"/>
              <a:pPr/>
              <a:t>‹#›</a:t>
            </a:fld>
            <a:endParaRPr lang="en-US" dirty="0"/>
          </a:p>
        </p:txBody>
      </p:sp>
    </p:spTree>
    <p:extLst>
      <p:ext uri="{BB962C8B-B14F-4D97-AF65-F5344CB8AC3E}">
        <p14:creationId xmlns:p14="http://schemas.microsoft.com/office/powerpoint/2010/main" val="38993360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106D71A-5E0F-4570-812D-FA68805FA4CF}" type="datetimeFigureOut">
              <a:rPr lang="en-US" smtClean="0"/>
              <a:pPr/>
              <a:t>6/20/2024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BE75085-B9C4-46A5-9E06-3E26C8DC1B56}" type="slidenum">
              <a:rPr lang="en-US" smtClean="0"/>
              <a:pPr/>
              <a:t>‹#›</a:t>
            </a:fld>
            <a:endParaRPr lang="en-US" dirty="0"/>
          </a:p>
        </p:txBody>
      </p:sp>
    </p:spTree>
    <p:extLst>
      <p:ext uri="{BB962C8B-B14F-4D97-AF65-F5344CB8AC3E}">
        <p14:creationId xmlns:p14="http://schemas.microsoft.com/office/powerpoint/2010/main" val="18630891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106D71A-5E0F-4570-812D-FA68805FA4CF}" type="datetimeFigureOut">
              <a:rPr lang="en-US" smtClean="0"/>
              <a:pPr/>
              <a:t>6/20/2024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BE75085-B9C4-46A5-9E06-3E26C8DC1B56}" type="slidenum">
              <a:rPr lang="en-US" smtClean="0"/>
              <a:pPr/>
              <a:t>‹#›</a:t>
            </a:fld>
            <a:endParaRPr lang="en-US" dirty="0"/>
          </a:p>
        </p:txBody>
      </p:sp>
    </p:spTree>
    <p:extLst>
      <p:ext uri="{BB962C8B-B14F-4D97-AF65-F5344CB8AC3E}">
        <p14:creationId xmlns:p14="http://schemas.microsoft.com/office/powerpoint/2010/main" val="33912378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3106D71A-5E0F-4570-812D-FA68805FA4CF}" type="datetimeFigureOut">
              <a:rPr lang="en-US" smtClean="0"/>
              <a:pPr/>
              <a:t>6/20/2024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BE75085-B9C4-46A5-9E06-3E26C8DC1B56}" type="slidenum">
              <a:rPr lang="en-US" smtClean="0"/>
              <a:pPr/>
              <a:t>‹#›</a:t>
            </a:fld>
            <a:endParaRPr lang="en-US" dirty="0"/>
          </a:p>
        </p:txBody>
      </p:sp>
    </p:spTree>
    <p:extLst>
      <p:ext uri="{BB962C8B-B14F-4D97-AF65-F5344CB8AC3E}">
        <p14:creationId xmlns:p14="http://schemas.microsoft.com/office/powerpoint/2010/main" val="7103582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3106D71A-5E0F-4570-812D-FA68805FA4CF}" type="datetimeFigureOut">
              <a:rPr lang="en-US" smtClean="0"/>
              <a:pPr/>
              <a:t>6/20/2024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5BE75085-B9C4-46A5-9E06-3E26C8DC1B56}" type="slidenum">
              <a:rPr lang="en-US" smtClean="0"/>
              <a:pPr/>
              <a:t>‹#›</a:t>
            </a:fld>
            <a:endParaRPr lang="en-US" dirty="0"/>
          </a:p>
        </p:txBody>
      </p:sp>
    </p:spTree>
    <p:extLst>
      <p:ext uri="{BB962C8B-B14F-4D97-AF65-F5344CB8AC3E}">
        <p14:creationId xmlns:p14="http://schemas.microsoft.com/office/powerpoint/2010/main" val="27529095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3106D71A-5E0F-4570-812D-FA68805FA4CF}" type="datetimeFigureOut">
              <a:rPr lang="en-US" smtClean="0"/>
              <a:pPr/>
              <a:t>6/20/2024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5BE75085-B9C4-46A5-9E06-3E26C8DC1B56}" type="slidenum">
              <a:rPr lang="en-US" smtClean="0"/>
              <a:pPr/>
              <a:t>‹#›</a:t>
            </a:fld>
            <a:endParaRPr lang="en-US" dirty="0"/>
          </a:p>
        </p:txBody>
      </p:sp>
    </p:spTree>
    <p:extLst>
      <p:ext uri="{BB962C8B-B14F-4D97-AF65-F5344CB8AC3E}">
        <p14:creationId xmlns:p14="http://schemas.microsoft.com/office/powerpoint/2010/main" val="26399889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106D71A-5E0F-4570-812D-FA68805FA4CF}" type="datetimeFigureOut">
              <a:rPr lang="en-US" smtClean="0"/>
              <a:pPr/>
              <a:t>6/20/2024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5BE75085-B9C4-46A5-9E06-3E26C8DC1B56}" type="slidenum">
              <a:rPr lang="en-US" smtClean="0"/>
              <a:pPr/>
              <a:t>‹#›</a:t>
            </a:fld>
            <a:endParaRPr lang="en-US" dirty="0"/>
          </a:p>
        </p:txBody>
      </p:sp>
    </p:spTree>
    <p:extLst>
      <p:ext uri="{BB962C8B-B14F-4D97-AF65-F5344CB8AC3E}">
        <p14:creationId xmlns:p14="http://schemas.microsoft.com/office/powerpoint/2010/main" val="736132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106D71A-5E0F-4570-812D-FA68805FA4CF}" type="datetimeFigureOut">
              <a:rPr lang="en-US" smtClean="0"/>
              <a:pPr/>
              <a:t>6/20/2024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BE75085-B9C4-46A5-9E06-3E26C8DC1B56}" type="slidenum">
              <a:rPr lang="en-US" smtClean="0"/>
              <a:pPr/>
              <a:t>‹#›</a:t>
            </a:fld>
            <a:endParaRPr lang="en-US" dirty="0"/>
          </a:p>
        </p:txBody>
      </p:sp>
    </p:spTree>
    <p:extLst>
      <p:ext uri="{BB962C8B-B14F-4D97-AF65-F5344CB8AC3E}">
        <p14:creationId xmlns:p14="http://schemas.microsoft.com/office/powerpoint/2010/main" val="10111348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106D71A-5E0F-4570-812D-FA68805FA4CF}" type="datetimeFigureOut">
              <a:rPr lang="en-US" smtClean="0"/>
              <a:pPr/>
              <a:t>6/20/2024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BE75085-B9C4-46A5-9E06-3E26C8DC1B56}" type="slidenum">
              <a:rPr lang="en-US" smtClean="0"/>
              <a:pPr/>
              <a:t>‹#›</a:t>
            </a:fld>
            <a:endParaRPr lang="en-US" dirty="0"/>
          </a:p>
        </p:txBody>
      </p:sp>
    </p:spTree>
    <p:extLst>
      <p:ext uri="{BB962C8B-B14F-4D97-AF65-F5344CB8AC3E}">
        <p14:creationId xmlns:p14="http://schemas.microsoft.com/office/powerpoint/2010/main" val="27364837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106D71A-5E0F-4570-812D-FA68805FA4CF}" type="datetimeFigureOut">
              <a:rPr lang="en-US" smtClean="0"/>
              <a:pPr/>
              <a:t>6/20/2024</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BE75085-B9C4-46A5-9E06-3E26C8DC1B56}" type="slidenum">
              <a:rPr lang="en-US" smtClean="0"/>
              <a:pPr/>
              <a:t>‹#›</a:t>
            </a:fld>
            <a:endParaRPr lang="en-US" dirty="0"/>
          </a:p>
        </p:txBody>
      </p:sp>
    </p:spTree>
    <p:extLst>
      <p:ext uri="{BB962C8B-B14F-4D97-AF65-F5344CB8AC3E}">
        <p14:creationId xmlns:p14="http://schemas.microsoft.com/office/powerpoint/2010/main" val="132919098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image" Target="../media/image8.jfi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1.gi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image" Target="../media/image8.jfi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image" Target="../media/image8.jfi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533400"/>
            <a:ext cx="7772400" cy="1447800"/>
          </a:xfrm>
        </p:spPr>
        <p:txBody>
          <a:bodyPr>
            <a:normAutofit fontScale="90000"/>
          </a:bodyPr>
          <a:lstStyle/>
          <a:p>
            <a:br>
              <a:rPr lang="en-US" sz="3200" dirty="0"/>
            </a:br>
            <a:r>
              <a:rPr lang="en-US" dirty="0"/>
              <a:t>Siskiyou County Veterans Service Office Annual Report</a:t>
            </a:r>
            <a:br>
              <a:rPr lang="en-US" dirty="0"/>
            </a:br>
            <a:endParaRPr lang="en-US" dirty="0"/>
          </a:p>
        </p:txBody>
      </p:sp>
      <p:sp>
        <p:nvSpPr>
          <p:cNvPr id="3" name="Subtitle 2"/>
          <p:cNvSpPr>
            <a:spLocks noGrp="1"/>
          </p:cNvSpPr>
          <p:nvPr>
            <p:ph type="subTitle" idx="1"/>
          </p:nvPr>
        </p:nvSpPr>
        <p:spPr/>
        <p:txBody>
          <a:bodyPr>
            <a:normAutofit/>
          </a:bodyPr>
          <a:lstStyle/>
          <a:p>
            <a:endParaRPr lang="en-US" sz="2800" dirty="0"/>
          </a:p>
          <a:p>
            <a:r>
              <a:rPr lang="en-US" sz="2800" b="1" dirty="0"/>
              <a:t>Thomas Jackson, Veterans’ Service Officer</a:t>
            </a:r>
          </a:p>
          <a:p>
            <a:r>
              <a:rPr lang="en-US" sz="1800" b="1" dirty="0"/>
              <a:t>July 2, 2024</a:t>
            </a:r>
          </a:p>
        </p:txBody>
      </p:sp>
      <p:pic>
        <p:nvPicPr>
          <p:cNvPr id="6" name="Picture 5" descr="A bald eagle with a flag&#10;&#10;Description automatically generated">
            <a:extLst>
              <a:ext uri="{FF2B5EF4-FFF2-40B4-BE49-F238E27FC236}">
                <a16:creationId xmlns:a16="http://schemas.microsoft.com/office/drawing/2014/main" id="{4217973D-069F-B92D-349F-5F546F87EA9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581400" y="2362200"/>
            <a:ext cx="1981200" cy="1957330"/>
          </a:xfrm>
          <a:prstGeom prst="rect">
            <a:avLst/>
          </a:prstGeom>
        </p:spPr>
      </p:pic>
    </p:spTree>
    <p:extLst>
      <p:ext uri="{BB962C8B-B14F-4D97-AF65-F5344CB8AC3E}">
        <p14:creationId xmlns:p14="http://schemas.microsoft.com/office/powerpoint/2010/main" val="25844420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0890BF-96C6-4CDA-62CA-D128EA229711}"/>
              </a:ext>
            </a:extLst>
          </p:cNvPr>
          <p:cNvSpPr>
            <a:spLocks noGrp="1"/>
          </p:cNvSpPr>
          <p:nvPr>
            <p:ph type="title"/>
          </p:nvPr>
        </p:nvSpPr>
        <p:spPr/>
        <p:txBody>
          <a:bodyPr/>
          <a:lstStyle/>
          <a:p>
            <a:r>
              <a:rPr lang="en-US" dirty="0"/>
              <a:t>State Funding</a:t>
            </a:r>
          </a:p>
        </p:txBody>
      </p:sp>
      <p:sp>
        <p:nvSpPr>
          <p:cNvPr id="3" name="Content Placeholder 2">
            <a:extLst>
              <a:ext uri="{FF2B5EF4-FFF2-40B4-BE49-F238E27FC236}">
                <a16:creationId xmlns:a16="http://schemas.microsoft.com/office/drawing/2014/main" id="{A83B0425-656E-7C39-96D1-B2BC0D5541FA}"/>
              </a:ext>
            </a:extLst>
          </p:cNvPr>
          <p:cNvSpPr>
            <a:spLocks noGrp="1"/>
          </p:cNvSpPr>
          <p:nvPr>
            <p:ph idx="1"/>
          </p:nvPr>
        </p:nvSpPr>
        <p:spPr/>
        <p:txBody>
          <a:bodyPr/>
          <a:lstStyle/>
          <a:p>
            <a:r>
              <a:rPr lang="en-US" dirty="0"/>
              <a:t>Veterans Service Office Fund is funded through the Veterans License Plate Program. These funds are distributed on a pro-rata basis using each county’s total net expenditures for CVSO operations and training attendance.</a:t>
            </a:r>
          </a:p>
        </p:txBody>
      </p:sp>
      <p:pic>
        <p:nvPicPr>
          <p:cNvPr id="5" name="Picture 4" descr="A flag with a bear on it&#10;&#10;Description automatically generated">
            <a:extLst>
              <a:ext uri="{FF2B5EF4-FFF2-40B4-BE49-F238E27FC236}">
                <a16:creationId xmlns:a16="http://schemas.microsoft.com/office/drawing/2014/main" id="{12AAA8CC-F410-DE89-99AC-F1126D3B779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2401" y="152401"/>
            <a:ext cx="1676400" cy="1191314"/>
          </a:xfrm>
          <a:prstGeom prst="rect">
            <a:avLst/>
          </a:prstGeom>
        </p:spPr>
      </p:pic>
      <p:pic>
        <p:nvPicPr>
          <p:cNvPr id="7" name="Picture 6" descr="A logo of a county&#10;&#10;Description automatically generated">
            <a:extLst>
              <a:ext uri="{FF2B5EF4-FFF2-40B4-BE49-F238E27FC236}">
                <a16:creationId xmlns:a16="http://schemas.microsoft.com/office/drawing/2014/main" id="{1B434536-9F9B-D7B9-AAA9-4407C86A9CF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239000" y="152402"/>
            <a:ext cx="1371600" cy="1204158"/>
          </a:xfrm>
          <a:prstGeom prst="rect">
            <a:avLst/>
          </a:prstGeom>
        </p:spPr>
      </p:pic>
    </p:spTree>
    <p:extLst>
      <p:ext uri="{BB962C8B-B14F-4D97-AF65-F5344CB8AC3E}">
        <p14:creationId xmlns:p14="http://schemas.microsoft.com/office/powerpoint/2010/main" val="290528292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54DEC4-8464-5823-C450-0E3DE722FFE8}"/>
              </a:ext>
            </a:extLst>
          </p:cNvPr>
          <p:cNvSpPr>
            <a:spLocks noGrp="1"/>
          </p:cNvSpPr>
          <p:nvPr>
            <p:ph type="title"/>
          </p:nvPr>
        </p:nvSpPr>
        <p:spPr/>
        <p:txBody>
          <a:bodyPr>
            <a:normAutofit fontScale="90000"/>
          </a:bodyPr>
          <a:lstStyle/>
          <a:p>
            <a:r>
              <a:rPr lang="en-US" dirty="0"/>
              <a:t>State Funding Received FY 2022/2023</a:t>
            </a:r>
          </a:p>
        </p:txBody>
      </p:sp>
      <p:sp>
        <p:nvSpPr>
          <p:cNvPr id="3" name="Content Placeholder 2">
            <a:extLst>
              <a:ext uri="{FF2B5EF4-FFF2-40B4-BE49-F238E27FC236}">
                <a16:creationId xmlns:a16="http://schemas.microsoft.com/office/drawing/2014/main" id="{1EDCDF43-508E-23A9-36B9-C25C461D0CA5}"/>
              </a:ext>
            </a:extLst>
          </p:cNvPr>
          <p:cNvSpPr>
            <a:spLocks noGrp="1"/>
          </p:cNvSpPr>
          <p:nvPr>
            <p:ph idx="1"/>
          </p:nvPr>
        </p:nvSpPr>
        <p:spPr/>
        <p:txBody>
          <a:bodyPr/>
          <a:lstStyle/>
          <a:p>
            <a:r>
              <a:rPr lang="en-US" u="sng" dirty="0"/>
              <a:t>General Fund Local Assistance for CVSO</a:t>
            </a:r>
          </a:p>
          <a:p>
            <a:r>
              <a:rPr lang="en-US" dirty="0"/>
              <a:t>Siskiyou County Received - $60,317.00</a:t>
            </a:r>
          </a:p>
          <a:p>
            <a:r>
              <a:rPr lang="en-US" u="sng" dirty="0"/>
              <a:t>Medi-Cal Cost Avoidance Allocation</a:t>
            </a:r>
          </a:p>
          <a:p>
            <a:r>
              <a:rPr lang="en-US" dirty="0"/>
              <a:t>Siskiyou County Received -$5,420.00</a:t>
            </a:r>
          </a:p>
          <a:p>
            <a:r>
              <a:rPr lang="en-US" u="sng" dirty="0"/>
              <a:t>Veterans Service Office Fund</a:t>
            </a:r>
          </a:p>
          <a:p>
            <a:r>
              <a:rPr lang="en-US" dirty="0"/>
              <a:t>Siskiyou County Received – $2,296.53</a:t>
            </a:r>
          </a:p>
          <a:p>
            <a:r>
              <a:rPr lang="en-US" u="sng" dirty="0"/>
              <a:t>Total Received FY 2022/2023</a:t>
            </a:r>
            <a:r>
              <a:rPr lang="en-US" dirty="0"/>
              <a:t>: $68,033.53</a:t>
            </a:r>
          </a:p>
        </p:txBody>
      </p:sp>
    </p:spTree>
    <p:extLst>
      <p:ext uri="{BB962C8B-B14F-4D97-AF65-F5344CB8AC3E}">
        <p14:creationId xmlns:p14="http://schemas.microsoft.com/office/powerpoint/2010/main" val="22324956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0EC58B-043E-2EE6-2018-9AB4E13FB0A9}"/>
              </a:ext>
            </a:extLst>
          </p:cNvPr>
          <p:cNvSpPr>
            <a:spLocks noGrp="1"/>
          </p:cNvSpPr>
          <p:nvPr>
            <p:ph type="title"/>
          </p:nvPr>
        </p:nvSpPr>
        <p:spPr/>
        <p:txBody>
          <a:bodyPr>
            <a:normAutofit fontScale="90000"/>
          </a:bodyPr>
          <a:lstStyle/>
          <a:p>
            <a:r>
              <a:rPr lang="en-US" dirty="0"/>
              <a:t>California Association of County Veterans Service Officers</a:t>
            </a:r>
          </a:p>
        </p:txBody>
      </p:sp>
      <p:sp>
        <p:nvSpPr>
          <p:cNvPr id="3" name="Content Placeholder 2">
            <a:extLst>
              <a:ext uri="{FF2B5EF4-FFF2-40B4-BE49-F238E27FC236}">
                <a16:creationId xmlns:a16="http://schemas.microsoft.com/office/drawing/2014/main" id="{F7FFEA91-980C-D103-DB2B-22BE34828EDC}"/>
              </a:ext>
            </a:extLst>
          </p:cNvPr>
          <p:cNvSpPr>
            <a:spLocks noGrp="1"/>
          </p:cNvSpPr>
          <p:nvPr>
            <p:ph idx="1"/>
          </p:nvPr>
        </p:nvSpPr>
        <p:spPr/>
        <p:txBody>
          <a:bodyPr/>
          <a:lstStyle/>
          <a:p>
            <a:r>
              <a:rPr lang="en-US" dirty="0"/>
              <a:t>The CACVSO celebrated our 75th anniversary!</a:t>
            </a:r>
          </a:p>
          <a:p>
            <a:endParaRPr lang="en-US" dirty="0"/>
          </a:p>
        </p:txBody>
      </p:sp>
      <p:pic>
        <p:nvPicPr>
          <p:cNvPr id="5" name="Picture 4" descr="Two men in suits and ties&#10;&#10;Description automatically generated">
            <a:extLst>
              <a:ext uri="{FF2B5EF4-FFF2-40B4-BE49-F238E27FC236}">
                <a16:creationId xmlns:a16="http://schemas.microsoft.com/office/drawing/2014/main" id="{E9A07C24-0140-C087-8F3B-B3D098A8890A}"/>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971800" y="2362200"/>
            <a:ext cx="2667000" cy="3556000"/>
          </a:xfrm>
          <a:prstGeom prst="rect">
            <a:avLst/>
          </a:prstGeom>
        </p:spPr>
      </p:pic>
    </p:spTree>
    <p:extLst>
      <p:ext uri="{BB962C8B-B14F-4D97-AF65-F5344CB8AC3E}">
        <p14:creationId xmlns:p14="http://schemas.microsoft.com/office/powerpoint/2010/main" val="247334226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EFEDA9-6198-9300-E550-B2DC63D1C3EE}"/>
              </a:ext>
            </a:extLst>
          </p:cNvPr>
          <p:cNvSpPr>
            <a:spLocks noGrp="1"/>
          </p:cNvSpPr>
          <p:nvPr>
            <p:ph type="title"/>
          </p:nvPr>
        </p:nvSpPr>
        <p:spPr/>
        <p:txBody>
          <a:bodyPr/>
          <a:lstStyle/>
          <a:p>
            <a:r>
              <a:rPr lang="en-US" dirty="0"/>
              <a:t>In Conclusion…</a:t>
            </a:r>
          </a:p>
        </p:txBody>
      </p:sp>
      <p:sp>
        <p:nvSpPr>
          <p:cNvPr id="3" name="Content Placeholder 2">
            <a:extLst>
              <a:ext uri="{FF2B5EF4-FFF2-40B4-BE49-F238E27FC236}">
                <a16:creationId xmlns:a16="http://schemas.microsoft.com/office/drawing/2014/main" id="{41B29FF1-B62D-DF61-C709-7DBD60BB7AFE}"/>
              </a:ext>
            </a:extLst>
          </p:cNvPr>
          <p:cNvSpPr>
            <a:spLocks noGrp="1"/>
          </p:cNvSpPr>
          <p:nvPr>
            <p:ph idx="1"/>
          </p:nvPr>
        </p:nvSpPr>
        <p:spPr/>
        <p:txBody>
          <a:bodyPr>
            <a:normAutofit fontScale="92500"/>
          </a:bodyPr>
          <a:lstStyle/>
          <a:p>
            <a:r>
              <a:rPr lang="en-US" dirty="0"/>
              <a:t>The Siskiyou County Veterans Service Office in partnership with the California Association of County Veterans Service Officers is dedicated to assisting our fellow veterans and their dependents to obtain the benefits that the veteran earned by serving his or her country.</a:t>
            </a:r>
          </a:p>
          <a:p>
            <a:r>
              <a:rPr lang="en-US" dirty="0"/>
              <a:t>Our motto is “Veterans Serving Veterans”.</a:t>
            </a:r>
          </a:p>
          <a:p>
            <a:r>
              <a:rPr lang="en-US" dirty="0"/>
              <a:t>I’d like to extend an invitation to our County Supervisors to drop by my office for a short tour.</a:t>
            </a:r>
          </a:p>
        </p:txBody>
      </p:sp>
      <p:pic>
        <p:nvPicPr>
          <p:cNvPr id="5" name="Picture 4" descr="A logo with a bear in the shape of a map&#10;&#10;Description automatically generated">
            <a:extLst>
              <a:ext uri="{FF2B5EF4-FFF2-40B4-BE49-F238E27FC236}">
                <a16:creationId xmlns:a16="http://schemas.microsoft.com/office/drawing/2014/main" id="{FDC180E4-DE9F-0B3A-182F-6DEF0342B1D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33400" y="74566"/>
            <a:ext cx="1524000" cy="1434353"/>
          </a:xfrm>
          <a:prstGeom prst="rect">
            <a:avLst/>
          </a:prstGeom>
        </p:spPr>
      </p:pic>
      <p:pic>
        <p:nvPicPr>
          <p:cNvPr id="7" name="Picture 6" descr="A bald eagle with a flag&#10;&#10;Description automatically generated">
            <a:extLst>
              <a:ext uri="{FF2B5EF4-FFF2-40B4-BE49-F238E27FC236}">
                <a16:creationId xmlns:a16="http://schemas.microsoft.com/office/drawing/2014/main" id="{0EF796A1-F63F-432A-BB99-99494F4D130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294960" y="74566"/>
            <a:ext cx="1391840" cy="1375070"/>
          </a:xfrm>
          <a:prstGeom prst="rect">
            <a:avLst/>
          </a:prstGeom>
        </p:spPr>
      </p:pic>
    </p:spTree>
    <p:extLst>
      <p:ext uri="{BB962C8B-B14F-4D97-AF65-F5344CB8AC3E}">
        <p14:creationId xmlns:p14="http://schemas.microsoft.com/office/powerpoint/2010/main" val="177001077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Questions?</a:t>
            </a:r>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1905000" y="2205831"/>
            <a:ext cx="5334000" cy="3314700"/>
          </a:xfrm>
        </p:spPr>
      </p:pic>
    </p:spTree>
    <p:extLst>
      <p:ext uri="{BB962C8B-B14F-4D97-AF65-F5344CB8AC3E}">
        <p14:creationId xmlns:p14="http://schemas.microsoft.com/office/powerpoint/2010/main" val="23266024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Siskiyou County Veteran</a:t>
            </a:r>
            <a:br>
              <a:rPr lang="en-US" dirty="0"/>
            </a:br>
            <a:r>
              <a:rPr lang="en-US" dirty="0"/>
              <a:t> Demographics</a:t>
            </a:r>
          </a:p>
        </p:txBody>
      </p:sp>
      <p:sp>
        <p:nvSpPr>
          <p:cNvPr id="3" name="Content Placeholder 2"/>
          <p:cNvSpPr>
            <a:spLocks noGrp="1"/>
          </p:cNvSpPr>
          <p:nvPr>
            <p:ph idx="1"/>
          </p:nvPr>
        </p:nvSpPr>
        <p:spPr>
          <a:xfrm>
            <a:off x="527050" y="1600200"/>
            <a:ext cx="8229600" cy="4525963"/>
          </a:xfrm>
        </p:spPr>
        <p:txBody>
          <a:bodyPr>
            <a:normAutofit fontScale="92500"/>
          </a:bodyPr>
          <a:lstStyle/>
          <a:p>
            <a:r>
              <a:rPr lang="en-US" dirty="0"/>
              <a:t>Siskiyou County Veterans Population – 3,410 (according to the USDVA National Center of Veterans Analysis and Statistics)</a:t>
            </a:r>
          </a:p>
          <a:p>
            <a:r>
              <a:rPr lang="en-US" dirty="0"/>
              <a:t>1,266 veterans have visited our office. (FY 2023)</a:t>
            </a:r>
          </a:p>
          <a:p>
            <a:r>
              <a:rPr lang="en-US" dirty="0"/>
              <a:t>3,813 Phone Calls and E-Mails handled. (FY 2023)</a:t>
            </a:r>
          </a:p>
          <a:p>
            <a:r>
              <a:rPr lang="en-US" dirty="0"/>
              <a:t>930 people contacted during outreach visits and outreach events. (2023)</a:t>
            </a:r>
          </a:p>
          <a:p>
            <a:pPr marL="0" indent="0">
              <a:buNone/>
            </a:pPr>
            <a:r>
              <a:rPr lang="en-US" dirty="0"/>
              <a:t> </a:t>
            </a: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rcRect/>
          <a:stretch/>
        </p:blipFill>
        <p:spPr>
          <a:xfrm>
            <a:off x="7286039" y="130210"/>
            <a:ext cx="1435100" cy="1431856"/>
          </a:xfrm>
          <a:prstGeom prst="rect">
            <a:avLst/>
          </a:prstGeom>
        </p:spPr>
      </p:pic>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381000" y="274638"/>
            <a:ext cx="1219200" cy="1220392"/>
          </a:xfrm>
          <a:prstGeom prst="rect">
            <a:avLst/>
          </a:prstGeom>
        </p:spPr>
      </p:pic>
    </p:spTree>
    <p:extLst>
      <p:ext uri="{BB962C8B-B14F-4D97-AF65-F5344CB8AC3E}">
        <p14:creationId xmlns:p14="http://schemas.microsoft.com/office/powerpoint/2010/main" val="11982990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409037-DB63-3A94-F33D-7EC5E53011BA}"/>
              </a:ext>
            </a:extLst>
          </p:cNvPr>
          <p:cNvSpPr>
            <a:spLocks noGrp="1"/>
          </p:cNvSpPr>
          <p:nvPr>
            <p:ph type="title"/>
          </p:nvPr>
        </p:nvSpPr>
        <p:spPr/>
        <p:txBody>
          <a:bodyPr/>
          <a:lstStyle/>
          <a:p>
            <a:r>
              <a:rPr lang="en-US" dirty="0"/>
              <a:t>Claims/Awards</a:t>
            </a:r>
          </a:p>
        </p:txBody>
      </p:sp>
      <p:sp>
        <p:nvSpPr>
          <p:cNvPr id="3" name="Content Placeholder 2">
            <a:extLst>
              <a:ext uri="{FF2B5EF4-FFF2-40B4-BE49-F238E27FC236}">
                <a16:creationId xmlns:a16="http://schemas.microsoft.com/office/drawing/2014/main" id="{FFB042E9-0197-DFBF-3337-3D84378F6C31}"/>
              </a:ext>
            </a:extLst>
          </p:cNvPr>
          <p:cNvSpPr>
            <a:spLocks noGrp="1"/>
          </p:cNvSpPr>
          <p:nvPr>
            <p:ph idx="1"/>
          </p:nvPr>
        </p:nvSpPr>
        <p:spPr/>
        <p:txBody>
          <a:bodyPr>
            <a:normAutofit/>
          </a:bodyPr>
          <a:lstStyle/>
          <a:p>
            <a:r>
              <a:rPr lang="en-US" dirty="0"/>
              <a:t>Claims Submitted 2023 - 457</a:t>
            </a:r>
          </a:p>
          <a:p>
            <a:r>
              <a:rPr lang="en-US" dirty="0"/>
              <a:t>Claims Pending as of June 20, 2024 –</a:t>
            </a:r>
          </a:p>
          <a:p>
            <a:r>
              <a:rPr lang="en-US" dirty="0"/>
              <a:t>New Awards 2023 - $1,731,138.00</a:t>
            </a:r>
          </a:p>
          <a:p>
            <a:r>
              <a:rPr lang="en-US" dirty="0"/>
              <a:t>Average New Award 2023 - $3,788.00</a:t>
            </a:r>
          </a:p>
          <a:p>
            <a:r>
              <a:rPr lang="en-US" dirty="0"/>
              <a:t>All awards received from the Department of Veterans Affairs are Tax Free. Most of the money is being spent in the Local Economy.</a:t>
            </a:r>
          </a:p>
          <a:p>
            <a:endParaRPr lang="en-US" dirty="0"/>
          </a:p>
          <a:p>
            <a:endParaRPr lang="en-US" dirty="0"/>
          </a:p>
        </p:txBody>
      </p:sp>
      <p:pic>
        <p:nvPicPr>
          <p:cNvPr id="5" name="Picture 4" descr="A logo with a bear in the shape of a map&#10;&#10;Description automatically generated">
            <a:extLst>
              <a:ext uri="{FF2B5EF4-FFF2-40B4-BE49-F238E27FC236}">
                <a16:creationId xmlns:a16="http://schemas.microsoft.com/office/drawing/2014/main" id="{09D10E61-5771-C95B-DF2F-B4D7124B42E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14400" y="308499"/>
            <a:ext cx="1376363" cy="1295400"/>
          </a:xfrm>
          <a:prstGeom prst="rect">
            <a:avLst/>
          </a:prstGeom>
        </p:spPr>
      </p:pic>
      <p:pic>
        <p:nvPicPr>
          <p:cNvPr id="7" name="Picture 6" descr="A bald eagle with a flag&#10;&#10;Description automatically generated">
            <a:extLst>
              <a:ext uri="{FF2B5EF4-FFF2-40B4-BE49-F238E27FC236}">
                <a16:creationId xmlns:a16="http://schemas.microsoft.com/office/drawing/2014/main" id="{DA027B9E-B1F7-CBBE-B872-4A0D0E37211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705601" y="274638"/>
            <a:ext cx="1376364" cy="1359781"/>
          </a:xfrm>
          <a:prstGeom prst="rect">
            <a:avLst/>
          </a:prstGeom>
        </p:spPr>
      </p:pic>
    </p:spTree>
    <p:extLst>
      <p:ext uri="{BB962C8B-B14F-4D97-AF65-F5344CB8AC3E}">
        <p14:creationId xmlns:p14="http://schemas.microsoft.com/office/powerpoint/2010/main" val="16667673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FDEE1A-6593-8DF1-8B98-C795DEFD5520}"/>
              </a:ext>
            </a:extLst>
          </p:cNvPr>
          <p:cNvSpPr>
            <a:spLocks noGrp="1"/>
          </p:cNvSpPr>
          <p:nvPr>
            <p:ph type="title"/>
          </p:nvPr>
        </p:nvSpPr>
        <p:spPr/>
        <p:txBody>
          <a:bodyPr/>
          <a:lstStyle/>
          <a:p>
            <a:r>
              <a:rPr lang="en-US" dirty="0"/>
              <a:t>Outreach Events</a:t>
            </a:r>
          </a:p>
        </p:txBody>
      </p:sp>
      <p:sp>
        <p:nvSpPr>
          <p:cNvPr id="7" name="Content Placeholder 6">
            <a:extLst>
              <a:ext uri="{FF2B5EF4-FFF2-40B4-BE49-F238E27FC236}">
                <a16:creationId xmlns:a16="http://schemas.microsoft.com/office/drawing/2014/main" id="{D3C65B4F-A65E-EDFE-7C18-90BE6688F425}"/>
              </a:ext>
            </a:extLst>
          </p:cNvPr>
          <p:cNvSpPr>
            <a:spLocks noGrp="1"/>
          </p:cNvSpPr>
          <p:nvPr>
            <p:ph idx="1"/>
          </p:nvPr>
        </p:nvSpPr>
        <p:spPr/>
        <p:txBody>
          <a:bodyPr>
            <a:normAutofit fontScale="92500" lnSpcReduction="10000"/>
          </a:bodyPr>
          <a:lstStyle/>
          <a:p>
            <a:r>
              <a:rPr lang="en-US" dirty="0"/>
              <a:t>Mt. Shasta Outreach – 1</a:t>
            </a:r>
            <a:r>
              <a:rPr lang="en-US" baseline="30000" dirty="0"/>
              <a:t>st</a:t>
            </a:r>
            <a:r>
              <a:rPr lang="en-US" dirty="0"/>
              <a:t> and 3</a:t>
            </a:r>
            <a:r>
              <a:rPr lang="en-US" baseline="30000" dirty="0"/>
              <a:t>rd</a:t>
            </a:r>
            <a:r>
              <a:rPr lang="en-US" dirty="0"/>
              <a:t> Thursday</a:t>
            </a:r>
          </a:p>
          <a:p>
            <a:r>
              <a:rPr lang="en-US" dirty="0"/>
              <a:t>Happy Camp Outreach – 2</a:t>
            </a:r>
            <a:r>
              <a:rPr lang="en-US" baseline="30000" dirty="0"/>
              <a:t>nd</a:t>
            </a:r>
            <a:r>
              <a:rPr lang="en-US" dirty="0"/>
              <a:t> Thursday</a:t>
            </a:r>
          </a:p>
          <a:p>
            <a:r>
              <a:rPr lang="en-US" dirty="0"/>
              <a:t>Dorris Outreach – 4</a:t>
            </a:r>
            <a:r>
              <a:rPr lang="en-US" baseline="30000" dirty="0"/>
              <a:t>th</a:t>
            </a:r>
            <a:r>
              <a:rPr lang="en-US" dirty="0"/>
              <a:t> Thursday</a:t>
            </a:r>
          </a:p>
          <a:p>
            <a:r>
              <a:rPr lang="en-US" dirty="0"/>
              <a:t>Siskiyou County Healthy Aging Fair</a:t>
            </a:r>
          </a:p>
          <a:p>
            <a:r>
              <a:rPr lang="en-US" dirty="0"/>
              <a:t>Siskiyou Golden Fair</a:t>
            </a:r>
          </a:p>
          <a:p>
            <a:r>
              <a:rPr lang="en-US" dirty="0"/>
              <a:t>Youth Empowerment Siskiyou County</a:t>
            </a:r>
          </a:p>
          <a:p>
            <a:r>
              <a:rPr lang="en-US" dirty="0"/>
              <a:t>Memorial Day Services: Evergreen Cemetery, Living Memorial Sculpture Garden, Mt. Shasta Cemetery</a:t>
            </a:r>
          </a:p>
          <a:p>
            <a:endParaRPr lang="en-US" dirty="0"/>
          </a:p>
        </p:txBody>
      </p:sp>
      <p:pic>
        <p:nvPicPr>
          <p:cNvPr id="9" name="Picture 8" descr="A logo of a county&#10;&#10;Description automatically generated">
            <a:extLst>
              <a:ext uri="{FF2B5EF4-FFF2-40B4-BE49-F238E27FC236}">
                <a16:creationId xmlns:a16="http://schemas.microsoft.com/office/drawing/2014/main" id="{00937D0A-9120-0BDF-00E2-0281819201E0}"/>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85800" y="246525"/>
            <a:ext cx="1301939" cy="1143001"/>
          </a:xfrm>
          <a:prstGeom prst="rect">
            <a:avLst/>
          </a:prstGeom>
        </p:spPr>
      </p:pic>
      <p:pic>
        <p:nvPicPr>
          <p:cNvPr id="11" name="Picture 10" descr="A bald eagle with a flag&#10;&#10;Description automatically generated">
            <a:extLst>
              <a:ext uri="{FF2B5EF4-FFF2-40B4-BE49-F238E27FC236}">
                <a16:creationId xmlns:a16="http://schemas.microsoft.com/office/drawing/2014/main" id="{942B005A-7045-2C93-A368-D9DFDA79B76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239000" y="39801"/>
            <a:ext cx="1447800" cy="1430356"/>
          </a:xfrm>
          <a:prstGeom prst="rect">
            <a:avLst/>
          </a:prstGeom>
        </p:spPr>
      </p:pic>
    </p:spTree>
    <p:extLst>
      <p:ext uri="{BB962C8B-B14F-4D97-AF65-F5344CB8AC3E}">
        <p14:creationId xmlns:p14="http://schemas.microsoft.com/office/powerpoint/2010/main" val="36101722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745277-27F0-E0E8-C883-5322DBA86385}"/>
              </a:ext>
            </a:extLst>
          </p:cNvPr>
          <p:cNvSpPr>
            <a:spLocks noGrp="1"/>
          </p:cNvSpPr>
          <p:nvPr>
            <p:ph type="title"/>
          </p:nvPr>
        </p:nvSpPr>
        <p:spPr/>
        <p:txBody>
          <a:bodyPr/>
          <a:lstStyle/>
          <a:p>
            <a:r>
              <a:rPr lang="en-US" dirty="0"/>
              <a:t>Outreach Events Continued</a:t>
            </a:r>
          </a:p>
        </p:txBody>
      </p:sp>
      <p:sp>
        <p:nvSpPr>
          <p:cNvPr id="3" name="Content Placeholder 2">
            <a:extLst>
              <a:ext uri="{FF2B5EF4-FFF2-40B4-BE49-F238E27FC236}">
                <a16:creationId xmlns:a16="http://schemas.microsoft.com/office/drawing/2014/main" id="{7B56CE09-49AA-B95D-226A-AB06BB2FB5E7}"/>
              </a:ext>
            </a:extLst>
          </p:cNvPr>
          <p:cNvSpPr>
            <a:spLocks noGrp="1"/>
          </p:cNvSpPr>
          <p:nvPr>
            <p:ph idx="1"/>
          </p:nvPr>
        </p:nvSpPr>
        <p:spPr/>
        <p:txBody>
          <a:bodyPr/>
          <a:lstStyle/>
          <a:p>
            <a:r>
              <a:rPr lang="en-US" dirty="0"/>
              <a:t>College of the Siskiyous Veterans Orientation</a:t>
            </a:r>
          </a:p>
          <a:p>
            <a:r>
              <a:rPr lang="en-US" dirty="0"/>
              <a:t>Veterans Day Ceremony: Evergreen Cemetery, Living Memorial Sculpture Garden, and College of the Siskiyous</a:t>
            </a:r>
          </a:p>
          <a:p>
            <a:r>
              <a:rPr lang="en-US" dirty="0"/>
              <a:t>Veterans Day Dinner – Mt. Shasta Elks</a:t>
            </a:r>
          </a:p>
          <a:p>
            <a:r>
              <a:rPr lang="en-US" dirty="0"/>
              <a:t>Veterans Day Dinner – Yreka Elks (Guest Speaker)</a:t>
            </a:r>
          </a:p>
          <a:p>
            <a:r>
              <a:rPr lang="en-US" dirty="0"/>
              <a:t>North Valley Standdown (Homeless Veterans)</a:t>
            </a:r>
          </a:p>
        </p:txBody>
      </p:sp>
    </p:spTree>
    <p:extLst>
      <p:ext uri="{BB962C8B-B14F-4D97-AF65-F5344CB8AC3E}">
        <p14:creationId xmlns:p14="http://schemas.microsoft.com/office/powerpoint/2010/main" val="25260528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470553-0319-8E9B-5BB8-F00B137A1F5E}"/>
              </a:ext>
            </a:extLst>
          </p:cNvPr>
          <p:cNvSpPr>
            <a:spLocks noGrp="1"/>
          </p:cNvSpPr>
          <p:nvPr>
            <p:ph type="title"/>
          </p:nvPr>
        </p:nvSpPr>
        <p:spPr/>
        <p:txBody>
          <a:bodyPr/>
          <a:lstStyle/>
          <a:p>
            <a:r>
              <a:rPr lang="en-US" dirty="0"/>
              <a:t>Homeless Veteran Assistance</a:t>
            </a:r>
          </a:p>
        </p:txBody>
      </p:sp>
      <p:sp>
        <p:nvSpPr>
          <p:cNvPr id="3" name="Content Placeholder 2">
            <a:extLst>
              <a:ext uri="{FF2B5EF4-FFF2-40B4-BE49-F238E27FC236}">
                <a16:creationId xmlns:a16="http://schemas.microsoft.com/office/drawing/2014/main" id="{75AB4098-9924-B72B-CAA2-BDF6DD857231}"/>
              </a:ext>
            </a:extLst>
          </p:cNvPr>
          <p:cNvSpPr>
            <a:spLocks noGrp="1"/>
          </p:cNvSpPr>
          <p:nvPr>
            <p:ph idx="1"/>
          </p:nvPr>
        </p:nvSpPr>
        <p:spPr/>
        <p:txBody>
          <a:bodyPr>
            <a:normAutofit lnSpcReduction="10000"/>
          </a:bodyPr>
          <a:lstStyle/>
          <a:p>
            <a:r>
              <a:rPr lang="en-US" dirty="0"/>
              <a:t>The American Legion Cheula Post #92 Women's Auxiliary Group has made donations to my office to assist our homeless veterans.</a:t>
            </a:r>
          </a:p>
          <a:p>
            <a:r>
              <a:rPr lang="en-US" dirty="0"/>
              <a:t>We provide the following services to our homeless veterans:</a:t>
            </a:r>
          </a:p>
          <a:p>
            <a:r>
              <a:rPr lang="en-US" dirty="0"/>
              <a:t>Motel Room Accommodations (Limited Funding)</a:t>
            </a:r>
          </a:p>
          <a:p>
            <a:r>
              <a:rPr lang="en-US" dirty="0"/>
              <a:t>Supplies - Sleeping Bags, Blankets, Clothes, Toiletries.</a:t>
            </a:r>
          </a:p>
          <a:p>
            <a:pPr marL="0" indent="0">
              <a:buNone/>
            </a:pPr>
            <a:endParaRPr lang="en-US" dirty="0"/>
          </a:p>
        </p:txBody>
      </p:sp>
      <p:pic>
        <p:nvPicPr>
          <p:cNvPr id="5" name="Picture 4" descr="A logo of a county&#10;&#10;Description automatically generated">
            <a:extLst>
              <a:ext uri="{FF2B5EF4-FFF2-40B4-BE49-F238E27FC236}">
                <a16:creationId xmlns:a16="http://schemas.microsoft.com/office/drawing/2014/main" id="{F73DB548-CFE0-AABE-0B35-8148D40557C4}"/>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9817" y="213143"/>
            <a:ext cx="1181640" cy="1037388"/>
          </a:xfrm>
          <a:prstGeom prst="rect">
            <a:avLst/>
          </a:prstGeom>
        </p:spPr>
      </p:pic>
      <p:pic>
        <p:nvPicPr>
          <p:cNvPr id="7" name="Picture 6" descr="A bald eagle with a flag&#10;&#10;Description automatically generated">
            <a:extLst>
              <a:ext uri="{FF2B5EF4-FFF2-40B4-BE49-F238E27FC236}">
                <a16:creationId xmlns:a16="http://schemas.microsoft.com/office/drawing/2014/main" id="{BB9F5980-EEDB-9468-378F-1C8609685A0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001000" y="29412"/>
            <a:ext cx="1022741" cy="1010419"/>
          </a:xfrm>
          <a:prstGeom prst="rect">
            <a:avLst/>
          </a:prstGeom>
        </p:spPr>
      </p:pic>
    </p:spTree>
    <p:extLst>
      <p:ext uri="{BB962C8B-B14F-4D97-AF65-F5344CB8AC3E}">
        <p14:creationId xmlns:p14="http://schemas.microsoft.com/office/powerpoint/2010/main" val="37282983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934A8B-F769-CE7D-0246-1FE21C4552F1}"/>
              </a:ext>
            </a:extLst>
          </p:cNvPr>
          <p:cNvSpPr>
            <a:spLocks noGrp="1"/>
          </p:cNvSpPr>
          <p:nvPr>
            <p:ph type="title"/>
          </p:nvPr>
        </p:nvSpPr>
        <p:spPr/>
        <p:txBody>
          <a:bodyPr/>
          <a:lstStyle/>
          <a:p>
            <a:r>
              <a:rPr lang="en-US" dirty="0"/>
              <a:t>Homeless Veteran Assistance</a:t>
            </a:r>
          </a:p>
        </p:txBody>
      </p:sp>
      <p:sp>
        <p:nvSpPr>
          <p:cNvPr id="3" name="Content Placeholder 2">
            <a:extLst>
              <a:ext uri="{FF2B5EF4-FFF2-40B4-BE49-F238E27FC236}">
                <a16:creationId xmlns:a16="http://schemas.microsoft.com/office/drawing/2014/main" id="{331D9193-D0E6-5E8D-4109-486859797380}"/>
              </a:ext>
            </a:extLst>
          </p:cNvPr>
          <p:cNvSpPr>
            <a:spLocks noGrp="1"/>
          </p:cNvSpPr>
          <p:nvPr>
            <p:ph idx="1"/>
          </p:nvPr>
        </p:nvSpPr>
        <p:spPr/>
        <p:txBody>
          <a:bodyPr>
            <a:normAutofit fontScale="92500" lnSpcReduction="20000"/>
          </a:bodyPr>
          <a:lstStyle/>
          <a:p>
            <a:r>
              <a:rPr lang="en-US" dirty="0"/>
              <a:t>Gift Certificates (Food) – McDonalds (limited supply)</a:t>
            </a:r>
          </a:p>
          <a:p>
            <a:r>
              <a:rPr lang="en-US" dirty="0"/>
              <a:t>Motel Accommodations – Siskiyou County Veterans Leadership Council</a:t>
            </a:r>
          </a:p>
          <a:p>
            <a:r>
              <a:rPr lang="en-US" dirty="0"/>
              <a:t>Clothing vouchers for the Rescue Ranch Thrift Store </a:t>
            </a:r>
          </a:p>
          <a:p>
            <a:r>
              <a:rPr lang="en-US" dirty="0"/>
              <a:t>Nations Finest – Redding CA</a:t>
            </a:r>
          </a:p>
          <a:p>
            <a:r>
              <a:rPr lang="en-US" dirty="0"/>
              <a:t>Meets with the homeless veterans in Yreka to assist them to apply for </a:t>
            </a:r>
            <a:r>
              <a:rPr lang="en-US"/>
              <a:t>Housing Benefits.</a:t>
            </a:r>
            <a:endParaRPr lang="en-US" dirty="0"/>
          </a:p>
          <a:p>
            <a:r>
              <a:rPr lang="en-US" dirty="0"/>
              <a:t>HUD VASH – Redding CA </a:t>
            </a:r>
          </a:p>
          <a:p>
            <a:endParaRPr lang="en-US" dirty="0"/>
          </a:p>
        </p:txBody>
      </p:sp>
      <p:pic>
        <p:nvPicPr>
          <p:cNvPr id="5" name="Picture 4" descr="A group of badges and logos&#10;&#10;Description automatically generated">
            <a:extLst>
              <a:ext uri="{FF2B5EF4-FFF2-40B4-BE49-F238E27FC236}">
                <a16:creationId xmlns:a16="http://schemas.microsoft.com/office/drawing/2014/main" id="{16481900-7E7E-B990-7591-92DCBF73306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2261" y="239867"/>
            <a:ext cx="1143000" cy="1143000"/>
          </a:xfrm>
          <a:prstGeom prst="rect">
            <a:avLst/>
          </a:prstGeom>
        </p:spPr>
      </p:pic>
      <p:pic>
        <p:nvPicPr>
          <p:cNvPr id="7" name="Picture 6" descr="A bald eagle with a flag&#10;&#10;Description automatically generated">
            <a:extLst>
              <a:ext uri="{FF2B5EF4-FFF2-40B4-BE49-F238E27FC236}">
                <a16:creationId xmlns:a16="http://schemas.microsoft.com/office/drawing/2014/main" id="{026BC68B-32C1-DB6A-FD06-A927D144B67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924800" y="63475"/>
            <a:ext cx="1156939" cy="1143000"/>
          </a:xfrm>
          <a:prstGeom prst="rect">
            <a:avLst/>
          </a:prstGeom>
        </p:spPr>
      </p:pic>
    </p:spTree>
    <p:extLst>
      <p:ext uri="{BB962C8B-B14F-4D97-AF65-F5344CB8AC3E}">
        <p14:creationId xmlns:p14="http://schemas.microsoft.com/office/powerpoint/2010/main" val="38728675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7B9458-8576-4FC9-FCA4-AE65D67F683E}"/>
              </a:ext>
            </a:extLst>
          </p:cNvPr>
          <p:cNvSpPr>
            <a:spLocks noGrp="1"/>
          </p:cNvSpPr>
          <p:nvPr>
            <p:ph type="title"/>
          </p:nvPr>
        </p:nvSpPr>
        <p:spPr/>
        <p:txBody>
          <a:bodyPr/>
          <a:lstStyle/>
          <a:p>
            <a:r>
              <a:rPr lang="en-US" dirty="0"/>
              <a:t>State Funding</a:t>
            </a:r>
          </a:p>
        </p:txBody>
      </p:sp>
      <p:sp>
        <p:nvSpPr>
          <p:cNvPr id="3" name="Content Placeholder 2">
            <a:extLst>
              <a:ext uri="{FF2B5EF4-FFF2-40B4-BE49-F238E27FC236}">
                <a16:creationId xmlns:a16="http://schemas.microsoft.com/office/drawing/2014/main" id="{49B4BB2D-2B95-A446-112B-FE04C556B68B}"/>
              </a:ext>
            </a:extLst>
          </p:cNvPr>
          <p:cNvSpPr>
            <a:spLocks noGrp="1"/>
          </p:cNvSpPr>
          <p:nvPr>
            <p:ph idx="1"/>
          </p:nvPr>
        </p:nvSpPr>
        <p:spPr/>
        <p:txBody>
          <a:bodyPr/>
          <a:lstStyle/>
          <a:p>
            <a:r>
              <a:rPr lang="en-US" dirty="0"/>
              <a:t>CalVet administers three CVSO related revenue programs:</a:t>
            </a:r>
          </a:p>
          <a:p>
            <a:r>
              <a:rPr lang="en-US" dirty="0"/>
              <a:t>County Subvention Program reimburses counties for a portion of their administrative costs for “Workload Units” performed. Funds are distributed on a pro-rata basis using allowed subvention workload units.</a:t>
            </a:r>
          </a:p>
          <a:p>
            <a:pPr marL="0" indent="0">
              <a:buNone/>
            </a:pPr>
            <a:endParaRPr lang="en-US" dirty="0"/>
          </a:p>
        </p:txBody>
      </p:sp>
      <p:pic>
        <p:nvPicPr>
          <p:cNvPr id="5" name="Picture 4" descr="A flag with a bear on it&#10;&#10;Description automatically generated">
            <a:extLst>
              <a:ext uri="{FF2B5EF4-FFF2-40B4-BE49-F238E27FC236}">
                <a16:creationId xmlns:a16="http://schemas.microsoft.com/office/drawing/2014/main" id="{AA559314-039F-F840-EE26-FD041AF1EB8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33400" y="203539"/>
            <a:ext cx="1751383" cy="1244600"/>
          </a:xfrm>
          <a:prstGeom prst="rect">
            <a:avLst/>
          </a:prstGeom>
        </p:spPr>
      </p:pic>
      <p:pic>
        <p:nvPicPr>
          <p:cNvPr id="7" name="Picture 6" descr="A logo of a county&#10;&#10;Description automatically generated">
            <a:extLst>
              <a:ext uri="{FF2B5EF4-FFF2-40B4-BE49-F238E27FC236}">
                <a16:creationId xmlns:a16="http://schemas.microsoft.com/office/drawing/2014/main" id="{8141068F-83D2-1BC5-4421-B36211CAE8A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629400" y="12787"/>
            <a:ext cx="1600200" cy="1404851"/>
          </a:xfrm>
          <a:prstGeom prst="rect">
            <a:avLst/>
          </a:prstGeom>
        </p:spPr>
      </p:pic>
    </p:spTree>
    <p:extLst>
      <p:ext uri="{BB962C8B-B14F-4D97-AF65-F5344CB8AC3E}">
        <p14:creationId xmlns:p14="http://schemas.microsoft.com/office/powerpoint/2010/main" val="11460776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D8F9F2-F116-B26B-0EBA-EFBFF8A6744C}"/>
              </a:ext>
            </a:extLst>
          </p:cNvPr>
          <p:cNvSpPr>
            <a:spLocks noGrp="1"/>
          </p:cNvSpPr>
          <p:nvPr>
            <p:ph type="title"/>
          </p:nvPr>
        </p:nvSpPr>
        <p:spPr/>
        <p:txBody>
          <a:bodyPr/>
          <a:lstStyle/>
          <a:p>
            <a:r>
              <a:rPr lang="en-US" dirty="0"/>
              <a:t>State Funding</a:t>
            </a:r>
          </a:p>
        </p:txBody>
      </p:sp>
      <p:sp>
        <p:nvSpPr>
          <p:cNvPr id="3" name="Content Placeholder 2">
            <a:extLst>
              <a:ext uri="{FF2B5EF4-FFF2-40B4-BE49-F238E27FC236}">
                <a16:creationId xmlns:a16="http://schemas.microsoft.com/office/drawing/2014/main" id="{23ED2877-EC93-953D-5A21-DA70E117D17B}"/>
              </a:ext>
            </a:extLst>
          </p:cNvPr>
          <p:cNvSpPr>
            <a:spLocks noGrp="1"/>
          </p:cNvSpPr>
          <p:nvPr>
            <p:ph idx="1"/>
          </p:nvPr>
        </p:nvSpPr>
        <p:spPr/>
        <p:txBody>
          <a:bodyPr>
            <a:normAutofit lnSpcReduction="10000"/>
          </a:bodyPr>
          <a:lstStyle/>
          <a:p>
            <a:r>
              <a:rPr lang="en-US" dirty="0"/>
              <a:t>Medi-Cal Cost Avoidance Program reimburses counties for “activities” performed that result in cost avoidance or savings to the Medi-Cal program. Funds are distributed on a pro-rata basis using allowed Medi-Cal workload units.</a:t>
            </a:r>
          </a:p>
          <a:p>
            <a:r>
              <a:rPr lang="en-US" dirty="0"/>
              <a:t>We receive Auditable Medi-Cal workload units by processing the MC-05 and CW-5 forms.</a:t>
            </a:r>
          </a:p>
          <a:p>
            <a:r>
              <a:rPr lang="en-US" dirty="0"/>
              <a:t>100 Auditable Medical workload units in FY 2023.</a:t>
            </a:r>
          </a:p>
          <a:p>
            <a:pPr marL="0" indent="0">
              <a:buNone/>
            </a:pPr>
            <a:endParaRPr lang="en-US" dirty="0"/>
          </a:p>
          <a:p>
            <a:endParaRPr lang="en-US" dirty="0"/>
          </a:p>
        </p:txBody>
      </p:sp>
      <p:pic>
        <p:nvPicPr>
          <p:cNvPr id="5" name="Picture 4" descr="A flag with a bear on it&#10;&#10;Description automatically generated">
            <a:extLst>
              <a:ext uri="{FF2B5EF4-FFF2-40B4-BE49-F238E27FC236}">
                <a16:creationId xmlns:a16="http://schemas.microsoft.com/office/drawing/2014/main" id="{A05F0B7D-B79F-8055-BB13-40E33474933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4800" y="170973"/>
            <a:ext cx="1702237" cy="1209675"/>
          </a:xfrm>
          <a:prstGeom prst="rect">
            <a:avLst/>
          </a:prstGeom>
        </p:spPr>
      </p:pic>
      <p:pic>
        <p:nvPicPr>
          <p:cNvPr id="7" name="Picture 6" descr="A logo of a county&#10;&#10;Description automatically generated">
            <a:extLst>
              <a:ext uri="{FF2B5EF4-FFF2-40B4-BE49-F238E27FC236}">
                <a16:creationId xmlns:a16="http://schemas.microsoft.com/office/drawing/2014/main" id="{0009B1B8-D816-EFB6-13F3-B460F92305F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239000" y="195350"/>
            <a:ext cx="1447800" cy="1271056"/>
          </a:xfrm>
          <a:prstGeom prst="rect">
            <a:avLst/>
          </a:prstGeom>
        </p:spPr>
      </p:pic>
    </p:spTree>
    <p:extLst>
      <p:ext uri="{BB962C8B-B14F-4D97-AF65-F5344CB8AC3E}">
        <p14:creationId xmlns:p14="http://schemas.microsoft.com/office/powerpoint/2010/main" val="59665580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642</TotalTime>
  <Words>617</Words>
  <Application>Microsoft Office PowerPoint</Application>
  <PresentationFormat>On-screen Show (4:3)</PresentationFormat>
  <Paragraphs>66</Paragraphs>
  <Slides>14</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14</vt:i4>
      </vt:variant>
    </vt:vector>
  </HeadingPairs>
  <TitlesOfParts>
    <vt:vector size="17" baseType="lpstr">
      <vt:lpstr>Arial</vt:lpstr>
      <vt:lpstr>Calibri</vt:lpstr>
      <vt:lpstr>Office Theme</vt:lpstr>
      <vt:lpstr> Siskiyou County Veterans Service Office Annual Report </vt:lpstr>
      <vt:lpstr>Siskiyou County Veteran  Demographics</vt:lpstr>
      <vt:lpstr>Claims/Awards</vt:lpstr>
      <vt:lpstr>Outreach Events</vt:lpstr>
      <vt:lpstr>Outreach Events Continued</vt:lpstr>
      <vt:lpstr>Homeless Veteran Assistance</vt:lpstr>
      <vt:lpstr>Homeless Veteran Assistance</vt:lpstr>
      <vt:lpstr>State Funding</vt:lpstr>
      <vt:lpstr>State Funding</vt:lpstr>
      <vt:lpstr>State Funding</vt:lpstr>
      <vt:lpstr>State Funding Received FY 2022/2023</vt:lpstr>
      <vt:lpstr>California Association of County Veterans Service Officers</vt:lpstr>
      <vt:lpstr>In Conclusion…</vt:lpstr>
      <vt:lpstr>Questions?</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Siskiyou County Sheriff’s Office Veterans’ Service Office Overview</dc:title>
  <dc:creator>Jon Lopey</dc:creator>
  <cp:lastModifiedBy>Thomas C. Jackson</cp:lastModifiedBy>
  <cp:revision>49</cp:revision>
  <dcterms:created xsi:type="dcterms:W3CDTF">2012-03-12T23:55:21Z</dcterms:created>
  <dcterms:modified xsi:type="dcterms:W3CDTF">2024-06-20T14:59:04Z</dcterms:modified>
</cp:coreProperties>
</file>