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0" r:id="rId4"/>
    <p:sldId id="271" r:id="rId5"/>
    <p:sldId id="273" r:id="rId6"/>
    <p:sldId id="265" r:id="rId7"/>
    <p:sldId id="274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24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6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6" y="4777385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3" y="4323816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7" y="4529546"/>
            <a:ext cx="779767" cy="365125"/>
          </a:xfrm>
        </p:spPr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4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6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6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7" y="3244145"/>
            <a:ext cx="779767" cy="365125"/>
          </a:xfrm>
        </p:spPr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2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2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6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7" y="3244145"/>
            <a:ext cx="779767" cy="365125"/>
          </a:xfrm>
        </p:spPr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2871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7" y="4983093"/>
            <a:ext cx="779767" cy="365125"/>
          </a:xfrm>
        </p:spPr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25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2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3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7" y="4983093"/>
            <a:ext cx="779767" cy="365125"/>
          </a:xfrm>
        </p:spPr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1413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6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7" y="4983093"/>
            <a:ext cx="779767" cy="365125"/>
          </a:xfrm>
        </p:spPr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1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58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6" y="627411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11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8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9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3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6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6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7" y="3244145"/>
            <a:ext cx="779767" cy="365125"/>
          </a:xfrm>
        </p:spPr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9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7" y="787785"/>
            <a:ext cx="779767" cy="365125"/>
          </a:xfrm>
        </p:spPr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8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3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7" y="787785"/>
            <a:ext cx="779767" cy="365125"/>
          </a:xfrm>
        </p:spPr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1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9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7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4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7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1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600"/>
            </a:lvl2pPr>
            <a:lvl3pPr marL="914354" indent="0">
              <a:buNone/>
              <a:defRPr sz="16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2" indent="0">
              <a:buNone/>
              <a:defRPr sz="1600"/>
            </a:lvl7pPr>
            <a:lvl8pPr marL="3200240" indent="0">
              <a:buNone/>
              <a:defRPr sz="1600"/>
            </a:lvl8pPr>
            <a:lvl9pPr marL="3657418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7" y="4983093"/>
            <a:ext cx="779767" cy="365125"/>
          </a:xfrm>
        </p:spPr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5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9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6633-1FF1-47EA-B72F-DDC79D573931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7" y="6135814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7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7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178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82" indent="-342882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FF530-2E8E-4B21-9899-8BC821FD1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57" y="1533092"/>
            <a:ext cx="10094621" cy="226278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Shasta-Trinity National Forest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17F5E-FD14-4A71-BC82-BF36B0855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Siskiyou County Board of Supervisors Meeting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April 16, 2024</a:t>
            </a:r>
          </a:p>
        </p:txBody>
      </p:sp>
      <p:pic>
        <p:nvPicPr>
          <p:cNvPr id="11" name="Picture 10" descr="A green and yellow shield with a tree and text&#10;&#10;Description automatically generated">
            <a:extLst>
              <a:ext uri="{FF2B5EF4-FFF2-40B4-BE49-F238E27FC236}">
                <a16:creationId xmlns:a16="http://schemas.microsoft.com/office/drawing/2014/main" id="{E7F9793B-42EC-D280-53CE-DCD942B1C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2" y="42683"/>
            <a:ext cx="1194137" cy="13185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F2DEDB-19E8-11D6-A83D-3375830B7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5351" y="42685"/>
            <a:ext cx="1318527" cy="131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3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DDFB-84D9-3186-BAC4-3B2901EA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635" y="150474"/>
            <a:ext cx="8915400" cy="112699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Shasta-McCloud Management Unit District Ranger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7BBEF-3FDA-D18D-8799-1F378E784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8251" y="1701482"/>
            <a:ext cx="5529499" cy="5002817"/>
          </a:xfrm>
        </p:spPr>
        <p:txBody>
          <a:bodyPr>
            <a:normAutofit lnSpcReduction="10000"/>
          </a:bodyPr>
          <a:lstStyle/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Rodarme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the new permanent District Ranger on the Shasta-McCloud Management Unit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Started with the district on 24 MAR 2024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Extensive land management and leadership  experience</a:t>
            </a:r>
          </a:p>
          <a:p>
            <a:pPr marL="628620" lvl="1" indent="-171442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Forest Environmental Coordinator </a:t>
            </a:r>
          </a:p>
          <a:p>
            <a:pPr marL="628620" lvl="1" indent="-171442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Bureau of Land Management Planning and Environmental Specialist</a:t>
            </a:r>
          </a:p>
          <a:p>
            <a:pPr marL="628620" lvl="1" indent="-171442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 Force Veteran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Joe enjoys traveling, hiking, biking and family time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Proud resident of Siskiyou county and excited to be part of this great community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49952-5861-545F-75A8-5B21D0A4B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9" y="1"/>
            <a:ext cx="1194920" cy="1316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F22F77-9CF0-5BC7-BCF4-1D023CA0B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188" y="1"/>
            <a:ext cx="1316851" cy="1316851"/>
          </a:xfrm>
          <a:prstGeom prst="rect">
            <a:avLst/>
          </a:prstGeom>
        </p:spPr>
      </p:pic>
      <p:pic>
        <p:nvPicPr>
          <p:cNvPr id="6" name="Picture 5" descr="A person in a uniform&#10;&#10;Description automatically generated">
            <a:extLst>
              <a:ext uri="{FF2B5EF4-FFF2-40B4-BE49-F238E27FC236}">
                <a16:creationId xmlns:a16="http://schemas.microsoft.com/office/drawing/2014/main" id="{C8DACD55-DD48-CE64-8653-B9DA413365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7"/>
          <a:stretch/>
        </p:blipFill>
        <p:spPr>
          <a:xfrm>
            <a:off x="8144991" y="1701483"/>
            <a:ext cx="3281855" cy="432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9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F1DC06-F52B-325A-13D4-015C94231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179E2A-D1A3-3398-0C60-9906C6713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46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DDAD7-42FC-7F56-0310-F58BDB26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3200" b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Updates (1 of 3)</a:t>
            </a:r>
            <a:endParaRPr lang="en-US" sz="3200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7AA9E-A179-95F0-8EBB-32AB29240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47868" y="2017668"/>
            <a:ext cx="4465846" cy="385781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457200"/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Wildfire Crisis Strategy Landscape </a:t>
            </a:r>
          </a:p>
          <a:p>
            <a:pPr marL="628626" lvl="1" indent="-171450" defTabSz="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Klamath River Basin</a:t>
            </a:r>
          </a:p>
          <a:p>
            <a:pPr marL="628626" lvl="1" indent="-171450" defTabSz="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Trinity County Landscape</a:t>
            </a:r>
          </a:p>
          <a:p>
            <a:pPr marL="628626" lvl="1" indent="-171450" defTabSz="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National Level Interest</a:t>
            </a:r>
          </a:p>
          <a:p>
            <a:pPr marL="1085802" lvl="2" indent="-171450" defTabSz="4572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Chiefs Visit</a:t>
            </a:r>
          </a:p>
          <a:p>
            <a:pPr marL="1085802" lvl="2" indent="-171450" defTabSz="4572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Wildfire Risk Reduction Infrastructure Team Workshop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923B3-CC0C-E1E1-110B-30E216DF7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9" y="5486408"/>
            <a:ext cx="1194920" cy="1316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77C0FC-A7FB-8C6A-9338-075CB23E9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188" y="5486408"/>
            <a:ext cx="1316851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9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F1A345-B2F6-BC10-A8E6-A8B26438F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Two men standing in a field with small green and red objects around them&#10;&#10;Description automatically generated">
            <a:extLst>
              <a:ext uri="{FF2B5EF4-FFF2-40B4-BE49-F238E27FC236}">
                <a16:creationId xmlns:a16="http://schemas.microsoft.com/office/drawing/2014/main" id="{1E0D0E39-E2FE-D8DD-6968-6878E3D68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5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46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25F8E-D13F-9B2B-CF37-9DF9BC8F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32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Updates (2 of 3)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61A65-36AD-136A-6B5D-C793D900E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60770" y="1792384"/>
            <a:ext cx="4134531" cy="3857816"/>
          </a:xfrm>
        </p:spPr>
        <p:txBody>
          <a:bodyPr vert="horz" lIns="91440" tIns="45720" rIns="91440" bIns="45720" rtlCol="0">
            <a:norm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Old Growth Amendment (NOGA)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Northwest Forest Plan Amendment and Update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 Crest Trail Trinity Alps to Castle Crags Land Exchange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C313F-F220-50F1-14D9-3845E682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9" y="5539415"/>
            <a:ext cx="1194920" cy="1316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743DF7-27E7-436F-0FAF-CA94941DE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188" y="5539415"/>
            <a:ext cx="1316851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5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DBFCB9-04F6-EFCA-76B0-F9A630909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4D08C229-58F9-659A-A8B4-3A4211B6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7540E4A9-8981-59F6-F0CF-4B5671D03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997D09BE-0B68-C59E-A1D3-D7B971A10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5F3BC135-6752-FFA6-135F-C382793A1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C3F3864C-77BD-6D22-2B9B-94D02D91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E344DDA3-485C-6C66-7927-11828CF48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0103F93D-B0AF-DB76-E0FC-E8575B56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96C8F57B-8635-D577-70B3-4A6D58DD2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364E9DDC-5FA0-E981-2A89-5F8B46AC5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9">
              <a:extLst>
                <a:ext uri="{FF2B5EF4-FFF2-40B4-BE49-F238E27FC236}">
                  <a16:creationId xmlns:a16="http://schemas.microsoft.com/office/drawing/2014/main" id="{87985E61-8189-DAEC-37A3-714E9353F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E4835FCE-698F-91D8-98B4-A3A3952D1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id="{FBB1517A-21AB-DEC7-D319-AF0FD39F1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0CD15CAA-71CD-0B90-D1D4-4A0F32475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137E099-7537-9454-11A3-FA00BD78D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7" name="Freeform 27">
              <a:extLst>
                <a:ext uri="{FF2B5EF4-FFF2-40B4-BE49-F238E27FC236}">
                  <a16:creationId xmlns:a16="http://schemas.microsoft.com/office/drawing/2014/main" id="{D94344EF-0CB1-A727-CC12-E5822960F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8">
              <a:extLst>
                <a:ext uri="{FF2B5EF4-FFF2-40B4-BE49-F238E27FC236}">
                  <a16:creationId xmlns:a16="http://schemas.microsoft.com/office/drawing/2014/main" id="{32E2AF40-6008-8FA2-9137-DBD4D1844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AF4A3BCC-9778-6396-82E4-15596C253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D4390EF8-718E-8588-1AE1-AB8470CC2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7784B6FD-7B83-3F46-2409-8DC2F87F7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B7963F02-92F2-9DE9-2AE3-12FADAA94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E58BD75E-1663-3558-A54E-4D67211DB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34">
              <a:extLst>
                <a:ext uri="{FF2B5EF4-FFF2-40B4-BE49-F238E27FC236}">
                  <a16:creationId xmlns:a16="http://schemas.microsoft.com/office/drawing/2014/main" id="{8C733014-4112-D3FE-F0B1-145F6D218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35">
              <a:extLst>
                <a:ext uri="{FF2B5EF4-FFF2-40B4-BE49-F238E27FC236}">
                  <a16:creationId xmlns:a16="http://schemas.microsoft.com/office/drawing/2014/main" id="{1CB5A677-3256-2E43-F863-A532670E8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36">
              <a:extLst>
                <a:ext uri="{FF2B5EF4-FFF2-40B4-BE49-F238E27FC236}">
                  <a16:creationId xmlns:a16="http://schemas.microsoft.com/office/drawing/2014/main" id="{95D481AB-B880-CA2B-3641-6BF86F0F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37">
              <a:extLst>
                <a:ext uri="{FF2B5EF4-FFF2-40B4-BE49-F238E27FC236}">
                  <a16:creationId xmlns:a16="http://schemas.microsoft.com/office/drawing/2014/main" id="{DEC87D42-8214-F896-A831-D9B4A686E0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38">
              <a:extLst>
                <a:ext uri="{FF2B5EF4-FFF2-40B4-BE49-F238E27FC236}">
                  <a16:creationId xmlns:a16="http://schemas.microsoft.com/office/drawing/2014/main" id="{02787F1A-1783-82ED-CCAA-94A0944DE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B1F5800-118E-8F2A-64AB-4AA173F98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2" name="Freeform 11">
            <a:extLst>
              <a:ext uri="{FF2B5EF4-FFF2-40B4-BE49-F238E27FC236}">
                <a16:creationId xmlns:a16="http://schemas.microsoft.com/office/drawing/2014/main" id="{EBFE2623-FB44-2025-C769-56032D284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27D516BC-B89D-4F69-C27E-8E940E0D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2F16D9-7F2E-33C1-9A16-9DEB87D0F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8" r="20558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126" name="Freeform 5">
            <a:extLst>
              <a:ext uri="{FF2B5EF4-FFF2-40B4-BE49-F238E27FC236}">
                <a16:creationId xmlns:a16="http://schemas.microsoft.com/office/drawing/2014/main" id="{B55ABC17-096A-C0B1-EBB0-6DA7DD16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D19DE-187D-96B4-E9AA-F3F5C29D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3200" b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Updates (3 of 3)</a:t>
            </a:r>
            <a:endParaRPr lang="en-US" sz="3200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F10FC-0688-3C6C-285D-AE4E12CD2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60770" y="2017668"/>
            <a:ext cx="4202622" cy="3857816"/>
          </a:xfrm>
        </p:spPr>
        <p:txBody>
          <a:bodyPr vert="horz" lIns="91440" tIns="45720" rIns="91440" bIns="45720" rtlCol="0">
            <a:no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Tanker Base</a:t>
            </a:r>
          </a:p>
          <a:p>
            <a:pPr defTabSz="457200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Ribbon Cutting       </a:t>
            </a:r>
          </a:p>
          <a:p>
            <a:pPr defTabSz="457200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(25 APR 2024)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Preparation for Fire   </a:t>
            </a:r>
          </a:p>
          <a:p>
            <a:pPr defTabSz="457200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Season 2024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FY24 and 25 Budget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D0BE2-7A71-84A8-01A6-E03B959DD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9" y="5539412"/>
            <a:ext cx="1194920" cy="1316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D0840C-2C78-CA1C-7E08-FF32F971C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188" y="5539412"/>
            <a:ext cx="1316851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2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A32352-9EAF-C710-48F6-2354E5480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79A336-2EC4-BA79-8E60-07E53E27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398" y="496958"/>
            <a:ext cx="5211878" cy="1280890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lnSpc>
                <a:spcPct val="9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Shasta-McCloud Management Unit Update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0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0" descr="A group of people digging a hole in the ground&#10;&#10;Description automatically generated">
            <a:extLst>
              <a:ext uri="{FF2B5EF4-FFF2-40B4-BE49-F238E27FC236}">
                <a16:creationId xmlns:a16="http://schemas.microsoft.com/office/drawing/2014/main" id="{B0E11BD8-6835-F235-1E86-F4C2A210A4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5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8CCD6-61EE-CF94-7937-3BD291A08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39558" y="1635883"/>
            <a:ext cx="6179025" cy="413306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South Fork Sacramento (SFS) Project</a:t>
            </a:r>
          </a:p>
          <a:p>
            <a:pPr marL="628627" lvl="1" indent="-171450" defTabSz="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Designed to improve fire resilience and public safety through thinning, fuels reduction, fuel management zones and prescribed fire across 21,400 acres</a:t>
            </a:r>
          </a:p>
          <a:p>
            <a:pPr marL="628627" lvl="1" indent="-171450" defTabSz="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Received $3.6M Sierra Nevada Conservancy grant for 1172 acres of fuels treatments along the Castle Lake road and Forest Service road 40N26 (a total of 18 miles)</a:t>
            </a:r>
          </a:p>
          <a:p>
            <a:pPr marL="628627" lvl="1" indent="-171450" defTabSz="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 work has started (Rainbow timber sale)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Road Updates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Youth Conservation Corps</a:t>
            </a:r>
          </a:p>
          <a:p>
            <a:pPr marL="628619" lvl="1" indent="-171442" defTabSz="457200">
              <a:buFont typeface="Wingdings 3" charset="2"/>
              <a:buChar char="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BD087-203F-2E3A-D2A4-E9FFE2675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0" y="5521129"/>
            <a:ext cx="1194920" cy="1316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0B75C3-D089-6B8E-5E2A-7E679C095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188" y="5521129"/>
            <a:ext cx="1316851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1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B4C59F-1B27-676D-06C1-536C5702C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0D31E63E-1DE1-4400-9D1A-FA0378B2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C8B6C4B-A867-4D7E-9851-29BB2D603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7B3D0-5C26-C968-35B8-169191894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06" y="472636"/>
            <a:ext cx="4152230" cy="1432364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lnSpc>
                <a:spcPct val="9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Shasta-McCloud Management Unit Update (cont.)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70BD5D9-CDC5-465C-9E25-2EB0249F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C9AF7-D8C1-3B89-0088-8A1DB1662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956" y="1939488"/>
            <a:ext cx="3943095" cy="402165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Fire Suppression Staffing </a:t>
            </a:r>
          </a:p>
          <a:p>
            <a:pPr marL="742927" lvl="1" indent="-285750" defTabSz="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 Type 3 Engines                 </a:t>
            </a:r>
          </a:p>
          <a:p>
            <a:pPr marL="742927" lvl="1" indent="-285750" defTabSz="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 Water Tender </a:t>
            </a:r>
          </a:p>
          <a:p>
            <a:pPr marL="742927" lvl="1" indent="-285750" defTabSz="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 Dozer</a:t>
            </a:r>
          </a:p>
          <a:p>
            <a:pPr marL="742927" lvl="1" indent="-285750" defTabSz="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 Fire Prevention Officers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Current Closure Orders </a:t>
            </a:r>
          </a:p>
          <a:p>
            <a:pPr marL="742927" lvl="1" indent="-285750" defTabSz="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Slate Creek Road            (storm damage) </a:t>
            </a:r>
          </a:p>
          <a:p>
            <a:pPr marL="742927" lvl="1" indent="-285750" defTabSz="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Rainbow Timber Sale area (logging operations)</a:t>
            </a:r>
          </a:p>
          <a:p>
            <a:pPr marL="628619" lvl="1" indent="-171442" defTabSz="457200">
              <a:buFont typeface="Wingdings 3" charset="2"/>
              <a:buChar char="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group of people in yellow shirts and helmets standing next to a large tree&#10;&#10;Description automatically generated">
            <a:extLst>
              <a:ext uri="{FF2B5EF4-FFF2-40B4-BE49-F238E27FC236}">
                <a16:creationId xmlns:a16="http://schemas.microsoft.com/office/drawing/2014/main" id="{9652577E-847E-AA9E-8B63-D647C01C3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1" b="1"/>
          <a:stretch/>
        </p:blipFill>
        <p:spPr>
          <a:xfrm>
            <a:off x="4619544" y="894725"/>
            <a:ext cx="3380136" cy="5271142"/>
          </a:xfrm>
          <a:prstGeom prst="rect">
            <a:avLst/>
          </a:prstGeom>
        </p:spPr>
      </p:pic>
      <p:pic>
        <p:nvPicPr>
          <p:cNvPr id="6" name="Picture 5" descr="A dirt path with a tree trunk in the middle of a forest&#10;&#10;Description automatically generated">
            <a:extLst>
              <a:ext uri="{FF2B5EF4-FFF2-40B4-BE49-F238E27FC236}">
                <a16:creationId xmlns:a16="http://schemas.microsoft.com/office/drawing/2014/main" id="{12B93EE2-2977-C123-C502-295CDFC7B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1" r="437" b="1"/>
          <a:stretch/>
        </p:blipFill>
        <p:spPr>
          <a:xfrm>
            <a:off x="8163406" y="894725"/>
            <a:ext cx="3395275" cy="5271142"/>
          </a:xfrm>
          <a:prstGeom prst="rect">
            <a:avLst/>
          </a:prstGeom>
        </p:spPr>
      </p:pic>
      <p:sp>
        <p:nvSpPr>
          <p:cNvPr id="50" name="Freeform 11">
            <a:extLst>
              <a:ext uri="{FF2B5EF4-FFF2-40B4-BE49-F238E27FC236}">
                <a16:creationId xmlns:a16="http://schemas.microsoft.com/office/drawing/2014/main" id="{9185F495-8EFA-407B-AAD7-A2F52AE2C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05AD88-0A21-793A-8226-E1F432081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36" y="5561621"/>
            <a:ext cx="1194920" cy="1316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06BF23-B21B-3187-F3F6-41E5E43C4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7925" y="5561621"/>
            <a:ext cx="1316851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2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6E9F7-DE17-5A8C-4674-E428D0C8E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5877A-8D4F-9353-62B4-21AF475ED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635" y="131982"/>
            <a:ext cx="8915400" cy="82067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A531F7-238E-3BF9-3891-365768D18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882" y="1431757"/>
            <a:ext cx="8405647" cy="400357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2FBA8-534B-14AA-30F1-A704DCBFC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5771" y="5671366"/>
            <a:ext cx="9763876" cy="1090484"/>
          </a:xfrm>
        </p:spPr>
        <p:txBody>
          <a:bodyPr>
            <a:normAutofit/>
          </a:bodyPr>
          <a:lstStyle/>
          <a:p>
            <a:pPr lvl="1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Sharing Your Time with 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FB070-C049-FB33-F5DA-070C7A7D4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9" y="1"/>
            <a:ext cx="1194920" cy="1316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CA418C-DF16-35BC-3F12-DD9C61DE0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188" y="1"/>
            <a:ext cx="1316851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439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947</TotalTime>
  <Words>306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Shasta-Trinity National Forest Update</vt:lpstr>
      <vt:lpstr>Shasta-McCloud Management Unit District Ranger</vt:lpstr>
      <vt:lpstr>Forest Updates (1 of 3)</vt:lpstr>
      <vt:lpstr>Forest Updates (2 of 3)</vt:lpstr>
      <vt:lpstr>Forest Updates (3 of 3)</vt:lpstr>
      <vt:lpstr>Shasta-McCloud Management Unit Update</vt:lpstr>
      <vt:lpstr>Shasta-McCloud Management Unit Update (cont.)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Response Plan</dc:title>
  <dc:creator>Sundal, Ben- FS</dc:creator>
  <cp:lastModifiedBy>Rodriguez, Angela -FS</cp:lastModifiedBy>
  <cp:revision>40</cp:revision>
  <dcterms:created xsi:type="dcterms:W3CDTF">2023-01-10T22:26:44Z</dcterms:created>
  <dcterms:modified xsi:type="dcterms:W3CDTF">2024-04-02T16:21:34Z</dcterms:modified>
</cp:coreProperties>
</file>