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3"/>
  </p:notesMasterIdLst>
  <p:handoutMasterIdLst>
    <p:handoutMasterId r:id="rId34"/>
  </p:handoutMasterIdLst>
  <p:sldIdLst>
    <p:sldId id="350" r:id="rId5"/>
    <p:sldId id="352" r:id="rId6"/>
    <p:sldId id="361" r:id="rId7"/>
    <p:sldId id="334" r:id="rId8"/>
    <p:sldId id="365" r:id="rId9"/>
    <p:sldId id="353" r:id="rId10"/>
    <p:sldId id="366" r:id="rId11"/>
    <p:sldId id="367" r:id="rId12"/>
    <p:sldId id="368" r:id="rId13"/>
    <p:sldId id="362" r:id="rId14"/>
    <p:sldId id="355" r:id="rId15"/>
    <p:sldId id="370" r:id="rId16"/>
    <p:sldId id="371" r:id="rId17"/>
    <p:sldId id="372" r:id="rId18"/>
    <p:sldId id="387" r:id="rId19"/>
    <p:sldId id="373" r:id="rId20"/>
    <p:sldId id="374" r:id="rId21"/>
    <p:sldId id="375" r:id="rId22"/>
    <p:sldId id="377" r:id="rId23"/>
    <p:sldId id="379" r:id="rId24"/>
    <p:sldId id="380" r:id="rId25"/>
    <p:sldId id="381" r:id="rId26"/>
    <p:sldId id="382" r:id="rId27"/>
    <p:sldId id="383" r:id="rId28"/>
    <p:sldId id="384" r:id="rId29"/>
    <p:sldId id="385" r:id="rId30"/>
    <p:sldId id="343" r:id="rId31"/>
    <p:sldId id="37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F33"/>
    <a:srgbClr val="9BA7A5"/>
    <a:srgbClr val="55A9B7"/>
    <a:srgbClr val="74B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8A693-50B3-437E-AD52-B88D40E35526}" v="3" dt="2020-10-14T20:04:43.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26" autoAdjust="0"/>
  </p:normalViewPr>
  <p:slideViewPr>
    <p:cSldViewPr snapToGrid="0">
      <p:cViewPr varScale="1">
        <p:scale>
          <a:sx n="101" d="100"/>
          <a:sy n="101" d="100"/>
        </p:scale>
        <p:origin x="138" y="31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hsd.lan\HSD\hsdclients\jhoy\Projects\Sarah%20Collard\January%2016,%202024%20BOS%20Presentation\Sarah's%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FY 23-24 by MHSA Component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343731387472194"/>
          <c:y val="0.13613688807433905"/>
          <c:w val="0.69843335601965839"/>
          <c:h val="0.75854845817817451"/>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A9DB-4C9C-A440-8E3CE7730E1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A9DB-4C9C-A440-8E3CE7730E1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9DB-4C9C-A440-8E3CE7730E1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A9DB-4C9C-A440-8E3CE7730E1C}"/>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A9DB-4C9C-A440-8E3CE7730E1C}"/>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A9DB-4C9C-A440-8E3CE7730E1C}"/>
              </c:ext>
            </c:extLst>
          </c:dPt>
          <c:dLbls>
            <c:dLbl>
              <c:idx val="4"/>
              <c:layout>
                <c:manualLayout>
                  <c:x val="2.0245021208015654E-3"/>
                  <c:y val="-1.436340003947291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A9DB-4C9C-A440-8E3CE7730E1C}"/>
                </c:ext>
              </c:extLst>
            </c:dLbl>
            <c:dLbl>
              <c:idx val="5"/>
              <c:layout>
                <c:manualLayout>
                  <c:x val="1.387800446888458E-2"/>
                  <c:y val="-1.638415464407262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A9DB-4C9C-A440-8E3CE7730E1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'Scenario 1 Chart'!$A$4:$A$9</c:f>
              <c:strCache>
                <c:ptCount val="6"/>
                <c:pt idx="0">
                  <c:v>FSP </c:v>
                </c:pt>
                <c:pt idx="1">
                  <c:v>GSD</c:v>
                </c:pt>
                <c:pt idx="2">
                  <c:v>PEI </c:v>
                </c:pt>
                <c:pt idx="3">
                  <c:v>INN</c:v>
                </c:pt>
                <c:pt idx="4">
                  <c:v>CFTN</c:v>
                </c:pt>
                <c:pt idx="5">
                  <c:v>WET</c:v>
                </c:pt>
              </c:strCache>
            </c:strRef>
          </c:cat>
          <c:val>
            <c:numRef>
              <c:f>'Scenario 1 Chart'!$C$4:$C$9</c:f>
              <c:numCache>
                <c:formatCode>0%</c:formatCode>
                <c:ptCount val="6"/>
                <c:pt idx="0">
                  <c:v>0.43458341214943008</c:v>
                </c:pt>
                <c:pt idx="1">
                  <c:v>0.27389083664022984</c:v>
                </c:pt>
                <c:pt idx="2">
                  <c:v>0.14999902958435216</c:v>
                </c:pt>
                <c:pt idx="3">
                  <c:v>3.8599803193913089E-2</c:v>
                </c:pt>
                <c:pt idx="4">
                  <c:v>4.1012951717621211E-2</c:v>
                </c:pt>
                <c:pt idx="5">
                  <c:v>6.1913966714453601E-2</c:v>
                </c:pt>
              </c:numCache>
            </c:numRef>
          </c:val>
          <c:extLst>
            <c:ext xmlns:c16="http://schemas.microsoft.com/office/drawing/2014/chart" uri="{C3380CC4-5D6E-409C-BE32-E72D297353CC}">
              <c16:uniqueId val="{0000000C-A9DB-4C9C-A440-8E3CE7730E1C}"/>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i="0" u="none" strike="noStrike" kern="1200" spc="0" baseline="0" dirty="0">
                <a:solidFill>
                  <a:sysClr val="windowText" lastClr="000000"/>
                </a:solidFill>
              </a:rPr>
              <a:t>Transition to New BHSA Categories</a:t>
            </a:r>
            <a:endParaRPr lang="en-US" sz="1400" b="1" i="0" u="none" strike="noStrike" kern="1200" spc="0" baseline="0" dirty="0">
              <a:solidFill>
                <a:sysClr val="windowText" lastClr="000000"/>
              </a:solidFill>
            </a:endParaRPr>
          </a:p>
          <a:p>
            <a:pPr>
              <a:defRPr sz="1600"/>
            </a:pPr>
            <a:r>
              <a:rPr lang="en-US" sz="1400" b="1" i="0" u="none" strike="noStrike" kern="1200" spc="0" baseline="0" dirty="0">
                <a:solidFill>
                  <a:sysClr val="windowText" lastClr="000000"/>
                </a:solidFill>
              </a:rPr>
              <a:t>State Workforce Initiative currently takes 5% - increasing to 10% </a:t>
            </a:r>
            <a:endParaRPr lang="en-US" sz="1400" b="1"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596421993060259"/>
          <c:y val="0.18649997531005544"/>
          <c:w val="0.59535057116401746"/>
          <c:h val="0.77253088537267178"/>
        </c:manualLayout>
      </c:layout>
      <c:pieChart>
        <c:varyColors val="1"/>
        <c:ser>
          <c:idx val="0"/>
          <c:order val="0"/>
          <c:explosion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6AF-47DD-B98A-0726E36AA36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6AF-47DD-B98A-0726E36AA36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6AF-47DD-B98A-0726E36AA36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C6AF-47DD-B98A-0726E36AA367}"/>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C6AF-47DD-B98A-0726E36AA367}"/>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C6AF-47DD-B98A-0726E36AA367}"/>
              </c:ext>
            </c:extLst>
          </c:dPt>
          <c:dLbls>
            <c:dLbl>
              <c:idx val="4"/>
              <c:layout>
                <c:manualLayout>
                  <c:x val="0.19542121750910169"/>
                  <c:y val="3.242078381738555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6AF-47DD-B98A-0726E36AA36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'Scenario 1 Chart'!$A$35:$A$40</c:f>
              <c:strCache>
                <c:ptCount val="6"/>
                <c:pt idx="0">
                  <c:v>Housing: 50% Chronically Homeless </c:v>
                </c:pt>
                <c:pt idx="1">
                  <c:v>Housing: Remaining 50%</c:v>
                </c:pt>
                <c:pt idx="2">
                  <c:v>FSP </c:v>
                </c:pt>
                <c:pt idx="3">
                  <c:v>BHSS: Early Intervention</c:v>
                </c:pt>
                <c:pt idx="4">
                  <c:v>BHSS: Early Intervention &lt;25</c:v>
                </c:pt>
                <c:pt idx="5">
                  <c:v>BHSS: GSD</c:v>
                </c:pt>
              </c:strCache>
            </c:strRef>
          </c:cat>
          <c:val>
            <c:numRef>
              <c:f>'Scenario 1 Chart'!$B$35:$B$40</c:f>
              <c:numCache>
                <c:formatCode>_(* #,##0_);_(* \(#,##0\);_(* "-"??_);_(@_)</c:formatCode>
                <c:ptCount val="6"/>
                <c:pt idx="0">
                  <c:v>919927.5</c:v>
                </c:pt>
                <c:pt idx="1">
                  <c:v>919927.5</c:v>
                </c:pt>
                <c:pt idx="2">
                  <c:v>2146497.84</c:v>
                </c:pt>
                <c:pt idx="3">
                  <c:v>536410</c:v>
                </c:pt>
                <c:pt idx="4">
                  <c:v>558304</c:v>
                </c:pt>
                <c:pt idx="5">
                  <c:v>1051784</c:v>
                </c:pt>
              </c:numCache>
            </c:numRef>
          </c:val>
          <c:extLst>
            <c:ext xmlns:c16="http://schemas.microsoft.com/office/drawing/2014/chart" uri="{C3380CC4-5D6E-409C-BE32-E72D297353CC}">
              <c16:uniqueId val="{0000000C-C6AF-47DD-B98A-0726E36AA367}"/>
            </c:ext>
          </c:extLst>
        </c:ser>
        <c:ser>
          <c:idx val="1"/>
          <c:order val="1"/>
          <c:dPt>
            <c:idx val="0"/>
            <c:bubble3D val="0"/>
            <c:spPr>
              <a:solidFill>
                <a:schemeClr val="accent6"/>
              </a:solidFill>
              <a:ln w="19050">
                <a:solidFill>
                  <a:schemeClr val="lt1"/>
                </a:solidFill>
              </a:ln>
              <a:effectLst/>
            </c:spPr>
            <c:extLst>
              <c:ext xmlns:c16="http://schemas.microsoft.com/office/drawing/2014/chart" uri="{C3380CC4-5D6E-409C-BE32-E72D297353CC}">
                <c16:uniqueId val="{0000000E-C6AF-47DD-B98A-0726E36AA36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10-C6AF-47DD-B98A-0726E36AA36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12-C6AF-47DD-B98A-0726E36AA36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4-C6AF-47DD-B98A-0726E36AA367}"/>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6-C6AF-47DD-B98A-0726E36AA367}"/>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8-C6AF-47DD-B98A-0726E36AA36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'Scenario 1 Chart'!$A$35:$A$40</c:f>
              <c:strCache>
                <c:ptCount val="6"/>
                <c:pt idx="0">
                  <c:v>Housing: 50% Chronically Homeless </c:v>
                </c:pt>
                <c:pt idx="1">
                  <c:v>Housing: Remaining 50%</c:v>
                </c:pt>
                <c:pt idx="2">
                  <c:v>FSP </c:v>
                </c:pt>
                <c:pt idx="3">
                  <c:v>BHSS: Early Intervention</c:v>
                </c:pt>
                <c:pt idx="4">
                  <c:v>BHSS: Early Intervention &lt;25</c:v>
                </c:pt>
                <c:pt idx="5">
                  <c:v>BHSS: GSD</c:v>
                </c:pt>
              </c:strCache>
            </c:strRef>
          </c:cat>
          <c:val>
            <c:numRef>
              <c:f>'Scenario 1 Chart'!$C$35:$C$40</c:f>
              <c:numCache>
                <c:formatCode>0%</c:formatCode>
                <c:ptCount val="6"/>
                <c:pt idx="0">
                  <c:v>0.14999997945490551</c:v>
                </c:pt>
                <c:pt idx="1">
                  <c:v>0.14999997945490551</c:v>
                </c:pt>
                <c:pt idx="2">
                  <c:v>0.35000000750059002</c:v>
                </c:pt>
                <c:pt idx="3">
                  <c:v>8.7465032819875332E-2</c:v>
                </c:pt>
                <c:pt idx="4">
                  <c:v>9.1034987571946238E-2</c:v>
                </c:pt>
                <c:pt idx="5">
                  <c:v>0.17150001319777736</c:v>
                </c:pt>
              </c:numCache>
            </c:numRef>
          </c:val>
          <c:extLst>
            <c:ext xmlns:c16="http://schemas.microsoft.com/office/drawing/2014/chart" uri="{C3380CC4-5D6E-409C-BE32-E72D297353CC}">
              <c16:uniqueId val="{00000019-C6AF-47DD-B98A-0726E36AA367}"/>
            </c:ext>
          </c:extLst>
        </c:ser>
        <c:dLbls>
          <c:showLegendKey val="0"/>
          <c:showVal val="0"/>
          <c:showCatName val="1"/>
          <c:showSerName val="0"/>
          <c:showPercent val="1"/>
          <c:showBubbleSize val="0"/>
          <c:showLeaderLines val="1"/>
        </c:dLbls>
        <c:firstSliceAng val="0"/>
      </c:pieChart>
      <c:spPr>
        <a:noFill/>
        <a:ln>
          <a:noFill/>
        </a:ln>
        <a:effectLst/>
      </c:spPr>
    </c:plotArea>
    <c:legend>
      <c:legendPos val="t"/>
      <c:layout>
        <c:manualLayout>
          <c:xMode val="edge"/>
          <c:yMode val="edge"/>
          <c:x val="3.0578882700434445E-2"/>
          <c:y val="0.14996322727727596"/>
          <c:w val="0.18448679429996143"/>
          <c:h val="0.813914291370187"/>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02657-CF45-4F6E-B357-F1455A5D156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3992D95-581F-4169-BA3B-E33FEE19F7AD}">
      <dgm:prSet phldrT="[Text]" custT="1"/>
      <dgm:spPr>
        <a:solidFill>
          <a:srgbClr val="7CBF33"/>
        </a:solidFill>
      </dgm:spPr>
      <dgm:t>
        <a:bodyPr/>
        <a:lstStyle/>
        <a:p>
          <a:r>
            <a:rPr lang="en-US" sz="3200" dirty="0"/>
            <a:t>Allows Counties to transfer funds between categories</a:t>
          </a:r>
        </a:p>
      </dgm:t>
    </dgm:pt>
    <dgm:pt modelId="{B5104E60-87F3-43FD-9E2D-CF9BA2075177}" type="parTrans" cxnId="{9D745B22-3E04-4A15-BB5D-D56D96524E6E}">
      <dgm:prSet/>
      <dgm:spPr/>
      <dgm:t>
        <a:bodyPr/>
        <a:lstStyle/>
        <a:p>
          <a:endParaRPr lang="en-US"/>
        </a:p>
      </dgm:t>
    </dgm:pt>
    <dgm:pt modelId="{DEFB963A-D50C-4013-B340-C223461EB1B3}" type="sibTrans" cxnId="{9D745B22-3E04-4A15-BB5D-D56D96524E6E}">
      <dgm:prSet/>
      <dgm:spPr/>
      <dgm:t>
        <a:bodyPr/>
        <a:lstStyle/>
        <a:p>
          <a:endParaRPr lang="en-US"/>
        </a:p>
      </dgm:t>
    </dgm:pt>
    <dgm:pt modelId="{552ECFFF-239C-49B0-9578-188F907AFF10}">
      <dgm:prSet phldrT="[Text]" custT="1"/>
      <dgm:spPr/>
      <dgm:t>
        <a:bodyPr/>
        <a:lstStyle/>
        <a:p>
          <a:pPr>
            <a:spcBef>
              <a:spcPts val="600"/>
            </a:spcBef>
            <a:buFont typeface="Wingdings" panose="05000000000000000000" pitchFamily="2" charset="2"/>
            <a:buChar char="ü"/>
          </a:pPr>
          <a:r>
            <a:rPr lang="en-US" sz="2000" dirty="0">
              <a:solidFill>
                <a:schemeClr val="bg1"/>
              </a:solidFill>
            </a:rPr>
            <a:t>Transfers can be made during the 3-year Plan cycle and annually </a:t>
          </a:r>
          <a:r>
            <a:rPr lang="en-US" sz="2000" u="sng" dirty="0">
              <a:solidFill>
                <a:schemeClr val="bg1"/>
              </a:solidFill>
            </a:rPr>
            <a:t>with DHCS approval</a:t>
          </a:r>
          <a:endParaRPr lang="en-US" sz="2000" dirty="0"/>
        </a:p>
      </dgm:t>
    </dgm:pt>
    <dgm:pt modelId="{5E525AE2-EEF8-44A8-9840-8FB6B2865861}" type="parTrans" cxnId="{F5CA83D0-E351-461F-9B83-91CEEE9BFC7A}">
      <dgm:prSet/>
      <dgm:spPr/>
      <dgm:t>
        <a:bodyPr/>
        <a:lstStyle/>
        <a:p>
          <a:endParaRPr lang="en-US"/>
        </a:p>
      </dgm:t>
    </dgm:pt>
    <dgm:pt modelId="{F8F41F2B-375D-431A-A85F-11C12B40B64D}" type="sibTrans" cxnId="{F5CA83D0-E351-461F-9B83-91CEEE9BFC7A}">
      <dgm:prSet/>
      <dgm:spPr/>
      <dgm:t>
        <a:bodyPr/>
        <a:lstStyle/>
        <a:p>
          <a:endParaRPr lang="en-US"/>
        </a:p>
      </dgm:t>
    </dgm:pt>
    <dgm:pt modelId="{44BFA3CD-CB0A-4F3B-A332-DE02F4750819}">
      <dgm:prSet phldrT="[Text]" custT="1"/>
      <dgm:spPr/>
      <dgm:t>
        <a:bodyPr/>
        <a:lstStyle/>
        <a:p>
          <a:pPr>
            <a:spcBef>
              <a:spcPts val="600"/>
            </a:spcBef>
            <a:buFont typeface="Wingdings" panose="05000000000000000000" pitchFamily="2" charset="2"/>
            <a:buChar char="ü"/>
          </a:pPr>
          <a:r>
            <a:rPr lang="en-US" sz="2000" dirty="0">
              <a:solidFill>
                <a:schemeClr val="bg1"/>
              </a:solidFill>
            </a:rPr>
            <a:t>Must go through the Community Program Planning Process</a:t>
          </a:r>
          <a:endParaRPr lang="en-US" sz="2000" dirty="0"/>
        </a:p>
      </dgm:t>
    </dgm:pt>
    <dgm:pt modelId="{C549F66C-4C35-4C5D-859F-16EFA6BD2BA8}" type="parTrans" cxnId="{D870A9F5-3265-48DF-B850-AC7964591AE3}">
      <dgm:prSet/>
      <dgm:spPr/>
      <dgm:t>
        <a:bodyPr/>
        <a:lstStyle/>
        <a:p>
          <a:endParaRPr lang="en-US"/>
        </a:p>
      </dgm:t>
    </dgm:pt>
    <dgm:pt modelId="{300A21FA-7FCD-4E64-81B3-896C53555CCD}" type="sibTrans" cxnId="{D870A9F5-3265-48DF-B850-AC7964591AE3}">
      <dgm:prSet/>
      <dgm:spPr/>
      <dgm:t>
        <a:bodyPr/>
        <a:lstStyle/>
        <a:p>
          <a:endParaRPr lang="en-US"/>
        </a:p>
      </dgm:t>
    </dgm:pt>
    <dgm:pt modelId="{E8F78BB2-0DED-4DFA-A9CA-2D1858F48D5C}">
      <dgm:prSet phldrT="[Text]" custT="1"/>
      <dgm:spPr/>
      <dgm:t>
        <a:bodyPr/>
        <a:lstStyle/>
        <a:p>
          <a:pPr>
            <a:spcBef>
              <a:spcPts val="600"/>
            </a:spcBef>
            <a:buFont typeface="Wingdings" panose="05000000000000000000" pitchFamily="2" charset="2"/>
            <a:buChar char="ü"/>
          </a:pPr>
          <a:r>
            <a:rPr lang="en-US" sz="2000" dirty="0">
              <a:solidFill>
                <a:schemeClr val="bg1"/>
              </a:solidFill>
            </a:rPr>
            <a:t>Counties will need to justify the shift is responsive to local priorities, data, and community input</a:t>
          </a:r>
          <a:endParaRPr lang="en-US" sz="2000" dirty="0"/>
        </a:p>
      </dgm:t>
    </dgm:pt>
    <dgm:pt modelId="{CB370044-3DC6-4651-A2B4-B3DA92106D3B}" type="parTrans" cxnId="{1D488C9D-74B6-477F-9FE5-91F331C6A6BB}">
      <dgm:prSet/>
      <dgm:spPr/>
      <dgm:t>
        <a:bodyPr/>
        <a:lstStyle/>
        <a:p>
          <a:endParaRPr lang="en-US"/>
        </a:p>
      </dgm:t>
    </dgm:pt>
    <dgm:pt modelId="{D71DF0CE-6E33-4697-901D-C3B811BBFA24}" type="sibTrans" cxnId="{1D488C9D-74B6-477F-9FE5-91F331C6A6BB}">
      <dgm:prSet/>
      <dgm:spPr/>
      <dgm:t>
        <a:bodyPr/>
        <a:lstStyle/>
        <a:p>
          <a:endParaRPr lang="en-US"/>
        </a:p>
      </dgm:t>
    </dgm:pt>
    <dgm:pt modelId="{4CC7DBB3-3D30-4715-A9B4-1B2D163FA087}">
      <dgm:prSet phldrT="[Text]" custT="1"/>
      <dgm:spPr/>
      <dgm:t>
        <a:bodyPr/>
        <a:lstStyle/>
        <a:p>
          <a:pPr>
            <a:spcBef>
              <a:spcPts val="600"/>
            </a:spcBef>
            <a:buFont typeface="Wingdings" panose="05000000000000000000" pitchFamily="2" charset="2"/>
            <a:buChar char="ü"/>
          </a:pPr>
          <a:r>
            <a:rPr lang="en-US" sz="2000" dirty="0">
              <a:solidFill>
                <a:schemeClr val="bg1"/>
              </a:solidFill>
            </a:rPr>
            <a:t>If DHCS does not respond within 30 days of the request, the transfers will be considered approved</a:t>
          </a:r>
          <a:endParaRPr lang="en-US" sz="2000" dirty="0"/>
        </a:p>
      </dgm:t>
    </dgm:pt>
    <dgm:pt modelId="{9E9BBBF0-7BE5-4E2C-90C2-46FED7487DCE}" type="parTrans" cxnId="{8DFAB800-4CAA-4A71-9B3C-5A627C436084}">
      <dgm:prSet/>
      <dgm:spPr/>
      <dgm:t>
        <a:bodyPr/>
        <a:lstStyle/>
        <a:p>
          <a:endParaRPr lang="en-US"/>
        </a:p>
      </dgm:t>
    </dgm:pt>
    <dgm:pt modelId="{4448B401-59BF-4954-BE2A-8E78BBF745FC}" type="sibTrans" cxnId="{8DFAB800-4CAA-4A71-9B3C-5A627C436084}">
      <dgm:prSet/>
      <dgm:spPr/>
      <dgm:t>
        <a:bodyPr/>
        <a:lstStyle/>
        <a:p>
          <a:endParaRPr lang="en-US"/>
        </a:p>
      </dgm:t>
    </dgm:pt>
    <dgm:pt modelId="{932A9660-CD55-4DA4-B337-4C1CB67024A2}">
      <dgm:prSet phldrT="[Text]" custT="1"/>
      <dgm:spPr/>
      <dgm:t>
        <a:bodyPr/>
        <a:lstStyle/>
        <a:p>
          <a:pPr>
            <a:spcBef>
              <a:spcPts val="600"/>
            </a:spcBef>
            <a:buFont typeface="Wingdings" panose="05000000000000000000" pitchFamily="2" charset="2"/>
            <a:buChar char="ü"/>
          </a:pPr>
          <a:r>
            <a:rPr lang="en-US" sz="2000" dirty="0">
              <a:solidFill>
                <a:schemeClr val="bg1"/>
              </a:solidFill>
            </a:rPr>
            <a:t>On an </a:t>
          </a:r>
          <a:r>
            <a:rPr lang="en-US" sz="2000" u="sng" dirty="0">
              <a:solidFill>
                <a:schemeClr val="bg1"/>
              </a:solidFill>
            </a:rPr>
            <a:t>ongoing basis</a:t>
          </a:r>
          <a:r>
            <a:rPr lang="en-US" sz="2000" dirty="0">
              <a:solidFill>
                <a:schemeClr val="bg1"/>
              </a:solidFill>
            </a:rPr>
            <a:t> counties can shift up to </a:t>
          </a:r>
          <a:r>
            <a:rPr lang="en-US" sz="2000" u="sng" dirty="0">
              <a:solidFill>
                <a:schemeClr val="bg1"/>
              </a:solidFill>
            </a:rPr>
            <a:t>14% of the funds cumulatively</a:t>
          </a:r>
          <a:r>
            <a:rPr lang="en-US" sz="2000" dirty="0">
              <a:solidFill>
                <a:schemeClr val="bg1"/>
              </a:solidFill>
            </a:rPr>
            <a:t>, with a 7% max from any one category</a:t>
          </a:r>
          <a:endParaRPr lang="en-US" sz="2000" dirty="0"/>
        </a:p>
      </dgm:t>
    </dgm:pt>
    <dgm:pt modelId="{F9C3E58F-F4B6-4728-8F64-63DCB4C09BD6}" type="sibTrans" cxnId="{D82EA373-61FE-42F4-93C0-70DF39386214}">
      <dgm:prSet/>
      <dgm:spPr/>
      <dgm:t>
        <a:bodyPr/>
        <a:lstStyle/>
        <a:p>
          <a:endParaRPr lang="en-US"/>
        </a:p>
      </dgm:t>
    </dgm:pt>
    <dgm:pt modelId="{124A6F62-B35E-4021-BA4E-BA89DA2392C5}" type="parTrans" cxnId="{D82EA373-61FE-42F4-93C0-70DF39386214}">
      <dgm:prSet/>
      <dgm:spPr/>
      <dgm:t>
        <a:bodyPr/>
        <a:lstStyle/>
        <a:p>
          <a:endParaRPr lang="en-US"/>
        </a:p>
      </dgm:t>
    </dgm:pt>
    <dgm:pt modelId="{73747B7C-678B-4A16-B6DE-BDE727BAC032}" type="pres">
      <dgm:prSet presAssocID="{EA502657-CF45-4F6E-B357-F1455A5D1566}" presName="linear" presStyleCnt="0">
        <dgm:presLayoutVars>
          <dgm:animLvl val="lvl"/>
          <dgm:resizeHandles val="exact"/>
        </dgm:presLayoutVars>
      </dgm:prSet>
      <dgm:spPr/>
    </dgm:pt>
    <dgm:pt modelId="{980D74BF-35D8-4B23-8D67-0899A34544E1}" type="pres">
      <dgm:prSet presAssocID="{03992D95-581F-4169-BA3B-E33FEE19F7AD}" presName="parentText" presStyleLbl="node1" presStyleIdx="0" presStyleCnt="1" custScaleY="71821" custLinFactNeighborX="1542" custLinFactNeighborY="5140">
        <dgm:presLayoutVars>
          <dgm:chMax val="0"/>
          <dgm:bulletEnabled val="1"/>
        </dgm:presLayoutVars>
      </dgm:prSet>
      <dgm:spPr/>
    </dgm:pt>
    <dgm:pt modelId="{8F336A3D-C430-4EF8-B9C5-AAF58881D22D}" type="pres">
      <dgm:prSet presAssocID="{03992D95-581F-4169-BA3B-E33FEE19F7AD}" presName="childText" presStyleLbl="revTx" presStyleIdx="0" presStyleCnt="1" custScaleY="66364" custLinFactNeighborX="-171" custLinFactNeighborY="72159">
        <dgm:presLayoutVars>
          <dgm:bulletEnabled val="1"/>
        </dgm:presLayoutVars>
      </dgm:prSet>
      <dgm:spPr/>
    </dgm:pt>
  </dgm:ptLst>
  <dgm:cxnLst>
    <dgm:cxn modelId="{8DFAB800-4CAA-4A71-9B3C-5A627C436084}" srcId="{03992D95-581F-4169-BA3B-E33FEE19F7AD}" destId="{4CC7DBB3-3D30-4715-A9B4-1B2D163FA087}" srcOrd="4" destOrd="0" parTransId="{9E9BBBF0-7BE5-4E2C-90C2-46FED7487DCE}" sibTransId="{4448B401-59BF-4954-BE2A-8E78BBF745FC}"/>
    <dgm:cxn modelId="{9D745B22-3E04-4A15-BB5D-D56D96524E6E}" srcId="{EA502657-CF45-4F6E-B357-F1455A5D1566}" destId="{03992D95-581F-4169-BA3B-E33FEE19F7AD}" srcOrd="0" destOrd="0" parTransId="{B5104E60-87F3-43FD-9E2D-CF9BA2075177}" sibTransId="{DEFB963A-D50C-4013-B340-C223461EB1B3}"/>
    <dgm:cxn modelId="{D82EA373-61FE-42F4-93C0-70DF39386214}" srcId="{03992D95-581F-4169-BA3B-E33FEE19F7AD}" destId="{932A9660-CD55-4DA4-B337-4C1CB67024A2}" srcOrd="0" destOrd="0" parTransId="{124A6F62-B35E-4021-BA4E-BA89DA2392C5}" sibTransId="{F9C3E58F-F4B6-4728-8F64-63DCB4C09BD6}"/>
    <dgm:cxn modelId="{6FD0A27C-A2FC-4762-B771-4A9B21E07FC0}" type="presOf" srcId="{03992D95-581F-4169-BA3B-E33FEE19F7AD}" destId="{980D74BF-35D8-4B23-8D67-0899A34544E1}" srcOrd="0" destOrd="0" presId="urn:microsoft.com/office/officeart/2005/8/layout/vList2"/>
    <dgm:cxn modelId="{0CC47F85-B803-4832-AFDA-CA1CDF1BE33D}" type="presOf" srcId="{E8F78BB2-0DED-4DFA-A9CA-2D1858F48D5C}" destId="{8F336A3D-C430-4EF8-B9C5-AAF58881D22D}" srcOrd="0" destOrd="3" presId="urn:microsoft.com/office/officeart/2005/8/layout/vList2"/>
    <dgm:cxn modelId="{1D488C9D-74B6-477F-9FE5-91F331C6A6BB}" srcId="{03992D95-581F-4169-BA3B-E33FEE19F7AD}" destId="{E8F78BB2-0DED-4DFA-A9CA-2D1858F48D5C}" srcOrd="3" destOrd="0" parTransId="{CB370044-3DC6-4651-A2B4-B3DA92106D3B}" sibTransId="{D71DF0CE-6E33-4697-901D-C3B811BBFA24}"/>
    <dgm:cxn modelId="{093BFCA9-32C1-469F-BFF4-C7F458270C79}" type="presOf" srcId="{932A9660-CD55-4DA4-B337-4C1CB67024A2}" destId="{8F336A3D-C430-4EF8-B9C5-AAF58881D22D}" srcOrd="0" destOrd="0" presId="urn:microsoft.com/office/officeart/2005/8/layout/vList2"/>
    <dgm:cxn modelId="{396334AD-232E-46CE-99B7-A69C25AD88EA}" type="presOf" srcId="{552ECFFF-239C-49B0-9578-188F907AFF10}" destId="{8F336A3D-C430-4EF8-B9C5-AAF58881D22D}" srcOrd="0" destOrd="1" presId="urn:microsoft.com/office/officeart/2005/8/layout/vList2"/>
    <dgm:cxn modelId="{160918B0-4020-4AB3-81C6-5A20C7408EC4}" type="presOf" srcId="{4CC7DBB3-3D30-4715-A9B4-1B2D163FA087}" destId="{8F336A3D-C430-4EF8-B9C5-AAF58881D22D}" srcOrd="0" destOrd="4" presId="urn:microsoft.com/office/officeart/2005/8/layout/vList2"/>
    <dgm:cxn modelId="{33BF69C8-09F5-4F5B-983F-F80DE8D00734}" type="presOf" srcId="{EA502657-CF45-4F6E-B357-F1455A5D1566}" destId="{73747B7C-678B-4A16-B6DE-BDE727BAC032}" srcOrd="0" destOrd="0" presId="urn:microsoft.com/office/officeart/2005/8/layout/vList2"/>
    <dgm:cxn modelId="{F5CA83D0-E351-461F-9B83-91CEEE9BFC7A}" srcId="{03992D95-581F-4169-BA3B-E33FEE19F7AD}" destId="{552ECFFF-239C-49B0-9578-188F907AFF10}" srcOrd="1" destOrd="0" parTransId="{5E525AE2-EEF8-44A8-9840-8FB6B2865861}" sibTransId="{F8F41F2B-375D-431A-A85F-11C12B40B64D}"/>
    <dgm:cxn modelId="{F82D03D4-30FA-4305-BCAB-C3C4AC6A49B3}" type="presOf" srcId="{44BFA3CD-CB0A-4F3B-A332-DE02F4750819}" destId="{8F336A3D-C430-4EF8-B9C5-AAF58881D22D}" srcOrd="0" destOrd="2" presId="urn:microsoft.com/office/officeart/2005/8/layout/vList2"/>
    <dgm:cxn modelId="{D870A9F5-3265-48DF-B850-AC7964591AE3}" srcId="{03992D95-581F-4169-BA3B-E33FEE19F7AD}" destId="{44BFA3CD-CB0A-4F3B-A332-DE02F4750819}" srcOrd="2" destOrd="0" parTransId="{C549F66C-4C35-4C5D-859F-16EFA6BD2BA8}" sibTransId="{300A21FA-7FCD-4E64-81B3-896C53555CCD}"/>
    <dgm:cxn modelId="{A93FEAE9-FAD0-4CE2-A791-18DAB6C16825}" type="presParOf" srcId="{73747B7C-678B-4A16-B6DE-BDE727BAC032}" destId="{980D74BF-35D8-4B23-8D67-0899A34544E1}" srcOrd="0" destOrd="0" presId="urn:microsoft.com/office/officeart/2005/8/layout/vList2"/>
    <dgm:cxn modelId="{1B8047CC-DAE2-4BDB-81DD-BA6D63BF6B62}" type="presParOf" srcId="{73747B7C-678B-4A16-B6DE-BDE727BAC032}" destId="{8F336A3D-C430-4EF8-B9C5-AAF58881D22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D74BF-35D8-4B23-8D67-0899A34544E1}">
      <dsp:nvSpPr>
        <dsp:cNvPr id="0" name=""/>
        <dsp:cNvSpPr/>
      </dsp:nvSpPr>
      <dsp:spPr>
        <a:xfrm>
          <a:off x="0" y="521400"/>
          <a:ext cx="7623265" cy="859632"/>
        </a:xfrm>
        <a:prstGeom prst="roundRect">
          <a:avLst/>
        </a:prstGeom>
        <a:solidFill>
          <a:srgbClr val="7CB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Allows Counties to transfer funds between categories</a:t>
          </a:r>
        </a:p>
      </dsp:txBody>
      <dsp:txXfrm>
        <a:off x="41964" y="563364"/>
        <a:ext cx="7539337" cy="775704"/>
      </dsp:txXfrm>
    </dsp:sp>
    <dsp:sp modelId="{8F336A3D-C430-4EF8-B9C5-AAF58881D22D}">
      <dsp:nvSpPr>
        <dsp:cNvPr id="0" name=""/>
        <dsp:cNvSpPr/>
      </dsp:nvSpPr>
      <dsp:spPr>
        <a:xfrm>
          <a:off x="0" y="1630320"/>
          <a:ext cx="7623265" cy="1756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039" tIns="25400" rIns="142240" bIns="25400" numCol="1" spcCol="1270" anchor="t" anchorCtr="0">
          <a:noAutofit/>
        </a:bodyPr>
        <a:lstStyle/>
        <a:p>
          <a:pPr marL="228600" lvl="1" indent="-228600" algn="l" defTabSz="889000">
            <a:lnSpc>
              <a:spcPct val="90000"/>
            </a:lnSpc>
            <a:spcBef>
              <a:spcPct val="0"/>
            </a:spcBef>
            <a:spcAft>
              <a:spcPct val="20000"/>
            </a:spcAft>
            <a:buFont typeface="Wingdings" panose="05000000000000000000" pitchFamily="2" charset="2"/>
            <a:buChar char="ü"/>
          </a:pPr>
          <a:r>
            <a:rPr lang="en-US" sz="2000" kern="1200" dirty="0">
              <a:solidFill>
                <a:schemeClr val="bg1"/>
              </a:solidFill>
            </a:rPr>
            <a:t>On an </a:t>
          </a:r>
          <a:r>
            <a:rPr lang="en-US" sz="2000" u="sng" kern="1200" dirty="0">
              <a:solidFill>
                <a:schemeClr val="bg1"/>
              </a:solidFill>
            </a:rPr>
            <a:t>ongoing basis</a:t>
          </a:r>
          <a:r>
            <a:rPr lang="en-US" sz="2000" kern="1200" dirty="0">
              <a:solidFill>
                <a:schemeClr val="bg1"/>
              </a:solidFill>
            </a:rPr>
            <a:t> counties can shift up to </a:t>
          </a:r>
          <a:r>
            <a:rPr lang="en-US" sz="2000" u="sng" kern="1200" dirty="0">
              <a:solidFill>
                <a:schemeClr val="bg1"/>
              </a:solidFill>
            </a:rPr>
            <a:t>14% of the funds cumulatively</a:t>
          </a:r>
          <a:r>
            <a:rPr lang="en-US" sz="2000" kern="1200" dirty="0">
              <a:solidFill>
                <a:schemeClr val="bg1"/>
              </a:solidFill>
            </a:rPr>
            <a:t>, with a 7% max from any one category</a:t>
          </a:r>
          <a:endParaRPr lang="en-US" sz="2000" kern="1200" dirty="0"/>
        </a:p>
        <a:p>
          <a:pPr marL="228600" lvl="1" indent="-228600" algn="l" defTabSz="889000">
            <a:lnSpc>
              <a:spcPct val="90000"/>
            </a:lnSpc>
            <a:spcBef>
              <a:spcPct val="0"/>
            </a:spcBef>
            <a:spcAft>
              <a:spcPct val="20000"/>
            </a:spcAft>
            <a:buFont typeface="Wingdings" panose="05000000000000000000" pitchFamily="2" charset="2"/>
            <a:buChar char="ü"/>
          </a:pPr>
          <a:r>
            <a:rPr lang="en-US" sz="2000" kern="1200" dirty="0">
              <a:solidFill>
                <a:schemeClr val="bg1"/>
              </a:solidFill>
            </a:rPr>
            <a:t>Transfers can be made during the 3-year Plan cycle and annually </a:t>
          </a:r>
          <a:r>
            <a:rPr lang="en-US" sz="2000" u="sng" kern="1200" dirty="0">
              <a:solidFill>
                <a:schemeClr val="bg1"/>
              </a:solidFill>
            </a:rPr>
            <a:t>with DHCS approval</a:t>
          </a:r>
          <a:endParaRPr lang="en-US" sz="2000" kern="1200" dirty="0"/>
        </a:p>
        <a:p>
          <a:pPr marL="228600" lvl="1" indent="-228600" algn="l" defTabSz="889000">
            <a:lnSpc>
              <a:spcPct val="90000"/>
            </a:lnSpc>
            <a:spcBef>
              <a:spcPct val="0"/>
            </a:spcBef>
            <a:spcAft>
              <a:spcPct val="20000"/>
            </a:spcAft>
            <a:buFont typeface="Wingdings" panose="05000000000000000000" pitchFamily="2" charset="2"/>
            <a:buChar char="ü"/>
          </a:pPr>
          <a:r>
            <a:rPr lang="en-US" sz="2000" kern="1200" dirty="0">
              <a:solidFill>
                <a:schemeClr val="bg1"/>
              </a:solidFill>
            </a:rPr>
            <a:t>Must go through the Community Program Planning Process</a:t>
          </a:r>
          <a:endParaRPr lang="en-US" sz="2000" kern="1200" dirty="0"/>
        </a:p>
        <a:p>
          <a:pPr marL="228600" lvl="1" indent="-228600" algn="l" defTabSz="889000">
            <a:lnSpc>
              <a:spcPct val="90000"/>
            </a:lnSpc>
            <a:spcBef>
              <a:spcPct val="0"/>
            </a:spcBef>
            <a:spcAft>
              <a:spcPct val="20000"/>
            </a:spcAft>
            <a:buFont typeface="Wingdings" panose="05000000000000000000" pitchFamily="2" charset="2"/>
            <a:buChar char="ü"/>
          </a:pPr>
          <a:r>
            <a:rPr lang="en-US" sz="2000" kern="1200" dirty="0">
              <a:solidFill>
                <a:schemeClr val="bg1"/>
              </a:solidFill>
            </a:rPr>
            <a:t>Counties will need to justify the shift is responsive to local priorities, data, and community input</a:t>
          </a:r>
          <a:endParaRPr lang="en-US" sz="2000" kern="1200" dirty="0"/>
        </a:p>
        <a:p>
          <a:pPr marL="228600" lvl="1" indent="-228600" algn="l" defTabSz="889000">
            <a:lnSpc>
              <a:spcPct val="90000"/>
            </a:lnSpc>
            <a:spcBef>
              <a:spcPct val="0"/>
            </a:spcBef>
            <a:spcAft>
              <a:spcPct val="20000"/>
            </a:spcAft>
            <a:buFont typeface="Wingdings" panose="05000000000000000000" pitchFamily="2" charset="2"/>
            <a:buChar char="ü"/>
          </a:pPr>
          <a:r>
            <a:rPr lang="en-US" sz="2000" kern="1200" dirty="0">
              <a:solidFill>
                <a:schemeClr val="bg1"/>
              </a:solidFill>
            </a:rPr>
            <a:t>If DHCS does not respond within 30 days of the request, the transfers will be considered approved</a:t>
          </a:r>
          <a:endParaRPr lang="en-US" sz="2000" kern="1200" dirty="0"/>
        </a:p>
      </dsp:txBody>
      <dsp:txXfrm>
        <a:off x="0" y="1630320"/>
        <a:ext cx="7623265" cy="17566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E7A52F-9D89-7442-A8E9-48D1527B5F6B}" type="datetimeFigureOut">
              <a:rPr lang="en-US" smtClean="0"/>
              <a:t>1/10/2024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428580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69607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25</a:t>
            </a:fld>
            <a:endParaRPr lang="en-US" dirty="0"/>
          </a:p>
        </p:txBody>
      </p:sp>
    </p:spTree>
    <p:extLst>
      <p:ext uri="{BB962C8B-B14F-4D97-AF65-F5344CB8AC3E}">
        <p14:creationId xmlns:p14="http://schemas.microsoft.com/office/powerpoint/2010/main" val="35478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1823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115155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p:txBody>
          <a:bodyPr/>
          <a:lstStyle/>
          <a:p>
            <a:r>
              <a:rPr lang="en-US"/>
              <a:t>Annual Review</a:t>
            </a:r>
            <a:endParaRPr lang="en-US" b="0" dirty="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January 10, 2024</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researchleap.com/financial-planning-corporate-development-attitude-analysis-selected-enterprises-uzbekistan/" TargetMode="Externa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xels.com/photo/people-sitting-around-table-inside-room-5990047/" TargetMode="External"/><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creativecommons.org/licenses/by/3.0/" TargetMode="External"/><Relationship Id="rId4" Type="http://schemas.openxmlformats.org/officeDocument/2006/relationships/hyperlink" Target="https://foto.wuestenigel.com/funding-text-with-us-dollar-banknot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transgriot.blogspot.com/2018/02/can-use-some-help-again-for-housing.html"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www.ibiblio.org/pjones/blog/category/noema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4790114" y="2116182"/>
            <a:ext cx="7068511" cy="1514019"/>
          </a:xfrm>
        </p:spPr>
        <p:txBody>
          <a:bodyPr/>
          <a:lstStyle/>
          <a:p>
            <a:pPr algn="ctr"/>
            <a:r>
              <a:rPr lang="en-US" dirty="0"/>
              <a:t>MHSA REFORM: </a:t>
            </a:r>
            <a:br>
              <a:rPr lang="en-US" dirty="0"/>
            </a:br>
            <a:r>
              <a:rPr lang="en-US" dirty="0"/>
              <a:t>SB 326 (Prop 1)</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4850657" y="4555781"/>
            <a:ext cx="6992983" cy="1514019"/>
          </a:xfrm>
        </p:spPr>
        <p:txBody>
          <a:bodyPr/>
          <a:lstStyle/>
          <a:p>
            <a:pPr algn="ctr"/>
            <a:r>
              <a:rPr lang="en-US" sz="2400" dirty="0">
                <a:latin typeface="+mj-lt"/>
              </a:rPr>
              <a:t>Siskiyou County Health and Human Services Agency Behavioral Health Division</a:t>
            </a:r>
          </a:p>
          <a:p>
            <a:pPr algn="ctr"/>
            <a:endParaRPr lang="en-US" sz="1600" dirty="0"/>
          </a:p>
          <a:p>
            <a:pPr algn="r"/>
            <a:r>
              <a:rPr lang="en-US" b="1" dirty="0"/>
              <a:t>Sarah Collard, Ph.D.</a:t>
            </a:r>
          </a:p>
          <a:p>
            <a:pPr algn="r"/>
            <a:r>
              <a:rPr lang="en-US" dirty="0"/>
              <a:t>February 6, 2024</a:t>
            </a:r>
          </a:p>
          <a:p>
            <a:endParaRPr lang="en-US"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FA04-6227-9040-92A6-9514A59B8E7B}"/>
              </a:ext>
            </a:extLst>
          </p:cNvPr>
          <p:cNvSpPr>
            <a:spLocks noGrp="1"/>
          </p:cNvSpPr>
          <p:nvPr>
            <p:ph type="title"/>
          </p:nvPr>
        </p:nvSpPr>
        <p:spPr>
          <a:xfrm>
            <a:off x="964023" y="879063"/>
            <a:ext cx="9407886" cy="610863"/>
          </a:xfrm>
        </p:spPr>
        <p:txBody>
          <a:bodyPr>
            <a:normAutofit fontScale="90000"/>
          </a:bodyPr>
          <a:lstStyle/>
          <a:p>
            <a:r>
              <a:rPr lang="en-US" dirty="0"/>
              <a:t>BEHAVIORAL HEALTH SERVICES &amp; SUPPORTS CATEGORY</a:t>
            </a:r>
          </a:p>
        </p:txBody>
      </p:sp>
      <p:sp>
        <p:nvSpPr>
          <p:cNvPr id="3" name="Text Placeholder 2">
            <a:extLst>
              <a:ext uri="{FF2B5EF4-FFF2-40B4-BE49-F238E27FC236}">
                <a16:creationId xmlns:a16="http://schemas.microsoft.com/office/drawing/2014/main" id="{9CD657E5-4675-E84E-840E-4F6D4868C5A9}"/>
              </a:ext>
            </a:extLst>
          </p:cNvPr>
          <p:cNvSpPr>
            <a:spLocks noGrp="1"/>
          </p:cNvSpPr>
          <p:nvPr>
            <p:ph type="body" idx="1"/>
          </p:nvPr>
        </p:nvSpPr>
        <p:spPr>
          <a:xfrm>
            <a:off x="964023" y="2207623"/>
            <a:ext cx="4827178" cy="497577"/>
          </a:xfrm>
        </p:spPr>
        <p:txBody>
          <a:bodyPr>
            <a:noAutofit/>
          </a:bodyPr>
          <a:lstStyle/>
          <a:p>
            <a:r>
              <a:rPr lang="en-US" sz="2000" dirty="0"/>
              <a:t>Behavioral Health Services &amp; Supports (BHSS) Category – 35%</a:t>
            </a:r>
          </a:p>
        </p:txBody>
      </p:sp>
      <p:sp>
        <p:nvSpPr>
          <p:cNvPr id="5" name="Content Placeholder 4">
            <a:extLst>
              <a:ext uri="{FF2B5EF4-FFF2-40B4-BE49-F238E27FC236}">
                <a16:creationId xmlns:a16="http://schemas.microsoft.com/office/drawing/2014/main" id="{0B4B9306-DDC0-AD4F-A9C2-739C6AEB0172}"/>
              </a:ext>
            </a:extLst>
          </p:cNvPr>
          <p:cNvSpPr>
            <a:spLocks noGrp="1"/>
          </p:cNvSpPr>
          <p:nvPr>
            <p:ph sz="half" idx="2"/>
          </p:nvPr>
        </p:nvSpPr>
        <p:spPr>
          <a:xfrm>
            <a:off x="964023" y="2786446"/>
            <a:ext cx="4827178" cy="2908960"/>
          </a:xfrm>
        </p:spPr>
        <p:txBody>
          <a:bodyPr>
            <a:normAutofit fontScale="55000" lnSpcReduction="20000"/>
          </a:bodyPr>
          <a:lstStyle/>
          <a:p>
            <a:pPr>
              <a:buFont typeface="Arial" panose="020B0604020202020204" pitchFamily="34" charset="0"/>
              <a:buChar char="•"/>
            </a:pPr>
            <a:r>
              <a:rPr lang="en-US" sz="3200" dirty="0"/>
              <a:t>Children’s System of Care and Adult System of Care services</a:t>
            </a:r>
          </a:p>
          <a:p>
            <a:pPr>
              <a:buFont typeface="Arial" panose="020B0604020202020204" pitchFamily="34" charset="0"/>
              <a:buChar char="•"/>
            </a:pPr>
            <a:r>
              <a:rPr lang="en-US" sz="3200" dirty="0"/>
              <a:t>Required sub-category for Early intervention (EI) programs at 51% of total BHSS</a:t>
            </a:r>
          </a:p>
          <a:p>
            <a:pPr marL="796925" lvl="1" indent="-457200">
              <a:buFont typeface="Wingdings" panose="05000000000000000000" pitchFamily="2" charset="2"/>
              <a:buChar char="ü"/>
            </a:pPr>
            <a:r>
              <a:rPr lang="en-US" sz="3200" dirty="0"/>
              <a:t>51% of EI funds </a:t>
            </a:r>
            <a:r>
              <a:rPr lang="en-US" sz="3200" u="sng" dirty="0"/>
              <a:t>must be</a:t>
            </a:r>
            <a:r>
              <a:rPr lang="en-US" sz="3200" dirty="0"/>
              <a:t> dedicated to children/youth under age 25</a:t>
            </a:r>
            <a:endParaRPr lang="en-US" sz="3200" u="sng" dirty="0"/>
          </a:p>
          <a:p>
            <a:pPr>
              <a:buFont typeface="Arial" panose="020B0604020202020204" pitchFamily="34" charset="0"/>
              <a:buChar char="•"/>
            </a:pPr>
            <a:r>
              <a:rPr lang="en-US" sz="3200" dirty="0"/>
              <a:t>Outreach &amp; engagement</a:t>
            </a:r>
          </a:p>
          <a:p>
            <a:pPr>
              <a:buFont typeface="Arial" panose="020B0604020202020204" pitchFamily="34" charset="0"/>
              <a:buChar char="•"/>
            </a:pPr>
            <a:r>
              <a:rPr lang="en-US" sz="3200" dirty="0"/>
              <a:t>WET</a:t>
            </a:r>
          </a:p>
          <a:p>
            <a:pPr>
              <a:buFont typeface="Arial" panose="020B0604020202020204" pitchFamily="34" charset="0"/>
              <a:buChar char="•"/>
            </a:pPr>
            <a:r>
              <a:rPr lang="en-US" sz="3200" dirty="0"/>
              <a:t>CF/TN</a:t>
            </a:r>
          </a:p>
          <a:p>
            <a:pPr>
              <a:buFont typeface="Arial" panose="020B0604020202020204" pitchFamily="34" charset="0"/>
              <a:buChar char="•"/>
            </a:pPr>
            <a:r>
              <a:rPr lang="en-US" sz="3200" dirty="0"/>
              <a:t>Innovation pilots and projects</a:t>
            </a:r>
          </a:p>
          <a:p>
            <a:pPr marL="0" indent="0">
              <a:buNone/>
            </a:pPr>
            <a:endParaRPr lang="en-US" dirty="0"/>
          </a:p>
          <a:p>
            <a:endParaRPr lang="en-US" dirty="0"/>
          </a:p>
        </p:txBody>
      </p:sp>
      <p:sp>
        <p:nvSpPr>
          <p:cNvPr id="4" name="Text Placeholder 3">
            <a:extLst>
              <a:ext uri="{FF2B5EF4-FFF2-40B4-BE49-F238E27FC236}">
                <a16:creationId xmlns:a16="http://schemas.microsoft.com/office/drawing/2014/main" id="{6AF03CC0-7DA0-ED4F-B612-580E138D588A}"/>
              </a:ext>
            </a:extLst>
          </p:cNvPr>
          <p:cNvSpPr>
            <a:spLocks noGrp="1"/>
          </p:cNvSpPr>
          <p:nvPr>
            <p:ph type="body" idx="10"/>
          </p:nvPr>
        </p:nvSpPr>
        <p:spPr>
          <a:xfrm>
            <a:off x="6387738" y="2207623"/>
            <a:ext cx="4764829" cy="404216"/>
          </a:xfrm>
        </p:spPr>
        <p:txBody>
          <a:bodyPr>
            <a:normAutofit/>
          </a:bodyPr>
          <a:lstStyle/>
          <a:p>
            <a:r>
              <a:rPr lang="en-US" sz="2000" dirty="0"/>
              <a:t>Other Funding Considerations</a:t>
            </a:r>
          </a:p>
        </p:txBody>
      </p:sp>
      <p:sp>
        <p:nvSpPr>
          <p:cNvPr id="6" name="Content Placeholder 5">
            <a:extLst>
              <a:ext uri="{FF2B5EF4-FFF2-40B4-BE49-F238E27FC236}">
                <a16:creationId xmlns:a16="http://schemas.microsoft.com/office/drawing/2014/main" id="{B7D8EEE0-6E1C-9F47-936F-25FCC2FC368C}"/>
              </a:ext>
            </a:extLst>
          </p:cNvPr>
          <p:cNvSpPr>
            <a:spLocks noGrp="1"/>
          </p:cNvSpPr>
          <p:nvPr>
            <p:ph sz="half" idx="13"/>
          </p:nvPr>
        </p:nvSpPr>
        <p:spPr>
          <a:xfrm>
            <a:off x="6375766" y="2738251"/>
            <a:ext cx="4756241" cy="1942138"/>
          </a:xfrm>
        </p:spPr>
        <p:txBody>
          <a:bodyPr>
            <a:normAutofit/>
          </a:bodyPr>
          <a:lstStyle/>
          <a:p>
            <a:pPr>
              <a:buFont typeface="Arial" panose="020B0604020202020204" pitchFamily="34" charset="0"/>
              <a:buChar char="•"/>
            </a:pPr>
            <a:r>
              <a:rPr lang="en-US" sz="1800" dirty="0"/>
              <a:t>There is </a:t>
            </a:r>
            <a:r>
              <a:rPr lang="en-US" sz="1800" u="sng" dirty="0"/>
              <a:t>no</a:t>
            </a:r>
            <a:r>
              <a:rPr lang="en-US" sz="1800" dirty="0"/>
              <a:t> dedicated local funding for prevention activities or programs</a:t>
            </a:r>
          </a:p>
          <a:p>
            <a:pPr>
              <a:buFont typeface="Arial" panose="020B0604020202020204" pitchFamily="34" charset="0"/>
              <a:buChar char="•"/>
            </a:pPr>
            <a:r>
              <a:rPr lang="en-US" sz="1800" dirty="0"/>
              <a:t>Can fund innovation pilots and projects across all funding categories</a:t>
            </a:r>
          </a:p>
          <a:p>
            <a:pPr marL="0" indent="0">
              <a:buNone/>
            </a:pPr>
            <a:endParaRPr lang="en-US" sz="1800" dirty="0"/>
          </a:p>
        </p:txBody>
      </p:sp>
      <p:sp>
        <p:nvSpPr>
          <p:cNvPr id="9" name="Slide Number Placeholder 8">
            <a:extLst>
              <a:ext uri="{FF2B5EF4-FFF2-40B4-BE49-F238E27FC236}">
                <a16:creationId xmlns:a16="http://schemas.microsoft.com/office/drawing/2014/main" id="{9A5802D8-6C81-6C4F-97CF-C1F2344EE894}"/>
              </a:ext>
            </a:extLst>
          </p:cNvPr>
          <p:cNvSpPr>
            <a:spLocks noGrp="1"/>
          </p:cNvSpPr>
          <p:nvPr>
            <p:ph type="sldNum" sz="quarter" idx="16"/>
          </p:nvPr>
        </p:nvSpPr>
        <p:spPr>
          <a:xfrm>
            <a:off x="971550" y="6332220"/>
            <a:ext cx="523240" cy="247651"/>
          </a:xfrm>
        </p:spPr>
        <p:txBody>
          <a:bodyPr/>
          <a:lstStyle/>
          <a:p>
            <a:pPr algn="l"/>
            <a:fld id="{294A09A9-5501-47C1-A89A-A340965A2BE2}" type="slidenum">
              <a:rPr lang="en-US" smtClean="0"/>
              <a:pPr algn="l"/>
              <a:t>10</a:t>
            </a:fld>
            <a:endParaRPr lang="en-US" dirty="0"/>
          </a:p>
        </p:txBody>
      </p:sp>
      <p:sp>
        <p:nvSpPr>
          <p:cNvPr id="8" name="Footer Placeholder 7">
            <a:extLst>
              <a:ext uri="{FF2B5EF4-FFF2-40B4-BE49-F238E27FC236}">
                <a16:creationId xmlns:a16="http://schemas.microsoft.com/office/drawing/2014/main" id="{2A659727-BBB9-9B49-BCA1-694F74F717C4}"/>
              </a:ext>
            </a:extLst>
          </p:cNvPr>
          <p:cNvSpPr>
            <a:spLocks noGrp="1"/>
          </p:cNvSpPr>
          <p:nvPr>
            <p:ph type="ftr" sz="quarter" idx="15"/>
          </p:nvPr>
        </p:nvSpPr>
        <p:spPr>
          <a:xfrm>
            <a:off x="10273575" y="6350726"/>
            <a:ext cx="1497330" cy="247651"/>
          </a:xfrm>
        </p:spPr>
        <p:txBody>
          <a:bodyPr/>
          <a:lstStyle/>
          <a:p>
            <a:r>
              <a:rPr lang="en-US" dirty="0"/>
              <a:t>MHSA – SB 326</a:t>
            </a:r>
            <a:endParaRPr lang="en-US" sz="1100" dirty="0"/>
          </a:p>
        </p:txBody>
      </p:sp>
    </p:spTree>
    <p:extLst>
      <p:ext uri="{BB962C8B-B14F-4D97-AF65-F5344CB8AC3E}">
        <p14:creationId xmlns:p14="http://schemas.microsoft.com/office/powerpoint/2010/main" val="76767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964022" y="879063"/>
            <a:ext cx="7474583" cy="610863"/>
          </a:xfrm>
        </p:spPr>
        <p:txBody>
          <a:bodyPr anchor="b">
            <a:noAutofit/>
          </a:bodyPr>
          <a:lstStyle/>
          <a:p>
            <a:r>
              <a:rPr lang="en-US" sz="4000" dirty="0"/>
              <a:t>BHSA FUNDING STRUCTURE: </a:t>
            </a:r>
            <a:br>
              <a:rPr lang="en-US" sz="4000" dirty="0"/>
            </a:br>
            <a:r>
              <a:rPr lang="en-US" sz="4000" dirty="0"/>
              <a:t>TRANSFERS &amp; VOLATILITY</a:t>
            </a:r>
          </a:p>
        </p:txBody>
      </p:sp>
      <p:graphicFrame>
        <p:nvGraphicFramePr>
          <p:cNvPr id="4" name="Diagram 3">
            <a:extLst>
              <a:ext uri="{FF2B5EF4-FFF2-40B4-BE49-F238E27FC236}">
                <a16:creationId xmlns:a16="http://schemas.microsoft.com/office/drawing/2014/main" id="{6B791E6C-3BC1-86DB-3713-B6B997C50030}"/>
              </a:ext>
            </a:extLst>
          </p:cNvPr>
          <p:cNvGraphicFramePr/>
          <p:nvPr>
            <p:extLst>
              <p:ext uri="{D42A27DB-BD31-4B8C-83A1-F6EECF244321}">
                <p14:modId xmlns:p14="http://schemas.microsoft.com/office/powerpoint/2010/main" val="1978850722"/>
              </p:ext>
            </p:extLst>
          </p:nvPr>
        </p:nvGraphicFramePr>
        <p:xfrm>
          <a:off x="3742996" y="1735508"/>
          <a:ext cx="7623265" cy="3386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7">
            <a:extLst>
              <a:ext uri="{FF2B5EF4-FFF2-40B4-BE49-F238E27FC236}">
                <a16:creationId xmlns:a16="http://schemas.microsoft.com/office/drawing/2014/main" id="{44888053-DB99-2713-9495-9E4C2703E682}"/>
              </a:ext>
            </a:extLst>
          </p:cNvPr>
          <p:cNvSpPr>
            <a:spLocks noGrp="1"/>
          </p:cNvSpPr>
          <p:nvPr>
            <p:ph type="ftr" sz="quarter" idx="15"/>
          </p:nvPr>
        </p:nvSpPr>
        <p:spPr>
          <a:xfrm>
            <a:off x="10057855" y="6324600"/>
            <a:ext cx="1497330" cy="247651"/>
          </a:xfrm>
        </p:spPr>
        <p:txBody>
          <a:bodyPr/>
          <a:lstStyle/>
          <a:p>
            <a:r>
              <a:rPr lang="en-US" dirty="0"/>
              <a:t>MHSA – SB 326</a:t>
            </a:r>
            <a:endParaRPr lang="en-US" sz="1100" dirty="0"/>
          </a:p>
        </p:txBody>
      </p:sp>
    </p:spTree>
    <p:extLst>
      <p:ext uri="{BB962C8B-B14F-4D97-AF65-F5344CB8AC3E}">
        <p14:creationId xmlns:p14="http://schemas.microsoft.com/office/powerpoint/2010/main" val="420603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B094-A2CE-1A37-54E0-7F494F2CEFF6}"/>
              </a:ext>
            </a:extLst>
          </p:cNvPr>
          <p:cNvSpPr>
            <a:spLocks noGrp="1"/>
          </p:cNvSpPr>
          <p:nvPr>
            <p:ph type="title"/>
          </p:nvPr>
        </p:nvSpPr>
        <p:spPr>
          <a:xfrm>
            <a:off x="964023" y="879063"/>
            <a:ext cx="9060821" cy="610863"/>
          </a:xfrm>
        </p:spPr>
        <p:txBody>
          <a:bodyPr>
            <a:normAutofit fontScale="90000"/>
          </a:bodyPr>
          <a:lstStyle/>
          <a:p>
            <a:pPr algn="ctr"/>
            <a:r>
              <a:rPr lang="en-US" dirty="0"/>
              <a:t>MHSA COUNTY EXPENDITURE PROCESS</a:t>
            </a:r>
          </a:p>
        </p:txBody>
      </p:sp>
      <p:sp>
        <p:nvSpPr>
          <p:cNvPr id="3" name="Text Placeholder 2">
            <a:extLst>
              <a:ext uri="{FF2B5EF4-FFF2-40B4-BE49-F238E27FC236}">
                <a16:creationId xmlns:a16="http://schemas.microsoft.com/office/drawing/2014/main" id="{C495EC2D-DE2C-EA8E-333A-E1EC2039BC67}"/>
              </a:ext>
            </a:extLst>
          </p:cNvPr>
          <p:cNvSpPr>
            <a:spLocks noGrp="1"/>
          </p:cNvSpPr>
          <p:nvPr>
            <p:ph type="body" idx="1"/>
          </p:nvPr>
        </p:nvSpPr>
        <p:spPr>
          <a:xfrm>
            <a:off x="964023" y="1601068"/>
            <a:ext cx="4827178" cy="404216"/>
          </a:xfrm>
        </p:spPr>
        <p:txBody>
          <a:bodyPr>
            <a:normAutofit/>
          </a:bodyPr>
          <a:lstStyle/>
          <a:p>
            <a:r>
              <a:rPr lang="en-US" sz="2000" dirty="0"/>
              <a:t>CURRENT MHSA REQUIREMENTS</a:t>
            </a:r>
          </a:p>
        </p:txBody>
      </p:sp>
      <p:sp>
        <p:nvSpPr>
          <p:cNvPr id="4" name="Text Placeholder 3">
            <a:extLst>
              <a:ext uri="{FF2B5EF4-FFF2-40B4-BE49-F238E27FC236}">
                <a16:creationId xmlns:a16="http://schemas.microsoft.com/office/drawing/2014/main" id="{C124FC77-EC4E-1ED5-7AA2-FE58EC3B9A36}"/>
              </a:ext>
            </a:extLst>
          </p:cNvPr>
          <p:cNvSpPr>
            <a:spLocks noGrp="1"/>
          </p:cNvSpPr>
          <p:nvPr>
            <p:ph type="body" idx="10"/>
          </p:nvPr>
        </p:nvSpPr>
        <p:spPr>
          <a:xfrm>
            <a:off x="6362700" y="1601068"/>
            <a:ext cx="4764829" cy="404216"/>
          </a:xfrm>
        </p:spPr>
        <p:txBody>
          <a:bodyPr>
            <a:normAutofit/>
          </a:bodyPr>
          <a:lstStyle/>
          <a:p>
            <a:r>
              <a:rPr lang="en-US" sz="2000" dirty="0"/>
              <a:t>PROPOSITION 1 REQUIREMENTS</a:t>
            </a:r>
          </a:p>
        </p:txBody>
      </p:sp>
      <p:sp>
        <p:nvSpPr>
          <p:cNvPr id="5" name="Content Placeholder 4">
            <a:extLst>
              <a:ext uri="{FF2B5EF4-FFF2-40B4-BE49-F238E27FC236}">
                <a16:creationId xmlns:a16="http://schemas.microsoft.com/office/drawing/2014/main" id="{C9B74BFF-4ADA-A265-C12C-EA782FE109F3}"/>
              </a:ext>
            </a:extLst>
          </p:cNvPr>
          <p:cNvSpPr>
            <a:spLocks noGrp="1"/>
          </p:cNvSpPr>
          <p:nvPr>
            <p:ph sz="half" idx="2"/>
          </p:nvPr>
        </p:nvSpPr>
        <p:spPr>
          <a:xfrm>
            <a:off x="964023" y="2005284"/>
            <a:ext cx="4404931" cy="3730966"/>
          </a:xfrm>
        </p:spPr>
        <p:txBody>
          <a:bodyPr>
            <a:noAutofit/>
          </a:bodyPr>
          <a:lstStyle/>
          <a:p>
            <a:pPr>
              <a:spcBef>
                <a:spcPts val="0"/>
              </a:spcBef>
              <a:buFont typeface="Arial" panose="020B0604020202020204" pitchFamily="34" charset="0"/>
              <a:buChar char="•"/>
            </a:pPr>
            <a:r>
              <a:rPr lang="en-US" dirty="0"/>
              <a:t>Counties are required to prepare a three-year program and expenditure plan and annual updates</a:t>
            </a:r>
          </a:p>
          <a:p>
            <a:pPr>
              <a:spcBef>
                <a:spcPts val="0"/>
              </a:spcBef>
              <a:buFont typeface="Arial" panose="020B0604020202020204" pitchFamily="34" charset="0"/>
              <a:buChar char="•"/>
            </a:pPr>
            <a:r>
              <a:rPr lang="en-US" dirty="0"/>
              <a:t>Gain approval of plan/annual update through annual stakeholder process</a:t>
            </a:r>
          </a:p>
          <a:p>
            <a:pPr>
              <a:spcBef>
                <a:spcPts val="0"/>
              </a:spcBef>
              <a:buFont typeface="Arial" panose="020B0604020202020204" pitchFamily="34" charset="0"/>
              <a:buChar char="•"/>
            </a:pPr>
            <a:r>
              <a:rPr lang="en-US" dirty="0"/>
              <a:t>May use up to 5% of total annual MHSA revenues for planning and supporting consumers, family members, stakeholder and contractors in local planning processes</a:t>
            </a:r>
          </a:p>
          <a:p>
            <a:pPr>
              <a:spcBef>
                <a:spcPts val="0"/>
              </a:spcBef>
              <a:buFont typeface="Arial" panose="020B0604020202020204" pitchFamily="34" charset="0"/>
              <a:buChar char="•"/>
            </a:pPr>
            <a:r>
              <a:rPr lang="en-US" dirty="0"/>
              <a:t>All MHSA expenditures are required to be in accordance with an approved plan</a:t>
            </a:r>
          </a:p>
          <a:p>
            <a:pPr>
              <a:spcBef>
                <a:spcPts val="0"/>
              </a:spcBef>
              <a:buFont typeface="Arial" panose="020B0604020202020204" pitchFamily="34" charset="0"/>
              <a:buChar char="•"/>
            </a:pPr>
            <a:r>
              <a:rPr lang="en-US" dirty="0"/>
              <a:t>MHSA funds cannot be used to supplant existing resources</a:t>
            </a:r>
          </a:p>
          <a:p>
            <a:pPr>
              <a:spcBef>
                <a:spcPts val="0"/>
              </a:spcBef>
              <a:buFont typeface="Arial" panose="020B0604020202020204" pitchFamily="34" charset="0"/>
              <a:buChar char="•"/>
            </a:pPr>
            <a:r>
              <a:rPr lang="en-US" dirty="0"/>
              <a:t>Counties are required to prepare and submit MHSA Annual Revenue and Expenditure Reports (ARER)</a:t>
            </a:r>
          </a:p>
        </p:txBody>
      </p:sp>
      <p:sp>
        <p:nvSpPr>
          <p:cNvPr id="6" name="Content Placeholder 5">
            <a:extLst>
              <a:ext uri="{FF2B5EF4-FFF2-40B4-BE49-F238E27FC236}">
                <a16:creationId xmlns:a16="http://schemas.microsoft.com/office/drawing/2014/main" id="{4F171A54-CF96-4012-8223-06BD805B5E07}"/>
              </a:ext>
            </a:extLst>
          </p:cNvPr>
          <p:cNvSpPr>
            <a:spLocks noGrp="1"/>
          </p:cNvSpPr>
          <p:nvPr>
            <p:ph sz="half" idx="13"/>
          </p:nvPr>
        </p:nvSpPr>
        <p:spPr>
          <a:xfrm>
            <a:off x="6362700" y="2116426"/>
            <a:ext cx="5132614" cy="3979159"/>
          </a:xfrm>
        </p:spPr>
        <p:txBody>
          <a:bodyPr>
            <a:noAutofit/>
          </a:bodyPr>
          <a:lstStyle/>
          <a:p>
            <a:pPr>
              <a:lnSpc>
                <a:spcPts val="1400"/>
              </a:lnSpc>
              <a:buFont typeface="Arial" panose="020B0604020202020204" pitchFamily="34" charset="0"/>
              <a:buChar char="•"/>
            </a:pPr>
            <a:r>
              <a:rPr lang="en-US" b="1" dirty="0"/>
              <a:t>Beginning 7/1/26:</a:t>
            </a:r>
          </a:p>
          <a:p>
            <a:pPr marL="627063" indent="-287338">
              <a:lnSpc>
                <a:spcPts val="1500"/>
              </a:lnSpc>
              <a:buFont typeface="Wingdings" panose="05000000000000000000" pitchFamily="2" charset="2"/>
              <a:buChar char="ü"/>
            </a:pPr>
            <a:r>
              <a:rPr lang="en-US" dirty="0"/>
              <a:t>Three-Year Program and Expenditure Plan renamed as the </a:t>
            </a:r>
            <a:r>
              <a:rPr lang="en-US" i="1" dirty="0"/>
              <a:t>Integrated Plan for BH Services and Outcomes</a:t>
            </a:r>
            <a:r>
              <a:rPr lang="en-US" dirty="0"/>
              <a:t> </a:t>
            </a:r>
            <a:r>
              <a:rPr lang="en-US" b="1" u="sng" dirty="0"/>
              <a:t>for ALL BH funding sources</a:t>
            </a:r>
            <a:endParaRPr lang="en-US" u="sng" dirty="0"/>
          </a:p>
          <a:p>
            <a:pPr marL="627063" indent="-287338">
              <a:lnSpc>
                <a:spcPts val="1500"/>
              </a:lnSpc>
              <a:buFont typeface="Wingdings" panose="05000000000000000000" pitchFamily="2" charset="2"/>
              <a:buChar char="ü"/>
            </a:pPr>
            <a:r>
              <a:rPr lang="en-US" dirty="0"/>
              <a:t>Still need stakeholder approval for the Three-Year Plan</a:t>
            </a:r>
          </a:p>
          <a:p>
            <a:pPr marL="627063" indent="-287338">
              <a:lnSpc>
                <a:spcPts val="1500"/>
              </a:lnSpc>
              <a:buFont typeface="Wingdings" panose="05000000000000000000" pitchFamily="2" charset="2"/>
              <a:buChar char="ü"/>
            </a:pPr>
            <a:r>
              <a:rPr lang="en-US" dirty="0"/>
              <a:t>May still use up to 5% on local planning process</a:t>
            </a:r>
          </a:p>
          <a:p>
            <a:pPr marL="627063" indent="-287338">
              <a:lnSpc>
                <a:spcPts val="1500"/>
              </a:lnSpc>
              <a:buFont typeface="Wingdings" panose="05000000000000000000" pitchFamily="2" charset="2"/>
              <a:buChar char="ü"/>
            </a:pPr>
            <a:r>
              <a:rPr lang="en-US" dirty="0"/>
              <a:t>Same expenditure requirement – in accordance with approved Plan</a:t>
            </a:r>
          </a:p>
          <a:p>
            <a:pPr marL="627063" indent="-287338">
              <a:lnSpc>
                <a:spcPts val="1500"/>
              </a:lnSpc>
              <a:buFont typeface="Wingdings" panose="05000000000000000000" pitchFamily="2" charset="2"/>
              <a:buChar char="ü"/>
            </a:pPr>
            <a:r>
              <a:rPr lang="en-US" dirty="0"/>
              <a:t>ARER replaced with </a:t>
            </a:r>
            <a:r>
              <a:rPr lang="en-US" i="1" dirty="0"/>
              <a:t>County Behavioral Health Outcomes, Accountability, Transparency Report</a:t>
            </a:r>
          </a:p>
          <a:p>
            <a:pPr marL="912813" lvl="1" indent="-285750">
              <a:lnSpc>
                <a:spcPts val="1500"/>
              </a:lnSpc>
              <a:buFont typeface="Courier New" panose="02070309020205020404" pitchFamily="49" charset="0"/>
              <a:buChar char="o"/>
            </a:pPr>
            <a:r>
              <a:rPr lang="en-US" dirty="0"/>
              <a:t>Includes </a:t>
            </a:r>
            <a:r>
              <a:rPr lang="en-US" b="1" u="sng" dirty="0"/>
              <a:t>ALL BH funding sources</a:t>
            </a:r>
            <a:r>
              <a:rPr lang="en-US" dirty="0"/>
              <a:t>, not just limited to BHSA</a:t>
            </a:r>
          </a:p>
          <a:p>
            <a:pPr marL="912813" lvl="1" indent="-285750">
              <a:lnSpc>
                <a:spcPts val="1500"/>
              </a:lnSpc>
              <a:buFont typeface="Courier New" panose="02070309020205020404" pitchFamily="49" charset="0"/>
              <a:buChar char="o"/>
            </a:pPr>
            <a:r>
              <a:rPr lang="en-US" b="1" i="1" u="sng" dirty="0"/>
              <a:t>Reporting requires more transparency across all funding sources</a:t>
            </a:r>
          </a:p>
        </p:txBody>
      </p:sp>
      <p:sp>
        <p:nvSpPr>
          <p:cNvPr id="7" name="Footer Placeholder 6">
            <a:extLst>
              <a:ext uri="{FF2B5EF4-FFF2-40B4-BE49-F238E27FC236}">
                <a16:creationId xmlns:a16="http://schemas.microsoft.com/office/drawing/2014/main" id="{7B8CBDA9-30E6-E200-46AF-0DB42B9ECE0C}"/>
              </a:ext>
            </a:extLst>
          </p:cNvPr>
          <p:cNvSpPr>
            <a:spLocks noGrp="1"/>
          </p:cNvSpPr>
          <p:nvPr>
            <p:ph type="ftr" sz="quarter" idx="15"/>
          </p:nvPr>
        </p:nvSpPr>
        <p:spPr>
          <a:xfrm>
            <a:off x="10423525" y="6334397"/>
            <a:ext cx="1497330" cy="247651"/>
          </a:xfrm>
        </p:spPr>
        <p:txBody>
          <a:bodyPr/>
          <a:lstStyle/>
          <a:p>
            <a:r>
              <a:rPr lang="en-US" dirty="0"/>
              <a:t>MHSA – SB 326</a:t>
            </a:r>
            <a:endParaRPr lang="en-US" b="0" dirty="0"/>
          </a:p>
        </p:txBody>
      </p:sp>
      <p:sp>
        <p:nvSpPr>
          <p:cNvPr id="8" name="Slide Number Placeholder 7">
            <a:extLst>
              <a:ext uri="{FF2B5EF4-FFF2-40B4-BE49-F238E27FC236}">
                <a16:creationId xmlns:a16="http://schemas.microsoft.com/office/drawing/2014/main" id="{2179C9D7-3D3C-188E-6BAC-CC12E181417F}"/>
              </a:ext>
            </a:extLst>
          </p:cNvPr>
          <p:cNvSpPr>
            <a:spLocks noGrp="1"/>
          </p:cNvSpPr>
          <p:nvPr>
            <p:ph type="sldNum" sz="quarter" idx="16"/>
          </p:nvPr>
        </p:nvSpPr>
        <p:spPr/>
        <p:txBody>
          <a:bodyPr/>
          <a:lstStyle/>
          <a:p>
            <a:fld id="{294A09A9-5501-47C1-A89A-A340965A2BE2}" type="slidenum">
              <a:rPr lang="en-US" smtClean="0"/>
              <a:pPr/>
              <a:t>12</a:t>
            </a:fld>
            <a:endParaRPr lang="en-US" dirty="0">
              <a:latin typeface="+mn-lt"/>
            </a:endParaRPr>
          </a:p>
        </p:txBody>
      </p:sp>
    </p:spTree>
    <p:extLst>
      <p:ext uri="{BB962C8B-B14F-4D97-AF65-F5344CB8AC3E}">
        <p14:creationId xmlns:p14="http://schemas.microsoft.com/office/powerpoint/2010/main" val="268190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413303-53F6-9F18-CB38-F01B9851A9BC}"/>
              </a:ext>
            </a:extLst>
          </p:cNvPr>
          <p:cNvSpPr>
            <a:spLocks noGrp="1"/>
          </p:cNvSpPr>
          <p:nvPr>
            <p:ph type="title"/>
          </p:nvPr>
        </p:nvSpPr>
        <p:spPr>
          <a:xfrm>
            <a:off x="782683" y="813749"/>
            <a:ext cx="4941477" cy="610863"/>
          </a:xfrm>
        </p:spPr>
        <p:txBody>
          <a:bodyPr vert="horz" lIns="0" tIns="0" rIns="0" bIns="0" rtlCol="0" anchor="b" anchorCtr="0">
            <a:normAutofit/>
          </a:bodyPr>
          <a:lstStyle/>
          <a:p>
            <a:r>
              <a:rPr lang="en-US" sz="3100" b="1" i="0" kern="1200" spc="100" baseline="0" dirty="0">
                <a:latin typeface="+mj-lt"/>
                <a:ea typeface="+mj-ea"/>
                <a:cs typeface="+mj-cs"/>
              </a:rPr>
              <a:t>MHSA PRUDENT RESERVE</a:t>
            </a:r>
          </a:p>
        </p:txBody>
      </p:sp>
      <p:sp>
        <p:nvSpPr>
          <p:cNvPr id="25" name="Text Placeholder 3">
            <a:extLst>
              <a:ext uri="{FF2B5EF4-FFF2-40B4-BE49-F238E27FC236}">
                <a16:creationId xmlns:a16="http://schemas.microsoft.com/office/drawing/2014/main" id="{B8F811E3-6E53-0457-867C-32F7486370D8}"/>
              </a:ext>
            </a:extLst>
          </p:cNvPr>
          <p:cNvSpPr txBox="1">
            <a:spLocks/>
          </p:cNvSpPr>
          <p:nvPr/>
        </p:nvSpPr>
        <p:spPr>
          <a:xfrm>
            <a:off x="6399647" y="1692268"/>
            <a:ext cx="4838700" cy="3159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000" b="1" i="0" kern="1200" spc="0" baseline="0" dirty="0">
                <a:solidFill>
                  <a:schemeClr val="tx2"/>
                </a:solidFill>
                <a:latin typeface="+mj-lt"/>
                <a:ea typeface="+mn-ea"/>
                <a:cs typeface="+mn-cs"/>
              </a:rPr>
              <a:t>PROPOSITION 1 REQUIREMENTS</a:t>
            </a:r>
          </a:p>
        </p:txBody>
      </p:sp>
      <p:sp>
        <p:nvSpPr>
          <p:cNvPr id="22" name="Content Placeholder 4">
            <a:extLst>
              <a:ext uri="{FF2B5EF4-FFF2-40B4-BE49-F238E27FC236}">
                <a16:creationId xmlns:a16="http://schemas.microsoft.com/office/drawing/2014/main" id="{23A51C3F-521B-FC2A-EA9E-9F8BD8D148F3}"/>
              </a:ext>
            </a:extLst>
          </p:cNvPr>
          <p:cNvSpPr txBox="1">
            <a:spLocks/>
          </p:cNvSpPr>
          <p:nvPr/>
        </p:nvSpPr>
        <p:spPr>
          <a:xfrm>
            <a:off x="691242" y="2058857"/>
            <a:ext cx="4838700" cy="32693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50" b="0" i="0" kern="1200" dirty="0">
                <a:latin typeface="+mn-lt"/>
                <a:ea typeface="+mn-ea"/>
                <a:cs typeface="+mn-cs"/>
              </a:rPr>
              <a:t>Limits prudent reserves to 33% of the average </a:t>
            </a:r>
            <a:r>
              <a:rPr lang="en-US" sz="1650" b="0" i="0" u="sng" kern="1200" dirty="0">
                <a:latin typeface="+mn-lt"/>
                <a:ea typeface="+mn-ea"/>
                <a:cs typeface="+mn-cs"/>
              </a:rPr>
              <a:t>CSS</a:t>
            </a:r>
            <a:r>
              <a:rPr lang="en-US" sz="1650" b="0" i="0" kern="1200" dirty="0">
                <a:latin typeface="+mn-lt"/>
                <a:ea typeface="+mn-ea"/>
                <a:cs typeface="+mn-cs"/>
              </a:rPr>
              <a:t> revenue received in the preceding five years for all counties</a:t>
            </a:r>
          </a:p>
          <a:p>
            <a:pPr marL="0" indent="0">
              <a:buNone/>
            </a:pPr>
            <a:r>
              <a:rPr lang="en-US" sz="1650" b="0" i="0" kern="1200" dirty="0">
                <a:latin typeface="+mn-lt"/>
                <a:ea typeface="+mn-ea"/>
                <a:cs typeface="+mn-cs"/>
              </a:rPr>
              <a:t>All transfers to prudent reserve come from CSS</a:t>
            </a:r>
            <a:endParaRPr lang="en-US" sz="1650" b="0" i="0" u="sng" kern="1200" dirty="0">
              <a:latin typeface="+mn-lt"/>
              <a:ea typeface="+mn-ea"/>
              <a:cs typeface="+mn-cs"/>
            </a:endParaRPr>
          </a:p>
          <a:p>
            <a:pPr marL="0" indent="0">
              <a:buNone/>
            </a:pPr>
            <a:r>
              <a:rPr lang="en-US" sz="1650" b="0" i="0" kern="1200" dirty="0">
                <a:latin typeface="+mn-lt"/>
                <a:ea typeface="+mn-ea"/>
                <a:cs typeface="+mn-cs"/>
              </a:rPr>
              <a:t>Counties can use prudent reserve funds for CSS programs (PEI was allowed during COVID)</a:t>
            </a:r>
          </a:p>
          <a:p>
            <a:pPr marL="0" indent="0">
              <a:buNone/>
            </a:pPr>
            <a:r>
              <a:rPr lang="en-US" sz="1650" b="0" i="0" kern="1200" dirty="0">
                <a:latin typeface="+mn-lt"/>
                <a:ea typeface="+mn-ea"/>
                <a:cs typeface="+mn-cs"/>
              </a:rPr>
              <a:t>Reassess prudent reserve levels every 5 years</a:t>
            </a:r>
          </a:p>
          <a:p>
            <a:pPr marL="0" indent="0">
              <a:buNone/>
            </a:pPr>
            <a:endParaRPr lang="en-US" sz="1650" b="0" i="0" kern="1200" dirty="0">
              <a:latin typeface="+mn-lt"/>
              <a:ea typeface="+mn-ea"/>
              <a:cs typeface="+mn-cs"/>
            </a:endParaRPr>
          </a:p>
          <a:p>
            <a:pPr marL="0" indent="0">
              <a:buNone/>
            </a:pPr>
            <a:endParaRPr lang="en-US" sz="600" b="0" i="0" kern="1200" dirty="0">
              <a:latin typeface="+mn-lt"/>
              <a:ea typeface="+mn-ea"/>
              <a:cs typeface="+mn-cs"/>
            </a:endParaRPr>
          </a:p>
        </p:txBody>
      </p:sp>
      <p:sp>
        <p:nvSpPr>
          <p:cNvPr id="24" name="Text Placeholder 2">
            <a:extLst>
              <a:ext uri="{FF2B5EF4-FFF2-40B4-BE49-F238E27FC236}">
                <a16:creationId xmlns:a16="http://schemas.microsoft.com/office/drawing/2014/main" id="{C223BC78-5E80-B5E4-555B-DCCA1CF72621}"/>
              </a:ext>
            </a:extLst>
          </p:cNvPr>
          <p:cNvSpPr txBox="1">
            <a:spLocks/>
          </p:cNvSpPr>
          <p:nvPr/>
        </p:nvSpPr>
        <p:spPr>
          <a:xfrm>
            <a:off x="665116" y="1703761"/>
            <a:ext cx="4838700" cy="315915"/>
          </a:xfrm>
          <a:prstGeom prst="rect">
            <a:avLst/>
          </a:prstGeom>
          <a:solidFill>
            <a:schemeClr val="tx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2000" b="1" i="0" kern="1200" spc="0" baseline="0" dirty="0">
                <a:solidFill>
                  <a:schemeClr val="tx2"/>
                </a:solidFill>
                <a:latin typeface="+mj-lt"/>
                <a:ea typeface="+mn-ea"/>
                <a:cs typeface="+mn-cs"/>
              </a:rPr>
              <a:t>CURRENT MHSA REQUIREMENTS</a:t>
            </a:r>
          </a:p>
        </p:txBody>
      </p:sp>
      <p:sp>
        <p:nvSpPr>
          <p:cNvPr id="23" name="Content Placeholder 5">
            <a:extLst>
              <a:ext uri="{FF2B5EF4-FFF2-40B4-BE49-F238E27FC236}">
                <a16:creationId xmlns:a16="http://schemas.microsoft.com/office/drawing/2014/main" id="{5951846B-BDF1-AE85-6BE1-50D4591CD480}"/>
              </a:ext>
            </a:extLst>
          </p:cNvPr>
          <p:cNvSpPr txBox="1">
            <a:spLocks/>
          </p:cNvSpPr>
          <p:nvPr/>
        </p:nvSpPr>
        <p:spPr>
          <a:xfrm>
            <a:off x="6399647" y="1998613"/>
            <a:ext cx="4838700" cy="35269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50" b="1" i="0" u="sng" kern="1200" dirty="0">
                <a:latin typeface="+mn-lt"/>
                <a:ea typeface="+mn-ea"/>
                <a:cs typeface="+mn-cs"/>
              </a:rPr>
              <a:t>Beginning 1/1/25 through 7/1/26 (Transition Period):</a:t>
            </a:r>
          </a:p>
          <a:p>
            <a:r>
              <a:rPr lang="en-US" sz="1650" b="0" i="0" kern="1200" dirty="0">
                <a:latin typeface="+mn-lt"/>
                <a:ea typeface="+mn-ea"/>
                <a:cs typeface="+mn-cs"/>
              </a:rPr>
              <a:t>Limits prudent reserves to 33% for medium/large &amp; 25% for small rural counties with a  population &lt; 200,000</a:t>
            </a:r>
          </a:p>
          <a:p>
            <a:r>
              <a:rPr lang="en-US" sz="1650" b="0" i="0" kern="1200" dirty="0">
                <a:latin typeface="+mn-lt"/>
                <a:ea typeface="+mn-ea"/>
                <a:cs typeface="+mn-cs"/>
              </a:rPr>
              <a:t>Prudent reserve transfer based on the average </a:t>
            </a:r>
            <a:r>
              <a:rPr lang="en-US" sz="1650" b="0" i="0" u="sng" kern="1200" dirty="0">
                <a:latin typeface="+mn-lt"/>
                <a:ea typeface="+mn-ea"/>
                <a:cs typeface="+mn-cs"/>
              </a:rPr>
              <a:t>total BHSA</a:t>
            </a:r>
            <a:r>
              <a:rPr lang="en-US" sz="1650" b="0" i="0" kern="1200" dirty="0">
                <a:latin typeface="+mn-lt"/>
                <a:ea typeface="+mn-ea"/>
                <a:cs typeface="+mn-cs"/>
              </a:rPr>
              <a:t> revenue not to exceed 20% received in the preceding five years</a:t>
            </a:r>
          </a:p>
          <a:p>
            <a:r>
              <a:rPr lang="en-US" sz="1650" b="1" i="0" u="sng" kern="1200" dirty="0">
                <a:latin typeface="+mn-lt"/>
                <a:ea typeface="+mn-ea"/>
                <a:cs typeface="+mn-cs"/>
              </a:rPr>
              <a:t>Beginning 7/1/26:</a:t>
            </a:r>
          </a:p>
          <a:p>
            <a:r>
              <a:rPr lang="en-US" sz="1650" b="0" i="0" kern="1200" dirty="0">
                <a:latin typeface="+mn-lt"/>
                <a:ea typeface="+mn-ea"/>
                <a:cs typeface="+mn-cs"/>
              </a:rPr>
              <a:t>Limits prudent reserves to 20% for medium/large &amp; 25% for small rural counties with a population &lt; 200,000</a:t>
            </a:r>
          </a:p>
          <a:p>
            <a:r>
              <a:rPr lang="en-US" sz="1650" b="0" i="0" kern="1200" dirty="0">
                <a:latin typeface="+mn-lt"/>
                <a:ea typeface="+mn-ea"/>
                <a:cs typeface="+mn-cs"/>
              </a:rPr>
              <a:t>Counties can use prudent reserve funds during years when revenues are below recent averages for Housing (no capital projects), FSP, and BHSS</a:t>
            </a:r>
          </a:p>
          <a:p>
            <a:r>
              <a:rPr lang="en-US" sz="1650" b="0" i="0" kern="1200" dirty="0">
                <a:latin typeface="+mn-lt"/>
                <a:ea typeface="+mn-ea"/>
                <a:cs typeface="+mn-cs"/>
              </a:rPr>
              <a:t>Reassess prudent reserve levels every 3 years</a:t>
            </a:r>
          </a:p>
        </p:txBody>
      </p:sp>
      <p:sp>
        <p:nvSpPr>
          <p:cNvPr id="15" name="Footer Placeholder 14">
            <a:extLst>
              <a:ext uri="{FF2B5EF4-FFF2-40B4-BE49-F238E27FC236}">
                <a16:creationId xmlns:a16="http://schemas.microsoft.com/office/drawing/2014/main" id="{DB16D59B-D1F0-F19C-36D0-561FD124678F}"/>
              </a:ext>
            </a:extLst>
          </p:cNvPr>
          <p:cNvSpPr>
            <a:spLocks noGrp="1"/>
          </p:cNvSpPr>
          <p:nvPr>
            <p:ph type="ftr" sz="quarter" idx="22"/>
          </p:nvPr>
        </p:nvSpPr>
        <p:spPr>
          <a:xfrm>
            <a:off x="3929696" y="6332218"/>
            <a:ext cx="1497330" cy="247651"/>
          </a:xfrm>
        </p:spPr>
        <p:txBody>
          <a:bodyPr vert="horz" lIns="0" tIns="0" rIns="0" bIns="0" rtlCol="0" anchor="t" anchorCtr="0">
            <a:normAutofit/>
          </a:bodyPr>
          <a:lstStyle/>
          <a:p>
            <a:pPr>
              <a:spcAft>
                <a:spcPts val="600"/>
              </a:spcAft>
            </a:pPr>
            <a:r>
              <a:rPr lang="en-US" dirty="0"/>
              <a:t>MHSA – SB 326</a:t>
            </a:r>
          </a:p>
        </p:txBody>
      </p:sp>
      <p:sp>
        <p:nvSpPr>
          <p:cNvPr id="16" name="Slide Number Placeholder 15">
            <a:extLst>
              <a:ext uri="{FF2B5EF4-FFF2-40B4-BE49-F238E27FC236}">
                <a16:creationId xmlns:a16="http://schemas.microsoft.com/office/drawing/2014/main" id="{8C6B2D44-4211-BE4A-2334-6BEF5C6919B4}"/>
              </a:ext>
            </a:extLst>
          </p:cNvPr>
          <p:cNvSpPr>
            <a:spLocks noGrp="1"/>
          </p:cNvSpPr>
          <p:nvPr>
            <p:ph type="sldNum" sz="quarter" idx="23"/>
          </p:nvPr>
        </p:nvSpPr>
        <p:spPr>
          <a:xfrm>
            <a:off x="971550" y="6332220"/>
            <a:ext cx="523240" cy="247651"/>
          </a:xfrm>
        </p:spPr>
        <p:txBody>
          <a:bodyPr vert="horz" lIns="0" tIns="0" rIns="0" bIns="0" rtlCol="0" anchor="t" anchorCtr="0">
            <a:normAutofit/>
          </a:bodyPr>
          <a:lstStyle/>
          <a:p>
            <a:pPr>
              <a:spcAft>
                <a:spcPts val="600"/>
              </a:spcAft>
            </a:pPr>
            <a:fld id="{294A09A9-5501-47C1-A89A-A340965A2BE2}" type="slidenum">
              <a:rPr lang="en-US" smtClean="0"/>
              <a:pPr>
                <a:spcAft>
                  <a:spcPts val="600"/>
                </a:spcAft>
              </a:pPr>
              <a:t>13</a:t>
            </a:fld>
            <a:endParaRPr lang="en-US"/>
          </a:p>
        </p:txBody>
      </p:sp>
    </p:spTree>
    <p:extLst>
      <p:ext uri="{BB962C8B-B14F-4D97-AF65-F5344CB8AC3E}">
        <p14:creationId xmlns:p14="http://schemas.microsoft.com/office/powerpoint/2010/main" val="175269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64023" y="652560"/>
            <a:ext cx="10452914" cy="610863"/>
          </a:xfrm>
        </p:spPr>
        <p:txBody>
          <a:bodyPr>
            <a:normAutofit fontScale="90000"/>
          </a:bodyPr>
          <a:lstStyle/>
          <a:p>
            <a:r>
              <a:rPr lang="en-US" dirty="0"/>
              <a:t>OTHER BHSA FUNDING CONSIDERATIONS</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672194" y="1475629"/>
            <a:ext cx="5859235" cy="4415719"/>
          </a:xfrm>
          <a:solidFill>
            <a:schemeClr val="tx1"/>
          </a:solidFill>
        </p:spPr>
        <p:txBody>
          <a:bodyPr/>
          <a:lstStyle/>
          <a:p>
            <a:pPr marL="285750" indent="-285750">
              <a:buFont typeface="Arial" panose="020B0604020202020204" pitchFamily="34" charset="0"/>
              <a:buChar char="•"/>
            </a:pPr>
            <a:r>
              <a:rPr lang="en-US" b="1" dirty="0"/>
              <a:t>State BHSA Allocation </a:t>
            </a:r>
            <a:r>
              <a:rPr lang="en-US" dirty="0"/>
              <a:t>– State will now get </a:t>
            </a:r>
            <a:r>
              <a:rPr lang="en-US" b="1" u="sng" dirty="0"/>
              <a:t>10% of BHSA funds</a:t>
            </a:r>
            <a:r>
              <a:rPr lang="en-US" b="1" dirty="0"/>
              <a:t> </a:t>
            </a:r>
            <a:r>
              <a:rPr lang="en-US" dirty="0"/>
              <a:t>rather than current 5%</a:t>
            </a:r>
          </a:p>
          <a:p>
            <a:pPr marL="574675" lvl="1" indent="-287338">
              <a:buFont typeface="Wingdings" panose="05000000000000000000" pitchFamily="2" charset="2"/>
              <a:buChar char="ü"/>
            </a:pPr>
            <a:r>
              <a:rPr lang="en-US" sz="1600" dirty="0"/>
              <a:t>3% allocated to the BH Workforce initiative</a:t>
            </a:r>
          </a:p>
          <a:p>
            <a:pPr marL="574675" lvl="1" indent="-287338">
              <a:buFont typeface="Wingdings" panose="05000000000000000000" pitchFamily="2" charset="2"/>
              <a:buChar char="ü"/>
            </a:pPr>
            <a:r>
              <a:rPr lang="en-US" sz="1600" dirty="0"/>
              <a:t>4% for population-based prevention directed to CDPH</a:t>
            </a:r>
          </a:p>
          <a:p>
            <a:pPr marL="574675" lvl="1" indent="-287338">
              <a:buFont typeface="Wingdings" panose="05000000000000000000" pitchFamily="2" charset="2"/>
              <a:buChar char="ü"/>
            </a:pPr>
            <a:r>
              <a:rPr lang="en-US" sz="1600" dirty="0"/>
              <a:t>3% for administration of BHSA (DHCS, OAC, etc.)</a:t>
            </a:r>
          </a:p>
          <a:p>
            <a:pPr marL="860425" lvl="2" indent="-285750">
              <a:buFont typeface="Courier New" panose="02070309020205020404" pitchFamily="49" charset="0"/>
              <a:buChar char="o"/>
            </a:pPr>
            <a:r>
              <a:rPr lang="en-US" sz="1600" dirty="0"/>
              <a:t>OAC will receive $20M annually for the new Innovation Partnership Fund (grant program)</a:t>
            </a:r>
          </a:p>
          <a:p>
            <a:pPr marL="574675" lvl="2" indent="0">
              <a:buNone/>
            </a:pPr>
            <a:endParaRPr lang="en-US" sz="1600" dirty="0"/>
          </a:p>
          <a:p>
            <a:pPr marL="287338" lvl="1" indent="-287338"/>
            <a:r>
              <a:rPr lang="en-US" sz="1600" b="1" dirty="0"/>
              <a:t>SUD Services</a:t>
            </a:r>
            <a:r>
              <a:rPr lang="en-US" sz="1600" dirty="0"/>
              <a:t> – Counties will have the ability to utilize BHSA funding for persons with substance use disorders</a:t>
            </a:r>
          </a:p>
          <a:p>
            <a:pPr marL="574675" lvl="2" indent="-287338">
              <a:buFont typeface="Wingdings" panose="05000000000000000000" pitchFamily="2" charset="2"/>
              <a:buChar char="ü"/>
            </a:pPr>
            <a:r>
              <a:rPr lang="en-US" sz="1600" dirty="0"/>
              <a:t>There are sections of the bill that read that funding SUD treatment is required, while other sections read as permissive</a:t>
            </a:r>
          </a:p>
          <a:p>
            <a:pPr marL="574675" lvl="2" indent="-287338">
              <a:buFont typeface="Wingdings" panose="05000000000000000000" pitchFamily="2" charset="2"/>
              <a:buChar char="ü"/>
            </a:pPr>
            <a:r>
              <a:rPr lang="en-US" sz="1600" dirty="0"/>
              <a:t>Counties will be required to use prevalence data for mental health and substance use disorders to demonstrate how the plan appropriately allocates funding between mental health and substance use disorder treatment services</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14</a:t>
            </a:fld>
            <a:endParaRPr lang="en-US" dirty="0"/>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0501086" y="6332219"/>
            <a:ext cx="1497330" cy="247651"/>
          </a:xfrm>
        </p:spPr>
        <p:txBody>
          <a:bodyPr/>
          <a:lstStyle/>
          <a:p>
            <a:r>
              <a:rPr lang="en-US" dirty="0"/>
              <a:t>MHSA – SB 326</a:t>
            </a:r>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214509" y="1349640"/>
            <a:ext cx="4305297" cy="4855800"/>
          </a:xfrm>
        </p:spPr>
      </p:pic>
      <p:sp>
        <p:nvSpPr>
          <p:cNvPr id="2" name="TextBox 1">
            <a:extLst>
              <a:ext uri="{FF2B5EF4-FFF2-40B4-BE49-F238E27FC236}">
                <a16:creationId xmlns:a16="http://schemas.microsoft.com/office/drawing/2014/main" id="{F54A5DE3-5ACE-A90C-A3A4-3DEFD2384011}"/>
              </a:ext>
            </a:extLst>
          </p:cNvPr>
          <p:cNvSpPr txBox="1"/>
          <p:nvPr/>
        </p:nvSpPr>
        <p:spPr>
          <a:xfrm>
            <a:off x="8399416" y="6880543"/>
            <a:ext cx="3792583" cy="230832"/>
          </a:xfrm>
          <a:prstGeom prst="rect">
            <a:avLst/>
          </a:prstGeom>
          <a:noFill/>
        </p:spPr>
        <p:txBody>
          <a:bodyPr wrap="square" rtlCol="0">
            <a:spAutoFit/>
          </a:bodyPr>
          <a:lstStyle/>
          <a:p>
            <a:r>
              <a:rPr lang="en-US" sz="900">
                <a:hlinkClick r:id="rId3" tooltip="https://researchleap.com/financial-planning-corporate-development-attitude-analysis-selected-enterprises-uzbekistan/"/>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55295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2152405"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18" name="Picture Placeholder 17">
            <a:extLst>
              <a:ext uri="{FF2B5EF4-FFF2-40B4-BE49-F238E27FC236}">
                <a16:creationId xmlns:a16="http://schemas.microsoft.com/office/drawing/2014/main" id="{D2463219-FCD8-D73A-A288-1253CD07EFE6}"/>
              </a:ext>
            </a:extLst>
          </p:cNvPr>
          <p:cNvPicPr>
            <a:picLocks noGrp="1" noChangeAspect="1"/>
          </p:cNvPicPr>
          <p:nvPr>
            <p:ph type="pic" sz="quarter" idx="13"/>
          </p:nvPr>
        </p:nvPicPr>
        <p:blipFill>
          <a:blip r:embed="rId3"/>
          <a:srcRect/>
          <a:stretch>
            <a:fillRect/>
          </a:stretch>
        </p:blipFill>
        <p:spPr>
          <a:prstGeom prst="rect">
            <a:avLst/>
          </a:prstGeom>
        </p:spPr>
      </p:pic>
      <p:sp>
        <p:nvSpPr>
          <p:cNvPr id="8" name="Title 1">
            <a:extLst>
              <a:ext uri="{FF2B5EF4-FFF2-40B4-BE49-F238E27FC236}">
                <a16:creationId xmlns:a16="http://schemas.microsoft.com/office/drawing/2014/main" id="{F63BF164-DB28-5EA3-72A8-242141CBE121}"/>
              </a:ext>
            </a:extLst>
          </p:cNvPr>
          <p:cNvSpPr txBox="1">
            <a:spLocks/>
          </p:cNvSpPr>
          <p:nvPr/>
        </p:nvSpPr>
        <p:spPr>
          <a:xfrm>
            <a:off x="7383483" y="2159912"/>
            <a:ext cx="5664740" cy="1933773"/>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100" b="1" i="0" kern="1200" spc="1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7200" dirty="0">
                <a:solidFill>
                  <a:srgbClr val="7CBF33"/>
                </a:solidFill>
              </a:rPr>
              <a:t>PLANS &amp;</a:t>
            </a:r>
            <a:r>
              <a:rPr lang="en-US" sz="7200" dirty="0">
                <a:solidFill>
                  <a:schemeClr val="bg1"/>
                </a:solidFill>
              </a:rPr>
              <a:t> </a:t>
            </a:r>
            <a:r>
              <a:rPr lang="en-US" sz="7200" dirty="0">
                <a:solidFill>
                  <a:srgbClr val="7CBF33"/>
                </a:solidFill>
              </a:rPr>
              <a:t>ANNUAL UPDATES</a:t>
            </a:r>
          </a:p>
        </p:txBody>
      </p:sp>
    </p:spTree>
    <p:extLst>
      <p:ext uri="{BB962C8B-B14F-4D97-AF65-F5344CB8AC3E}">
        <p14:creationId xmlns:p14="http://schemas.microsoft.com/office/powerpoint/2010/main" val="275292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550817" y="278129"/>
            <a:ext cx="11090366" cy="1384811"/>
          </a:xfrm>
        </p:spPr>
        <p:txBody>
          <a:bodyPr>
            <a:normAutofit/>
          </a:bodyPr>
          <a:lstStyle/>
          <a:p>
            <a:pPr algn="ctr"/>
            <a:r>
              <a:rPr lang="en-US" dirty="0"/>
              <a:t>PLANS &amp; ANNUAL UPDATE REQUIREMENTS UNDER PROP 1</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2313805" y="1828905"/>
            <a:ext cx="8606744" cy="4271450"/>
          </a:xfrm>
          <a:solidFill>
            <a:schemeClr val="tx1"/>
          </a:solidFill>
        </p:spPr>
        <p:txBody>
          <a:bodyPr/>
          <a:lstStyle/>
          <a:p>
            <a:pPr marL="285750" indent="-285750">
              <a:buFont typeface="Arial" panose="020B0604020202020204" pitchFamily="34" charset="0"/>
              <a:buChar char="•"/>
            </a:pPr>
            <a:r>
              <a:rPr lang="en-US" sz="1800" dirty="0"/>
              <a:t>Three-Year Plans and Annual Updates will be renamed </a:t>
            </a:r>
            <a:r>
              <a:rPr lang="en-US" sz="1800" i="1" dirty="0"/>
              <a:t>Integrated Plan for BH Services and Outcomes</a:t>
            </a:r>
          </a:p>
          <a:p>
            <a:pPr marL="285750" indent="-285750">
              <a:buFont typeface="Arial" panose="020B0604020202020204" pitchFamily="34" charset="0"/>
              <a:buChar char="•"/>
            </a:pPr>
            <a:r>
              <a:rPr lang="en-US" sz="1800" dirty="0"/>
              <a:t>Integrated Plan and Annual Updates shall include a section for each of the following programs and services funded by (5963.02):</a:t>
            </a:r>
          </a:p>
          <a:p>
            <a:pPr marL="692150" lvl="1" indent="-352425">
              <a:buFont typeface="Wingdings" panose="05000000000000000000" pitchFamily="2" charset="2"/>
              <a:buChar char="ü"/>
            </a:pPr>
            <a:r>
              <a:rPr lang="en-US" sz="1800" dirty="0"/>
              <a:t>Community mental health services provided</a:t>
            </a:r>
          </a:p>
          <a:p>
            <a:pPr marL="692150" lvl="1" indent="-352425">
              <a:buFont typeface="Wingdings" panose="05000000000000000000" pitchFamily="2" charset="2"/>
              <a:buChar char="ü"/>
            </a:pPr>
            <a:r>
              <a:rPr lang="en-US" sz="1800" dirty="0"/>
              <a:t>Behavioral Health Services Fund</a:t>
            </a:r>
          </a:p>
          <a:p>
            <a:pPr marL="692150" lvl="1" indent="-352425">
              <a:buFont typeface="Wingdings" panose="05000000000000000000" pitchFamily="2" charset="2"/>
              <a:buChar char="ü"/>
            </a:pPr>
            <a:r>
              <a:rPr lang="en-US" sz="1800" dirty="0"/>
              <a:t>Projects for Assistance in Transition from Homelessness grant</a:t>
            </a:r>
          </a:p>
          <a:p>
            <a:pPr marL="692150" lvl="1" indent="-352425">
              <a:buFont typeface="Wingdings" panose="05000000000000000000" pitchFamily="2" charset="2"/>
              <a:buChar char="ü"/>
            </a:pPr>
            <a:r>
              <a:rPr lang="en-US" sz="1800" dirty="0"/>
              <a:t>Community Mental Health Services Block Grant</a:t>
            </a:r>
          </a:p>
          <a:p>
            <a:pPr marL="692150" lvl="1" indent="-352425">
              <a:buFont typeface="Wingdings" panose="05000000000000000000" pitchFamily="2" charset="2"/>
              <a:buChar char="ü"/>
            </a:pPr>
            <a:r>
              <a:rPr lang="en-US" sz="1800" dirty="0"/>
              <a:t>Substance Abuse Block Grant</a:t>
            </a:r>
          </a:p>
          <a:p>
            <a:pPr marL="692150" lvl="1" indent="-352425">
              <a:buFont typeface="Wingdings" panose="05000000000000000000" pitchFamily="2" charset="2"/>
              <a:buChar char="ü"/>
            </a:pPr>
            <a:r>
              <a:rPr lang="en-US" sz="1800" dirty="0"/>
              <a:t>Medi-Cal SMH</a:t>
            </a:r>
          </a:p>
          <a:p>
            <a:pPr marL="692150" lvl="1" indent="-352425">
              <a:buFont typeface="Wingdings" panose="05000000000000000000" pitchFamily="2" charset="2"/>
              <a:buChar char="ü"/>
            </a:pPr>
            <a:r>
              <a:rPr lang="en-US" sz="1800" dirty="0"/>
              <a:t>DMC &amp; DMC-ODS</a:t>
            </a:r>
          </a:p>
          <a:p>
            <a:pPr marL="692150" lvl="1" indent="-352425">
              <a:buFont typeface="Wingdings" panose="05000000000000000000" pitchFamily="2" charset="2"/>
              <a:buChar char="ü"/>
            </a:pPr>
            <a:r>
              <a:rPr lang="en-US" sz="1800" dirty="0"/>
              <a:t>Opioid Settlements Fund</a:t>
            </a:r>
          </a:p>
          <a:p>
            <a:pPr marL="692150" lvl="1" indent="-352425">
              <a:buFont typeface="Wingdings" panose="05000000000000000000" pitchFamily="2" charset="2"/>
              <a:buChar char="ü"/>
            </a:pPr>
            <a:r>
              <a:rPr lang="en-US" sz="1800" dirty="0"/>
              <a:t>All other federal grants or other county mental health and substance use disorder programs</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16</a:t>
            </a:fld>
            <a:endParaRPr lang="en-US" dirty="0"/>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9821545" y="6208393"/>
            <a:ext cx="1497330" cy="247651"/>
          </a:xfrm>
        </p:spPr>
        <p:txBody>
          <a:bodyPr/>
          <a:lstStyle/>
          <a:p>
            <a:r>
              <a:rPr lang="en-US" dirty="0"/>
              <a:t>MHSA – SB 326</a:t>
            </a:r>
          </a:p>
        </p:txBody>
      </p:sp>
    </p:spTree>
    <p:extLst>
      <p:ext uri="{BB962C8B-B14F-4D97-AF65-F5344CB8AC3E}">
        <p14:creationId xmlns:p14="http://schemas.microsoft.com/office/powerpoint/2010/main" val="2364075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550817" y="278129"/>
            <a:ext cx="11090366" cy="1384811"/>
          </a:xfrm>
        </p:spPr>
        <p:txBody>
          <a:bodyPr>
            <a:normAutofit/>
          </a:bodyPr>
          <a:lstStyle/>
          <a:p>
            <a:pPr algn="ctr"/>
            <a:r>
              <a:rPr lang="en-US" dirty="0"/>
              <a:t>PLANS &amp; ANNUAL UPDATE REQUIREMENTS (CONT.)</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1494790" y="2429691"/>
            <a:ext cx="9673953" cy="2586446"/>
          </a:xfrm>
          <a:solidFill>
            <a:schemeClr val="tx1"/>
          </a:solidFill>
        </p:spPr>
        <p:txBody>
          <a:bodyPr/>
          <a:lstStyle/>
          <a:p>
            <a:pPr marL="285750" indent="-285750">
              <a:buFont typeface="Arial" panose="020B0604020202020204" pitchFamily="34" charset="0"/>
              <a:buChar char="•"/>
            </a:pPr>
            <a:r>
              <a:rPr lang="en-US" sz="1800" b="1" dirty="0"/>
              <a:t>Integrated Plans and Annual Updates (</a:t>
            </a:r>
            <a:r>
              <a:rPr lang="en-US" sz="1800" b="1" dirty="0" err="1"/>
              <a:t>Cont</a:t>
            </a:r>
            <a:r>
              <a:rPr lang="en-US" sz="1800" b="1" dirty="0"/>
              <a:t>)</a:t>
            </a:r>
          </a:p>
          <a:p>
            <a:pPr marL="574675" indent="-287338">
              <a:buFont typeface="Wingdings" panose="05000000000000000000" pitchFamily="2" charset="2"/>
              <a:buChar char="ü"/>
            </a:pPr>
            <a:r>
              <a:rPr lang="en-US" sz="1800" dirty="0"/>
              <a:t>A budget that includes the county planned expenditures and reserves for county distributions       from the Behavioral Health Service Fund and </a:t>
            </a:r>
            <a:r>
              <a:rPr lang="en-US" sz="1800" b="1" u="sng" dirty="0"/>
              <a:t>any other funds allocated to the county to provide the services and programs.</a:t>
            </a:r>
            <a:r>
              <a:rPr lang="en-US" sz="1800" dirty="0"/>
              <a:t> The budget shall also include proposed transfer adjustments.</a:t>
            </a:r>
          </a:p>
          <a:p>
            <a:pPr marL="574675" indent="-287338">
              <a:buFont typeface="Wingdings" panose="05000000000000000000" pitchFamily="2" charset="2"/>
              <a:buChar char="ü"/>
            </a:pPr>
            <a:r>
              <a:rPr lang="en-US" sz="1800" dirty="0"/>
              <a:t>If a county’s actual expenditures for the Behavioral Health Services Fund significantly varies from its budget in Section 5963.02, the department may impose a corrective action plan, monetary sanctions, or temporarily withhold payments to the county.</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17</a:t>
            </a:fld>
            <a:endParaRPr lang="en-US" dirty="0"/>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0138592" y="6332218"/>
            <a:ext cx="1497330" cy="247651"/>
          </a:xfrm>
        </p:spPr>
        <p:txBody>
          <a:bodyPr/>
          <a:lstStyle/>
          <a:p>
            <a:r>
              <a:rPr lang="en-US" dirty="0"/>
              <a:t>MHSA – SB 326</a:t>
            </a:r>
          </a:p>
        </p:txBody>
      </p:sp>
    </p:spTree>
    <p:extLst>
      <p:ext uri="{BB962C8B-B14F-4D97-AF65-F5344CB8AC3E}">
        <p14:creationId xmlns:p14="http://schemas.microsoft.com/office/powerpoint/2010/main" val="2717577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550817" y="278129"/>
            <a:ext cx="11090366" cy="1384811"/>
          </a:xfrm>
        </p:spPr>
        <p:txBody>
          <a:bodyPr>
            <a:normAutofit/>
          </a:bodyPr>
          <a:lstStyle/>
          <a:p>
            <a:pPr algn="ctr"/>
            <a:r>
              <a:rPr lang="en-US" dirty="0"/>
              <a:t>NEW REPORTING REQUIREMENTS </a:t>
            </a:r>
            <a:br>
              <a:rPr lang="en-US" dirty="0"/>
            </a:br>
            <a:r>
              <a:rPr lang="en-US" dirty="0"/>
              <a:t>UNDER PROP 1</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2063931" y="1737358"/>
            <a:ext cx="9104812" cy="4219303"/>
          </a:xfrm>
          <a:noFill/>
        </p:spPr>
        <p:txBody>
          <a:bodyPr/>
          <a:lstStyle/>
          <a:p>
            <a:pPr marL="285750" indent="-285750">
              <a:buFont typeface="Wingdings" panose="05000000000000000000" pitchFamily="2" charset="2"/>
              <a:buChar char="Ø"/>
            </a:pPr>
            <a:endParaRPr lang="en-US" sz="1800" dirty="0"/>
          </a:p>
          <a:p>
            <a:pPr marL="285750" indent="-285750">
              <a:buFont typeface="Arial" panose="020B0604020202020204" pitchFamily="34" charset="0"/>
              <a:buChar char="•"/>
            </a:pPr>
            <a:r>
              <a:rPr lang="en-US" sz="1700" b="1" i="1" dirty="0"/>
              <a:t>County Behavioral Health Outcomes, Accountability and Transparency Report (5963.04)</a:t>
            </a:r>
            <a:endParaRPr lang="en-US" sz="1700" dirty="0"/>
          </a:p>
          <a:p>
            <a:pPr marL="692150" lvl="1" indent="-352425">
              <a:buFont typeface="Wingdings" panose="05000000000000000000" pitchFamily="2" charset="2"/>
              <a:buChar char="ü"/>
            </a:pPr>
            <a:r>
              <a:rPr lang="en-US" sz="1700" dirty="0"/>
              <a:t>Replaces the current Annual Revenue &amp; Expenditure Report – </a:t>
            </a:r>
            <a:r>
              <a:rPr lang="en-US" sz="1700" b="1" dirty="0"/>
              <a:t>Effective July 1, 2026</a:t>
            </a:r>
          </a:p>
          <a:p>
            <a:pPr marL="285750" indent="-285750">
              <a:buFont typeface="Arial" panose="020B0604020202020204" pitchFamily="34" charset="0"/>
              <a:buChar char="•"/>
            </a:pPr>
            <a:r>
              <a:rPr lang="en-US" sz="1700" dirty="0"/>
              <a:t>Report to include financial information on </a:t>
            </a:r>
            <a:r>
              <a:rPr lang="en-US" sz="1700" b="1" u="sng" dirty="0"/>
              <a:t>ALL BH funding sources:</a:t>
            </a:r>
          </a:p>
          <a:p>
            <a:pPr marL="744538" lvl="1" indent="-404813">
              <a:buFont typeface="Wingdings" panose="05000000000000000000" pitchFamily="2" charset="2"/>
              <a:buChar char="ü"/>
            </a:pPr>
            <a:r>
              <a:rPr lang="en-US" sz="1700" dirty="0"/>
              <a:t>Annual allocation of state and federal funds</a:t>
            </a:r>
          </a:p>
          <a:p>
            <a:pPr marL="744538" lvl="1" indent="-404813">
              <a:buFont typeface="Wingdings" panose="05000000000000000000" pitchFamily="2" charset="2"/>
              <a:buChar char="ü"/>
            </a:pPr>
            <a:r>
              <a:rPr lang="en-US" sz="1700" dirty="0"/>
              <a:t>Annual expenditure of state and federal funds</a:t>
            </a:r>
          </a:p>
          <a:p>
            <a:pPr marL="744538" lvl="1" indent="-404813">
              <a:buFont typeface="Wingdings" panose="05000000000000000000" pitchFamily="2" charset="2"/>
              <a:buChar char="ü"/>
            </a:pPr>
            <a:r>
              <a:rPr lang="en-US" sz="1700" dirty="0"/>
              <a:t>Annual and cumulative unspent state and federal funds including funds in a reserve account</a:t>
            </a:r>
          </a:p>
          <a:p>
            <a:pPr marL="744538" lvl="1" indent="-404813">
              <a:buFont typeface="Wingdings" panose="05000000000000000000" pitchFamily="2" charset="2"/>
              <a:buChar char="ü"/>
            </a:pPr>
            <a:r>
              <a:rPr lang="en-US" sz="1700" dirty="0"/>
              <a:t>Sources and amounts spent annually as the nonfederal share for Medi-Cal SMHS and SUD</a:t>
            </a:r>
          </a:p>
          <a:p>
            <a:pPr marL="744538" lvl="1" indent="-404813">
              <a:buFont typeface="Wingdings" panose="05000000000000000000" pitchFamily="2" charset="2"/>
              <a:buChar char="ü"/>
            </a:pPr>
            <a:r>
              <a:rPr lang="en-US" sz="1700" dirty="0"/>
              <a:t>All Administrative costs</a:t>
            </a:r>
          </a:p>
          <a:p>
            <a:pPr marL="744538" lvl="1" indent="-404813">
              <a:buFont typeface="Wingdings" panose="05000000000000000000" pitchFamily="2" charset="2"/>
              <a:buChar char="ü"/>
            </a:pPr>
            <a:r>
              <a:rPr lang="en-US" sz="1700" dirty="0"/>
              <a:t>All contract services and costs</a:t>
            </a:r>
          </a:p>
          <a:p>
            <a:pPr marL="744538" lvl="1" indent="-404813">
              <a:buFont typeface="Wingdings" panose="05000000000000000000" pitchFamily="2" charset="2"/>
              <a:buChar char="ü"/>
            </a:pPr>
            <a:r>
              <a:rPr lang="en-US" sz="1700" dirty="0"/>
              <a:t>Information on services provided to persons not covered by Medi-Cal</a:t>
            </a:r>
          </a:p>
          <a:p>
            <a:pPr marL="744538" lvl="1" indent="-404813">
              <a:buFont typeface="Wingdings" panose="05000000000000000000" pitchFamily="2" charset="2"/>
              <a:buChar char="ü"/>
            </a:pPr>
            <a:r>
              <a:rPr lang="en-US" sz="1700" dirty="0"/>
              <a:t>Spending on children and youth</a:t>
            </a:r>
          </a:p>
          <a:p>
            <a:pPr marL="744538" lvl="1" indent="-404813">
              <a:buFont typeface="Wingdings" panose="05000000000000000000" pitchFamily="2" charset="2"/>
              <a:buChar char="ü"/>
            </a:pPr>
            <a:r>
              <a:rPr lang="en-US" sz="1700" dirty="0"/>
              <a:t>Service utilization</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18</a:t>
            </a:fld>
            <a:endParaRPr lang="en-US" dirty="0"/>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10133965" y="6332218"/>
            <a:ext cx="1497330" cy="247651"/>
          </a:xfrm>
        </p:spPr>
        <p:txBody>
          <a:bodyPr/>
          <a:lstStyle/>
          <a:p>
            <a:r>
              <a:rPr lang="en-US" dirty="0"/>
              <a:t>MHSA – SB 326</a:t>
            </a:r>
          </a:p>
        </p:txBody>
      </p:sp>
    </p:spTree>
    <p:extLst>
      <p:ext uri="{BB962C8B-B14F-4D97-AF65-F5344CB8AC3E}">
        <p14:creationId xmlns:p14="http://schemas.microsoft.com/office/powerpoint/2010/main" val="83419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31FD-97AA-7C11-E00E-1088648CD935}"/>
              </a:ext>
            </a:extLst>
          </p:cNvPr>
          <p:cNvSpPr>
            <a:spLocks noGrp="1"/>
          </p:cNvSpPr>
          <p:nvPr>
            <p:ph type="title"/>
          </p:nvPr>
        </p:nvSpPr>
        <p:spPr>
          <a:xfrm>
            <a:off x="964023" y="879063"/>
            <a:ext cx="7853406" cy="610863"/>
          </a:xfrm>
        </p:spPr>
        <p:txBody>
          <a:bodyPr>
            <a:normAutofit fontScale="90000"/>
          </a:bodyPr>
          <a:lstStyle/>
          <a:p>
            <a:r>
              <a:rPr lang="en-US" dirty="0"/>
              <a:t>NEW REPORTING REQUIREMENTS (CONT.)</a:t>
            </a:r>
          </a:p>
        </p:txBody>
      </p:sp>
      <p:sp>
        <p:nvSpPr>
          <p:cNvPr id="3" name="Text Placeholder 2">
            <a:extLst>
              <a:ext uri="{FF2B5EF4-FFF2-40B4-BE49-F238E27FC236}">
                <a16:creationId xmlns:a16="http://schemas.microsoft.com/office/drawing/2014/main" id="{B88DF837-FF9D-4019-B85E-00F323B4E097}"/>
              </a:ext>
            </a:extLst>
          </p:cNvPr>
          <p:cNvSpPr>
            <a:spLocks noGrp="1"/>
          </p:cNvSpPr>
          <p:nvPr>
            <p:ph type="body" sz="quarter" idx="10"/>
          </p:nvPr>
        </p:nvSpPr>
        <p:spPr>
          <a:xfrm>
            <a:off x="952500" y="2656904"/>
            <a:ext cx="8831580" cy="574318"/>
          </a:xfrm>
        </p:spPr>
        <p:txBody>
          <a:bodyPr/>
          <a:lstStyle/>
          <a:p>
            <a:pPr marL="285750" indent="-285750">
              <a:buFont typeface="Arial" panose="020B0604020202020204" pitchFamily="34" charset="0"/>
              <a:buChar char="•"/>
            </a:pPr>
            <a:r>
              <a:rPr lang="en-US" dirty="0"/>
              <a:t>Local outcomes data including # of people served, disparities data, etc.</a:t>
            </a:r>
          </a:p>
          <a:p>
            <a:pPr marL="285750" indent="-285750">
              <a:buFont typeface="Arial" panose="020B0604020202020204" pitchFamily="34" charset="0"/>
              <a:buChar char="•"/>
            </a:pPr>
            <a:r>
              <a:rPr lang="en-US" dirty="0"/>
              <a:t>Statewide outcomes based on metrics to be determined by DHCS and in partnership with the OAC, counties, etc.</a:t>
            </a:r>
          </a:p>
          <a:p>
            <a:pPr marL="285750" indent="-285750">
              <a:buFont typeface="Arial" panose="020B0604020202020204" pitchFamily="34" charset="0"/>
              <a:buChar char="•"/>
            </a:pPr>
            <a:r>
              <a:rPr lang="en-US" dirty="0"/>
              <a:t>Workforce measures and metrics:</a:t>
            </a:r>
          </a:p>
          <a:p>
            <a:pPr marL="692150" lvl="1" indent="-352425">
              <a:buFont typeface="Wingdings" panose="05000000000000000000" pitchFamily="2" charset="2"/>
              <a:buChar char="ü"/>
            </a:pPr>
            <a:r>
              <a:rPr lang="en-US" sz="1600" dirty="0"/>
              <a:t>Vacancies and efforts to fill vacancies</a:t>
            </a:r>
          </a:p>
          <a:p>
            <a:pPr marL="692150" lvl="1" indent="-352425">
              <a:buFont typeface="Wingdings" panose="05000000000000000000" pitchFamily="2" charset="2"/>
              <a:buChar char="ü"/>
            </a:pPr>
            <a:r>
              <a:rPr lang="en-US" sz="1600" dirty="0"/>
              <a:t>Number of county employees providing direct clinical BH services</a:t>
            </a:r>
          </a:p>
          <a:p>
            <a:pPr marL="692150" lvl="1" indent="-352425">
              <a:buFont typeface="Wingdings" panose="05000000000000000000" pitchFamily="2" charset="2"/>
              <a:buChar char="ü"/>
            </a:pPr>
            <a:r>
              <a:rPr lang="en-US" sz="1600" dirty="0"/>
              <a:t>Net change in number of county employees providing direct clinical BH services compared to prior year</a:t>
            </a:r>
          </a:p>
          <a:p>
            <a:pPr marL="287338" indent="-287338">
              <a:buFont typeface="Arial" panose="020B0604020202020204" pitchFamily="34" charset="0"/>
              <a:buChar char="•"/>
            </a:pPr>
            <a:r>
              <a:rPr lang="en-US" dirty="0"/>
              <a:t>DCHS will establish metrics to measure and evaluate the quality and efficacy of BH services</a:t>
            </a:r>
          </a:p>
          <a:p>
            <a:pPr marL="692150" lvl="1" indent="-352425">
              <a:buFont typeface="Wingdings" panose="05000000000000000000" pitchFamily="2" charset="2"/>
              <a:buChar char="ü"/>
            </a:pPr>
            <a:r>
              <a:rPr lang="en-US" sz="1600" dirty="0"/>
              <a:t>Data will be used to identify demographic and geographic disparities in the quality and efficacy of BH services</a:t>
            </a:r>
          </a:p>
          <a:p>
            <a:pPr marL="342900" indent="-342900">
              <a:buFont typeface="Wingdings" panose="05000000000000000000" pitchFamily="2" charset="2"/>
              <a:buChar char="Ø"/>
            </a:pPr>
            <a:endParaRPr lang="en-US" sz="800" dirty="0"/>
          </a:p>
          <a:p>
            <a:pPr marL="342900" indent="-342900">
              <a:buFont typeface="Wingdings" panose="05000000000000000000" pitchFamily="2" charset="2"/>
              <a:buChar char="Ø"/>
            </a:pPr>
            <a:endParaRPr lang="en-US" sz="800" dirty="0"/>
          </a:p>
        </p:txBody>
      </p:sp>
      <p:sp>
        <p:nvSpPr>
          <p:cNvPr id="13" name="Footer Placeholder 12">
            <a:extLst>
              <a:ext uri="{FF2B5EF4-FFF2-40B4-BE49-F238E27FC236}">
                <a16:creationId xmlns:a16="http://schemas.microsoft.com/office/drawing/2014/main" id="{0CEDDEC2-4331-1FE4-0FD2-9E7337383AB2}"/>
              </a:ext>
            </a:extLst>
          </p:cNvPr>
          <p:cNvSpPr>
            <a:spLocks noGrp="1"/>
          </p:cNvSpPr>
          <p:nvPr>
            <p:ph type="ftr" sz="quarter" idx="22"/>
          </p:nvPr>
        </p:nvSpPr>
        <p:spPr>
          <a:xfrm>
            <a:off x="9846855" y="6350726"/>
            <a:ext cx="1497330" cy="247651"/>
          </a:xfrm>
        </p:spPr>
        <p:txBody>
          <a:bodyPr/>
          <a:lstStyle/>
          <a:p>
            <a:r>
              <a:rPr lang="en-US" dirty="0"/>
              <a:t>MHSA – SB 326</a:t>
            </a:r>
          </a:p>
        </p:txBody>
      </p:sp>
      <p:sp>
        <p:nvSpPr>
          <p:cNvPr id="14" name="Slide Number Placeholder 13">
            <a:extLst>
              <a:ext uri="{FF2B5EF4-FFF2-40B4-BE49-F238E27FC236}">
                <a16:creationId xmlns:a16="http://schemas.microsoft.com/office/drawing/2014/main" id="{363EB74E-0808-0A4B-C82F-BC74CFE0380A}"/>
              </a:ext>
            </a:extLst>
          </p:cNvPr>
          <p:cNvSpPr>
            <a:spLocks noGrp="1"/>
          </p:cNvSpPr>
          <p:nvPr>
            <p:ph type="sldNum" sz="quarter" idx="23"/>
          </p:nvPr>
        </p:nvSpPr>
        <p:spPr/>
        <p:txBody>
          <a:bodyPr/>
          <a:lstStyle/>
          <a:p>
            <a:fld id="{294A09A9-5501-47C1-A89A-A340965A2BE2}" type="slidenum">
              <a:rPr lang="en-US" smtClean="0"/>
              <a:pPr/>
              <a:t>19</a:t>
            </a:fld>
            <a:endParaRPr lang="en-US" dirty="0">
              <a:latin typeface="+mn-lt"/>
            </a:endParaRPr>
          </a:p>
        </p:txBody>
      </p:sp>
    </p:spTree>
    <p:extLst>
      <p:ext uri="{BB962C8B-B14F-4D97-AF65-F5344CB8AC3E}">
        <p14:creationId xmlns:p14="http://schemas.microsoft.com/office/powerpoint/2010/main" val="65879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a:normAutofit fontScale="90000"/>
          </a:bodyPr>
          <a:lstStyle/>
          <a:p>
            <a:r>
              <a:rPr lang="en-US" dirty="0"/>
              <a:t>Process Considerations</a:t>
            </a:r>
          </a:p>
        </p:txBody>
      </p:sp>
      <p:sp>
        <p:nvSpPr>
          <p:cNvPr id="3" name="Text Placeholder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2818296"/>
            <a:ext cx="2133600" cy="369332"/>
          </a:xfrm>
        </p:spPr>
        <p:txBody>
          <a:bodyPr/>
          <a:lstStyle/>
          <a:p>
            <a:r>
              <a:rPr lang="en-US" dirty="0"/>
              <a:t>SB 326 will be on the March 2024 ballot as Prop 1 along with the bond measure contained in AB 531 (Irwin)</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a:lstStyle/>
          <a:p>
            <a:r>
              <a:rPr lang="en-US" dirty="0"/>
              <a:t>SB 326 (</a:t>
            </a:r>
            <a:r>
              <a:rPr lang="en-US" dirty="0" err="1"/>
              <a:t>Eggman</a:t>
            </a:r>
            <a:r>
              <a:rPr lang="en-US" dirty="0"/>
              <a:t>)</a:t>
            </a:r>
          </a:p>
        </p:txBody>
      </p:sp>
      <p:sp>
        <p:nvSpPr>
          <p:cNvPr id="5" name="Text Placeholder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818296"/>
            <a:ext cx="2128157" cy="369332"/>
          </a:xfrm>
        </p:spPr>
        <p:txBody>
          <a:bodyPr/>
          <a:lstStyle/>
          <a:p>
            <a:r>
              <a:rPr lang="en-US" dirty="0"/>
              <a:t>Some provisions of SB 326 will not be placed on the ballot and will not be contingent upon voter approval </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128157" cy="205837"/>
          </a:xfrm>
        </p:spPr>
        <p:txBody>
          <a:bodyPr/>
          <a:lstStyle/>
          <a:p>
            <a:r>
              <a:rPr lang="en-US" dirty="0"/>
              <a:t>Not all Provision to Voters</a:t>
            </a:r>
            <a:br>
              <a:rPr lang="en-US" dirty="0"/>
            </a:br>
            <a:endParaRPr lang="en-US" dirty="0"/>
          </a:p>
        </p:txBody>
      </p:sp>
      <p:sp>
        <p:nvSpPr>
          <p:cNvPr id="14" name="Footer Placeholder 13">
            <a:extLst>
              <a:ext uri="{FF2B5EF4-FFF2-40B4-BE49-F238E27FC236}">
                <a16:creationId xmlns:a16="http://schemas.microsoft.com/office/drawing/2014/main" id="{C0BAE34D-BF83-084B-A10C-EB85694B9ACF}"/>
              </a:ext>
            </a:extLst>
          </p:cNvPr>
          <p:cNvSpPr>
            <a:spLocks noGrp="1"/>
          </p:cNvSpPr>
          <p:nvPr>
            <p:ph type="ftr" sz="quarter" idx="26"/>
          </p:nvPr>
        </p:nvSpPr>
        <p:spPr>
          <a:xfrm>
            <a:off x="10005241" y="6332220"/>
            <a:ext cx="1497330" cy="247651"/>
          </a:xfrm>
        </p:spPr>
        <p:txBody>
          <a:bodyPr/>
          <a:lstStyle/>
          <a:p>
            <a:r>
              <a:rPr lang="en-US" dirty="0"/>
              <a:t>MHSA – SB 326</a:t>
            </a:r>
          </a:p>
        </p:txBody>
      </p:sp>
      <p:sp>
        <p:nvSpPr>
          <p:cNvPr id="15" name="Slide Number Placeholder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28986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5F4E5-6F48-32BF-E231-20E6D2598D17}"/>
              </a:ext>
            </a:extLst>
          </p:cNvPr>
          <p:cNvSpPr>
            <a:spLocks noGrp="1"/>
          </p:cNvSpPr>
          <p:nvPr>
            <p:ph type="title"/>
          </p:nvPr>
        </p:nvSpPr>
        <p:spPr>
          <a:xfrm>
            <a:off x="833387" y="879063"/>
            <a:ext cx="6786607" cy="610863"/>
          </a:xfrm>
        </p:spPr>
        <p:txBody>
          <a:bodyPr>
            <a:normAutofit fontScale="90000"/>
          </a:bodyPr>
          <a:lstStyle/>
          <a:p>
            <a:pPr algn="ctr"/>
            <a:r>
              <a:rPr lang="en-US" dirty="0"/>
              <a:t>NEW ADMINISTRATIVE COSTS &amp; FUNDING</a:t>
            </a:r>
          </a:p>
        </p:txBody>
      </p:sp>
      <p:sp>
        <p:nvSpPr>
          <p:cNvPr id="7" name="Text Placeholder 6">
            <a:extLst>
              <a:ext uri="{FF2B5EF4-FFF2-40B4-BE49-F238E27FC236}">
                <a16:creationId xmlns:a16="http://schemas.microsoft.com/office/drawing/2014/main" id="{A48D1DB0-E9B4-B980-D7D5-419EDADE0EE2}"/>
              </a:ext>
            </a:extLst>
          </p:cNvPr>
          <p:cNvSpPr>
            <a:spLocks noGrp="1"/>
          </p:cNvSpPr>
          <p:nvPr>
            <p:ph type="body" sz="quarter" idx="13"/>
          </p:nvPr>
        </p:nvSpPr>
        <p:spPr>
          <a:xfrm>
            <a:off x="1233170" y="1779112"/>
            <a:ext cx="4392567" cy="369332"/>
          </a:xfrm>
        </p:spPr>
        <p:txBody>
          <a:bodyPr/>
          <a:lstStyle/>
          <a:p>
            <a:pPr marL="285750" indent="-285750">
              <a:buFont typeface="Arial" panose="020B0604020202020204" pitchFamily="34" charset="0"/>
              <a:buChar char="•"/>
            </a:pPr>
            <a:r>
              <a:rPr lang="en-US" b="1" dirty="0"/>
              <a:t>Beginning 1/1/25: </a:t>
            </a:r>
            <a:r>
              <a:rPr lang="en-US" dirty="0"/>
              <a:t>Counties can use their BHSA funds towards </a:t>
            </a:r>
            <a:r>
              <a:rPr lang="en-US" u="sng" dirty="0"/>
              <a:t>new administrative costs</a:t>
            </a:r>
            <a:r>
              <a:rPr lang="en-US" dirty="0"/>
              <a:t> as noted below:</a:t>
            </a:r>
          </a:p>
          <a:p>
            <a:pPr marL="574675" lvl="1" indent="-287338">
              <a:buFont typeface="Wingdings" panose="05000000000000000000" pitchFamily="2" charset="2"/>
              <a:buChar char="ü"/>
            </a:pPr>
            <a:r>
              <a:rPr lang="en-US" sz="1400" dirty="0"/>
              <a:t>From 1/1/25 – 6/30/26 (transition period), the state will reimburse for new admin cost </a:t>
            </a:r>
            <a:r>
              <a:rPr lang="en-US" sz="1400" b="1" u="sng" dirty="0"/>
              <a:t>above</a:t>
            </a:r>
            <a:r>
              <a:rPr lang="en-US" sz="1400" dirty="0"/>
              <a:t> the 2% regardless of county size.</a:t>
            </a:r>
          </a:p>
          <a:p>
            <a:pPr marL="574675" lvl="1" indent="-287338">
              <a:buFont typeface="Wingdings" panose="05000000000000000000" pitchFamily="2" charset="2"/>
              <a:buChar char="ü"/>
            </a:pPr>
            <a:r>
              <a:rPr lang="en-US" sz="1400" dirty="0"/>
              <a:t>Starting 7/1/26, the state will reimburse anything above the 2% for counties with population of 200K or more and 4% for counties with populations less than 200K.</a:t>
            </a:r>
          </a:p>
        </p:txBody>
      </p:sp>
      <p:sp>
        <p:nvSpPr>
          <p:cNvPr id="9" name="Text Placeholder 8">
            <a:extLst>
              <a:ext uri="{FF2B5EF4-FFF2-40B4-BE49-F238E27FC236}">
                <a16:creationId xmlns:a16="http://schemas.microsoft.com/office/drawing/2014/main" id="{E974FBD2-5DDC-DE2E-6385-69285FB6E649}"/>
              </a:ext>
            </a:extLst>
          </p:cNvPr>
          <p:cNvSpPr>
            <a:spLocks noGrp="1"/>
          </p:cNvSpPr>
          <p:nvPr>
            <p:ph type="body" sz="quarter" idx="16"/>
          </p:nvPr>
        </p:nvSpPr>
        <p:spPr>
          <a:xfrm>
            <a:off x="1950533" y="3763805"/>
            <a:ext cx="5826216" cy="369332"/>
          </a:xfrm>
        </p:spPr>
        <p:txBody>
          <a:bodyPr/>
          <a:lstStyle/>
          <a:p>
            <a:pPr marL="285750" indent="-285750">
              <a:buFont typeface="Arial" panose="020B0604020202020204" pitchFamily="34" charset="0"/>
              <a:buChar char="•"/>
            </a:pPr>
            <a:r>
              <a:rPr lang="en-US" dirty="0"/>
              <a:t>The </a:t>
            </a:r>
            <a:r>
              <a:rPr lang="en-US" b="1" dirty="0"/>
              <a:t>NEW </a:t>
            </a:r>
            <a:r>
              <a:rPr lang="en-US" dirty="0"/>
              <a:t>administrative costs include (section 5892):</a:t>
            </a:r>
          </a:p>
          <a:p>
            <a:pPr marL="573087" lvl="1" indent="-285750">
              <a:buFont typeface="Wingdings" panose="05000000000000000000" pitchFamily="2" charset="2"/>
              <a:buChar char="ü"/>
            </a:pPr>
            <a:r>
              <a:rPr lang="en-US" sz="1400" dirty="0"/>
              <a:t>Improving plan operations, quality outcomes, fiscal and programmatic data reporting and monitoring of subcontractor compliance for </a:t>
            </a:r>
            <a:r>
              <a:rPr lang="en-US" sz="1400" u="sng" dirty="0"/>
              <a:t>all county behavioral health programs</a:t>
            </a:r>
            <a:r>
              <a:rPr lang="en-US" sz="1400" dirty="0"/>
              <a:t>, including but not limited to:</a:t>
            </a:r>
          </a:p>
          <a:p>
            <a:pPr marL="800100" lvl="2" indent="-285750">
              <a:buFont typeface="Courier New" panose="02070309020205020404" pitchFamily="49" charset="0"/>
              <a:buChar char="o"/>
            </a:pPr>
            <a:r>
              <a:rPr lang="en-US" sz="1400" dirty="0"/>
              <a:t>Programs administered by a Medi-Cal behavioral health delivery system,</a:t>
            </a:r>
          </a:p>
          <a:p>
            <a:pPr marL="800100" lvl="2" indent="-285750">
              <a:buFont typeface="Courier New" panose="02070309020205020404" pitchFamily="49" charset="0"/>
              <a:buChar char="o"/>
            </a:pPr>
            <a:r>
              <a:rPr lang="en-US" sz="1400" dirty="0"/>
              <a:t>Programs funded by the Projects for Assistance in Transition from Homelessness grant,</a:t>
            </a:r>
          </a:p>
          <a:p>
            <a:pPr marL="800100" lvl="2" indent="-285750">
              <a:buFont typeface="Courier New" panose="02070309020205020404" pitchFamily="49" charset="0"/>
              <a:buChar char="o"/>
            </a:pPr>
            <a:r>
              <a:rPr lang="en-US" sz="1400" dirty="0"/>
              <a:t>The Community Mental Health Services Block Grant, and</a:t>
            </a:r>
          </a:p>
          <a:p>
            <a:pPr marL="800100" lvl="2" indent="-285750">
              <a:buFont typeface="Courier New" panose="02070309020205020404" pitchFamily="49" charset="0"/>
              <a:buChar char="o"/>
            </a:pPr>
            <a:r>
              <a:rPr lang="en-US" sz="1400" dirty="0"/>
              <a:t>Other Substance Abuse and Mental Health Services Administration grants</a:t>
            </a:r>
          </a:p>
        </p:txBody>
      </p:sp>
      <p:sp>
        <p:nvSpPr>
          <p:cNvPr id="15" name="Footer Placeholder 14">
            <a:extLst>
              <a:ext uri="{FF2B5EF4-FFF2-40B4-BE49-F238E27FC236}">
                <a16:creationId xmlns:a16="http://schemas.microsoft.com/office/drawing/2014/main" id="{0C5B8825-283C-B7AF-1597-363C3011474E}"/>
              </a:ext>
            </a:extLst>
          </p:cNvPr>
          <p:cNvSpPr>
            <a:spLocks noGrp="1"/>
          </p:cNvSpPr>
          <p:nvPr>
            <p:ph type="ftr" sz="quarter" idx="33"/>
          </p:nvPr>
        </p:nvSpPr>
        <p:spPr>
          <a:xfrm>
            <a:off x="10038255" y="6342015"/>
            <a:ext cx="1497330" cy="247651"/>
          </a:xfrm>
        </p:spPr>
        <p:txBody>
          <a:bodyPr/>
          <a:lstStyle/>
          <a:p>
            <a:r>
              <a:rPr lang="en-US" dirty="0"/>
              <a:t>MHSA – SB 326</a:t>
            </a:r>
          </a:p>
        </p:txBody>
      </p:sp>
      <p:sp>
        <p:nvSpPr>
          <p:cNvPr id="16" name="Slide Number Placeholder 15">
            <a:extLst>
              <a:ext uri="{FF2B5EF4-FFF2-40B4-BE49-F238E27FC236}">
                <a16:creationId xmlns:a16="http://schemas.microsoft.com/office/drawing/2014/main" id="{664B7C5B-34A9-34E5-32EB-5662976B34B1}"/>
              </a:ext>
            </a:extLst>
          </p:cNvPr>
          <p:cNvSpPr>
            <a:spLocks noGrp="1"/>
          </p:cNvSpPr>
          <p:nvPr>
            <p:ph type="sldNum" sz="quarter" idx="34"/>
          </p:nvPr>
        </p:nvSpPr>
        <p:spPr/>
        <p:txBody>
          <a:bodyPr/>
          <a:lstStyle/>
          <a:p>
            <a:fld id="{294A09A9-5501-47C1-A89A-A340965A2BE2}" type="slidenum">
              <a:rPr lang="en-US" smtClean="0"/>
              <a:pPr/>
              <a:t>20</a:t>
            </a:fld>
            <a:endParaRPr lang="en-US" dirty="0">
              <a:latin typeface="+mn-lt"/>
            </a:endParaRPr>
          </a:p>
        </p:txBody>
      </p:sp>
      <p:sp>
        <p:nvSpPr>
          <p:cNvPr id="18" name="TextBox 17">
            <a:extLst>
              <a:ext uri="{FF2B5EF4-FFF2-40B4-BE49-F238E27FC236}">
                <a16:creationId xmlns:a16="http://schemas.microsoft.com/office/drawing/2014/main" id="{A048528C-FC34-DFC1-9F59-D21D07C2680B}"/>
              </a:ext>
            </a:extLst>
          </p:cNvPr>
          <p:cNvSpPr txBox="1"/>
          <p:nvPr/>
        </p:nvSpPr>
        <p:spPr>
          <a:xfrm>
            <a:off x="8508274" y="4012489"/>
            <a:ext cx="2595155" cy="1600438"/>
          </a:xfrm>
          <a:prstGeom prst="rect">
            <a:avLst/>
          </a:prstGeom>
          <a:noFill/>
        </p:spPr>
        <p:txBody>
          <a:bodyPr wrap="square" rtlCol="0">
            <a:spAutoFit/>
          </a:bodyPr>
          <a:lstStyle/>
          <a:p>
            <a:endParaRPr lang="en-US" dirty="0"/>
          </a:p>
          <a:p>
            <a:endParaRPr lang="en-US" sz="1600" dirty="0"/>
          </a:p>
          <a:p>
            <a:pPr algn="ctr"/>
            <a:r>
              <a:rPr lang="en-US" sz="1600" b="1" dirty="0">
                <a:solidFill>
                  <a:schemeClr val="bg1"/>
                </a:solidFill>
              </a:rPr>
              <a:t>Anything allocated to the new admin cost will reduce available funds for programs.</a:t>
            </a:r>
            <a:endParaRPr lang="en-US" b="1" dirty="0">
              <a:solidFill>
                <a:schemeClr val="bg1"/>
              </a:solidFill>
            </a:endParaRPr>
          </a:p>
        </p:txBody>
      </p:sp>
      <p:sp>
        <p:nvSpPr>
          <p:cNvPr id="19" name="TextBox 18">
            <a:extLst>
              <a:ext uri="{FF2B5EF4-FFF2-40B4-BE49-F238E27FC236}">
                <a16:creationId xmlns:a16="http://schemas.microsoft.com/office/drawing/2014/main" id="{DB292D16-1457-3F7C-9B4D-14EFD6DBBBCD}"/>
              </a:ext>
            </a:extLst>
          </p:cNvPr>
          <p:cNvSpPr txBox="1"/>
          <p:nvPr/>
        </p:nvSpPr>
        <p:spPr>
          <a:xfrm>
            <a:off x="8508274" y="4064741"/>
            <a:ext cx="2595155" cy="400110"/>
          </a:xfrm>
          <a:prstGeom prst="rect">
            <a:avLst/>
          </a:prstGeom>
          <a:solidFill>
            <a:srgbClr val="7CBF33"/>
          </a:solidFill>
        </p:spPr>
        <p:txBody>
          <a:bodyPr wrap="square" rtlCol="0">
            <a:spAutoFit/>
          </a:bodyPr>
          <a:lstStyle/>
          <a:p>
            <a:pPr algn="ctr"/>
            <a:r>
              <a:rPr lang="en-US" sz="2000" b="1" dirty="0"/>
              <a:t>REMINDER</a:t>
            </a:r>
          </a:p>
        </p:txBody>
      </p:sp>
    </p:spTree>
    <p:extLst>
      <p:ext uri="{BB962C8B-B14F-4D97-AF65-F5344CB8AC3E}">
        <p14:creationId xmlns:p14="http://schemas.microsoft.com/office/powerpoint/2010/main" val="7557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C7ECF4-33AE-70F2-0D05-7F8D740F2E74}"/>
              </a:ext>
            </a:extLst>
          </p:cNvPr>
          <p:cNvSpPr>
            <a:spLocks noGrp="1"/>
          </p:cNvSpPr>
          <p:nvPr>
            <p:ph type="ftr" sz="quarter" idx="15"/>
          </p:nvPr>
        </p:nvSpPr>
        <p:spPr>
          <a:xfrm>
            <a:off x="10048914" y="6208394"/>
            <a:ext cx="1497330" cy="247651"/>
          </a:xfrm>
        </p:spPr>
        <p:txBody>
          <a:bodyPr/>
          <a:lstStyle/>
          <a:p>
            <a:r>
              <a:rPr lang="en-US" dirty="0"/>
              <a:t>MHSA – SB 326</a:t>
            </a:r>
          </a:p>
        </p:txBody>
      </p:sp>
      <p:sp>
        <p:nvSpPr>
          <p:cNvPr id="6" name="Slide Number Placeholder 5">
            <a:extLst>
              <a:ext uri="{FF2B5EF4-FFF2-40B4-BE49-F238E27FC236}">
                <a16:creationId xmlns:a16="http://schemas.microsoft.com/office/drawing/2014/main" id="{DA879CD7-78DC-A9FA-8337-24FAD747FDE1}"/>
              </a:ext>
            </a:extLst>
          </p:cNvPr>
          <p:cNvSpPr>
            <a:spLocks noGrp="1"/>
          </p:cNvSpPr>
          <p:nvPr>
            <p:ph type="sldNum" sz="quarter" idx="16"/>
          </p:nvPr>
        </p:nvSpPr>
        <p:spPr/>
        <p:txBody>
          <a:bodyPr/>
          <a:lstStyle/>
          <a:p>
            <a:fld id="{294A09A9-5501-47C1-A89A-A340965A2BE2}" type="slidenum">
              <a:rPr lang="en-US" smtClean="0"/>
              <a:pPr/>
              <a:t>21</a:t>
            </a:fld>
            <a:endParaRPr lang="en-US" dirty="0">
              <a:latin typeface="+mn-lt"/>
            </a:endParaRPr>
          </a:p>
        </p:txBody>
      </p:sp>
      <p:pic>
        <p:nvPicPr>
          <p:cNvPr id="34" name="Picture 33" descr="A word cloud with blue text&#10;&#10;Description automatically generated">
            <a:extLst>
              <a:ext uri="{FF2B5EF4-FFF2-40B4-BE49-F238E27FC236}">
                <a16:creationId xmlns:a16="http://schemas.microsoft.com/office/drawing/2014/main" id="{B65F10C6-3DAC-39A6-60E9-91CC472EA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0168" y="1760706"/>
            <a:ext cx="6326284" cy="3203182"/>
          </a:xfrm>
          <a:prstGeom prst="rect">
            <a:avLst/>
          </a:prstGeom>
        </p:spPr>
      </p:pic>
      <p:sp>
        <p:nvSpPr>
          <p:cNvPr id="37" name="TextBox 36">
            <a:extLst>
              <a:ext uri="{FF2B5EF4-FFF2-40B4-BE49-F238E27FC236}">
                <a16:creationId xmlns:a16="http://schemas.microsoft.com/office/drawing/2014/main" id="{21287925-3F77-2D08-C059-BA54D63A9812}"/>
              </a:ext>
            </a:extLst>
          </p:cNvPr>
          <p:cNvSpPr txBox="1"/>
          <p:nvPr/>
        </p:nvSpPr>
        <p:spPr>
          <a:xfrm>
            <a:off x="447870" y="2378565"/>
            <a:ext cx="5561044" cy="1754326"/>
          </a:xfrm>
          <a:prstGeom prst="rect">
            <a:avLst/>
          </a:prstGeom>
          <a:noFill/>
        </p:spPr>
        <p:txBody>
          <a:bodyPr wrap="square" rtlCol="0">
            <a:spAutoFit/>
          </a:bodyPr>
          <a:lstStyle/>
          <a:p>
            <a:r>
              <a:rPr lang="en-US" sz="5400" b="1" dirty="0">
                <a:solidFill>
                  <a:schemeClr val="bg1"/>
                </a:solidFill>
                <a:latin typeface="+mj-lt"/>
              </a:rPr>
              <a:t>OVERSIGHT &amp; ACCOUNTABILITY</a:t>
            </a:r>
          </a:p>
        </p:txBody>
      </p:sp>
    </p:spTree>
    <p:extLst>
      <p:ext uri="{BB962C8B-B14F-4D97-AF65-F5344CB8AC3E}">
        <p14:creationId xmlns:p14="http://schemas.microsoft.com/office/powerpoint/2010/main" val="50205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31FD-97AA-7C11-E00E-1088648CD935}"/>
              </a:ext>
            </a:extLst>
          </p:cNvPr>
          <p:cNvSpPr>
            <a:spLocks noGrp="1"/>
          </p:cNvSpPr>
          <p:nvPr>
            <p:ph type="title"/>
          </p:nvPr>
        </p:nvSpPr>
        <p:spPr>
          <a:xfrm>
            <a:off x="952500" y="453262"/>
            <a:ext cx="5334140" cy="1306286"/>
          </a:xfrm>
        </p:spPr>
        <p:txBody>
          <a:bodyPr>
            <a:normAutofit/>
          </a:bodyPr>
          <a:lstStyle/>
          <a:p>
            <a:r>
              <a:rPr lang="en-US" dirty="0"/>
              <a:t>CALIFORNIA STATE </a:t>
            </a:r>
            <a:br>
              <a:rPr lang="en-US" dirty="0"/>
            </a:br>
            <a:r>
              <a:rPr lang="en-US" dirty="0"/>
              <a:t>AUDITOR’S ROLE</a:t>
            </a:r>
          </a:p>
        </p:txBody>
      </p:sp>
      <p:sp>
        <p:nvSpPr>
          <p:cNvPr id="3" name="Text Placeholder 2">
            <a:extLst>
              <a:ext uri="{FF2B5EF4-FFF2-40B4-BE49-F238E27FC236}">
                <a16:creationId xmlns:a16="http://schemas.microsoft.com/office/drawing/2014/main" id="{B88DF837-FF9D-4019-B85E-00F323B4E097}"/>
              </a:ext>
            </a:extLst>
          </p:cNvPr>
          <p:cNvSpPr>
            <a:spLocks noGrp="1"/>
          </p:cNvSpPr>
          <p:nvPr>
            <p:ph type="body" sz="quarter" idx="10"/>
          </p:nvPr>
        </p:nvSpPr>
        <p:spPr>
          <a:xfrm>
            <a:off x="952500" y="2504543"/>
            <a:ext cx="10001639" cy="574318"/>
          </a:xfrm>
        </p:spPr>
        <p:txBody>
          <a:bodyPr/>
          <a:lstStyle/>
          <a:p>
            <a:r>
              <a:rPr lang="en-US" sz="1350" b="1" u="sng" dirty="0"/>
              <a:t>Scope of the Audit Report will include:</a:t>
            </a:r>
          </a:p>
          <a:p>
            <a:pPr marL="285750" indent="-285750">
              <a:buFont typeface="Arial" panose="020B0604020202020204" pitchFamily="34" charset="0"/>
              <a:buChar char="•"/>
            </a:pPr>
            <a:r>
              <a:rPr lang="en-US" sz="1350" dirty="0"/>
              <a:t>Impact of the policy changes of the BHSA including inclusion of SUD.</a:t>
            </a:r>
          </a:p>
          <a:p>
            <a:pPr marL="285750" indent="-285750">
              <a:buFont typeface="Arial" panose="020B0604020202020204" pitchFamily="34" charset="0"/>
              <a:buChar char="•"/>
            </a:pPr>
            <a:r>
              <a:rPr lang="en-US" sz="1350" dirty="0"/>
              <a:t>Timeliness and thoroughness of guidance issued, training and TA provided to impacted entities by the state.</a:t>
            </a:r>
          </a:p>
          <a:p>
            <a:pPr marL="285750" indent="-285750">
              <a:buFont typeface="Arial" panose="020B0604020202020204" pitchFamily="34" charset="0"/>
              <a:buChar char="•"/>
            </a:pPr>
            <a:r>
              <a:rPr lang="en-US" sz="1350" dirty="0"/>
              <a:t>Implementation of the BHSA by each of the primary entities involved, state entities and counties.</a:t>
            </a:r>
          </a:p>
          <a:p>
            <a:pPr marL="285750" indent="-285750">
              <a:buFont typeface="Arial" panose="020B0604020202020204" pitchFamily="34" charset="0"/>
              <a:buChar char="•"/>
            </a:pPr>
            <a:r>
              <a:rPr lang="en-US" sz="1350" dirty="0"/>
              <a:t>Compliance of Counties and progress towards meeting the statewide behavioral health goals and outcome measures.</a:t>
            </a:r>
          </a:p>
          <a:p>
            <a:pPr marL="285750" indent="-285750">
              <a:buFont typeface="Arial" panose="020B0604020202020204" pitchFamily="34" charset="0"/>
              <a:buChar char="•"/>
            </a:pPr>
            <a:r>
              <a:rPr lang="en-US" sz="1350" dirty="0"/>
              <a:t>The fiscal and programmatic aspects of the BHSA,  including reserve levels, reversion activity, services and system outcomes, workforce data, number of individuals served.</a:t>
            </a:r>
          </a:p>
          <a:p>
            <a:pPr marL="285750" indent="-285750">
              <a:buFont typeface="Arial" panose="020B0604020202020204" pitchFamily="34" charset="0"/>
              <a:buChar char="•"/>
            </a:pPr>
            <a:r>
              <a:rPr lang="en-US" sz="1350" dirty="0"/>
              <a:t>The revised BHSA allocations, gaps in service, and trends in unmet needs.</a:t>
            </a:r>
          </a:p>
          <a:p>
            <a:pPr marL="285750" indent="-285750">
              <a:buFont typeface="Arial" panose="020B0604020202020204" pitchFamily="34" charset="0"/>
              <a:buChar char="•"/>
            </a:pPr>
            <a:r>
              <a:rPr lang="en-US" sz="1350" dirty="0"/>
              <a:t>DHCS’s oversight of Integrated Plans and the annual outcome report, including the use of corrective action plans or sanctions, or both.</a:t>
            </a:r>
          </a:p>
          <a:p>
            <a:pPr marL="285750" indent="-285750">
              <a:buFont typeface="Arial" panose="020B0604020202020204" pitchFamily="34" charset="0"/>
              <a:buChar char="•"/>
            </a:pPr>
            <a:r>
              <a:rPr lang="en-US" sz="1350" dirty="0"/>
              <a:t>The coordination and collaboration occurring throughout the transition period between, but not limited to, state entities and counties.</a:t>
            </a:r>
          </a:p>
          <a:p>
            <a:pPr marL="285750" indent="-285750">
              <a:buFont typeface="Arial" panose="020B0604020202020204" pitchFamily="34" charset="0"/>
              <a:buChar char="•"/>
            </a:pPr>
            <a:r>
              <a:rPr lang="en-US" sz="1350" dirty="0"/>
              <a:t>Recommendation on any changes or improvements indicated by the audit. </a:t>
            </a:r>
          </a:p>
          <a:p>
            <a:pPr marL="342900" indent="-342900">
              <a:buFont typeface="Wingdings" panose="05000000000000000000" pitchFamily="2" charset="2"/>
              <a:buChar char="Ø"/>
            </a:pPr>
            <a:endParaRPr lang="en-US" sz="800" dirty="0"/>
          </a:p>
        </p:txBody>
      </p:sp>
      <p:sp>
        <p:nvSpPr>
          <p:cNvPr id="13" name="Footer Placeholder 12">
            <a:extLst>
              <a:ext uri="{FF2B5EF4-FFF2-40B4-BE49-F238E27FC236}">
                <a16:creationId xmlns:a16="http://schemas.microsoft.com/office/drawing/2014/main" id="{0CEDDEC2-4331-1FE4-0FD2-9E7337383AB2}"/>
              </a:ext>
            </a:extLst>
          </p:cNvPr>
          <p:cNvSpPr>
            <a:spLocks noGrp="1"/>
          </p:cNvSpPr>
          <p:nvPr>
            <p:ph type="ftr" sz="quarter" idx="22"/>
          </p:nvPr>
        </p:nvSpPr>
        <p:spPr>
          <a:xfrm>
            <a:off x="9871937" y="6332219"/>
            <a:ext cx="1497330" cy="247651"/>
          </a:xfrm>
        </p:spPr>
        <p:txBody>
          <a:bodyPr/>
          <a:lstStyle/>
          <a:p>
            <a:r>
              <a:rPr lang="en-US" dirty="0"/>
              <a:t>MHSA – SB 326</a:t>
            </a:r>
          </a:p>
        </p:txBody>
      </p:sp>
      <p:sp>
        <p:nvSpPr>
          <p:cNvPr id="14" name="Slide Number Placeholder 13">
            <a:extLst>
              <a:ext uri="{FF2B5EF4-FFF2-40B4-BE49-F238E27FC236}">
                <a16:creationId xmlns:a16="http://schemas.microsoft.com/office/drawing/2014/main" id="{363EB74E-0808-0A4B-C82F-BC74CFE0380A}"/>
              </a:ext>
            </a:extLst>
          </p:cNvPr>
          <p:cNvSpPr>
            <a:spLocks noGrp="1"/>
          </p:cNvSpPr>
          <p:nvPr>
            <p:ph type="sldNum" sz="quarter" idx="23"/>
          </p:nvPr>
        </p:nvSpPr>
        <p:spPr/>
        <p:txBody>
          <a:bodyPr/>
          <a:lstStyle/>
          <a:p>
            <a:fld id="{294A09A9-5501-47C1-A89A-A340965A2BE2}" type="slidenum">
              <a:rPr lang="en-US" smtClean="0"/>
              <a:pPr/>
              <a:t>22</a:t>
            </a:fld>
            <a:endParaRPr lang="en-US" dirty="0">
              <a:latin typeface="+mn-lt"/>
            </a:endParaRPr>
          </a:p>
        </p:txBody>
      </p:sp>
      <p:sp>
        <p:nvSpPr>
          <p:cNvPr id="4" name="TextBox 3">
            <a:extLst>
              <a:ext uri="{FF2B5EF4-FFF2-40B4-BE49-F238E27FC236}">
                <a16:creationId xmlns:a16="http://schemas.microsoft.com/office/drawing/2014/main" id="{A4DD9E54-944C-A035-1A4F-2FEE46BA5450}"/>
              </a:ext>
            </a:extLst>
          </p:cNvPr>
          <p:cNvSpPr txBox="1"/>
          <p:nvPr/>
        </p:nvSpPr>
        <p:spPr>
          <a:xfrm>
            <a:off x="3450000" y="1787541"/>
            <a:ext cx="7298872" cy="715581"/>
          </a:xfrm>
          <a:prstGeom prst="rect">
            <a:avLst/>
          </a:prstGeom>
          <a:noFill/>
        </p:spPr>
        <p:txBody>
          <a:bodyPr wrap="square" rtlCol="0">
            <a:spAutoFit/>
          </a:bodyPr>
          <a:lstStyle/>
          <a:p>
            <a:r>
              <a:rPr lang="en-US" sz="1350" dirty="0">
                <a:solidFill>
                  <a:schemeClr val="bg1"/>
                </a:solidFill>
              </a:rPr>
              <a:t>The California State Auditor will be required to conduct a comprehensive audit and submit a report no later than December 31, 2029, and then conduct an audit every 3 years thereafter with a final audit due on or before December 31, 2035.</a:t>
            </a:r>
          </a:p>
        </p:txBody>
      </p:sp>
    </p:spTree>
    <p:extLst>
      <p:ext uri="{BB962C8B-B14F-4D97-AF65-F5344CB8AC3E}">
        <p14:creationId xmlns:p14="http://schemas.microsoft.com/office/powerpoint/2010/main" val="606455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942F-0E15-8855-B8B4-E4B4328AFEDF}"/>
              </a:ext>
            </a:extLst>
          </p:cNvPr>
          <p:cNvSpPr>
            <a:spLocks noGrp="1"/>
          </p:cNvSpPr>
          <p:nvPr>
            <p:ph type="title"/>
          </p:nvPr>
        </p:nvSpPr>
        <p:spPr>
          <a:xfrm>
            <a:off x="964023" y="879063"/>
            <a:ext cx="8235961" cy="610863"/>
          </a:xfrm>
        </p:spPr>
        <p:txBody>
          <a:bodyPr>
            <a:normAutofit fontScale="90000"/>
          </a:bodyPr>
          <a:lstStyle/>
          <a:p>
            <a:r>
              <a:rPr lang="en-US" dirty="0"/>
              <a:t>DHCS ROLE</a:t>
            </a:r>
            <a:br>
              <a:rPr lang="en-US" dirty="0"/>
            </a:br>
            <a:r>
              <a:rPr lang="en-US" dirty="0"/>
              <a:t>ACCOUNTABILTIY &amp; COMPLIANCE</a:t>
            </a:r>
          </a:p>
        </p:txBody>
      </p:sp>
      <p:sp>
        <p:nvSpPr>
          <p:cNvPr id="3" name="Text Placeholder 2">
            <a:extLst>
              <a:ext uri="{FF2B5EF4-FFF2-40B4-BE49-F238E27FC236}">
                <a16:creationId xmlns:a16="http://schemas.microsoft.com/office/drawing/2014/main" id="{91255EE1-12B4-922B-5D0B-9FE0FD504408}"/>
              </a:ext>
            </a:extLst>
          </p:cNvPr>
          <p:cNvSpPr>
            <a:spLocks noGrp="1"/>
          </p:cNvSpPr>
          <p:nvPr>
            <p:ph type="body" sz="quarter" idx="10"/>
          </p:nvPr>
        </p:nvSpPr>
        <p:spPr>
          <a:xfrm>
            <a:off x="952498" y="3067919"/>
            <a:ext cx="8247486" cy="574318"/>
          </a:xfrm>
        </p:spPr>
        <p:txBody>
          <a:bodyPr/>
          <a:lstStyle/>
          <a:p>
            <a:pPr marL="285750" indent="-285750">
              <a:buFont typeface="Arial" panose="020B0604020202020204" pitchFamily="34" charset="0"/>
              <a:buChar char="•"/>
            </a:pPr>
            <a:r>
              <a:rPr lang="en-US" dirty="0"/>
              <a:t>Determining EBPs and CDEPs to be used by counties.</a:t>
            </a:r>
          </a:p>
          <a:p>
            <a:pPr marL="285750" indent="-285750">
              <a:buFont typeface="Arial" panose="020B0604020202020204" pitchFamily="34" charset="0"/>
              <a:buChar char="•"/>
            </a:pPr>
            <a:r>
              <a:rPr lang="en-US" dirty="0"/>
              <a:t>Establishing statewide metrics.</a:t>
            </a:r>
          </a:p>
          <a:p>
            <a:pPr marL="285750" indent="-285750">
              <a:buFont typeface="Arial" panose="020B0604020202020204" pitchFamily="34" charset="0"/>
              <a:buChar char="•"/>
            </a:pPr>
            <a:r>
              <a:rPr lang="en-US" dirty="0"/>
              <a:t>Approving all capital projects funded through the Housing Category.</a:t>
            </a:r>
          </a:p>
          <a:p>
            <a:pPr marL="285750" indent="-285750">
              <a:buFont typeface="Arial" panose="020B0604020202020204" pitchFamily="34" charset="0"/>
              <a:buChar char="•"/>
            </a:pPr>
            <a:r>
              <a:rPr lang="en-US" dirty="0"/>
              <a:t>Can require a county to revise the 3-Year Plan or Annual Update if DHCS determines if fails to address local needs or fails to make adequate process meeting metrics established by DHCS.</a:t>
            </a:r>
          </a:p>
          <a:p>
            <a:pPr marL="285750" indent="-285750">
              <a:buFont typeface="Arial" panose="020B0604020202020204" pitchFamily="34" charset="0"/>
              <a:buChar char="•"/>
            </a:pPr>
            <a:r>
              <a:rPr lang="en-US" dirty="0"/>
              <a:t>DHCS may impose CAPs and monetary sanctions including withholding payments for plans/annual updates being submitted late. </a:t>
            </a:r>
          </a:p>
        </p:txBody>
      </p:sp>
      <p:sp>
        <p:nvSpPr>
          <p:cNvPr id="4" name="Text Placeholder 3">
            <a:extLst>
              <a:ext uri="{FF2B5EF4-FFF2-40B4-BE49-F238E27FC236}">
                <a16:creationId xmlns:a16="http://schemas.microsoft.com/office/drawing/2014/main" id="{92883552-C247-DA3F-6763-B999A60B6A93}"/>
              </a:ext>
            </a:extLst>
          </p:cNvPr>
          <p:cNvSpPr>
            <a:spLocks noGrp="1"/>
          </p:cNvSpPr>
          <p:nvPr>
            <p:ph type="body" sz="quarter" idx="12"/>
          </p:nvPr>
        </p:nvSpPr>
        <p:spPr>
          <a:xfrm>
            <a:off x="952498" y="2146040"/>
            <a:ext cx="7724971" cy="718457"/>
          </a:xfrm>
          <a:solidFill>
            <a:schemeClr val="accent1">
              <a:lumMod val="50000"/>
            </a:schemeClr>
          </a:solidFill>
        </p:spPr>
        <p:txBody>
          <a:bodyPr anchor="ctr"/>
          <a:lstStyle/>
          <a:p>
            <a:pPr marL="0" indent="0"/>
            <a:r>
              <a:rPr lang="en-US" sz="1600" b="1" dirty="0">
                <a:solidFill>
                  <a:schemeClr val="tx1"/>
                </a:solidFill>
              </a:rPr>
              <a:t>Throughout SB 326 the role of DHCS is significantly enhanced and includes but is not limited to:</a:t>
            </a:r>
          </a:p>
        </p:txBody>
      </p:sp>
      <p:sp>
        <p:nvSpPr>
          <p:cNvPr id="13" name="Footer Placeholder 12">
            <a:extLst>
              <a:ext uri="{FF2B5EF4-FFF2-40B4-BE49-F238E27FC236}">
                <a16:creationId xmlns:a16="http://schemas.microsoft.com/office/drawing/2014/main" id="{D802B12A-CDF9-4E0D-D2B7-D2727CED38A7}"/>
              </a:ext>
            </a:extLst>
          </p:cNvPr>
          <p:cNvSpPr>
            <a:spLocks noGrp="1"/>
          </p:cNvSpPr>
          <p:nvPr>
            <p:ph type="ftr" sz="quarter" idx="22"/>
          </p:nvPr>
        </p:nvSpPr>
        <p:spPr>
          <a:xfrm>
            <a:off x="9949996" y="6332218"/>
            <a:ext cx="1497330" cy="247651"/>
          </a:xfrm>
        </p:spPr>
        <p:txBody>
          <a:bodyPr/>
          <a:lstStyle/>
          <a:p>
            <a:r>
              <a:rPr lang="en-US" dirty="0"/>
              <a:t>MHSA – SB 326</a:t>
            </a:r>
          </a:p>
        </p:txBody>
      </p:sp>
      <p:sp>
        <p:nvSpPr>
          <p:cNvPr id="14" name="Slide Number Placeholder 13">
            <a:extLst>
              <a:ext uri="{FF2B5EF4-FFF2-40B4-BE49-F238E27FC236}">
                <a16:creationId xmlns:a16="http://schemas.microsoft.com/office/drawing/2014/main" id="{25BBB891-D64C-B7CD-AA16-26661E3DDA32}"/>
              </a:ext>
            </a:extLst>
          </p:cNvPr>
          <p:cNvSpPr>
            <a:spLocks noGrp="1"/>
          </p:cNvSpPr>
          <p:nvPr>
            <p:ph type="sldNum" sz="quarter" idx="23"/>
          </p:nvPr>
        </p:nvSpPr>
        <p:spPr/>
        <p:txBody>
          <a:bodyPr/>
          <a:lstStyle/>
          <a:p>
            <a:fld id="{294A09A9-5501-47C1-A89A-A340965A2BE2}" type="slidenum">
              <a:rPr lang="en-US" smtClean="0"/>
              <a:pPr/>
              <a:t>23</a:t>
            </a:fld>
            <a:endParaRPr lang="en-US" dirty="0">
              <a:latin typeface="+mn-lt"/>
            </a:endParaRPr>
          </a:p>
        </p:txBody>
      </p:sp>
    </p:spTree>
    <p:extLst>
      <p:ext uri="{BB962C8B-B14F-4D97-AF65-F5344CB8AC3E}">
        <p14:creationId xmlns:p14="http://schemas.microsoft.com/office/powerpoint/2010/main" val="207965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35F4E5-6F48-32BF-E231-20E6D2598D17}"/>
              </a:ext>
            </a:extLst>
          </p:cNvPr>
          <p:cNvSpPr>
            <a:spLocks noGrp="1"/>
          </p:cNvSpPr>
          <p:nvPr>
            <p:ph type="title"/>
          </p:nvPr>
        </p:nvSpPr>
        <p:spPr>
          <a:xfrm>
            <a:off x="743197" y="1298941"/>
            <a:ext cx="6786607" cy="610863"/>
          </a:xfrm>
        </p:spPr>
        <p:txBody>
          <a:bodyPr>
            <a:normAutofit fontScale="90000"/>
          </a:bodyPr>
          <a:lstStyle/>
          <a:p>
            <a:r>
              <a:rPr lang="en-US" dirty="0"/>
              <a:t>BHSOAC’S </a:t>
            </a:r>
            <a:br>
              <a:rPr lang="en-US" dirty="0"/>
            </a:br>
            <a:r>
              <a:rPr lang="en-US" dirty="0"/>
              <a:t>ROLE &amp; RESPONSIBILITY</a:t>
            </a:r>
          </a:p>
        </p:txBody>
      </p:sp>
      <p:sp>
        <p:nvSpPr>
          <p:cNvPr id="7" name="Text Placeholder 6">
            <a:extLst>
              <a:ext uri="{FF2B5EF4-FFF2-40B4-BE49-F238E27FC236}">
                <a16:creationId xmlns:a16="http://schemas.microsoft.com/office/drawing/2014/main" id="{A48D1DB0-E9B4-B980-D7D5-419EDADE0EE2}"/>
              </a:ext>
            </a:extLst>
          </p:cNvPr>
          <p:cNvSpPr>
            <a:spLocks noGrp="1"/>
          </p:cNvSpPr>
          <p:nvPr>
            <p:ph type="body" sz="quarter" idx="13"/>
          </p:nvPr>
        </p:nvSpPr>
        <p:spPr>
          <a:xfrm>
            <a:off x="743197" y="2001180"/>
            <a:ext cx="5914079" cy="369332"/>
          </a:xfrm>
        </p:spPr>
        <p:txBody>
          <a:bodyPr/>
          <a:lstStyle/>
          <a:p>
            <a:r>
              <a:rPr lang="en-US" sz="1400" dirty="0"/>
              <a:t>The MHSOAC remains independent with change in scope appearing to be more broadly focused on all BH with addition of language for DHCS and BHSOAC to work collaboratively. Changes include:</a:t>
            </a:r>
          </a:p>
          <a:p>
            <a:endParaRPr lang="en-US" sz="1400" dirty="0"/>
          </a:p>
          <a:p>
            <a:pPr marL="971550" lvl="1" indent="-285750"/>
            <a:r>
              <a:rPr lang="en-US" sz="1400" dirty="0"/>
              <a:t>Expands # of commissioners from 16 to 27.</a:t>
            </a:r>
          </a:p>
          <a:p>
            <a:pPr marL="971550" lvl="1" indent="-285750"/>
            <a:r>
              <a:rPr lang="en-US" sz="1400" dirty="0"/>
              <a:t>Executive Director to be selected by the Commission.</a:t>
            </a:r>
          </a:p>
          <a:p>
            <a:pPr marL="976313" indent="-285750">
              <a:buFont typeface="Arial" panose="020B0604020202020204" pitchFamily="34" charset="0"/>
              <a:buChar char="•"/>
            </a:pPr>
            <a:r>
              <a:rPr lang="en-US" dirty="0"/>
              <a:t>Expands scope beyond BHSA to all county BH funding sources including MH and SUD.</a:t>
            </a:r>
          </a:p>
          <a:p>
            <a:pPr marL="976313" indent="-285750">
              <a:buFont typeface="Arial" panose="020B0604020202020204" pitchFamily="34" charset="0"/>
              <a:buChar char="•"/>
            </a:pPr>
            <a:r>
              <a:rPr lang="en-US" sz="1400" dirty="0"/>
              <a:t>Participate in the development of statewide metrics and outcomes.</a:t>
            </a:r>
          </a:p>
          <a:p>
            <a:pPr marL="976313" indent="-285750">
              <a:buFont typeface="Arial" panose="020B0604020202020204" pitchFamily="34" charset="0"/>
              <a:buChar char="•"/>
            </a:pPr>
            <a:r>
              <a:rPr lang="en-US" dirty="0"/>
              <a:t>Work with DHCS, CBHDA and others to develop biennial list of EBPs and create a report on this.</a:t>
            </a:r>
          </a:p>
          <a:p>
            <a:pPr marL="976313" indent="-285750">
              <a:buFont typeface="Arial" panose="020B0604020202020204" pitchFamily="34" charset="0"/>
              <a:buChar char="•"/>
            </a:pPr>
            <a:r>
              <a:rPr lang="en-US" sz="1400" dirty="0"/>
              <a:t>Partner with DHCS to develop the FSP level of care.</a:t>
            </a:r>
          </a:p>
          <a:p>
            <a:pPr marL="976313" indent="-285750">
              <a:buFont typeface="Arial" panose="020B0604020202020204" pitchFamily="34" charset="0"/>
              <a:buChar char="•"/>
            </a:pPr>
            <a:r>
              <a:rPr lang="en-US" dirty="0"/>
              <a:t>Will oversee and administer the new Innovation Partnership Fund and provide counties with TA related to innovative pilots and projects</a:t>
            </a:r>
            <a:endParaRPr lang="en-US" sz="1400" dirty="0"/>
          </a:p>
        </p:txBody>
      </p:sp>
      <p:sp>
        <p:nvSpPr>
          <p:cNvPr id="15" name="Footer Placeholder 14">
            <a:extLst>
              <a:ext uri="{FF2B5EF4-FFF2-40B4-BE49-F238E27FC236}">
                <a16:creationId xmlns:a16="http://schemas.microsoft.com/office/drawing/2014/main" id="{0C5B8825-283C-B7AF-1597-363C3011474E}"/>
              </a:ext>
            </a:extLst>
          </p:cNvPr>
          <p:cNvSpPr>
            <a:spLocks noGrp="1"/>
          </p:cNvSpPr>
          <p:nvPr>
            <p:ph type="ftr" sz="quarter" idx="33"/>
          </p:nvPr>
        </p:nvSpPr>
        <p:spPr>
          <a:xfrm>
            <a:off x="10296887" y="6323506"/>
            <a:ext cx="1497330" cy="247651"/>
          </a:xfrm>
        </p:spPr>
        <p:txBody>
          <a:bodyPr/>
          <a:lstStyle/>
          <a:p>
            <a:r>
              <a:rPr lang="en-US" dirty="0"/>
              <a:t>MHSA – SB 326</a:t>
            </a:r>
          </a:p>
        </p:txBody>
      </p:sp>
      <p:sp>
        <p:nvSpPr>
          <p:cNvPr id="16" name="Slide Number Placeholder 15">
            <a:extLst>
              <a:ext uri="{FF2B5EF4-FFF2-40B4-BE49-F238E27FC236}">
                <a16:creationId xmlns:a16="http://schemas.microsoft.com/office/drawing/2014/main" id="{664B7C5B-34A9-34E5-32EB-5662976B34B1}"/>
              </a:ext>
            </a:extLst>
          </p:cNvPr>
          <p:cNvSpPr>
            <a:spLocks noGrp="1"/>
          </p:cNvSpPr>
          <p:nvPr>
            <p:ph type="sldNum" sz="quarter" idx="34"/>
          </p:nvPr>
        </p:nvSpPr>
        <p:spPr/>
        <p:txBody>
          <a:bodyPr/>
          <a:lstStyle/>
          <a:p>
            <a:fld id="{294A09A9-5501-47C1-A89A-A340965A2BE2}" type="slidenum">
              <a:rPr lang="en-US" smtClean="0"/>
              <a:pPr/>
              <a:t>24</a:t>
            </a:fld>
            <a:endParaRPr lang="en-US" dirty="0">
              <a:latin typeface="+mn-lt"/>
            </a:endParaRPr>
          </a:p>
        </p:txBody>
      </p:sp>
      <p:pic>
        <p:nvPicPr>
          <p:cNvPr id="6" name="Picture 5">
            <a:extLst>
              <a:ext uri="{FF2B5EF4-FFF2-40B4-BE49-F238E27FC236}">
                <a16:creationId xmlns:a16="http://schemas.microsoft.com/office/drawing/2014/main" id="{20D4F86F-1F54-30C0-EC09-CD867B462E2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7987833" y="3606282"/>
            <a:ext cx="3296038" cy="2197359"/>
          </a:xfrm>
          <a:prstGeom prst="rect">
            <a:avLst/>
          </a:prstGeom>
        </p:spPr>
      </p:pic>
    </p:spTree>
    <p:extLst>
      <p:ext uri="{BB962C8B-B14F-4D97-AF65-F5344CB8AC3E}">
        <p14:creationId xmlns:p14="http://schemas.microsoft.com/office/powerpoint/2010/main" val="2327752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NEXT STEPS</a:t>
            </a:r>
          </a:p>
        </p:txBody>
      </p:sp>
      <p:pic>
        <p:nvPicPr>
          <p:cNvPr id="13" name="Picture Placeholder 12" descr="Person running up stair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2190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7559-7351-1735-C800-566CC35A1360}"/>
              </a:ext>
            </a:extLst>
          </p:cNvPr>
          <p:cNvSpPr>
            <a:spLocks noGrp="1"/>
          </p:cNvSpPr>
          <p:nvPr>
            <p:ph type="title"/>
          </p:nvPr>
        </p:nvSpPr>
        <p:spPr>
          <a:xfrm>
            <a:off x="971550" y="1124311"/>
            <a:ext cx="9551577" cy="610863"/>
          </a:xfrm>
        </p:spPr>
        <p:txBody>
          <a:bodyPr>
            <a:noAutofit/>
          </a:bodyPr>
          <a:lstStyle/>
          <a:p>
            <a:pPr algn="ctr"/>
            <a:r>
              <a:rPr lang="en-US" sz="3600" dirty="0"/>
              <a:t>STEPS </a:t>
            </a:r>
            <a:br>
              <a:rPr lang="en-US" sz="3600" dirty="0"/>
            </a:br>
            <a:r>
              <a:rPr lang="en-US" sz="3600" dirty="0"/>
              <a:t>FOR COUNTIES</a:t>
            </a:r>
          </a:p>
        </p:txBody>
      </p:sp>
      <p:sp>
        <p:nvSpPr>
          <p:cNvPr id="4" name="Text Placeholder 3">
            <a:extLst>
              <a:ext uri="{FF2B5EF4-FFF2-40B4-BE49-F238E27FC236}">
                <a16:creationId xmlns:a16="http://schemas.microsoft.com/office/drawing/2014/main" id="{3DB64025-0D9D-C331-5A3A-5AD287D3666C}"/>
              </a:ext>
            </a:extLst>
          </p:cNvPr>
          <p:cNvSpPr>
            <a:spLocks noGrp="1"/>
          </p:cNvSpPr>
          <p:nvPr>
            <p:ph type="body" sz="quarter" idx="12"/>
          </p:nvPr>
        </p:nvSpPr>
        <p:spPr>
          <a:xfrm>
            <a:off x="952499" y="2286000"/>
            <a:ext cx="7445051" cy="315915"/>
          </a:xfrm>
          <a:solidFill>
            <a:schemeClr val="accent6"/>
          </a:solidFill>
        </p:spPr>
        <p:txBody>
          <a:bodyPr/>
          <a:lstStyle/>
          <a:p>
            <a:r>
              <a:rPr lang="en-US" dirty="0">
                <a:solidFill>
                  <a:schemeClr val="tx1"/>
                </a:solidFill>
              </a:rPr>
              <a:t>These changes are not final until approved by voters in March of 2024</a:t>
            </a:r>
          </a:p>
        </p:txBody>
      </p:sp>
      <p:sp>
        <p:nvSpPr>
          <p:cNvPr id="5" name="Text Placeholder 4">
            <a:extLst>
              <a:ext uri="{FF2B5EF4-FFF2-40B4-BE49-F238E27FC236}">
                <a16:creationId xmlns:a16="http://schemas.microsoft.com/office/drawing/2014/main" id="{D9A68F47-253F-FB48-6954-035AEF2B178D}"/>
              </a:ext>
            </a:extLst>
          </p:cNvPr>
          <p:cNvSpPr>
            <a:spLocks noGrp="1"/>
          </p:cNvSpPr>
          <p:nvPr>
            <p:ph type="body" sz="quarter" idx="13"/>
          </p:nvPr>
        </p:nvSpPr>
        <p:spPr>
          <a:xfrm>
            <a:off x="947444" y="3512605"/>
            <a:ext cx="6697447" cy="399172"/>
          </a:xfrm>
        </p:spPr>
        <p:txBody>
          <a:bodyPr/>
          <a:lstStyle/>
          <a:p>
            <a:r>
              <a:rPr lang="en-US" dirty="0"/>
              <a:t>Many implementation dates are in the out-years (2025-2026 and beyond)</a:t>
            </a:r>
          </a:p>
        </p:txBody>
      </p:sp>
      <p:sp>
        <p:nvSpPr>
          <p:cNvPr id="6" name="Text Placeholder 5">
            <a:extLst>
              <a:ext uri="{FF2B5EF4-FFF2-40B4-BE49-F238E27FC236}">
                <a16:creationId xmlns:a16="http://schemas.microsoft.com/office/drawing/2014/main" id="{E9FB2A79-FB11-2462-56AF-9282826084FF}"/>
              </a:ext>
            </a:extLst>
          </p:cNvPr>
          <p:cNvSpPr>
            <a:spLocks noGrp="1"/>
          </p:cNvSpPr>
          <p:nvPr>
            <p:ph type="body" sz="quarter" idx="14"/>
          </p:nvPr>
        </p:nvSpPr>
        <p:spPr>
          <a:xfrm>
            <a:off x="952499" y="2811815"/>
            <a:ext cx="8788660" cy="610863"/>
          </a:xfrm>
          <a:solidFill>
            <a:srgbClr val="74B32F"/>
          </a:solidFill>
        </p:spPr>
        <p:txBody>
          <a:bodyPr/>
          <a:lstStyle/>
          <a:p>
            <a:r>
              <a:rPr lang="en-US" dirty="0">
                <a:solidFill>
                  <a:schemeClr val="tx1"/>
                </a:solidFill>
              </a:rPr>
              <a:t>Behavioral Health is planning, but will </a:t>
            </a:r>
            <a:r>
              <a:rPr lang="en-US" b="1" i="1" u="sng" dirty="0">
                <a:solidFill>
                  <a:schemeClr val="tx1"/>
                </a:solidFill>
              </a:rPr>
              <a:t>hold off from any funding or programmatic changes until after the ballot measure is approved by voters</a:t>
            </a:r>
            <a:endParaRPr lang="en-US" dirty="0">
              <a:solidFill>
                <a:schemeClr val="tx1"/>
              </a:solidFill>
            </a:endParaRPr>
          </a:p>
        </p:txBody>
      </p:sp>
      <p:sp>
        <p:nvSpPr>
          <p:cNvPr id="7" name="Text Placeholder 6">
            <a:extLst>
              <a:ext uri="{FF2B5EF4-FFF2-40B4-BE49-F238E27FC236}">
                <a16:creationId xmlns:a16="http://schemas.microsoft.com/office/drawing/2014/main" id="{04E5476D-3603-611C-FF02-A997D263384F}"/>
              </a:ext>
            </a:extLst>
          </p:cNvPr>
          <p:cNvSpPr>
            <a:spLocks noGrp="1"/>
          </p:cNvSpPr>
          <p:nvPr>
            <p:ph type="body" sz="quarter" idx="15"/>
          </p:nvPr>
        </p:nvSpPr>
        <p:spPr>
          <a:xfrm>
            <a:off x="952499" y="4499316"/>
            <a:ext cx="9432471" cy="1128334"/>
          </a:xfrm>
        </p:spPr>
        <p:txBody>
          <a:bodyPr/>
          <a:lstStyle/>
          <a:p>
            <a:pPr marL="285750" indent="-285750">
              <a:buFont typeface="Wingdings" panose="05000000000000000000" pitchFamily="2" charset="2"/>
              <a:buChar char="§"/>
            </a:pPr>
            <a:r>
              <a:rPr lang="en-US" dirty="0"/>
              <a:t>Performing fiscal modeling to understand the potential fiscal and programmatic impacts</a:t>
            </a:r>
          </a:p>
          <a:p>
            <a:pPr marL="285750" indent="-285750">
              <a:buFont typeface="Wingdings" panose="05000000000000000000" pitchFamily="2" charset="2"/>
              <a:buChar char="§"/>
            </a:pPr>
            <a:r>
              <a:rPr lang="en-US" dirty="0"/>
              <a:t>Reviewing our fiscal tracking and reporting mechanisms</a:t>
            </a:r>
          </a:p>
          <a:p>
            <a:pPr marL="285750" indent="-285750">
              <a:buFont typeface="Wingdings" panose="05000000000000000000" pitchFamily="2" charset="2"/>
              <a:buChar char="§"/>
            </a:pPr>
            <a:r>
              <a:rPr lang="en-US" dirty="0"/>
              <a:t>Reviewing our funding sources outside of MHSA given new state oversight</a:t>
            </a:r>
          </a:p>
          <a:p>
            <a:pPr marL="285750" indent="-285750">
              <a:buFont typeface="Wingdings" panose="05000000000000000000" pitchFamily="2" charset="2"/>
              <a:buChar char="§"/>
            </a:pPr>
            <a:r>
              <a:rPr lang="en-US" dirty="0"/>
              <a:t>Developing costs estimates for the new administrative costs and preparing to provide cost estimates, as discussed in the Reporting slides </a:t>
            </a:r>
          </a:p>
        </p:txBody>
      </p:sp>
      <p:sp>
        <p:nvSpPr>
          <p:cNvPr id="8" name="Text Placeholder 7">
            <a:extLst>
              <a:ext uri="{FF2B5EF4-FFF2-40B4-BE49-F238E27FC236}">
                <a16:creationId xmlns:a16="http://schemas.microsoft.com/office/drawing/2014/main" id="{A7E72F32-FD20-E88C-8A1A-C1E6D41B9EBF}"/>
              </a:ext>
            </a:extLst>
          </p:cNvPr>
          <p:cNvSpPr>
            <a:spLocks noGrp="1"/>
          </p:cNvSpPr>
          <p:nvPr>
            <p:ph type="body" sz="quarter" idx="16"/>
          </p:nvPr>
        </p:nvSpPr>
        <p:spPr>
          <a:xfrm>
            <a:off x="971550" y="3923701"/>
            <a:ext cx="8788659" cy="502450"/>
          </a:xfrm>
          <a:solidFill>
            <a:srgbClr val="55A9B7"/>
          </a:solidFill>
        </p:spPr>
        <p:txBody>
          <a:bodyPr anchor="ctr"/>
          <a:lstStyle/>
          <a:p>
            <a:r>
              <a:rPr lang="en-US" dirty="0">
                <a:solidFill>
                  <a:schemeClr val="tx1"/>
                </a:solidFill>
              </a:rPr>
              <a:t>Steps Siskiyou County Behavioral Health Division is taking in preparation</a:t>
            </a:r>
          </a:p>
        </p:txBody>
      </p:sp>
      <p:sp>
        <p:nvSpPr>
          <p:cNvPr id="13" name="Footer Placeholder 12">
            <a:extLst>
              <a:ext uri="{FF2B5EF4-FFF2-40B4-BE49-F238E27FC236}">
                <a16:creationId xmlns:a16="http://schemas.microsoft.com/office/drawing/2014/main" id="{99A9A262-535A-24EA-AE71-3F28985A977B}"/>
              </a:ext>
            </a:extLst>
          </p:cNvPr>
          <p:cNvSpPr>
            <a:spLocks noGrp="1"/>
          </p:cNvSpPr>
          <p:nvPr>
            <p:ph type="ftr" sz="quarter" idx="22"/>
          </p:nvPr>
        </p:nvSpPr>
        <p:spPr>
          <a:xfrm>
            <a:off x="9321475" y="6332219"/>
            <a:ext cx="1497330" cy="247651"/>
          </a:xfrm>
        </p:spPr>
        <p:txBody>
          <a:bodyPr/>
          <a:lstStyle/>
          <a:p>
            <a:r>
              <a:rPr lang="en-US" dirty="0"/>
              <a:t>MHSA – SB 326</a:t>
            </a:r>
          </a:p>
        </p:txBody>
      </p:sp>
      <p:sp>
        <p:nvSpPr>
          <p:cNvPr id="14" name="Slide Number Placeholder 13">
            <a:extLst>
              <a:ext uri="{FF2B5EF4-FFF2-40B4-BE49-F238E27FC236}">
                <a16:creationId xmlns:a16="http://schemas.microsoft.com/office/drawing/2014/main" id="{89993B6B-A679-1575-968F-21FEF0CF0044}"/>
              </a:ext>
            </a:extLst>
          </p:cNvPr>
          <p:cNvSpPr>
            <a:spLocks noGrp="1"/>
          </p:cNvSpPr>
          <p:nvPr>
            <p:ph type="sldNum" sz="quarter" idx="23"/>
          </p:nvPr>
        </p:nvSpPr>
        <p:spPr/>
        <p:txBody>
          <a:bodyPr/>
          <a:lstStyle/>
          <a:p>
            <a:fld id="{294A09A9-5501-47C1-A89A-A340965A2BE2}" type="slidenum">
              <a:rPr lang="en-US" smtClean="0"/>
              <a:pPr/>
              <a:t>26</a:t>
            </a:fld>
            <a:endParaRPr lang="en-US" dirty="0">
              <a:latin typeface="+mn-lt"/>
            </a:endParaRPr>
          </a:p>
        </p:txBody>
      </p:sp>
    </p:spTree>
    <p:extLst>
      <p:ext uri="{BB962C8B-B14F-4D97-AF65-F5344CB8AC3E}">
        <p14:creationId xmlns:p14="http://schemas.microsoft.com/office/powerpoint/2010/main" val="1487241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04FF461-68DC-6F47-EA63-1CE8B9D4EC94}"/>
              </a:ext>
            </a:extLst>
          </p:cNvPr>
          <p:cNvPicPr>
            <a:picLocks noGrp="1" noChangeAspect="1"/>
          </p:cNvPicPr>
          <p:nvPr>
            <p:ph type="pic" sz="quarter" idx="13"/>
          </p:nvPr>
        </p:nvPicPr>
        <p:blipFill>
          <a:blip r:embed="rId3"/>
          <a:srcRect t="10781" b="10781"/>
          <a:stretch>
            <a:fillRect/>
          </a:stretch>
        </p:blipFill>
        <p:spPr>
          <a:prstGeom prst="rect">
            <a:avLst/>
          </a:prstGeom>
        </p:spPr>
      </p:pic>
    </p:spTree>
    <p:extLst>
      <p:ext uri="{BB962C8B-B14F-4D97-AF65-F5344CB8AC3E}">
        <p14:creationId xmlns:p14="http://schemas.microsoft.com/office/powerpoint/2010/main" val="2336677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Thank You</a:t>
            </a:r>
          </a:p>
        </p:txBody>
      </p:sp>
      <p:pic>
        <p:nvPicPr>
          <p:cNvPr id="25" name="Picture Placeholder 24">
            <a:extLst>
              <a:ext uri="{FF2B5EF4-FFF2-40B4-BE49-F238E27FC236}">
                <a16:creationId xmlns:a16="http://schemas.microsoft.com/office/drawing/2014/main" id="{E30805B5-4489-57AA-225C-82A4C3883C01}"/>
              </a:ext>
            </a:extLst>
          </p:cNvPr>
          <p:cNvPicPr>
            <a:picLocks noGrp="1" noChangeAspect="1"/>
          </p:cNvPicPr>
          <p:nvPr>
            <p:ph type="pic" sz="quarter" idx="13"/>
          </p:nvPr>
        </p:nvPicPr>
        <p:blipFill>
          <a:blip r:embed="rId3"/>
          <a:srcRect l="5556" r="5556"/>
          <a:stretch>
            <a:fillRect/>
          </a:stretch>
        </p:blipFill>
        <p:spPr>
          <a:prstGeom prst="rect">
            <a:avLst/>
          </a:prstGeom>
        </p:spPr>
      </p:pic>
    </p:spTree>
    <p:extLst>
      <p:ext uri="{BB962C8B-B14F-4D97-AF65-F5344CB8AC3E}">
        <p14:creationId xmlns:p14="http://schemas.microsoft.com/office/powerpoint/2010/main" val="196074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a:xfrm>
            <a:off x="964023" y="652560"/>
            <a:ext cx="4941477" cy="610863"/>
          </a:xfrm>
        </p:spPr>
        <p:txBody>
          <a:bodyPr>
            <a:normAutofit fontScale="90000"/>
          </a:bodyPr>
          <a:lstStyle/>
          <a:p>
            <a:r>
              <a:rPr lang="en-US" dirty="0"/>
              <a:t>SB 326 High-Level Summary</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1447637"/>
            <a:ext cx="4572001" cy="2795232"/>
          </a:xfrm>
        </p:spPr>
        <p:txBody>
          <a:bodyPr/>
          <a:lstStyle/>
          <a:p>
            <a:pPr marL="285750" indent="-285750">
              <a:buFont typeface="Arial" panose="020B0604020202020204" pitchFamily="34" charset="0"/>
              <a:buChar char="•"/>
            </a:pPr>
            <a:r>
              <a:rPr lang="en-US" sz="1400" dirty="0"/>
              <a:t>Establishes a new 30% set-aside to fund housing with housing first requirements</a:t>
            </a:r>
          </a:p>
          <a:p>
            <a:pPr marL="285750" indent="-285750">
              <a:buFont typeface="Arial" panose="020B0604020202020204" pitchFamily="34" charset="0"/>
              <a:buChar char="•"/>
            </a:pPr>
            <a:r>
              <a:rPr lang="en-US" sz="1400" dirty="0"/>
              <a:t>Establishes the millionaire’s tax as a new source of funding for SUD services</a:t>
            </a:r>
          </a:p>
          <a:p>
            <a:pPr marL="285750" indent="-285750">
              <a:buFont typeface="Arial" panose="020B0604020202020204" pitchFamily="34" charset="0"/>
              <a:buChar char="•"/>
            </a:pPr>
            <a:r>
              <a:rPr lang="en-US" sz="1400" dirty="0"/>
              <a:t>Overhauls the adult and children’s system of care statues</a:t>
            </a:r>
          </a:p>
          <a:p>
            <a:pPr marL="285750" indent="-285750">
              <a:buFont typeface="Arial" panose="020B0604020202020204" pitchFamily="34" charset="0"/>
              <a:buChar char="•"/>
            </a:pPr>
            <a:r>
              <a:rPr lang="en-US" sz="1400" dirty="0"/>
              <a:t>Doubles the state’s allocation of the tax from 5 to 10% to fund new workforce and prevention initiatives</a:t>
            </a:r>
          </a:p>
          <a:p>
            <a:pPr marL="285750" indent="-285750">
              <a:buFont typeface="Arial" panose="020B0604020202020204" pitchFamily="34" charset="0"/>
              <a:buChar char="•"/>
            </a:pPr>
            <a:r>
              <a:rPr lang="en-US" sz="1400" dirty="0"/>
              <a:t>Eliminates county-based prevention funding priority</a:t>
            </a:r>
          </a:p>
          <a:p>
            <a:pPr marL="285750" indent="-285750">
              <a:buFont typeface="Arial" panose="020B0604020202020204" pitchFamily="34" charset="0"/>
              <a:buChar char="•"/>
            </a:pPr>
            <a:r>
              <a:rPr lang="en-US" sz="1400" dirty="0"/>
              <a:t>Establishes new benefit requirement (e.g. ACT/FACT and IPS Supported Employment)</a:t>
            </a:r>
          </a:p>
          <a:p>
            <a:pPr marL="285750" indent="-285750">
              <a:buFont typeface="Arial" panose="020B0604020202020204" pitchFamily="34" charset="0"/>
              <a:buChar char="•"/>
            </a:pPr>
            <a:r>
              <a:rPr lang="en-US" sz="1400" dirty="0"/>
              <a:t>Requires counties to engage commercial plans and MCPs for contracting</a:t>
            </a:r>
          </a:p>
          <a:p>
            <a:pPr marL="285750" indent="-285750">
              <a:buFont typeface="Arial" panose="020B0604020202020204" pitchFamily="34" charset="0"/>
              <a:buChar char="•"/>
            </a:pPr>
            <a:r>
              <a:rPr lang="en-US" sz="1400" dirty="0"/>
              <a:t>Includes options for rural exemptions</a:t>
            </a:r>
          </a:p>
          <a:p>
            <a:pPr marL="285750" indent="-285750">
              <a:buFont typeface="Arial" panose="020B0604020202020204" pitchFamily="34" charset="0"/>
              <a:buChar char="•"/>
            </a:pPr>
            <a:r>
              <a:rPr lang="en-US" sz="1400" dirty="0"/>
              <a:t>Requires the state to develop funding for required reporting and data collection</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3</a:t>
            </a:fld>
            <a:endParaRPr lang="en-US" dirty="0"/>
          </a:p>
        </p:txBody>
      </p:sp>
      <p:sp>
        <p:nvSpPr>
          <p:cNvPr id="6" name="Footer Placeholder 5">
            <a:extLst>
              <a:ext uri="{FF2B5EF4-FFF2-40B4-BE49-F238E27FC236}">
                <a16:creationId xmlns:a16="http://schemas.microsoft.com/office/drawing/2014/main" id="{66F3960A-D260-8445-A153-0B674474CEBD}"/>
              </a:ext>
            </a:extLst>
          </p:cNvPr>
          <p:cNvSpPr>
            <a:spLocks noGrp="1"/>
          </p:cNvSpPr>
          <p:nvPr>
            <p:ph type="ftr" sz="quarter" idx="15"/>
          </p:nvPr>
        </p:nvSpPr>
        <p:spPr>
          <a:xfrm>
            <a:off x="4373699" y="6332219"/>
            <a:ext cx="1497330" cy="247651"/>
          </a:xfrm>
        </p:spPr>
        <p:txBody>
          <a:bodyPr/>
          <a:lstStyle/>
          <a:p>
            <a:r>
              <a:rPr lang="en-US" dirty="0"/>
              <a:t>MHSA – SB 326</a:t>
            </a:r>
          </a:p>
        </p:txBody>
      </p:sp>
      <p:pic>
        <p:nvPicPr>
          <p:cNvPr id="53" name="Picture Placeholder 52" descr="Hanging Light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12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819254" y="4808931"/>
            <a:ext cx="4941477" cy="610863"/>
          </a:xfrm>
        </p:spPr>
        <p:txBody>
          <a:bodyPr>
            <a:normAutofit fontScale="90000"/>
          </a:bodyPr>
          <a:lstStyle/>
          <a:p>
            <a:r>
              <a:rPr lang="en-US" dirty="0"/>
              <a:t>Fiscal Considerations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2152405"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58020E83-E0A4-3EE4-6D68-53D8DCE0A3F5}"/>
              </a:ext>
            </a:extLst>
          </p:cNvPr>
          <p:cNvSpPr txBox="1"/>
          <p:nvPr/>
        </p:nvSpPr>
        <p:spPr>
          <a:xfrm>
            <a:off x="0" y="6858000"/>
            <a:ext cx="12192000" cy="230832"/>
          </a:xfrm>
          <a:prstGeom prst="rect">
            <a:avLst/>
          </a:prstGeom>
          <a:noFill/>
        </p:spPr>
        <p:txBody>
          <a:bodyPr wrap="square" rtlCol="0">
            <a:spAutoFit/>
          </a:bodyPr>
          <a:lstStyle/>
          <a:p>
            <a:r>
              <a:rPr lang="en-US" sz="900">
                <a:hlinkClick r:id="rId4" tooltip="https://foto.wuestenigel.com/funding-text-with-us-dollar-banknotes/"/>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10546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B094-A2CE-1A37-54E0-7F494F2CEFF6}"/>
              </a:ext>
            </a:extLst>
          </p:cNvPr>
          <p:cNvSpPr>
            <a:spLocks noGrp="1"/>
          </p:cNvSpPr>
          <p:nvPr>
            <p:ph type="title"/>
          </p:nvPr>
        </p:nvSpPr>
        <p:spPr>
          <a:xfrm>
            <a:off x="964023" y="879063"/>
            <a:ext cx="9060821" cy="610863"/>
          </a:xfrm>
        </p:spPr>
        <p:txBody>
          <a:bodyPr>
            <a:normAutofit fontScale="90000"/>
          </a:bodyPr>
          <a:lstStyle/>
          <a:p>
            <a:pPr algn="ctr"/>
            <a:r>
              <a:rPr lang="en-US" dirty="0"/>
              <a:t>MHSA COUNTY ALLOCATION CHANGES</a:t>
            </a:r>
          </a:p>
        </p:txBody>
      </p:sp>
      <p:sp>
        <p:nvSpPr>
          <p:cNvPr id="3" name="Text Placeholder 2">
            <a:extLst>
              <a:ext uri="{FF2B5EF4-FFF2-40B4-BE49-F238E27FC236}">
                <a16:creationId xmlns:a16="http://schemas.microsoft.com/office/drawing/2014/main" id="{C495EC2D-DE2C-EA8E-333A-E1EC2039BC67}"/>
              </a:ext>
            </a:extLst>
          </p:cNvPr>
          <p:cNvSpPr>
            <a:spLocks noGrp="1"/>
          </p:cNvSpPr>
          <p:nvPr>
            <p:ph type="body" idx="1"/>
          </p:nvPr>
        </p:nvSpPr>
        <p:spPr>
          <a:xfrm>
            <a:off x="964023" y="2108037"/>
            <a:ext cx="4827178" cy="404216"/>
          </a:xfrm>
        </p:spPr>
        <p:txBody>
          <a:bodyPr/>
          <a:lstStyle/>
          <a:p>
            <a:r>
              <a:rPr lang="en-US" dirty="0"/>
              <a:t>CURRENT MHSA REQUIREMENTS</a:t>
            </a:r>
          </a:p>
        </p:txBody>
      </p:sp>
      <p:sp>
        <p:nvSpPr>
          <p:cNvPr id="4" name="Text Placeholder 3">
            <a:extLst>
              <a:ext uri="{FF2B5EF4-FFF2-40B4-BE49-F238E27FC236}">
                <a16:creationId xmlns:a16="http://schemas.microsoft.com/office/drawing/2014/main" id="{C124FC77-EC4E-1ED5-7AA2-FE58EC3B9A36}"/>
              </a:ext>
            </a:extLst>
          </p:cNvPr>
          <p:cNvSpPr>
            <a:spLocks noGrp="1"/>
          </p:cNvSpPr>
          <p:nvPr>
            <p:ph type="body" idx="10"/>
          </p:nvPr>
        </p:nvSpPr>
        <p:spPr>
          <a:xfrm>
            <a:off x="6345922" y="2116426"/>
            <a:ext cx="4764829" cy="404216"/>
          </a:xfrm>
        </p:spPr>
        <p:txBody>
          <a:bodyPr/>
          <a:lstStyle/>
          <a:p>
            <a:r>
              <a:rPr lang="en-US" dirty="0"/>
              <a:t>PROPOSITION 1 REQUIREMENTS</a:t>
            </a:r>
          </a:p>
        </p:txBody>
      </p:sp>
      <p:sp>
        <p:nvSpPr>
          <p:cNvPr id="5" name="Content Placeholder 4">
            <a:extLst>
              <a:ext uri="{FF2B5EF4-FFF2-40B4-BE49-F238E27FC236}">
                <a16:creationId xmlns:a16="http://schemas.microsoft.com/office/drawing/2014/main" id="{C9B74BFF-4ADA-A265-C12C-EA782FE109F3}"/>
              </a:ext>
            </a:extLst>
          </p:cNvPr>
          <p:cNvSpPr>
            <a:spLocks noGrp="1"/>
          </p:cNvSpPr>
          <p:nvPr>
            <p:ph sz="half" idx="2"/>
          </p:nvPr>
        </p:nvSpPr>
        <p:spPr>
          <a:xfrm>
            <a:off x="964023" y="2421640"/>
            <a:ext cx="4404931" cy="2745977"/>
          </a:xfrm>
        </p:spPr>
        <p:txBody>
          <a:bodyPr>
            <a:normAutofit/>
          </a:bodyPr>
          <a:lstStyle/>
          <a:p>
            <a:pPr>
              <a:spcBef>
                <a:spcPts val="0"/>
              </a:spcBef>
              <a:buFont typeface="Arial" panose="020B0604020202020204" pitchFamily="34" charset="0"/>
              <a:buChar char="•"/>
            </a:pPr>
            <a:r>
              <a:rPr lang="en-US" sz="1400" dirty="0"/>
              <a:t>State takes 5% for administration</a:t>
            </a:r>
          </a:p>
          <a:p>
            <a:pPr>
              <a:spcBef>
                <a:spcPts val="0"/>
              </a:spcBef>
              <a:buFont typeface="Arial" panose="020B0604020202020204" pitchFamily="34" charset="0"/>
              <a:buChar char="•"/>
            </a:pPr>
            <a:r>
              <a:rPr lang="en-US" sz="1400" dirty="0"/>
              <a:t>Counties received the balance of the funds</a:t>
            </a:r>
          </a:p>
          <a:p>
            <a:pPr>
              <a:spcBef>
                <a:spcPts val="0"/>
              </a:spcBef>
              <a:buFont typeface="Arial" panose="020B0604020202020204" pitchFamily="34" charset="0"/>
              <a:buChar char="•"/>
            </a:pPr>
            <a:r>
              <a:rPr lang="en-US" sz="1400" dirty="0"/>
              <a:t>MHSA required components (WIC 5892):</a:t>
            </a:r>
          </a:p>
          <a:p>
            <a:pPr lvl="1">
              <a:spcBef>
                <a:spcPts val="0"/>
              </a:spcBef>
              <a:buFont typeface="Wingdings" panose="05000000000000000000" pitchFamily="2" charset="2"/>
              <a:buChar char="ü"/>
            </a:pPr>
            <a:r>
              <a:rPr lang="en-US" sz="1400" dirty="0"/>
              <a:t>76% Community Services and Supports (CSS)</a:t>
            </a:r>
          </a:p>
          <a:p>
            <a:pPr lvl="1">
              <a:spcBef>
                <a:spcPts val="0"/>
              </a:spcBef>
              <a:buFont typeface="Wingdings" panose="05000000000000000000" pitchFamily="2" charset="2"/>
              <a:buChar char="ü"/>
            </a:pPr>
            <a:r>
              <a:rPr lang="en-US" sz="1400" dirty="0"/>
              <a:t>19% Prevention and Early Intervention (PEI)</a:t>
            </a:r>
          </a:p>
          <a:p>
            <a:pPr lvl="1">
              <a:spcBef>
                <a:spcPts val="0"/>
              </a:spcBef>
              <a:buFont typeface="Wingdings" panose="05000000000000000000" pitchFamily="2" charset="2"/>
              <a:buChar char="ü"/>
            </a:pPr>
            <a:r>
              <a:rPr lang="en-US" sz="1400" dirty="0"/>
              <a:t>5% Innovation (INN)</a:t>
            </a:r>
          </a:p>
          <a:p>
            <a:pPr>
              <a:spcBef>
                <a:spcPts val="0"/>
              </a:spcBef>
              <a:buFont typeface="Arial" panose="020B0604020202020204" pitchFamily="34" charset="0"/>
              <a:buChar char="•"/>
            </a:pPr>
            <a:r>
              <a:rPr lang="en-US" sz="1400" dirty="0"/>
              <a:t>Ability to transfer CSS to support:</a:t>
            </a:r>
          </a:p>
          <a:p>
            <a:pPr lvl="1">
              <a:spcBef>
                <a:spcPts val="0"/>
              </a:spcBef>
              <a:buFont typeface="Wingdings" panose="05000000000000000000" pitchFamily="2" charset="2"/>
              <a:buChar char="ü"/>
            </a:pPr>
            <a:r>
              <a:rPr lang="en-US" sz="1400" dirty="0"/>
              <a:t>Workforce, Education, and Training (WET)</a:t>
            </a:r>
          </a:p>
          <a:p>
            <a:pPr lvl="1">
              <a:spcBef>
                <a:spcPts val="0"/>
              </a:spcBef>
              <a:buFont typeface="Wingdings" panose="05000000000000000000" pitchFamily="2" charset="2"/>
              <a:buChar char="ü"/>
            </a:pPr>
            <a:r>
              <a:rPr lang="en-US" sz="1400" dirty="0"/>
              <a:t>Capital Facilities/Technological Needs (CF/TN)</a:t>
            </a:r>
          </a:p>
        </p:txBody>
      </p:sp>
      <p:sp>
        <p:nvSpPr>
          <p:cNvPr id="6" name="Content Placeholder 5">
            <a:extLst>
              <a:ext uri="{FF2B5EF4-FFF2-40B4-BE49-F238E27FC236}">
                <a16:creationId xmlns:a16="http://schemas.microsoft.com/office/drawing/2014/main" id="{4F171A54-CF96-4012-8223-06BD805B5E07}"/>
              </a:ext>
            </a:extLst>
          </p:cNvPr>
          <p:cNvSpPr>
            <a:spLocks noGrp="1"/>
          </p:cNvSpPr>
          <p:nvPr>
            <p:ph sz="half" idx="13"/>
          </p:nvPr>
        </p:nvSpPr>
        <p:spPr>
          <a:xfrm>
            <a:off x="6362700" y="2421640"/>
            <a:ext cx="5037939" cy="3979159"/>
          </a:xfrm>
        </p:spPr>
        <p:txBody>
          <a:bodyPr>
            <a:noAutofit/>
          </a:bodyPr>
          <a:lstStyle/>
          <a:p>
            <a:pPr marL="0" indent="0">
              <a:lnSpc>
                <a:spcPts val="1400"/>
              </a:lnSpc>
              <a:buNone/>
            </a:pPr>
            <a:r>
              <a:rPr lang="en-US" sz="1400" b="1" dirty="0"/>
              <a:t>Beginning 1/1/25 through 7/1/26 (Transition Period):</a:t>
            </a:r>
          </a:p>
          <a:p>
            <a:pPr>
              <a:lnSpc>
                <a:spcPts val="1400"/>
              </a:lnSpc>
              <a:spcBef>
                <a:spcPts val="600"/>
              </a:spcBef>
              <a:buFont typeface="Arial" panose="020B0604020202020204" pitchFamily="34" charset="0"/>
              <a:buChar char="•"/>
            </a:pPr>
            <a:r>
              <a:rPr lang="en-US" sz="1400" dirty="0"/>
              <a:t>State will take $36M from BHSA to fund Statewide Workforce Initiative</a:t>
            </a:r>
          </a:p>
          <a:p>
            <a:pPr>
              <a:lnSpc>
                <a:spcPts val="1400"/>
              </a:lnSpc>
              <a:spcBef>
                <a:spcPts val="600"/>
              </a:spcBef>
              <a:buFont typeface="Arial" panose="020B0604020202020204" pitchFamily="34" charset="0"/>
              <a:buChar char="•"/>
            </a:pPr>
            <a:r>
              <a:rPr lang="en-US" sz="1400" dirty="0"/>
              <a:t>Counties will continue current component distributions</a:t>
            </a:r>
          </a:p>
          <a:p>
            <a:pPr marL="0" indent="0">
              <a:lnSpc>
                <a:spcPts val="1400"/>
              </a:lnSpc>
              <a:buNone/>
            </a:pPr>
            <a:r>
              <a:rPr lang="en-US" sz="1400" b="1" dirty="0"/>
              <a:t>Beginning 7/1/26:</a:t>
            </a:r>
          </a:p>
          <a:p>
            <a:pPr>
              <a:lnSpc>
                <a:spcPts val="1400"/>
              </a:lnSpc>
              <a:buFont typeface="Arial" panose="020B0604020202020204" pitchFamily="34" charset="0"/>
              <a:buChar char="•"/>
            </a:pPr>
            <a:r>
              <a:rPr lang="en-US" sz="1400" dirty="0"/>
              <a:t>State will take 10% (Admin/Prevention/Workforce)</a:t>
            </a:r>
          </a:p>
          <a:p>
            <a:pPr>
              <a:lnSpc>
                <a:spcPts val="1400"/>
              </a:lnSpc>
              <a:buFont typeface="Arial" panose="020B0604020202020204" pitchFamily="34" charset="0"/>
              <a:buChar char="•"/>
            </a:pPr>
            <a:r>
              <a:rPr lang="en-US" sz="1400" dirty="0"/>
              <a:t>Counties receive the balance of the funds</a:t>
            </a:r>
          </a:p>
          <a:p>
            <a:pPr>
              <a:lnSpc>
                <a:spcPts val="1400"/>
              </a:lnSpc>
              <a:buFont typeface="Arial" panose="020B0604020202020204" pitchFamily="34" charset="0"/>
              <a:buChar char="•"/>
            </a:pPr>
            <a:r>
              <a:rPr lang="en-US" sz="1400" dirty="0"/>
              <a:t>New categorical funding requirements</a:t>
            </a:r>
          </a:p>
          <a:p>
            <a:pPr>
              <a:lnSpc>
                <a:spcPts val="1400"/>
              </a:lnSpc>
              <a:buFont typeface="Arial" panose="020B0604020202020204" pitchFamily="34" charset="0"/>
              <a:buChar char="•"/>
            </a:pPr>
            <a:r>
              <a:rPr lang="en-US" sz="1400" dirty="0"/>
              <a:t>35% Full-Service Partnership</a:t>
            </a:r>
          </a:p>
          <a:p>
            <a:pPr>
              <a:lnSpc>
                <a:spcPts val="1400"/>
              </a:lnSpc>
              <a:buFont typeface="Arial" panose="020B0604020202020204" pitchFamily="34" charset="0"/>
              <a:buChar char="•"/>
            </a:pPr>
            <a:r>
              <a:rPr lang="en-US" sz="1400" dirty="0"/>
              <a:t>35% Behavioral Health Services and Supports (BHSS)</a:t>
            </a:r>
          </a:p>
          <a:p>
            <a:pPr lvl="1">
              <a:lnSpc>
                <a:spcPts val="1400"/>
              </a:lnSpc>
              <a:buFont typeface="Wingdings" panose="05000000000000000000" pitchFamily="2" charset="2"/>
              <a:buChar char="ü"/>
            </a:pPr>
            <a:r>
              <a:rPr lang="en-US" sz="1400" dirty="0"/>
              <a:t>51% to Early Intervention</a:t>
            </a:r>
          </a:p>
          <a:p>
            <a:pPr lvl="2">
              <a:lnSpc>
                <a:spcPts val="1400"/>
              </a:lnSpc>
              <a:buFont typeface="Courier New" panose="02070309020205020404" pitchFamily="49" charset="0"/>
              <a:buChar char="o"/>
            </a:pPr>
            <a:r>
              <a:rPr lang="en-US" sz="1400" dirty="0"/>
              <a:t>51% of Early Intervention to be used for age &lt;25</a:t>
            </a:r>
          </a:p>
          <a:p>
            <a:pPr>
              <a:lnSpc>
                <a:spcPts val="1400"/>
              </a:lnSpc>
              <a:buFont typeface="Arial" panose="020B0604020202020204" pitchFamily="34" charset="0"/>
              <a:buChar char="•"/>
            </a:pPr>
            <a:r>
              <a:rPr lang="en-US" sz="1400" dirty="0"/>
              <a:t>30% Housing</a:t>
            </a:r>
          </a:p>
          <a:p>
            <a:pPr lvl="1">
              <a:lnSpc>
                <a:spcPts val="1400"/>
              </a:lnSpc>
              <a:buFont typeface="Wingdings" panose="05000000000000000000" pitchFamily="2" charset="2"/>
              <a:buChar char="ü"/>
            </a:pPr>
            <a:r>
              <a:rPr lang="en-US" sz="1400" dirty="0"/>
              <a:t>50% to those chronically homeless with a focus on encampments</a:t>
            </a:r>
          </a:p>
          <a:p>
            <a:pPr lvl="1">
              <a:lnSpc>
                <a:spcPts val="1400"/>
              </a:lnSpc>
              <a:buFont typeface="Wingdings" panose="05000000000000000000" pitchFamily="2" charset="2"/>
              <a:buChar char="ü"/>
            </a:pPr>
            <a:r>
              <a:rPr lang="en-US" sz="1400" dirty="0"/>
              <a:t>Small/Rural counties can request an exemption for Housing at a full 30%</a:t>
            </a:r>
          </a:p>
        </p:txBody>
      </p:sp>
      <p:sp>
        <p:nvSpPr>
          <p:cNvPr id="7" name="Footer Placeholder 6">
            <a:extLst>
              <a:ext uri="{FF2B5EF4-FFF2-40B4-BE49-F238E27FC236}">
                <a16:creationId xmlns:a16="http://schemas.microsoft.com/office/drawing/2014/main" id="{7B8CBDA9-30E6-E200-46AF-0DB42B9ECE0C}"/>
              </a:ext>
            </a:extLst>
          </p:cNvPr>
          <p:cNvSpPr>
            <a:spLocks noGrp="1"/>
          </p:cNvSpPr>
          <p:nvPr>
            <p:ph type="ftr" sz="quarter" idx="15"/>
          </p:nvPr>
        </p:nvSpPr>
        <p:spPr>
          <a:xfrm>
            <a:off x="4130766" y="6332219"/>
            <a:ext cx="1497330" cy="247651"/>
          </a:xfrm>
        </p:spPr>
        <p:txBody>
          <a:bodyPr/>
          <a:lstStyle/>
          <a:p>
            <a:r>
              <a:rPr lang="en-US" dirty="0"/>
              <a:t>MHSA – SB 326</a:t>
            </a:r>
            <a:endParaRPr lang="en-US" b="0" dirty="0"/>
          </a:p>
        </p:txBody>
      </p:sp>
      <p:sp>
        <p:nvSpPr>
          <p:cNvPr id="8" name="Slide Number Placeholder 7">
            <a:extLst>
              <a:ext uri="{FF2B5EF4-FFF2-40B4-BE49-F238E27FC236}">
                <a16:creationId xmlns:a16="http://schemas.microsoft.com/office/drawing/2014/main" id="{2179C9D7-3D3C-188E-6BAC-CC12E181417F}"/>
              </a:ext>
            </a:extLst>
          </p:cNvPr>
          <p:cNvSpPr>
            <a:spLocks noGrp="1"/>
          </p:cNvSpPr>
          <p:nvPr>
            <p:ph type="sldNum" sz="quarter" idx="16"/>
          </p:nvPr>
        </p:nvSpPr>
        <p:spPr/>
        <p:txBody>
          <a:bodyPr/>
          <a:lstStyle/>
          <a:p>
            <a:fld id="{294A09A9-5501-47C1-A89A-A340965A2BE2}" type="slidenum">
              <a:rPr lang="en-US" smtClean="0"/>
              <a:pPr/>
              <a:t>5</a:t>
            </a:fld>
            <a:endParaRPr lang="en-US" dirty="0">
              <a:latin typeface="+mn-lt"/>
            </a:endParaRPr>
          </a:p>
        </p:txBody>
      </p:sp>
    </p:spTree>
    <p:extLst>
      <p:ext uri="{BB962C8B-B14F-4D97-AF65-F5344CB8AC3E}">
        <p14:creationId xmlns:p14="http://schemas.microsoft.com/office/powerpoint/2010/main" val="1010103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39315B-8AAE-A946-ABBF-894F2E4B1338}"/>
              </a:ext>
            </a:extLst>
          </p:cNvPr>
          <p:cNvSpPr>
            <a:spLocks noGrp="1"/>
          </p:cNvSpPr>
          <p:nvPr>
            <p:ph type="title"/>
          </p:nvPr>
        </p:nvSpPr>
        <p:spPr>
          <a:xfrm>
            <a:off x="964023" y="879063"/>
            <a:ext cx="9597716" cy="610863"/>
          </a:xfrm>
        </p:spPr>
        <p:txBody>
          <a:bodyPr>
            <a:noAutofit/>
          </a:bodyPr>
          <a:lstStyle/>
          <a:p>
            <a:pPr algn="ctr"/>
            <a:r>
              <a:rPr lang="en-US" sz="3600" dirty="0"/>
              <a:t>MHSA COMPONENTS vs. BHSA CATEGORIES</a:t>
            </a:r>
          </a:p>
        </p:txBody>
      </p:sp>
      <p:sp>
        <p:nvSpPr>
          <p:cNvPr id="6" name="Slide Number Placeholder 5">
            <a:extLst>
              <a:ext uri="{FF2B5EF4-FFF2-40B4-BE49-F238E27FC236}">
                <a16:creationId xmlns:a16="http://schemas.microsoft.com/office/drawing/2014/main" id="{54AEFD4E-3C68-714D-803E-EF85A323B95F}"/>
              </a:ext>
            </a:extLst>
          </p:cNvPr>
          <p:cNvSpPr>
            <a:spLocks noGrp="1"/>
          </p:cNvSpPr>
          <p:nvPr>
            <p:ph type="sldNum" sz="quarter" idx="13"/>
          </p:nvPr>
        </p:nvSpPr>
        <p:spPr>
          <a:xfrm>
            <a:off x="971550" y="6332220"/>
            <a:ext cx="523240" cy="247651"/>
          </a:xfrm>
        </p:spPr>
        <p:txBody>
          <a:bodyPr/>
          <a:lstStyle/>
          <a:p>
            <a:fld id="{294A09A9-5501-47C1-A89A-A340965A2BE2}" type="slidenum">
              <a:rPr lang="en-US" smtClean="0"/>
              <a:pPr/>
              <a:t>6</a:t>
            </a:fld>
            <a:endParaRPr lang="en-US" dirty="0"/>
          </a:p>
        </p:txBody>
      </p:sp>
      <p:sp>
        <p:nvSpPr>
          <p:cNvPr id="5" name="Footer Placeholder 4">
            <a:extLst>
              <a:ext uri="{FF2B5EF4-FFF2-40B4-BE49-F238E27FC236}">
                <a16:creationId xmlns:a16="http://schemas.microsoft.com/office/drawing/2014/main" id="{234E9584-EA07-9B45-9700-4AD3524B82A0}"/>
              </a:ext>
            </a:extLst>
          </p:cNvPr>
          <p:cNvSpPr>
            <a:spLocks noGrp="1"/>
          </p:cNvSpPr>
          <p:nvPr>
            <p:ph type="ftr" sz="quarter" idx="12"/>
          </p:nvPr>
        </p:nvSpPr>
        <p:spPr>
          <a:xfrm>
            <a:off x="10344603" y="6324599"/>
            <a:ext cx="1497330" cy="247651"/>
          </a:xfrm>
        </p:spPr>
        <p:txBody>
          <a:bodyPr/>
          <a:lstStyle/>
          <a:p>
            <a:r>
              <a:rPr lang="en-US" dirty="0"/>
              <a:t>MHSA – SB 326</a:t>
            </a:r>
            <a:endParaRPr lang="en-US" b="0" dirty="0"/>
          </a:p>
        </p:txBody>
      </p:sp>
      <p:graphicFrame>
        <p:nvGraphicFramePr>
          <p:cNvPr id="17" name="Chart 16">
            <a:extLst>
              <a:ext uri="{FF2B5EF4-FFF2-40B4-BE49-F238E27FC236}">
                <a16:creationId xmlns:a16="http://schemas.microsoft.com/office/drawing/2014/main" id="{B47869A1-AD15-4C13-9E98-4EDF9B69DAAB}"/>
              </a:ext>
            </a:extLst>
          </p:cNvPr>
          <p:cNvGraphicFramePr>
            <a:graphicFrameLocks/>
          </p:cNvGraphicFramePr>
          <p:nvPr>
            <p:extLst>
              <p:ext uri="{D42A27DB-BD31-4B8C-83A1-F6EECF244321}">
                <p14:modId xmlns:p14="http://schemas.microsoft.com/office/powerpoint/2010/main" val="2609735213"/>
              </p:ext>
            </p:extLst>
          </p:nvPr>
        </p:nvGraphicFramePr>
        <p:xfrm>
          <a:off x="428625" y="1567543"/>
          <a:ext cx="4970689" cy="45767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18D41CB7-5B58-40EA-BE8D-41E171A2D1AB}"/>
              </a:ext>
            </a:extLst>
          </p:cNvPr>
          <p:cNvGraphicFramePr>
            <a:graphicFrameLocks/>
          </p:cNvGraphicFramePr>
          <p:nvPr>
            <p:extLst>
              <p:ext uri="{D42A27DB-BD31-4B8C-83A1-F6EECF244321}">
                <p14:modId xmlns:p14="http://schemas.microsoft.com/office/powerpoint/2010/main" val="4091290962"/>
              </p:ext>
            </p:extLst>
          </p:nvPr>
        </p:nvGraphicFramePr>
        <p:xfrm>
          <a:off x="5365751" y="1567544"/>
          <a:ext cx="5938837" cy="45767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1537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colorful houses&#10;&#10;Description automatically generated">
            <a:extLst>
              <a:ext uri="{FF2B5EF4-FFF2-40B4-BE49-F238E27FC236}">
                <a16:creationId xmlns:a16="http://schemas.microsoft.com/office/drawing/2014/main" id="{F3AD8616-8C81-3557-23FF-09082B3B14A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325" r="23325"/>
          <a:stretch>
            <a:fillRect/>
          </a:stretch>
        </p:blipFill>
        <p:spPr>
          <a:xfrm>
            <a:off x="8565060" y="2613896"/>
            <a:ext cx="3159955" cy="3173121"/>
          </a:xfrm>
        </p:spPr>
      </p:pic>
      <p:sp>
        <p:nvSpPr>
          <p:cNvPr id="12" name="Title 2">
            <a:extLst>
              <a:ext uri="{FF2B5EF4-FFF2-40B4-BE49-F238E27FC236}">
                <a16:creationId xmlns:a16="http://schemas.microsoft.com/office/drawing/2014/main" id="{B2D2BF3F-9DD3-F195-B42C-2A3E68DAE77F}"/>
              </a:ext>
            </a:extLst>
          </p:cNvPr>
          <p:cNvSpPr>
            <a:spLocks noGrp="1"/>
          </p:cNvSpPr>
          <p:nvPr>
            <p:ph type="title"/>
          </p:nvPr>
        </p:nvSpPr>
        <p:spPr>
          <a:xfrm>
            <a:off x="964023" y="879063"/>
            <a:ext cx="4941477" cy="610863"/>
          </a:xfrm>
        </p:spPr>
        <p:txBody>
          <a:bodyPr>
            <a:normAutofit fontScale="90000"/>
          </a:bodyPr>
          <a:lstStyle/>
          <a:p>
            <a:r>
              <a:rPr lang="en-US" dirty="0"/>
              <a:t>HOUSING CATEGORY</a:t>
            </a:r>
          </a:p>
        </p:txBody>
      </p:sp>
      <p:sp>
        <p:nvSpPr>
          <p:cNvPr id="14" name="Text Placeholder 3">
            <a:extLst>
              <a:ext uri="{FF2B5EF4-FFF2-40B4-BE49-F238E27FC236}">
                <a16:creationId xmlns:a16="http://schemas.microsoft.com/office/drawing/2014/main" id="{83C4B9F9-0569-92FA-4674-A50BA5E80A93}"/>
              </a:ext>
            </a:extLst>
          </p:cNvPr>
          <p:cNvSpPr>
            <a:spLocks noGrp="1"/>
          </p:cNvSpPr>
          <p:nvPr>
            <p:ph type="body" sz="quarter" idx="11"/>
          </p:nvPr>
        </p:nvSpPr>
        <p:spPr>
          <a:xfrm>
            <a:off x="952499" y="2289363"/>
            <a:ext cx="7109150" cy="3822188"/>
          </a:xfrm>
        </p:spPr>
        <p:txBody>
          <a:bodyPr/>
          <a:lstStyle/>
          <a:p>
            <a:pPr marL="285750" indent="-285750">
              <a:buFont typeface="Arial" panose="020B0604020202020204" pitchFamily="34" charset="0"/>
              <a:buChar char="•"/>
            </a:pPr>
            <a:r>
              <a:rPr lang="en-US" sz="1800" b="1" dirty="0"/>
              <a:t>Housing Category 30%</a:t>
            </a:r>
          </a:p>
          <a:p>
            <a:pPr marL="971550" lvl="1" indent="-285750">
              <a:buFont typeface="Wingdings" panose="05000000000000000000" pitchFamily="2" charset="2"/>
              <a:buChar char="ü"/>
            </a:pPr>
            <a:r>
              <a:rPr lang="en-US" sz="1800" dirty="0"/>
              <a:t>50% of the Housing funds </a:t>
            </a:r>
            <a:r>
              <a:rPr lang="en-US" sz="1800" b="1" dirty="0"/>
              <a:t>to be used</a:t>
            </a:r>
            <a:r>
              <a:rPr lang="en-US" sz="1800" dirty="0"/>
              <a:t> for “chronically homeless” with a focus on encampments</a:t>
            </a:r>
          </a:p>
          <a:p>
            <a:pPr marL="971550" lvl="1" indent="-285750">
              <a:buFont typeface="Wingdings" panose="05000000000000000000" pitchFamily="2" charset="2"/>
              <a:buChar char="ü"/>
            </a:pPr>
            <a:r>
              <a:rPr lang="en-US" sz="1800" dirty="0"/>
              <a:t>Up to 25% may be used on capital project (DHCS approval) with timeframe to be spent as “specified by” DHCS</a:t>
            </a:r>
          </a:p>
          <a:p>
            <a:pPr marL="971550" lvl="1" indent="-285750">
              <a:buFont typeface="Wingdings" panose="05000000000000000000" pitchFamily="2" charset="2"/>
              <a:buChar char="ü"/>
            </a:pPr>
            <a:r>
              <a:rPr lang="en-US" sz="1800" dirty="0"/>
              <a:t>Rural/Small Counties </a:t>
            </a:r>
            <a:r>
              <a:rPr lang="en-US" sz="1800" b="1" u="sng" dirty="0"/>
              <a:t>can request an exemption</a:t>
            </a:r>
            <a:r>
              <a:rPr lang="en-US" sz="1800" dirty="0"/>
              <a:t> beginning with the Integrated Plan Year 2026/29. Requires DHCS approval</a:t>
            </a:r>
          </a:p>
          <a:p>
            <a:pPr marL="971550" lvl="1" indent="-285750">
              <a:buFont typeface="Wingdings" panose="05000000000000000000" pitchFamily="2" charset="2"/>
              <a:buChar char="ü"/>
            </a:pPr>
            <a:r>
              <a:rPr lang="en-US" sz="1800" dirty="0"/>
              <a:t>Housing interventions for FSP consumers </a:t>
            </a:r>
            <a:r>
              <a:rPr lang="en-US" sz="1800" b="1" u="sng" dirty="0"/>
              <a:t>shall be funded under the Housing Category</a:t>
            </a:r>
          </a:p>
          <a:p>
            <a:pPr marL="971550" lvl="1" indent="-285750">
              <a:buFont typeface="Wingdings" panose="05000000000000000000" pitchFamily="2" charset="2"/>
              <a:buChar char="ü"/>
            </a:pPr>
            <a:r>
              <a:rPr lang="en-US" sz="1800" dirty="0"/>
              <a:t>Prohibits the use of Housing funds for MH or SUD treatment services</a:t>
            </a:r>
          </a:p>
          <a:p>
            <a:pPr marL="971550" lvl="1" indent="-285750">
              <a:buFont typeface="Wingdings" panose="05000000000000000000" pitchFamily="2" charset="2"/>
              <a:buChar char="ü"/>
            </a:pPr>
            <a:r>
              <a:rPr lang="en-US" sz="1800" dirty="0"/>
              <a:t>Housing services and supports such as homeless outreach, housing navigation, etc. were not included in the language</a:t>
            </a:r>
          </a:p>
        </p:txBody>
      </p:sp>
      <p:sp>
        <p:nvSpPr>
          <p:cNvPr id="16" name="Footer Placeholder 4">
            <a:extLst>
              <a:ext uri="{FF2B5EF4-FFF2-40B4-BE49-F238E27FC236}">
                <a16:creationId xmlns:a16="http://schemas.microsoft.com/office/drawing/2014/main" id="{1108FB98-3E4C-40F0-FF30-664C19AC8900}"/>
              </a:ext>
            </a:extLst>
          </p:cNvPr>
          <p:cNvSpPr>
            <a:spLocks noGrp="1"/>
          </p:cNvSpPr>
          <p:nvPr>
            <p:ph type="ftr" sz="quarter" idx="15"/>
          </p:nvPr>
        </p:nvSpPr>
        <p:spPr>
          <a:xfrm>
            <a:off x="10460264" y="6324599"/>
            <a:ext cx="1497330" cy="247651"/>
          </a:xfrm>
        </p:spPr>
        <p:txBody>
          <a:bodyPr/>
          <a:lstStyle/>
          <a:p>
            <a:pPr>
              <a:spcAft>
                <a:spcPts val="600"/>
              </a:spcAft>
            </a:pPr>
            <a:r>
              <a:rPr lang="en-US" dirty="0"/>
              <a:t>MHSA – SB 326</a:t>
            </a:r>
            <a:endParaRPr lang="en-US" b="0" dirty="0"/>
          </a:p>
        </p:txBody>
      </p:sp>
      <p:sp>
        <p:nvSpPr>
          <p:cNvPr id="18" name="Slide Number Placeholder 5">
            <a:extLst>
              <a:ext uri="{FF2B5EF4-FFF2-40B4-BE49-F238E27FC236}">
                <a16:creationId xmlns:a16="http://schemas.microsoft.com/office/drawing/2014/main" id="{C04FEED6-778A-45D1-0485-337D5E1DFB08}"/>
              </a:ext>
            </a:extLst>
          </p:cNvPr>
          <p:cNvSpPr>
            <a:spLocks noGrp="1"/>
          </p:cNvSpPr>
          <p:nvPr>
            <p:ph type="sldNum" sz="quarter" idx="16"/>
          </p:nvPr>
        </p:nvSpPr>
        <p:spPr>
          <a:xfrm>
            <a:off x="971550" y="6332220"/>
            <a:ext cx="523240" cy="247651"/>
          </a:xfrm>
        </p:spPr>
        <p:txBody>
          <a:bodyPr/>
          <a:lstStyle/>
          <a:p>
            <a:pPr>
              <a:spcAft>
                <a:spcPts val="600"/>
              </a:spcAft>
            </a:pPr>
            <a:fld id="{294A09A9-5501-47C1-A89A-A340965A2BE2}" type="slidenum">
              <a:rPr lang="en-US" smtClean="0"/>
              <a:pPr>
                <a:spcAft>
                  <a:spcPts val="600"/>
                </a:spcAft>
              </a:pPr>
              <a:t>7</a:t>
            </a:fld>
            <a:endParaRPr lang="en-US">
              <a:latin typeface="+mn-lt"/>
            </a:endParaRPr>
          </a:p>
        </p:txBody>
      </p:sp>
    </p:spTree>
    <p:extLst>
      <p:ext uri="{BB962C8B-B14F-4D97-AF65-F5344CB8AC3E}">
        <p14:creationId xmlns:p14="http://schemas.microsoft.com/office/powerpoint/2010/main" val="11190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Home1 with solid fill">
            <a:extLst>
              <a:ext uri="{FF2B5EF4-FFF2-40B4-BE49-F238E27FC236}">
                <a16:creationId xmlns:a16="http://schemas.microsoft.com/office/drawing/2014/main" id="{B33E8AC5-B109-974D-905D-5BE6CEC6899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082" b="6082"/>
          <a:stretch>
            <a:fillRect/>
          </a:stretch>
        </p:blipFill>
        <p:spPr>
          <a:xfrm>
            <a:off x="1172886" y="2106613"/>
            <a:ext cx="3784600" cy="3324225"/>
          </a:xfrm>
        </p:spPr>
      </p:pic>
      <p:sp>
        <p:nvSpPr>
          <p:cNvPr id="3" name="Title 2">
            <a:extLst>
              <a:ext uri="{FF2B5EF4-FFF2-40B4-BE49-F238E27FC236}">
                <a16:creationId xmlns:a16="http://schemas.microsoft.com/office/drawing/2014/main" id="{CC412D82-3C3E-A5BE-AAAD-434D2A35BA41}"/>
              </a:ext>
            </a:extLst>
          </p:cNvPr>
          <p:cNvSpPr>
            <a:spLocks noGrp="1"/>
          </p:cNvSpPr>
          <p:nvPr>
            <p:ph type="title"/>
          </p:nvPr>
        </p:nvSpPr>
        <p:spPr/>
        <p:txBody>
          <a:bodyPr>
            <a:normAutofit fontScale="90000"/>
          </a:bodyPr>
          <a:lstStyle/>
          <a:p>
            <a:r>
              <a:rPr lang="en-US" dirty="0"/>
              <a:t>Eligible Types of Housing</a:t>
            </a:r>
          </a:p>
        </p:txBody>
      </p:sp>
      <p:sp>
        <p:nvSpPr>
          <p:cNvPr id="4" name="Text Placeholder 3">
            <a:extLst>
              <a:ext uri="{FF2B5EF4-FFF2-40B4-BE49-F238E27FC236}">
                <a16:creationId xmlns:a16="http://schemas.microsoft.com/office/drawing/2014/main" id="{7D7A8919-CF6F-3B17-3D38-16C7736CF5BA}"/>
              </a:ext>
            </a:extLst>
          </p:cNvPr>
          <p:cNvSpPr>
            <a:spLocks noGrp="1"/>
          </p:cNvSpPr>
          <p:nvPr>
            <p:ph type="body" sz="quarter" idx="11"/>
          </p:nvPr>
        </p:nvSpPr>
        <p:spPr>
          <a:xfrm>
            <a:off x="5905500" y="1048994"/>
            <a:ext cx="4572001" cy="2795232"/>
          </a:xfrm>
        </p:spPr>
        <p:txBody>
          <a:bodyPr/>
          <a:lstStyle/>
          <a:p>
            <a:r>
              <a:rPr lang="en-US" sz="2000" b="1" dirty="0"/>
              <a:t>Housing interventions include:</a:t>
            </a:r>
          </a:p>
          <a:p>
            <a:pPr marL="285750" indent="-285750">
              <a:buFont typeface="Arial" panose="020B0604020202020204" pitchFamily="34" charset="0"/>
              <a:buChar char="•"/>
            </a:pPr>
            <a:r>
              <a:rPr lang="en-US" sz="1800" dirty="0"/>
              <a:t>Rental subsidies</a:t>
            </a:r>
          </a:p>
          <a:p>
            <a:pPr marL="285750" indent="-285750">
              <a:buFont typeface="Arial" panose="020B0604020202020204" pitchFamily="34" charset="0"/>
              <a:buChar char="•"/>
            </a:pPr>
            <a:r>
              <a:rPr lang="en-US" sz="1800" dirty="0"/>
              <a:t>Operating subsidies</a:t>
            </a:r>
          </a:p>
          <a:p>
            <a:pPr marL="285750" indent="-285750">
              <a:buFont typeface="Arial" panose="020B0604020202020204" pitchFamily="34" charset="0"/>
              <a:buChar char="•"/>
            </a:pPr>
            <a:r>
              <a:rPr lang="en-US" sz="1800" dirty="0"/>
              <a:t>Shared Housing</a:t>
            </a:r>
          </a:p>
          <a:p>
            <a:pPr marL="285750" indent="-285750">
              <a:buFont typeface="Arial" panose="020B0604020202020204" pitchFamily="34" charset="0"/>
              <a:buChar char="•"/>
            </a:pPr>
            <a:r>
              <a:rPr lang="en-US" sz="1800" dirty="0"/>
              <a:t>Family housing for eligible children and youth</a:t>
            </a:r>
          </a:p>
          <a:p>
            <a:pPr marL="285750" indent="-285750">
              <a:buFont typeface="Arial" panose="020B0604020202020204" pitchFamily="34" charset="0"/>
              <a:buChar char="•"/>
            </a:pPr>
            <a:r>
              <a:rPr lang="en-US" sz="1800" dirty="0"/>
              <a:t>The nonfederal share for transitional rent</a:t>
            </a:r>
          </a:p>
          <a:p>
            <a:pPr marL="285750" indent="-285750">
              <a:buFont typeface="Arial" panose="020B0604020202020204" pitchFamily="34" charset="0"/>
              <a:buChar char="•"/>
            </a:pPr>
            <a:r>
              <a:rPr lang="en-US" sz="1800" dirty="0"/>
              <a:t>Other housing supports, as defined by DHCS, including, but not limited to, the community supports policy guide</a:t>
            </a:r>
          </a:p>
          <a:p>
            <a:pPr marL="285750" indent="-285750">
              <a:buFont typeface="Arial" panose="020B0604020202020204" pitchFamily="34" charset="0"/>
              <a:buChar char="•"/>
            </a:pPr>
            <a:r>
              <a:rPr lang="en-US" sz="1800" dirty="0"/>
              <a:t>Capital development projects, including affordable housing</a:t>
            </a:r>
          </a:p>
          <a:p>
            <a:pPr marL="285750" indent="-285750">
              <a:buFont typeface="Arial" panose="020B0604020202020204" pitchFamily="34" charset="0"/>
              <a:buChar char="•"/>
            </a:pPr>
            <a:r>
              <a:rPr lang="en-US" sz="1800" dirty="0"/>
              <a:t>Project-based housing assistance, including master leasing of project-based housing</a:t>
            </a:r>
          </a:p>
        </p:txBody>
      </p:sp>
      <p:sp>
        <p:nvSpPr>
          <p:cNvPr id="5" name="Footer Placeholder 4">
            <a:extLst>
              <a:ext uri="{FF2B5EF4-FFF2-40B4-BE49-F238E27FC236}">
                <a16:creationId xmlns:a16="http://schemas.microsoft.com/office/drawing/2014/main" id="{56AA06C7-33D3-D3D9-E8E5-B1ADBE862C9A}"/>
              </a:ext>
            </a:extLst>
          </p:cNvPr>
          <p:cNvSpPr>
            <a:spLocks noGrp="1"/>
          </p:cNvSpPr>
          <p:nvPr>
            <p:ph type="ftr" sz="quarter" idx="15"/>
          </p:nvPr>
        </p:nvSpPr>
        <p:spPr>
          <a:xfrm>
            <a:off x="10334625" y="6324599"/>
            <a:ext cx="1497330" cy="247651"/>
          </a:xfrm>
        </p:spPr>
        <p:txBody>
          <a:bodyPr/>
          <a:lstStyle/>
          <a:p>
            <a:r>
              <a:rPr lang="en-US" dirty="0"/>
              <a:t>MHSA – SB 326</a:t>
            </a:r>
            <a:endParaRPr lang="en-US" b="0" dirty="0"/>
          </a:p>
        </p:txBody>
      </p:sp>
      <p:sp>
        <p:nvSpPr>
          <p:cNvPr id="6" name="Slide Number Placeholder 5">
            <a:extLst>
              <a:ext uri="{FF2B5EF4-FFF2-40B4-BE49-F238E27FC236}">
                <a16:creationId xmlns:a16="http://schemas.microsoft.com/office/drawing/2014/main" id="{84937E9F-8870-4157-DEDF-D7A0AE128A3B}"/>
              </a:ext>
            </a:extLst>
          </p:cNvPr>
          <p:cNvSpPr>
            <a:spLocks noGrp="1"/>
          </p:cNvSpPr>
          <p:nvPr>
            <p:ph type="sldNum" sz="quarter" idx="16"/>
          </p:nvPr>
        </p:nvSpPr>
        <p:spPr/>
        <p:txBody>
          <a:bodyPr/>
          <a:lstStyle/>
          <a:p>
            <a:fld id="{294A09A9-5501-47C1-A89A-A340965A2BE2}" type="slidenum">
              <a:rPr lang="en-US" smtClean="0"/>
              <a:pPr/>
              <a:t>8</a:t>
            </a:fld>
            <a:endParaRPr lang="en-US" dirty="0">
              <a:latin typeface="+mn-lt"/>
            </a:endParaRPr>
          </a:p>
        </p:txBody>
      </p:sp>
    </p:spTree>
    <p:extLst>
      <p:ext uri="{BB962C8B-B14F-4D97-AF65-F5344CB8AC3E}">
        <p14:creationId xmlns:p14="http://schemas.microsoft.com/office/powerpoint/2010/main" val="107396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33E8AC5-B109-974D-905D-5BE6CEC68991}"/>
              </a:ext>
            </a:extLst>
          </p:cNvPr>
          <p:cNvPicPr>
            <a:picLocks noGrp="1" noChangeAspect="1"/>
          </p:cNvPicPr>
          <p:nvPr>
            <p:ph type="pic" sz="quarter" idx="13"/>
          </p:nvPr>
        </p:nvPicPr>
        <p:blipFill>
          <a:blip r:embed="rId2">
            <a:biLevel thresh="75000"/>
            <a:extLst>
              <a:ext uri="{BEBA8EAE-BF5A-486C-A8C5-ECC9F3942E4B}">
                <a14:imgProps xmlns:a14="http://schemas.microsoft.com/office/drawing/2010/main">
                  <a14:imgLayer r:embed="rId3">
                    <a14:imgEffect>
                      <a14:colorTemperature colorTemp="4700"/>
                    </a14:imgEffect>
                    <a14:imgEffect>
                      <a14:saturation sat="3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2834" r="2834"/>
          <a:stretch/>
        </p:blipFill>
        <p:spPr>
          <a:xfrm>
            <a:off x="722811" y="2150438"/>
            <a:ext cx="3770811" cy="3324225"/>
          </a:xfrm>
        </p:spPr>
      </p:pic>
      <p:sp>
        <p:nvSpPr>
          <p:cNvPr id="3" name="Title 2">
            <a:extLst>
              <a:ext uri="{FF2B5EF4-FFF2-40B4-BE49-F238E27FC236}">
                <a16:creationId xmlns:a16="http://schemas.microsoft.com/office/drawing/2014/main" id="{CC412D82-3C3E-A5BE-AAAD-434D2A35BA41}"/>
              </a:ext>
            </a:extLst>
          </p:cNvPr>
          <p:cNvSpPr>
            <a:spLocks noGrp="1"/>
          </p:cNvSpPr>
          <p:nvPr>
            <p:ph type="title"/>
          </p:nvPr>
        </p:nvSpPr>
        <p:spPr>
          <a:xfrm>
            <a:off x="964023" y="1205231"/>
            <a:ext cx="6899817" cy="610863"/>
          </a:xfrm>
        </p:spPr>
        <p:txBody>
          <a:bodyPr>
            <a:normAutofit fontScale="90000"/>
          </a:bodyPr>
          <a:lstStyle/>
          <a:p>
            <a:r>
              <a:rPr lang="en-US" dirty="0"/>
              <a:t>FULL-SERVICE PARTNERSHIP CATEGORY</a:t>
            </a:r>
          </a:p>
        </p:txBody>
      </p:sp>
      <p:sp>
        <p:nvSpPr>
          <p:cNvPr id="4" name="Text Placeholder 3">
            <a:extLst>
              <a:ext uri="{FF2B5EF4-FFF2-40B4-BE49-F238E27FC236}">
                <a16:creationId xmlns:a16="http://schemas.microsoft.com/office/drawing/2014/main" id="{7D7A8919-CF6F-3B17-3D38-16C7736CF5BA}"/>
              </a:ext>
            </a:extLst>
          </p:cNvPr>
          <p:cNvSpPr>
            <a:spLocks noGrp="1"/>
          </p:cNvSpPr>
          <p:nvPr>
            <p:ph type="body" sz="quarter" idx="11"/>
          </p:nvPr>
        </p:nvSpPr>
        <p:spPr>
          <a:xfrm>
            <a:off x="4872448" y="2142660"/>
            <a:ext cx="6662057" cy="3992913"/>
          </a:xfrm>
        </p:spPr>
        <p:txBody>
          <a:bodyPr/>
          <a:lstStyle/>
          <a:p>
            <a:pPr marL="342900" indent="-342900">
              <a:buFont typeface="Arial" panose="020B0604020202020204" pitchFamily="34" charset="0"/>
              <a:buChar char="•"/>
            </a:pPr>
            <a:r>
              <a:rPr lang="en-US" sz="2400" b="1" dirty="0"/>
              <a:t>Full-Service Partnership (FSP) Category – 35%</a:t>
            </a:r>
          </a:p>
          <a:p>
            <a:pPr marL="747713" lvl="1" indent="-342900">
              <a:buFont typeface="Wingdings" panose="05000000000000000000" pitchFamily="2" charset="2"/>
              <a:buChar char="ü"/>
            </a:pPr>
            <a:r>
              <a:rPr lang="en-US" sz="2000" dirty="0"/>
              <a:t>FSP exemption will be an option for all counties in the 2032/35 Integrated Plan Year</a:t>
            </a:r>
          </a:p>
          <a:p>
            <a:pPr marL="969963" lvl="2" indent="-342900">
              <a:buFont typeface="Courier New" panose="02070309020205020404" pitchFamily="49" charset="0"/>
              <a:buChar char="o"/>
            </a:pPr>
            <a:r>
              <a:rPr lang="en-US" sz="2000" dirty="0"/>
              <a:t>Must be approved by DHCS</a:t>
            </a:r>
          </a:p>
          <a:p>
            <a:pPr marL="747712" lvl="1" indent="-342900">
              <a:buFont typeface="Wingdings" panose="05000000000000000000" pitchFamily="2" charset="2"/>
              <a:buChar char="ü"/>
            </a:pPr>
            <a:r>
              <a:rPr lang="en-US" sz="2000" dirty="0"/>
              <a:t>Requires Evidence Base Practices, including ACT &amp; FACT to fidelity, IPS Supported Employment and high-fidelity wraparound</a:t>
            </a:r>
          </a:p>
          <a:p>
            <a:pPr marL="1035050" lvl="2" indent="-342900">
              <a:buFont typeface="Courier New" panose="02070309020205020404" pitchFamily="49" charset="0"/>
              <a:buChar char="o"/>
            </a:pPr>
            <a:r>
              <a:rPr lang="en-US" sz="2000" dirty="0"/>
              <a:t>Rural/Small Counties </a:t>
            </a:r>
            <a:r>
              <a:rPr lang="en-US" sz="2000" b="1" u="sng" dirty="0"/>
              <a:t>can request an exemption</a:t>
            </a:r>
            <a:r>
              <a:rPr lang="en-US" sz="2000" dirty="0"/>
              <a:t> from EBPs beginning with the FY 2026/29 Integrated Plan Year. Requires DHCS approval.</a:t>
            </a:r>
          </a:p>
          <a:p>
            <a:pPr marL="747713" lvl="1" indent="-342900">
              <a:buFont typeface="Wingdings" panose="05000000000000000000" pitchFamily="2" charset="2"/>
              <a:buChar char="ü"/>
            </a:pPr>
            <a:r>
              <a:rPr lang="en-US" sz="2000" dirty="0"/>
              <a:t>Outpatient and engagement services added in final language for “persons enrolled”</a:t>
            </a:r>
          </a:p>
        </p:txBody>
      </p:sp>
      <p:sp>
        <p:nvSpPr>
          <p:cNvPr id="5" name="Footer Placeholder 4">
            <a:extLst>
              <a:ext uri="{FF2B5EF4-FFF2-40B4-BE49-F238E27FC236}">
                <a16:creationId xmlns:a16="http://schemas.microsoft.com/office/drawing/2014/main" id="{56AA06C7-33D3-D3D9-E8E5-B1ADBE862C9A}"/>
              </a:ext>
            </a:extLst>
          </p:cNvPr>
          <p:cNvSpPr>
            <a:spLocks noGrp="1"/>
          </p:cNvSpPr>
          <p:nvPr>
            <p:ph type="ftr" sz="quarter" idx="15"/>
          </p:nvPr>
        </p:nvSpPr>
        <p:spPr>
          <a:xfrm>
            <a:off x="10084753" y="6324599"/>
            <a:ext cx="1497330" cy="247651"/>
          </a:xfrm>
        </p:spPr>
        <p:txBody>
          <a:bodyPr/>
          <a:lstStyle/>
          <a:p>
            <a:r>
              <a:rPr lang="en-US" dirty="0"/>
              <a:t>MHSA – SB 326</a:t>
            </a:r>
            <a:endParaRPr lang="en-US" b="0" dirty="0"/>
          </a:p>
        </p:txBody>
      </p:sp>
      <p:sp>
        <p:nvSpPr>
          <p:cNvPr id="6" name="Slide Number Placeholder 5">
            <a:extLst>
              <a:ext uri="{FF2B5EF4-FFF2-40B4-BE49-F238E27FC236}">
                <a16:creationId xmlns:a16="http://schemas.microsoft.com/office/drawing/2014/main" id="{84937E9F-8870-4157-DEDF-D7A0AE128A3B}"/>
              </a:ext>
            </a:extLst>
          </p:cNvPr>
          <p:cNvSpPr>
            <a:spLocks noGrp="1"/>
          </p:cNvSpPr>
          <p:nvPr>
            <p:ph type="sldNum" sz="quarter" idx="16"/>
          </p:nvPr>
        </p:nvSpPr>
        <p:spPr/>
        <p:txBody>
          <a:bodyPr/>
          <a:lstStyle/>
          <a:p>
            <a:fld id="{294A09A9-5501-47C1-A89A-A340965A2BE2}" type="slidenum">
              <a:rPr lang="en-US" smtClean="0"/>
              <a:pPr/>
              <a:t>9</a:t>
            </a:fld>
            <a:endParaRPr lang="en-US" dirty="0">
              <a:latin typeface="+mn-lt"/>
            </a:endParaRPr>
          </a:p>
        </p:txBody>
      </p:sp>
    </p:spTree>
    <p:extLst>
      <p:ext uri="{BB962C8B-B14F-4D97-AF65-F5344CB8AC3E}">
        <p14:creationId xmlns:p14="http://schemas.microsoft.com/office/powerpoint/2010/main" val="415453518"/>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F1446DA3-37A7-4516-A4F6-8B99D0D312BF}">
  <ds:schemaRefs>
    <ds:schemaRef ds:uri="http://schemas.microsoft.com/sharepoint/v3/contenttype/forms"/>
  </ds:schemaRefs>
</ds:datastoreItem>
</file>

<file path=customXml/itemProps2.xml><?xml version="1.0" encoding="utf-8"?>
<ds:datastoreItem xmlns:ds="http://schemas.openxmlformats.org/officeDocument/2006/customXml" ds:itemID="{A6EBEE06-2B28-4E77-9CB6-A74873B39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8E66C-AC30-44BA-8882-3290DF968F1F}">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230e9df3-be65-4c73-a93b-d1236ebd677e"/>
    <ds:schemaRef ds:uri="71af3243-3dd4-4a8d-8c0d-dd76da1f02a5"/>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{C83599C5-FEE1-4A72-9178-C83959A6336C}tf78853419_win32</Template>
  <TotalTime>1073</TotalTime>
  <Words>2666</Words>
  <Application>Microsoft Office PowerPoint</Application>
  <PresentationFormat>Widescreen</PresentationFormat>
  <Paragraphs>284</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Franklin Gothic Book</vt:lpstr>
      <vt:lpstr>Franklin Gothic Demi</vt:lpstr>
      <vt:lpstr>Wingdings</vt:lpstr>
      <vt:lpstr>Theme1</vt:lpstr>
      <vt:lpstr>MHSA REFORM:  SB 326 (Prop 1)</vt:lpstr>
      <vt:lpstr>Process Considerations</vt:lpstr>
      <vt:lpstr>SB 326 High-Level Summary</vt:lpstr>
      <vt:lpstr>Fiscal Considerations</vt:lpstr>
      <vt:lpstr>MHSA COUNTY ALLOCATION CHANGES</vt:lpstr>
      <vt:lpstr>MHSA COMPONENTS vs. BHSA CATEGORIES</vt:lpstr>
      <vt:lpstr>HOUSING CATEGORY</vt:lpstr>
      <vt:lpstr>Eligible Types of Housing</vt:lpstr>
      <vt:lpstr>FULL-SERVICE PARTNERSHIP CATEGORY</vt:lpstr>
      <vt:lpstr>BEHAVIORAL HEALTH SERVICES &amp; SUPPORTS CATEGORY</vt:lpstr>
      <vt:lpstr>BHSA FUNDING STRUCTURE:  TRANSFERS &amp; VOLATILITY</vt:lpstr>
      <vt:lpstr>MHSA COUNTY EXPENDITURE PROCESS</vt:lpstr>
      <vt:lpstr>MHSA PRUDENT RESERVE</vt:lpstr>
      <vt:lpstr>OTHER BHSA FUNDING CONSIDERATIONS</vt:lpstr>
      <vt:lpstr>PowerPoint Presentation</vt:lpstr>
      <vt:lpstr>PLANS &amp; ANNUAL UPDATE REQUIREMENTS UNDER PROP 1</vt:lpstr>
      <vt:lpstr>PLANS &amp; ANNUAL UPDATE REQUIREMENTS (CONT.)</vt:lpstr>
      <vt:lpstr>NEW REPORTING REQUIREMENTS  UNDER PROP 1</vt:lpstr>
      <vt:lpstr>NEW REPORTING REQUIREMENTS (CONT.)</vt:lpstr>
      <vt:lpstr>NEW ADMINISTRATIVE COSTS &amp; FUNDING</vt:lpstr>
      <vt:lpstr>PowerPoint Presentation</vt:lpstr>
      <vt:lpstr>CALIFORNIA STATE  AUDITOR’S ROLE</vt:lpstr>
      <vt:lpstr>DHCS ROLE ACCOUNTABILTIY &amp; COMPLIANCE</vt:lpstr>
      <vt:lpstr>BHSOAC’S  ROLE &amp; RESPONSIBILITY</vt:lpstr>
      <vt:lpstr>NEXT STEPS</vt:lpstr>
      <vt:lpstr>STEPS  FOR COUNTIES</vt:lpstr>
      <vt:lpstr>PowerPoint Presentation</vt:lpstr>
      <vt:lpstr>Thank You</vt:lpstr>
    </vt:vector>
  </TitlesOfParts>
  <Company>County of Siskiyou Health and Human Services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MHSA REFORM:  Final SB 326 Language (Prop 1)</dc:title>
  <dc:creator>Joan Hoy</dc:creator>
  <cp:lastModifiedBy>Joan Hoy</cp:lastModifiedBy>
  <cp:revision>14</cp:revision>
  <cp:lastPrinted>2024-01-03T16:20:29Z</cp:lastPrinted>
  <dcterms:created xsi:type="dcterms:W3CDTF">2023-11-30T22:37:19Z</dcterms:created>
  <dcterms:modified xsi:type="dcterms:W3CDTF">2024-01-10T19:41:37Z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