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83" r:id="rId5"/>
    <p:sldId id="377" r:id="rId6"/>
    <p:sldId id="361" r:id="rId7"/>
    <p:sldId id="379" r:id="rId8"/>
    <p:sldId id="329" r:id="rId9"/>
    <p:sldId id="393" r:id="rId10"/>
    <p:sldId id="388" r:id="rId11"/>
    <p:sldId id="283" r:id="rId12"/>
    <p:sldId id="385" r:id="rId13"/>
    <p:sldId id="387" r:id="rId14"/>
    <p:sldId id="389" r:id="rId15"/>
    <p:sldId id="394" r:id="rId16"/>
    <p:sldId id="398" r:id="rId17"/>
    <p:sldId id="395" r:id="rId18"/>
    <p:sldId id="381" r:id="rId19"/>
    <p:sldId id="386" r:id="rId20"/>
    <p:sldId id="331" r:id="rId21"/>
    <p:sldId id="341" r:id="rId22"/>
    <p:sldId id="391" r:id="rId23"/>
    <p:sldId id="392" r:id="rId24"/>
    <p:sldId id="384" r:id="rId25"/>
    <p:sldId id="390" r:id="rId26"/>
    <p:sldId id="396" r:id="rId27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7"/>
            <p14:sldId id="361"/>
            <p14:sldId id="379"/>
            <p14:sldId id="329"/>
            <p14:sldId id="393"/>
            <p14:sldId id="388"/>
            <p14:sldId id="283"/>
            <p14:sldId id="385"/>
            <p14:sldId id="387"/>
            <p14:sldId id="389"/>
            <p14:sldId id="394"/>
            <p14:sldId id="398"/>
            <p14:sldId id="395"/>
            <p14:sldId id="381"/>
            <p14:sldId id="386"/>
            <p14:sldId id="331"/>
            <p14:sldId id="341"/>
            <p14:sldId id="391"/>
            <p14:sldId id="392"/>
            <p14:sldId id="384"/>
            <p14:sldId id="390"/>
            <p14:sldId id="396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  <a:srgbClr val="FFC819"/>
    <a:srgbClr val="E6E6E6"/>
    <a:srgbClr val="DC5924"/>
    <a:srgbClr val="B7472A"/>
    <a:srgbClr val="000000"/>
    <a:srgbClr val="FFFFFF"/>
    <a:srgbClr val="75D1FF"/>
    <a:srgbClr val="11161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6/29/2023 3:07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769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Increased from $50 per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6/29/2023 3:07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982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1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case incarcerated</a:t>
            </a:r>
          </a:p>
          <a:p>
            <a:r>
              <a:rPr lang="en-US" dirty="0"/>
              <a:t>1 case dropped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6/29/2023 3:07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03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1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6/29/2023 3:07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6/29/2023 3:07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259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98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Unfunded mandates per legislative and policy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46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1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73666AC-1052-41AC-B041-21787319F5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785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31016" y="27494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SMRDCSS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6106" y="2153101"/>
            <a:ext cx="8804365" cy="2086725"/>
          </a:xfrm>
        </p:spPr>
        <p:txBody>
          <a:bodyPr/>
          <a:lstStyle/>
          <a:p>
            <a:r>
              <a:rPr lang="en-US" sz="4800" dirty="0"/>
              <a:t>SISKIYOU MODOC REGIONAL DEPARTMENT OF CHILD SUPPORT SERVICES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942D6-1521-4B35-9C7B-E41ABA6FB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3654" y="5851327"/>
            <a:ext cx="9461500" cy="885371"/>
          </a:xfrm>
        </p:spPr>
        <p:txBody>
          <a:bodyPr/>
          <a:lstStyle/>
          <a:p>
            <a:r>
              <a:rPr lang="en-US" sz="2400" dirty="0"/>
              <a:t>Gary Sams</a:t>
            </a:r>
          </a:p>
          <a:p>
            <a:r>
              <a:rPr lang="en-US" sz="2400" dirty="0"/>
              <a:t>Regional Director</a:t>
            </a: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AA7BF8-DA23-4515-8C75-D54E568D8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350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38" cy="2488886"/>
          </a:xfrm>
        </p:spPr>
        <p:txBody>
          <a:bodyPr/>
          <a:lstStyle/>
          <a:p>
            <a:r>
              <a:rPr lang="en-US" dirty="0"/>
              <a:t>AB 1092</a:t>
            </a:r>
          </a:p>
          <a:p>
            <a:pPr lvl="1"/>
            <a:r>
              <a:rPr lang="en-US" sz="2400" dirty="0"/>
              <a:t>Establishes income eligibility and a minimum repayment structure that assesses the customer’s ability to pay.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581892" y="419100"/>
            <a:ext cx="4858326" cy="867930"/>
          </a:xfrm>
        </p:spPr>
        <p:txBody>
          <a:bodyPr/>
          <a:lstStyle/>
          <a:p>
            <a:r>
              <a:rPr lang="en-US" sz="2800" dirty="0"/>
              <a:t>DEBT REDUCTION PROJECT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757130"/>
          </a:xfrm>
        </p:spPr>
        <p:txBody>
          <a:bodyPr/>
          <a:lstStyle/>
          <a:p>
            <a:r>
              <a:rPr lang="en-US" sz="2400" dirty="0"/>
              <a:t>Forgiveness of uncollectable </a:t>
            </a:r>
            <a:br>
              <a:rPr lang="en-US" sz="2400" dirty="0"/>
            </a:br>
            <a:r>
              <a:rPr lang="en-US" sz="2400" dirty="0"/>
              <a:t>government-owed debt.</a:t>
            </a:r>
          </a:p>
        </p:txBody>
      </p:sp>
    </p:spTree>
    <p:extLst>
      <p:ext uri="{BB962C8B-B14F-4D97-AF65-F5344CB8AC3E}">
        <p14:creationId xmlns:p14="http://schemas.microsoft.com/office/powerpoint/2010/main" val="367966299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46AA1C-674F-4344-8C13-CA04466910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1041297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0" y="215901"/>
            <a:ext cx="6585527" cy="1502064"/>
          </a:xfrm>
        </p:spPr>
        <p:txBody>
          <a:bodyPr/>
          <a:lstStyle/>
          <a:p>
            <a:r>
              <a:rPr lang="en-US" dirty="0"/>
              <a:t>Pass-Through Increase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18213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Parties receiving cash assistance through the </a:t>
            </a:r>
            <a:r>
              <a:rPr lang="en-US" sz="2400" dirty="0" err="1">
                <a:solidFill>
                  <a:schemeClr val="bg1"/>
                </a:solidFill>
              </a:rPr>
              <a:t>CalWORKS</a:t>
            </a:r>
            <a:r>
              <a:rPr lang="en-US" sz="2400" dirty="0">
                <a:solidFill>
                  <a:schemeClr val="bg1"/>
                </a:solidFill>
              </a:rPr>
              <a:t> program receive per month from collected child support </a:t>
            </a:r>
            <a:endParaRPr lang="en-US" dirty="0">
              <a:solidFill>
                <a:schemeClr val="bg1"/>
              </a:solidFill>
            </a:endParaRPr>
          </a:p>
          <a:p>
            <a:pPr marL="342900" lvl="3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$100 for 1 child</a:t>
            </a:r>
          </a:p>
          <a:p>
            <a:pPr marL="342900" lvl="3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$200 for 2+ children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9"/>
          </p:nvPr>
        </p:nvSpPr>
        <p:spPr>
          <a:xfrm>
            <a:off x="304800" y="1728750"/>
            <a:ext cx="5875734" cy="5909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Effective January 1, 2022</a:t>
            </a:r>
          </a:p>
        </p:txBody>
      </p:sp>
    </p:spTree>
    <p:extLst>
      <p:ext uri="{BB962C8B-B14F-4D97-AF65-F5344CB8AC3E}">
        <p14:creationId xmlns:p14="http://schemas.microsoft.com/office/powerpoint/2010/main" val="36097983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38" cy="2672526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sz="2400" dirty="0"/>
              <a:t>Bonuses</a:t>
            </a:r>
          </a:p>
          <a:p>
            <a:pPr lvl="1"/>
            <a:r>
              <a:rPr lang="en-US" sz="2400" dirty="0"/>
              <a:t>Overtime</a:t>
            </a:r>
          </a:p>
          <a:p>
            <a:pPr lvl="1"/>
            <a:r>
              <a:rPr lang="en-US" sz="2400" dirty="0"/>
              <a:t>Commissions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581892" y="419100"/>
            <a:ext cx="4858326" cy="867930"/>
          </a:xfrm>
        </p:spPr>
        <p:txBody>
          <a:bodyPr/>
          <a:lstStyle/>
          <a:p>
            <a:r>
              <a:rPr lang="en-US" sz="2800" dirty="0"/>
              <a:t>SMITH/OSTLER ADDITIONAL SUPPORT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1089529"/>
          </a:xfrm>
        </p:spPr>
        <p:txBody>
          <a:bodyPr/>
          <a:lstStyle/>
          <a:p>
            <a:r>
              <a:rPr lang="en-US" sz="2400" dirty="0"/>
              <a:t>Additional support due if a parent paying support earns a certain type of income or income over a set amount.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9346CDC-CE8C-4961-93C4-E6571707C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r="20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52296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EC8875-60F9-431C-A295-59365D071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3805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81429" y="2505829"/>
            <a:ext cx="5791200" cy="1716367"/>
          </a:xfrm>
        </p:spPr>
        <p:txBody>
          <a:bodyPr/>
          <a:lstStyle/>
          <a:p>
            <a:r>
              <a:rPr lang="en-US" dirty="0"/>
              <a:t>New easy online application process for customers.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6382326" y="419100"/>
            <a:ext cx="5589407" cy="978729"/>
          </a:xfrm>
        </p:spPr>
        <p:txBody>
          <a:bodyPr/>
          <a:lstStyle/>
          <a:p>
            <a:r>
              <a:rPr lang="en-US" sz="3200" dirty="0"/>
              <a:t>SIMPLIFIED ENROLLMENT PROCESS (SEP)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45" y="-7938"/>
            <a:ext cx="6094443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9651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38" cy="2206245"/>
          </a:xfrm>
        </p:spPr>
        <p:txBody>
          <a:bodyPr/>
          <a:lstStyle/>
          <a:p>
            <a:pPr lvl="1"/>
            <a:r>
              <a:rPr lang="en-US" sz="2400" dirty="0"/>
              <a:t>To date in 2023,</a:t>
            </a:r>
            <a:br>
              <a:rPr lang="en-US" sz="2400" dirty="0"/>
            </a:br>
            <a:r>
              <a:rPr lang="en-US" sz="2400" dirty="0"/>
              <a:t>5 out of 7 cases in the job search program have resulted in the paying parent obtaining and maintaining employment for 6+ months.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581892" y="419100"/>
            <a:ext cx="4858326" cy="480131"/>
          </a:xfrm>
        </p:spPr>
        <p:txBody>
          <a:bodyPr/>
          <a:lstStyle/>
          <a:p>
            <a:r>
              <a:rPr lang="en-US" sz="2800" dirty="0"/>
              <a:t>JOB SEARCH PROGRAM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757130"/>
          </a:xfrm>
        </p:spPr>
        <p:txBody>
          <a:bodyPr/>
          <a:lstStyle/>
          <a:p>
            <a:r>
              <a:rPr lang="en-US" sz="2400" dirty="0"/>
              <a:t>Court process to assist parents obligated to pay support in seeking employment.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A7B0DF-9774-4442-9045-54068A9D1D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3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601557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2996" y="2404225"/>
            <a:ext cx="11660405" cy="625641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THE SOFTER SIDE OF CHILD SUPPORT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4801" y="4206240"/>
            <a:ext cx="11658600" cy="1806648"/>
          </a:xfrm>
        </p:spPr>
        <p:txBody>
          <a:bodyPr/>
          <a:lstStyle/>
          <a:p>
            <a:r>
              <a:rPr lang="en-US" dirty="0"/>
              <a:t>More Lenient Licensing Release</a:t>
            </a:r>
          </a:p>
          <a:p>
            <a:r>
              <a:rPr lang="en-US" dirty="0"/>
              <a:t>Bank Levy Procedures Revised in 2021</a:t>
            </a:r>
          </a:p>
          <a:p>
            <a:r>
              <a:rPr lang="en-US" dirty="0"/>
              <a:t>Family Centered Services</a:t>
            </a:r>
          </a:p>
          <a:p>
            <a:r>
              <a:rPr lang="en-US" dirty="0"/>
              <a:t>Prioritizing Payments to Families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63754" y="157890"/>
            <a:ext cx="4464492" cy="590931"/>
          </a:xfrm>
        </p:spPr>
        <p:txBody>
          <a:bodyPr/>
          <a:lstStyle/>
          <a:p>
            <a:r>
              <a:rPr lang="en-US" sz="3600" dirty="0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27575" y="1450796"/>
            <a:ext cx="9107555" cy="1200329"/>
          </a:xfrm>
        </p:spPr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33400" y="4206875"/>
            <a:ext cx="11658600" cy="424732"/>
          </a:xfrm>
        </p:spPr>
        <p:txBody>
          <a:bodyPr/>
          <a:lstStyle/>
          <a:p>
            <a:r>
              <a:rPr lang="en-US" dirty="0"/>
              <a:t>Child Support Initiatives 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1677087871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8E3F551-FE31-413D-A307-BCD2C44D1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230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>
          <a:xfrm>
            <a:off x="415636" y="419100"/>
            <a:ext cx="5237019" cy="1135063"/>
          </a:xfrm>
        </p:spPr>
        <p:txBody>
          <a:bodyPr/>
          <a:lstStyle/>
          <a:p>
            <a:r>
              <a:rPr lang="en-US" sz="3200" dirty="0"/>
              <a:t>FORMER ASSISTANCE PASS-THROUGH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-33303" y="4075545"/>
            <a:ext cx="6096000" cy="1960537"/>
          </a:xfrm>
        </p:spPr>
        <p:txBody>
          <a:bodyPr/>
          <a:lstStyle/>
          <a:p>
            <a:r>
              <a:rPr lang="en-US" dirty="0"/>
              <a:t>AB 207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Anticipated implementation May 2024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1" y="1803545"/>
            <a:ext cx="6096000" cy="1255728"/>
          </a:xfrm>
        </p:spPr>
        <p:txBody>
          <a:bodyPr/>
          <a:lstStyle/>
          <a:p>
            <a:r>
              <a:rPr lang="en-US" sz="2800" dirty="0"/>
              <a:t>Collections on government-owed arrears will be passed through to formerly assisted families.</a:t>
            </a:r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3A7318D-DA14-4799-B849-7BF1136551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1461939"/>
          </a:xfrm>
        </p:spPr>
        <p:txBody>
          <a:bodyPr/>
          <a:lstStyle/>
          <a:p>
            <a:endParaRPr lang="en-US" dirty="0"/>
          </a:p>
          <a:p>
            <a:pPr lvl="2"/>
            <a:r>
              <a:rPr lang="en-US" dirty="0"/>
              <a:t>Effective 01/01/2025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094444" y="2505508"/>
            <a:ext cx="6097556" cy="1089529"/>
          </a:xfrm>
        </p:spPr>
        <p:txBody>
          <a:bodyPr/>
          <a:lstStyle/>
          <a:p>
            <a:r>
              <a:rPr lang="en-US" dirty="0"/>
              <a:t>To follow Former Assistance Arrears Pass-Through.  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289964" y="419100"/>
            <a:ext cx="5588000" cy="1308100"/>
          </a:xfrm>
        </p:spPr>
        <p:txBody>
          <a:bodyPr/>
          <a:lstStyle/>
          <a:p>
            <a:r>
              <a:rPr lang="en-US" sz="3200" dirty="0"/>
              <a:t>CURRENT ASSISTANCE FULL PASS THROUGH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1A45BD-74DD-4A56-9A1F-06984717B0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r="10035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33338" y="5357841"/>
            <a:ext cx="6129338" cy="1781513"/>
          </a:xfrm>
        </p:spPr>
        <p:txBody>
          <a:bodyPr/>
          <a:lstStyle/>
          <a:p>
            <a:r>
              <a:rPr lang="en-US" dirty="0"/>
              <a:t>SB 343 in process</a:t>
            </a:r>
          </a:p>
          <a:p>
            <a:pPr lvl="3"/>
            <a:r>
              <a:rPr lang="en-US" b="0" dirty="0"/>
              <a:t>Tentative effective date in 2025</a:t>
            </a:r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609600" y="419100"/>
            <a:ext cx="4876800" cy="2086725"/>
          </a:xfrm>
        </p:spPr>
        <p:txBody>
          <a:bodyPr/>
          <a:lstStyle/>
          <a:p>
            <a:r>
              <a:rPr lang="en-US" sz="3600" dirty="0"/>
              <a:t>FLEXIBILITY, EFFICIENCY AND MODERNIZATION FINAL RULE (FEM)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52400" y="2735232"/>
            <a:ext cx="5791200" cy="2086725"/>
          </a:xfrm>
        </p:spPr>
        <p:txBody>
          <a:bodyPr/>
          <a:lstStyle/>
          <a:p>
            <a:r>
              <a:rPr lang="en-US" dirty="0"/>
              <a:t>Presumed income will no longer be used for the basis of calculating child support amounts. </a:t>
            </a:r>
          </a:p>
        </p:txBody>
      </p:sp>
    </p:spTree>
    <p:extLst>
      <p:ext uri="{BB962C8B-B14F-4D97-AF65-F5344CB8AC3E}">
        <p14:creationId xmlns:p14="http://schemas.microsoft.com/office/powerpoint/2010/main" val="357732137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6F16B55-DBB2-4AE5-8272-E390DF5A5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 b="23723"/>
          <a:stretch/>
        </p:blipFill>
        <p:spPr>
          <a:xfrm>
            <a:off x="0" y="-3205"/>
            <a:ext cx="12192000" cy="29744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994" y="17174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SMRDCSS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994" y="2915820"/>
            <a:ext cx="11658600" cy="1089529"/>
          </a:xfrm>
        </p:spPr>
        <p:txBody>
          <a:bodyPr/>
          <a:lstStyle/>
          <a:p>
            <a:r>
              <a:rPr lang="en-US" sz="2400" b="1" dirty="0">
                <a:solidFill>
                  <a:srgbClr val="FFC819"/>
                </a:solidFill>
              </a:rPr>
              <a:t>To promote parental responsibility to enhance the well-being of children by providing child support services to establish parentage and collect child support.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33400" y="419100"/>
            <a:ext cx="11658600" cy="5905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1803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C27D24-F07C-41F3-90CC-85C5F2EF2B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1803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180534" y="6057108"/>
            <a:ext cx="6096000" cy="1089529"/>
          </a:xfrm>
        </p:spPr>
        <p:txBody>
          <a:bodyPr/>
          <a:lstStyle/>
          <a:p>
            <a:r>
              <a:rPr lang="en-US" dirty="0"/>
              <a:t>AB 135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4355038"/>
          </a:xfrm>
        </p:spPr>
        <p:txBody>
          <a:bodyPr/>
          <a:lstStyle/>
          <a:p>
            <a:r>
              <a:rPr lang="en-US" sz="2800" dirty="0"/>
              <a:t>Cases will close where debt is considered uncollectable when parent paying support receives: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Supplemental Security Income/State Supplementary Payment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Veteran’s Disability Benefits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Cash Assistance Program for Immigrants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6483926" y="419101"/>
            <a:ext cx="5487807" cy="590931"/>
          </a:xfrm>
        </p:spPr>
        <p:txBody>
          <a:bodyPr/>
          <a:lstStyle/>
          <a:p>
            <a:r>
              <a:rPr lang="en-US" sz="3600" dirty="0"/>
              <a:t>UNCOLLECTABLE DEBT</a:t>
            </a:r>
          </a:p>
        </p:txBody>
      </p:sp>
      <p:sp>
        <p:nvSpPr>
          <p:cNvPr id="7" name="Rectangle 6"/>
          <p:cNvSpPr/>
          <p:nvPr/>
        </p:nvSpPr>
        <p:spPr>
          <a:xfrm>
            <a:off x="-3414" y="-7938"/>
            <a:ext cx="6094443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955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27575" y="1450796"/>
            <a:ext cx="9107555" cy="1200329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33400" y="4206875"/>
            <a:ext cx="11658600" cy="423863"/>
          </a:xfrm>
        </p:spPr>
        <p:txBody>
          <a:bodyPr/>
          <a:lstStyle/>
          <a:p>
            <a:r>
              <a:rPr lang="en-US" dirty="0"/>
              <a:t>Current Challenges for the Agency</a:t>
            </a:r>
          </a:p>
        </p:txBody>
      </p:sp>
    </p:spTree>
    <p:extLst>
      <p:ext uri="{BB962C8B-B14F-4D97-AF65-F5344CB8AC3E}">
        <p14:creationId xmlns:p14="http://schemas.microsoft.com/office/powerpoint/2010/main" val="3943456078"/>
      </p:ext>
    </p:extLst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32171AD-D375-447A-B1AD-C1781CA670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7031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369703"/>
            <a:ext cx="6096000" cy="6118598"/>
          </a:xfrm>
        </p:spPr>
        <p:txBody>
          <a:bodyPr/>
          <a:lstStyle/>
          <a:p>
            <a:r>
              <a:rPr lang="en-US" dirty="0"/>
              <a:t>UNHOUSED CUSTOMERS</a:t>
            </a:r>
          </a:p>
          <a:p>
            <a:pPr lvl="4"/>
            <a:r>
              <a:rPr lang="en-US" dirty="0"/>
              <a:t>Difficulty in locating and providing information to customers.</a:t>
            </a:r>
          </a:p>
          <a:p>
            <a:r>
              <a:rPr lang="en-US" dirty="0"/>
              <a:t>INFLATION</a:t>
            </a:r>
          </a:p>
          <a:p>
            <a:pPr lvl="4"/>
            <a:r>
              <a:rPr lang="en-US" dirty="0"/>
              <a:t>Increased cost of living affects customers &amp; staff.</a:t>
            </a:r>
          </a:p>
          <a:p>
            <a:r>
              <a:rPr lang="en-US" dirty="0"/>
              <a:t>TECHNOLOGY</a:t>
            </a:r>
          </a:p>
          <a:p>
            <a:pPr lvl="4"/>
            <a:r>
              <a:rPr lang="en-US" dirty="0"/>
              <a:t>For staff and customers</a:t>
            </a:r>
          </a:p>
          <a:p>
            <a:r>
              <a:rPr lang="en-US" dirty="0"/>
              <a:t>HEALTH &amp; WELFARE</a:t>
            </a:r>
            <a:br>
              <a:rPr lang="en-US" dirty="0"/>
            </a:br>
            <a:r>
              <a:rPr lang="en-US" dirty="0"/>
              <a:t>OF THE WORKFORCE</a:t>
            </a:r>
          </a:p>
          <a:p>
            <a:pPr lvl="4"/>
            <a:r>
              <a:rPr lang="en-US" dirty="0"/>
              <a:t>Internal staff face constant obstacles: cost to commute, lack of daycare, understaffing, burnout. </a:t>
            </a:r>
          </a:p>
          <a:p>
            <a:pPr lvl="4"/>
            <a:r>
              <a:rPr lang="en-US" dirty="0"/>
              <a:t>Customers face the same obstacles which in turn affects ability to pay child support.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9337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919E4-01F7-45C1-A746-0B42366843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7143" y="0"/>
            <a:ext cx="6600268" cy="867930"/>
          </a:xfrm>
        </p:spPr>
        <p:txBody>
          <a:bodyPr/>
          <a:lstStyle/>
          <a:p>
            <a:r>
              <a:rPr lang="en-US" sz="2800" dirty="0"/>
              <a:t>Siskiyou Modoc Regional</a:t>
            </a:r>
            <a:br>
              <a:rPr lang="en-US" sz="2800" dirty="0"/>
            </a:br>
            <a:r>
              <a:rPr lang="en-US" sz="2800" dirty="0"/>
              <a:t>Department of Child Support Services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85A77-5AD6-4E70-8F7E-470743D4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921" y="1178323"/>
            <a:ext cx="5550712" cy="5480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870793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3599" y="2207492"/>
            <a:ext cx="2574203" cy="341426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“We only help moms.”</a:t>
            </a:r>
          </a:p>
          <a:p>
            <a:pPr lvl="1"/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Approximately 15% of parents statewide that receive child support payments are fathers.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3107603" y="2207492"/>
            <a:ext cx="2678691" cy="346966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“We only help people on welfare.”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In 2020, over 256,000 families statewide who never received public assistance benefited from our program.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959273" y="2177221"/>
            <a:ext cx="2549236" cy="291567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“Child Support just wants to punish men.”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In 2000, our focus shifted to assisting both parents equally.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2903" y="-859"/>
            <a:ext cx="2297569" cy="1255728"/>
          </a:xfrm>
        </p:spPr>
        <p:txBody>
          <a:bodyPr/>
          <a:lstStyle/>
          <a:p>
            <a:r>
              <a:rPr lang="en-US" sz="2800" b="1" dirty="0"/>
              <a:t>Child Support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46010"/>
          </a:xfrm>
        </p:spPr>
        <p:txBody>
          <a:bodyPr/>
          <a:lstStyle/>
          <a:p>
            <a:r>
              <a:rPr lang="en-US" dirty="0"/>
              <a:t>We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Child Protective Services.</a:t>
            </a:r>
          </a:p>
          <a:p>
            <a:r>
              <a:rPr lang="en-US" dirty="0"/>
              <a:t>We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Social Services.</a:t>
            </a:r>
          </a:p>
          <a:p>
            <a:r>
              <a:rPr lang="en-US" dirty="0"/>
              <a:t>We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Foster Care Services.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3287913" y="3333805"/>
            <a:ext cx="231807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959273" y="3355679"/>
            <a:ext cx="2549236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3115" y="3316888"/>
            <a:ext cx="2257143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C1F2890-F163-43A9-9577-A480E84E0BA1}"/>
              </a:ext>
            </a:extLst>
          </p:cNvPr>
          <p:cNvSpPr txBox="1">
            <a:spLocks/>
          </p:cNvSpPr>
          <p:nvPr/>
        </p:nvSpPr>
        <p:spPr>
          <a:xfrm>
            <a:off x="6027727" y="2127187"/>
            <a:ext cx="2371944" cy="6073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/>
              <a:t>“Child support orders are set in stone.”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Modifications are common practice- the ability to pay only needs to change by 20% or $50 per month, whichever is less.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B0F44-D15E-4B94-9238-C33BBE874B1E}"/>
              </a:ext>
            </a:extLst>
          </p:cNvPr>
          <p:cNvSpPr/>
          <p:nvPr/>
        </p:nvSpPr>
        <p:spPr>
          <a:xfrm flipV="1">
            <a:off x="6054664" y="3333805"/>
            <a:ext cx="231807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  <p:bldP spid="12" grpId="0" uiExpand="1" build="p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6DC88-A1A7-459E-AC66-3CF0A0932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920" y="4113876"/>
            <a:ext cx="5192775" cy="961289"/>
          </a:xfrm>
        </p:spPr>
        <p:txBody>
          <a:bodyPr/>
          <a:lstStyle/>
          <a:p>
            <a:r>
              <a:rPr lang="en-US" dirty="0"/>
              <a:t>Establish and Enforce Court Orders for Child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9DA7BA-69D3-452C-8041-C3427FD6F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3662" y="4113876"/>
            <a:ext cx="5671764" cy="15632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Monetary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Legal Parentage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Insurance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Expenses 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85CE2A7-19A3-4CBE-82F6-03D930CDC1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25014"/>
          <a:stretch>
            <a:fillRect/>
          </a:stretch>
        </p:blipFill>
        <p:spPr>
          <a:xfrm>
            <a:off x="8092" y="8092"/>
            <a:ext cx="12192000" cy="297484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1B8C9A-02F8-4ACF-9537-A988F99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86591"/>
            <a:ext cx="10850712" cy="5909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i="1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bg1"/>
                </a:solidFill>
              </a:rPr>
              <a:t> we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BF8AAE-2960-4D0F-9C4A-120712C7F48D}"/>
              </a:ext>
            </a:extLst>
          </p:cNvPr>
          <p:cNvSpPr/>
          <p:nvPr/>
        </p:nvSpPr>
        <p:spPr>
          <a:xfrm flipH="1">
            <a:off x="9382003" y="6076914"/>
            <a:ext cx="2603423" cy="635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SMRDCSS</a:t>
            </a: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97601" y="3815426"/>
            <a:ext cx="5671764" cy="1015150"/>
          </a:xfrm>
        </p:spPr>
        <p:txBody>
          <a:bodyPr/>
          <a:lstStyle/>
          <a:p>
            <a:r>
              <a:rPr lang="en-US" dirty="0"/>
              <a:t>Genetic Testing</a:t>
            </a:r>
          </a:p>
          <a:p>
            <a:pPr lvl="1"/>
            <a:r>
              <a:rPr lang="en-US" dirty="0"/>
              <a:t>We can conduct genetic testing if the legal parentage is not established for a child.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01895"/>
          </a:xfrm>
        </p:spPr>
        <p:txBody>
          <a:bodyPr/>
          <a:lstStyle/>
          <a:p>
            <a:r>
              <a:rPr lang="en-US" sz="60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rPr>
              <a:t>Fact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6990F1D-D39A-4744-AD6E-BB8466741949}"/>
              </a:ext>
            </a:extLst>
          </p:cNvPr>
          <p:cNvSpPr txBox="1">
            <a:spLocks/>
          </p:cNvSpPr>
          <p:nvPr/>
        </p:nvSpPr>
        <p:spPr>
          <a:xfrm>
            <a:off x="232518" y="1980016"/>
            <a:ext cx="5671764" cy="15691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 Amount</a:t>
            </a:r>
          </a:p>
          <a:p>
            <a:pPr lvl="1"/>
            <a:r>
              <a:rPr lang="en-US" dirty="0"/>
              <a:t>The Courts set the amount of child support based on a guideline formula that uses the parties’ specific information such as income and timeshare.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A374C5E-1CD8-48B1-A70A-70BF3B2C11E0}"/>
              </a:ext>
            </a:extLst>
          </p:cNvPr>
          <p:cNvSpPr txBox="1">
            <a:spLocks/>
          </p:cNvSpPr>
          <p:nvPr/>
        </p:nvSpPr>
        <p:spPr>
          <a:xfrm>
            <a:off x="232518" y="5329341"/>
            <a:ext cx="5671764" cy="12921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Modification</a:t>
            </a:r>
          </a:p>
          <a:p>
            <a:pPr lvl="1"/>
            <a:r>
              <a:rPr lang="en-US" dirty="0"/>
              <a:t>We review the court ordered child support to determine if the amount needs to be changed based on new circumstances. 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8BFDB8C-1B45-4D22-8E17-D5798CBD567F}"/>
              </a:ext>
            </a:extLst>
          </p:cNvPr>
          <p:cNvSpPr txBox="1">
            <a:spLocks/>
          </p:cNvSpPr>
          <p:nvPr/>
        </p:nvSpPr>
        <p:spPr>
          <a:xfrm>
            <a:off x="6197601" y="5190842"/>
            <a:ext cx="5671764" cy="15691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Voluntary Declaration of Parentage</a:t>
            </a:r>
          </a:p>
          <a:p>
            <a:pPr lvl="1"/>
            <a:r>
              <a:rPr lang="en-US" dirty="0"/>
              <a:t>We are a VDOP authorized witnessing agency and work with the local hospitals who also witness the completion of VDOPs to establish legal parentage for children.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722389B-B48B-4376-988E-7CBC5C0197A2}"/>
              </a:ext>
            </a:extLst>
          </p:cNvPr>
          <p:cNvSpPr txBox="1">
            <a:spLocks/>
          </p:cNvSpPr>
          <p:nvPr/>
        </p:nvSpPr>
        <p:spPr>
          <a:xfrm>
            <a:off x="6164636" y="65418"/>
            <a:ext cx="5671764" cy="12921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Neutral Party</a:t>
            </a:r>
          </a:p>
          <a:p>
            <a:pPr lvl="1"/>
            <a:r>
              <a:rPr lang="en-US" dirty="0"/>
              <a:t>We do not legally represent customers; however, we do assist in communication and negotiations between parties. 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2A44E24-88E7-43EE-AFDD-BFBBAD234BC2}"/>
              </a:ext>
            </a:extLst>
          </p:cNvPr>
          <p:cNvSpPr txBox="1">
            <a:spLocks/>
          </p:cNvSpPr>
          <p:nvPr/>
        </p:nvSpPr>
        <p:spPr>
          <a:xfrm>
            <a:off x="6164636" y="1527674"/>
            <a:ext cx="5671764" cy="10151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Stipulations</a:t>
            </a:r>
          </a:p>
          <a:p>
            <a:pPr lvl="1"/>
            <a:r>
              <a:rPr lang="en-US" dirty="0"/>
              <a:t>Often a court hearing is avoided when parties reach a stipulated agreement.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0859B5B-20C6-42C8-A719-0FE66A1763C6}"/>
              </a:ext>
            </a:extLst>
          </p:cNvPr>
          <p:cNvSpPr txBox="1">
            <a:spLocks/>
          </p:cNvSpPr>
          <p:nvPr/>
        </p:nvSpPr>
        <p:spPr>
          <a:xfrm>
            <a:off x="232518" y="3815426"/>
            <a:ext cx="5671764" cy="10151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Opening</a:t>
            </a:r>
          </a:p>
          <a:p>
            <a:pPr lvl="1"/>
            <a:r>
              <a:rPr lang="en-US" dirty="0"/>
              <a:t>Either parent can request our services whether they are paying or receiving support.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20EDEDF-8EFA-4969-92BB-B99016A98E73}"/>
              </a:ext>
            </a:extLst>
          </p:cNvPr>
          <p:cNvSpPr txBox="1">
            <a:spLocks/>
          </p:cNvSpPr>
          <p:nvPr/>
        </p:nvSpPr>
        <p:spPr>
          <a:xfrm>
            <a:off x="6164636" y="2800637"/>
            <a:ext cx="5671764" cy="7381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Financial Accounting</a:t>
            </a:r>
          </a:p>
          <a:p>
            <a:pPr lvl="1"/>
            <a:r>
              <a:rPr lang="en-US" dirty="0"/>
              <a:t>We keep track of payments made and received.</a:t>
            </a: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10" grpId="0"/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5794" y="5894827"/>
            <a:ext cx="11660405" cy="625641"/>
          </a:xfrm>
        </p:spPr>
        <p:txBody>
          <a:bodyPr/>
          <a:lstStyle/>
          <a:p>
            <a:pPr algn="l"/>
            <a:r>
              <a:rPr lang="en-US" dirty="0"/>
              <a:t>Divorces</a:t>
            </a:r>
            <a:br>
              <a:rPr lang="en-US" dirty="0"/>
            </a:br>
            <a:r>
              <a:rPr lang="en-US" dirty="0"/>
              <a:t>Custody &amp; Visitation</a:t>
            </a:r>
            <a:br>
              <a:rPr lang="en-US" dirty="0"/>
            </a:br>
            <a:r>
              <a:rPr lang="en-US" dirty="0"/>
              <a:t>Restraining Orders</a:t>
            </a:r>
            <a:br>
              <a:rPr lang="en-US" dirty="0"/>
            </a:br>
            <a:r>
              <a:rPr lang="en-US" dirty="0"/>
              <a:t>Establish Spousal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919E4-01F7-45C1-A746-0B42366843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7572" y="2258908"/>
            <a:ext cx="8396850" cy="1006429"/>
          </a:xfrm>
        </p:spPr>
        <p:txBody>
          <a:bodyPr/>
          <a:lstStyle/>
          <a:p>
            <a:r>
              <a:rPr lang="en-US" sz="6600" dirty="0"/>
              <a:t>What We DON’T Do:</a:t>
            </a:r>
          </a:p>
        </p:txBody>
      </p:sp>
      <p:sp>
        <p:nvSpPr>
          <p:cNvPr id="8" name="Title 31">
            <a:extLst>
              <a:ext uri="{FF2B5EF4-FFF2-40B4-BE49-F238E27FC236}">
                <a16:creationId xmlns:a16="http://schemas.microsoft.com/office/drawing/2014/main" id="{30E30EC0-1C3D-4AD9-BA91-AB4CE2CBC757}"/>
              </a:ext>
            </a:extLst>
          </p:cNvPr>
          <p:cNvSpPr txBox="1">
            <a:spLocks/>
          </p:cNvSpPr>
          <p:nvPr/>
        </p:nvSpPr>
        <p:spPr>
          <a:xfrm>
            <a:off x="4054347" y="79346"/>
            <a:ext cx="4083304" cy="1301895"/>
          </a:xfrm>
          <a:prstGeom prst="rect">
            <a:avLst/>
          </a:prstGeom>
        </p:spPr>
        <p:txBody>
          <a:bodyPr vert="horz" wrap="square" lIns="457200" tIns="45720" rIns="45720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sz="6000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8672905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97032"/>
          </a:xfrm>
        </p:spPr>
        <p:txBody>
          <a:bodyPr/>
          <a:lstStyle/>
          <a:p>
            <a:r>
              <a:rPr lang="en-US" dirty="0"/>
              <a:t>Total caseload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920526"/>
          </a:xfrm>
        </p:spPr>
        <p:txBody>
          <a:bodyPr/>
          <a:lstStyle/>
          <a:p>
            <a:r>
              <a:rPr lang="en-US" dirty="0"/>
              <a:t>Number of children served by Siskiyou/Modoc Counties in FFY 2022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872307"/>
          </a:xfrm>
        </p:spPr>
        <p:txBody>
          <a:bodyPr/>
          <a:lstStyle/>
          <a:p>
            <a:r>
              <a:rPr lang="en-US" dirty="0"/>
              <a:t>Number of those children born out of wedlock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744067"/>
          </a:xfrm>
        </p:spPr>
        <p:txBody>
          <a:bodyPr/>
          <a:lstStyle/>
          <a:p>
            <a:r>
              <a:rPr lang="en-US" dirty="0"/>
              <a:t>Total parents paying support that live outside California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3"/>
            <a:ext cx="2377440" cy="2048766"/>
          </a:xfrm>
        </p:spPr>
        <p:txBody>
          <a:bodyPr/>
          <a:lstStyle/>
          <a:p>
            <a:r>
              <a:rPr lang="en-US" dirty="0"/>
              <a:t>Total parties receiving support that live outside California</a:t>
            </a:r>
          </a:p>
          <a:p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xfrm>
            <a:off x="87427" y="2717994"/>
            <a:ext cx="2377440" cy="646331"/>
          </a:xfrm>
        </p:spPr>
        <p:txBody>
          <a:bodyPr/>
          <a:lstStyle/>
          <a:p>
            <a:r>
              <a:rPr lang="en-US" sz="4000" dirty="0"/>
              <a:t>2,450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>
          <a:xfrm>
            <a:off x="2366902" y="2717995"/>
            <a:ext cx="2531710" cy="646331"/>
          </a:xfrm>
        </p:spPr>
        <p:txBody>
          <a:bodyPr/>
          <a:lstStyle/>
          <a:p>
            <a:r>
              <a:rPr lang="en-US" sz="4000" dirty="0"/>
              <a:t>2,226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936149" y="2717994"/>
            <a:ext cx="2377440" cy="761234"/>
          </a:xfrm>
        </p:spPr>
        <p:txBody>
          <a:bodyPr/>
          <a:lstStyle/>
          <a:p>
            <a:r>
              <a:rPr lang="en-US" sz="4000" dirty="0"/>
              <a:t>1,541</a:t>
            </a:r>
          </a:p>
          <a:p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>
          <a:xfrm>
            <a:off x="7313589" y="2703548"/>
            <a:ext cx="2377440" cy="646331"/>
          </a:xfrm>
        </p:spPr>
        <p:txBody>
          <a:bodyPr/>
          <a:lstStyle/>
          <a:p>
            <a:r>
              <a:rPr lang="en-US" sz="4000" dirty="0"/>
              <a:t>650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>
          <a:xfrm>
            <a:off x="9691029" y="2732439"/>
            <a:ext cx="2377440" cy="1522468"/>
          </a:xfrm>
        </p:spPr>
        <p:txBody>
          <a:bodyPr/>
          <a:lstStyle/>
          <a:p>
            <a:r>
              <a:rPr lang="en-US" sz="4000" dirty="0"/>
              <a:t>447</a:t>
            </a:r>
          </a:p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DD23E30-7547-A850-EA86-89F1F806A0ED}"/>
              </a:ext>
            </a:extLst>
          </p:cNvPr>
          <p:cNvSpPr txBox="1">
            <a:spLocks/>
          </p:cNvSpPr>
          <p:nvPr/>
        </p:nvSpPr>
        <p:spPr>
          <a:xfrm>
            <a:off x="1792379" y="564132"/>
            <a:ext cx="8396850" cy="100642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rgbClr val="FFC50D"/>
                </a:solidFill>
              </a:rPr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29866154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311128"/>
          </a:xfrm>
        </p:spPr>
        <p:txBody>
          <a:bodyPr/>
          <a:lstStyle/>
          <a:p>
            <a:r>
              <a:rPr lang="en-US" dirty="0"/>
              <a:t>Interstate cases we enforce on behalf of another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744067"/>
          </a:xfrm>
        </p:spPr>
        <p:txBody>
          <a:bodyPr/>
          <a:lstStyle/>
          <a:p>
            <a:r>
              <a:rPr lang="en-US" dirty="0"/>
              <a:t>Interstate cases enforced by  another state on our behalf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744067"/>
          </a:xfrm>
        </p:spPr>
        <p:txBody>
          <a:bodyPr/>
          <a:lstStyle/>
          <a:p>
            <a:r>
              <a:rPr lang="en-US" dirty="0"/>
              <a:t>Full-time authorized equivalent staff as of 07/01/2023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872307"/>
          </a:xfrm>
        </p:spPr>
        <p:txBody>
          <a:bodyPr/>
          <a:lstStyle/>
          <a:p>
            <a:r>
              <a:rPr lang="en-US" dirty="0"/>
              <a:t>Total distributed collections </a:t>
            </a:r>
            <a:br>
              <a:rPr lang="en-US" dirty="0"/>
            </a:br>
            <a:r>
              <a:rPr lang="en-US" dirty="0"/>
              <a:t>in FFY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19330" y="3493673"/>
            <a:ext cx="2377440" cy="1006429"/>
          </a:xfrm>
        </p:spPr>
        <p:txBody>
          <a:bodyPr/>
          <a:lstStyle/>
          <a:p>
            <a:r>
              <a:rPr lang="en-US" dirty="0"/>
              <a:t>Funded:</a:t>
            </a:r>
            <a:br>
              <a:rPr lang="en-US" dirty="0"/>
            </a:br>
            <a:r>
              <a:rPr lang="en-US" dirty="0"/>
              <a:t>66% Federal, 34% State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xfrm>
            <a:off x="68658" y="2727682"/>
            <a:ext cx="2377440" cy="646331"/>
          </a:xfrm>
        </p:spPr>
        <p:txBody>
          <a:bodyPr/>
          <a:lstStyle/>
          <a:p>
            <a:r>
              <a:rPr lang="en-US" sz="4000" dirty="0"/>
              <a:t>166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>
          <a:xfrm>
            <a:off x="2348133" y="2727682"/>
            <a:ext cx="2531710" cy="646331"/>
          </a:xfrm>
        </p:spPr>
        <p:txBody>
          <a:bodyPr/>
          <a:lstStyle/>
          <a:p>
            <a:r>
              <a:rPr lang="en-US" sz="4000" dirty="0"/>
              <a:t>346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878412" y="2737331"/>
            <a:ext cx="2377440" cy="646331"/>
          </a:xfrm>
        </p:spPr>
        <p:txBody>
          <a:bodyPr/>
          <a:lstStyle/>
          <a:p>
            <a:r>
              <a:rPr lang="en-US" sz="4000" dirty="0"/>
              <a:t>16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>
          <a:xfrm>
            <a:off x="7293389" y="2797350"/>
            <a:ext cx="2377440" cy="717249"/>
          </a:xfrm>
        </p:spPr>
        <p:txBody>
          <a:bodyPr/>
          <a:lstStyle/>
          <a:p>
            <a:r>
              <a:rPr lang="en-US" sz="2800" dirty="0"/>
              <a:t>$4,137,320</a:t>
            </a:r>
          </a:p>
          <a:p>
            <a:endParaRPr lang="en-US" sz="4000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>
          <a:xfrm>
            <a:off x="9786131" y="2737331"/>
            <a:ext cx="2377440" cy="825907"/>
          </a:xfrm>
        </p:spPr>
        <p:txBody>
          <a:bodyPr/>
          <a:lstStyle/>
          <a:p>
            <a:r>
              <a:rPr lang="en-US" sz="4000" dirty="0"/>
              <a:t>100%</a:t>
            </a:r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2291DA-13E6-836A-898D-8C90073C58F9}"/>
              </a:ext>
            </a:extLst>
          </p:cNvPr>
          <p:cNvSpPr txBox="1">
            <a:spLocks/>
          </p:cNvSpPr>
          <p:nvPr/>
        </p:nvSpPr>
        <p:spPr>
          <a:xfrm>
            <a:off x="1792379" y="564132"/>
            <a:ext cx="8396850" cy="100642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rgbClr val="FFC50D"/>
                </a:solidFill>
              </a:rPr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27575" y="1450796"/>
            <a:ext cx="9107555" cy="1200329"/>
          </a:xfrm>
        </p:spPr>
        <p:txBody>
          <a:bodyPr/>
          <a:lstStyle/>
          <a:p>
            <a:r>
              <a:rPr lang="en-US" dirty="0"/>
              <a:t>SUCCESSES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33400" y="4206875"/>
            <a:ext cx="11658600" cy="423863"/>
          </a:xfrm>
        </p:spPr>
        <p:txBody>
          <a:bodyPr/>
          <a:lstStyle/>
          <a:p>
            <a:r>
              <a:rPr lang="en-US" dirty="0"/>
              <a:t>Current Program Successes</a:t>
            </a:r>
          </a:p>
        </p:txBody>
      </p:sp>
    </p:spTree>
    <p:extLst>
      <p:ext uri="{BB962C8B-B14F-4D97-AF65-F5344CB8AC3E}">
        <p14:creationId xmlns:p14="http://schemas.microsoft.com/office/powerpoint/2010/main" val="1004127470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0</TotalTime>
  <Words>896</Words>
  <Application>Microsoft Office PowerPoint</Application>
  <PresentationFormat>Widescreen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SISKIYOU MODOC REGIONAL DEPARTMENT OF CHILD SUPPORT SERVICES</vt:lpstr>
      <vt:lpstr>Our Mission</vt:lpstr>
      <vt:lpstr>Child Support Services</vt:lpstr>
      <vt:lpstr>What do we do?</vt:lpstr>
      <vt:lpstr>Fact</vt:lpstr>
      <vt:lpstr>Divorces Custody &amp; Visitation Restraining Orders Establish Spousal Support</vt:lpstr>
      <vt:lpstr>PowerPoint Presentation</vt:lpstr>
      <vt:lpstr>PowerPoint Presentation</vt:lpstr>
      <vt:lpstr>SUCCESSES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SOFTER SIDE OF CHILD SUPPORT</vt:lpstr>
      <vt:lpstr>ON THE HORIZON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2023-06-27T21:45:06Z</dcterms:created>
  <dcterms:modified xsi:type="dcterms:W3CDTF">2023-06-29T22:30:51Z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