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4"/>
  </p:notesMasterIdLst>
  <p:sldIdLst>
    <p:sldId id="258" r:id="rId3"/>
    <p:sldId id="260" r:id="rId4"/>
    <p:sldId id="261" r:id="rId5"/>
    <p:sldId id="265" r:id="rId6"/>
    <p:sldId id="257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Woodmansee" initials="GW" lastIdx="3" clrIdx="0">
    <p:extLst>
      <p:ext uri="{19B8F6BF-5375-455C-9EA6-DF929625EA0E}">
        <p15:presenceInfo xmlns:p15="http://schemas.microsoft.com/office/powerpoint/2012/main" userId="Grace Woodmans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FBB131"/>
    <a:srgbClr val="91C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2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78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98AD-7B51-4DC6-82E1-521A52F6A235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40387-D8E8-4747-B676-98ED036C8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5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40387-D8E8-4747-B676-98ED036C8F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4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0CA8BD-0DB8-644A-9282-E9F3E48811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9748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88C916-3666-9740-89F0-549B7BA7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7321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6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8CCC4-58F0-AE4A-83B2-DFB6FD6EAF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361380"/>
            <a:ext cx="3414109" cy="660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3F913D-44F0-6943-AF7B-1B5EDA4EA8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057207"/>
            <a:ext cx="2859088" cy="53181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FFB7-E6B7-604F-AB8A-3636592F9D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750550"/>
            <a:ext cx="8265886" cy="798192"/>
          </a:xfr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01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313786"/>
            <a:ext cx="10817838" cy="767528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7" y="0"/>
            <a:ext cx="12257314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3" y="55078"/>
            <a:ext cx="10970237" cy="1257014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7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655" y="0"/>
            <a:ext cx="12257310" cy="1617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1443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8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71C8D-2A51-D246-AA94-E9CB910FBB98}"/>
              </a:ext>
            </a:extLst>
          </p:cNvPr>
          <p:cNvSpPr/>
          <p:nvPr userDrawn="1"/>
        </p:nvSpPr>
        <p:spPr>
          <a:xfrm>
            <a:off x="6390640" y="6085840"/>
            <a:ext cx="5516880" cy="77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94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4" y="130630"/>
            <a:ext cx="5178239" cy="6590846"/>
          </a:xfrm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765EA4-6984-5848-8818-2A8FAE52ED87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5A84DAB-EC3E-0B44-B20D-4056EC3F012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875874" y="133577"/>
            <a:ext cx="5178239" cy="659084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0" y="152400"/>
            <a:ext cx="5137806" cy="65690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688AFC-0F3C-934F-ACB2-4EF128FCF62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294EB706-0D78-4B4D-9752-B222D4B4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3944E4-DF33-4C41-8E07-6F86F4A7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4B7F958F-69A1-D94A-976F-4605308C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E2F57-8BC4-4C49-9F97-4B6098A8A6BB}"/>
              </a:ext>
            </a:extLst>
          </p:cNvPr>
          <p:cNvSpPr/>
          <p:nvPr userDrawn="1"/>
        </p:nvSpPr>
        <p:spPr>
          <a:xfrm>
            <a:off x="6492240" y="6176962"/>
            <a:ext cx="538480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88EBAB-B081-694E-9499-A18ACD006188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130628"/>
            <a:ext cx="5185496" cy="32785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4" y="3448870"/>
            <a:ext cx="5185497" cy="325863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52401" y="217714"/>
            <a:ext cx="5160666" cy="321128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52400" y="3429000"/>
            <a:ext cx="5160666" cy="329247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0B5C06A-4695-D04A-B4EC-9611DA53EE0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7C7B9C6-41DC-8E4C-AC0C-BF219311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1982A7A-1223-C34E-B84C-91F80443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B182AA3-5BE9-FB41-8469-AA22466C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BA4694-FB48-6F4A-8A5C-D1D81285C306}"/>
              </a:ext>
            </a:extLst>
          </p:cNvPr>
          <p:cNvSpPr/>
          <p:nvPr userDrawn="1"/>
        </p:nvSpPr>
        <p:spPr>
          <a:xfrm>
            <a:off x="6471920" y="6176962"/>
            <a:ext cx="5394346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02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350BD6-B391-2240-B22E-E25C7A02B6EC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08203" y="190499"/>
            <a:ext cx="2731397" cy="320980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18729" y="190500"/>
            <a:ext cx="2389474" cy="321577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918729" y="3419595"/>
            <a:ext cx="5120871" cy="330187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2F85374-D0B7-6940-BDEE-221BD6F4225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EE63C50-1412-2E42-A934-5BA2B928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32077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38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AC313-4F1F-2A45-AB18-3446BB9C1FC8}"/>
              </a:ext>
            </a:extLst>
          </p:cNvPr>
          <p:cNvSpPr/>
          <p:nvPr userDrawn="1"/>
        </p:nvSpPr>
        <p:spPr>
          <a:xfrm>
            <a:off x="6624320" y="6127827"/>
            <a:ext cx="5262880" cy="677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DB12B-3AB0-B14A-95E8-50F5D33B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58" y="-114196"/>
            <a:ext cx="12348905" cy="9858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130DE3-AC00-864A-ADFE-9CA427BB8A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68298" y="5932545"/>
            <a:ext cx="12348905" cy="933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3B2D15-26EE-B94C-A653-4EB672D9BC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000" y="5248192"/>
            <a:ext cx="6350000" cy="66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0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Righ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D2842-FF27-3D4F-930E-CDE39F13101D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344ADF4-4A34-FF4B-B28E-F0DA464C7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986" y="3562350"/>
            <a:ext cx="2849513" cy="315912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4C6B3AA-21EE-4D48-B66A-5607DDB3A8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715500" y="3562351"/>
            <a:ext cx="2333626" cy="3159124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BB1F3C-E931-3844-833F-B99E12BCA60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48924" y="150581"/>
            <a:ext cx="5200201" cy="3411769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D27C7D-F2B9-8F43-8A9D-7FB590B10F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6FD241-EACA-E94A-BED0-4225E29BA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0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79FB5E-8D60-F34A-BDAC-7D2C449BB5B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4992B99-9973-4F4A-A703-2D8443A0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AC298B6B-BF39-3843-8902-AF9A00E8C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7393" y="237391"/>
            <a:ext cx="2461846" cy="2779543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D100450A-C4B4-C445-AD3C-2E402A21C26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27838" y="237391"/>
            <a:ext cx="2385061" cy="2779544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F57ABBD-43FE-3444-A52E-AEE5B2C4D5B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37392" y="3235568"/>
            <a:ext cx="5075508" cy="3385041"/>
          </a:xfr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8765529-376F-D74F-B0E8-FAF8CDCB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78A8D-9A34-FB4D-A95C-22FDADEBF2DA}"/>
              </a:ext>
            </a:extLst>
          </p:cNvPr>
          <p:cNvSpPr/>
          <p:nvPr userDrawn="1"/>
        </p:nvSpPr>
        <p:spPr>
          <a:xfrm>
            <a:off x="6583680" y="6176962"/>
            <a:ext cx="52425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45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PictureLef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FC1475E7-C14F-E446-8414-83DF644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77989" y="6356350"/>
            <a:ext cx="2743200" cy="365125"/>
          </a:xfrm>
        </p:spPr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765ABCE9-2F11-F34E-B0DB-AA9F0963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36FE405-E176-BB45-9B4B-1F865C9F7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0974" y="3807935"/>
            <a:ext cx="2753145" cy="282146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96633653-4F6F-5241-9C3E-088CD2932487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935430" y="3814573"/>
            <a:ext cx="2377469" cy="2814828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07E68BAB-DEDD-C848-9DE4-0062DD19E02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80974" y="228600"/>
            <a:ext cx="5131925" cy="3574795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AC95668-9F03-824A-9DD6-E490F6522A8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677988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1FD3FA0-56F1-A142-9AD7-B40B89BC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988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83562B-E6B3-4F45-B377-5EB770C60F95}"/>
              </a:ext>
            </a:extLst>
          </p:cNvPr>
          <p:cNvSpPr/>
          <p:nvPr userDrawn="1"/>
        </p:nvSpPr>
        <p:spPr>
          <a:xfrm>
            <a:off x="6654800" y="6176962"/>
            <a:ext cx="521208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0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PictureRigh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B51572-2361-F04D-A576-F95D7FBC9E5B}"/>
              </a:ext>
            </a:extLst>
          </p:cNvPr>
          <p:cNvSpPr/>
          <p:nvPr userDrawn="1"/>
        </p:nvSpPr>
        <p:spPr>
          <a:xfrm>
            <a:off x="6634480" y="6176962"/>
            <a:ext cx="1330960" cy="544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81103" y="3265362"/>
            <a:ext cx="2520397" cy="3435792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DAC27D6-E9D0-064A-9A19-6303A81CED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75876" y="3265361"/>
            <a:ext cx="2592690" cy="3435793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35CAD8E-52A8-3B41-B832-F31E95F81F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875876" y="198754"/>
            <a:ext cx="2592690" cy="3066606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70811" y="6356350"/>
            <a:ext cx="2743200" cy="365125"/>
          </a:xfrm>
        </p:spPr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8FA893B7-81D2-9A4B-B847-562AF6A61997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480603" y="198753"/>
            <a:ext cx="2520897" cy="3066607"/>
          </a:xfr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B63FE48-61DA-6245-8958-8284086BB56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0" y="2126166"/>
            <a:ext cx="5675811" cy="4050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itle Placeholder 1">
            <a:extLst>
              <a:ext uri="{FF2B5EF4-FFF2-40B4-BE49-F238E27FC236}">
                <a16:creationId xmlns:a16="http://schemas.microsoft.com/office/drawing/2014/main" id="{6472E66B-5FF6-7F47-995B-C928AB6A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5675811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27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40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74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8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5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0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1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5495"/>
            <a:ext cx="10515600" cy="1090129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 baseline="0"/>
            </a:lvl1pPr>
            <a:lvl2pPr>
              <a:defRPr sz="22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4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4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74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3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>
          <a:xfrm>
            <a:off x="-45117" y="-197441"/>
            <a:ext cx="12282233" cy="6415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A3E05A-6A19-714F-848E-32E7E202E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16" y="-50756"/>
            <a:ext cx="12282232" cy="677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39641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24914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9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5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89855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0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DBB1BB-D2E3-8E41-AA94-A70F0C769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" y="0"/>
            <a:ext cx="12191992" cy="1598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34" y="24597"/>
            <a:ext cx="10515600" cy="1325563"/>
          </a:xfrm>
          <a:noFill/>
        </p:spPr>
        <p:txBody>
          <a:bodyPr>
            <a:normAutofit/>
          </a:bodyPr>
          <a:lstStyle>
            <a:lvl1pPr>
              <a:defRPr sz="35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A24928A-1E60-514D-A9CC-960B78A9B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2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AF34E-9A6B-4D28-A7B9-972D816465A9}" type="datetimeFigureOut">
              <a:rPr lang="en-US" smtClean="0"/>
              <a:t>6/15/2023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B6C3-3666-4A99-912F-5AB9870711E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6023A-E50C-4A46-9111-CE3F2EC6D8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0883" y="6241736"/>
            <a:ext cx="4798077" cy="5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50" r:id="rId3"/>
    <p:sldLayoutId id="2147483651" r:id="rId4"/>
    <p:sldLayoutId id="2147483679" r:id="rId5"/>
    <p:sldLayoutId id="2147483652" r:id="rId6"/>
    <p:sldLayoutId id="2147483653" r:id="rId7"/>
    <p:sldLayoutId id="2147483654" r:id="rId8"/>
    <p:sldLayoutId id="2147483676" r:id="rId9"/>
    <p:sldLayoutId id="2147483675" r:id="rId10"/>
    <p:sldLayoutId id="2147483677" r:id="rId11"/>
    <p:sldLayoutId id="2147483678" r:id="rId12"/>
    <p:sldLayoutId id="2147483655" r:id="rId13"/>
    <p:sldLayoutId id="2147483656" r:id="rId14"/>
    <p:sldLayoutId id="2147483669" r:id="rId15"/>
    <p:sldLayoutId id="2147483670" r:id="rId16"/>
    <p:sldLayoutId id="2147483668" r:id="rId17"/>
    <p:sldLayoutId id="2147483671" r:id="rId18"/>
    <p:sldLayoutId id="2147483657" r:id="rId19"/>
    <p:sldLayoutId id="2147483663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b="1" i="0" kern="1200" baseline="0">
          <a:solidFill>
            <a:srgbClr val="005A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38989-49B4-4F11-AED2-CFACCEBB8F05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CDA14-C175-4A33-B118-DAF7DE9F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1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g"/><Relationship Id="rId10" Type="http://schemas.openxmlformats.org/officeDocument/2006/relationships/image" Target="../media/image54.jp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71D4-4813-B74C-AE0C-C482ABC7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Siskiyou County </a:t>
            </a:r>
            <a:br>
              <a:rPr lang="en-US" dirty="0"/>
            </a:br>
            <a:r>
              <a:rPr lang="en-US" dirty="0"/>
              <a:t>University of California Cooperative Extension Office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F5575-47FE-8F41-88EB-DBBF04A2B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118" y="4258389"/>
            <a:ext cx="4782670" cy="1204138"/>
          </a:xfrm>
        </p:spPr>
        <p:txBody>
          <a:bodyPr>
            <a:noAutofit/>
          </a:bodyPr>
          <a:lstStyle/>
          <a:p>
            <a:r>
              <a:rPr lang="en-US" sz="2000" dirty="0"/>
              <a:t>Rob Wilson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Siskiyou UCCE Director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Intermountain REC Director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04AADE-5565-7D47-94AA-541EF2D8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118" y="5643548"/>
            <a:ext cx="2859088" cy="531813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4CEDC1-704C-C540-9D4B-AD9D4BD9AC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118" y="3060597"/>
            <a:ext cx="8265886" cy="798192"/>
          </a:xfrm>
        </p:spPr>
        <p:txBody>
          <a:bodyPr/>
          <a:lstStyle/>
          <a:p>
            <a:r>
              <a:rPr lang="en-US" dirty="0"/>
              <a:t>Helping Agriculture, Natural Resources, and Youth in Siskiyou County</a:t>
            </a:r>
          </a:p>
        </p:txBody>
      </p:sp>
    </p:spTree>
    <p:extLst>
      <p:ext uri="{BB962C8B-B14F-4D97-AF65-F5344CB8AC3E}">
        <p14:creationId xmlns:p14="http://schemas.microsoft.com/office/powerpoint/2010/main" val="2912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2" y="1177562"/>
            <a:ext cx="7359534" cy="3690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Key </a:t>
            </a:r>
            <a:r>
              <a:rPr lang="en-US" sz="2400" dirty="0" smtClean="0"/>
              <a:t>program themes: </a:t>
            </a:r>
          </a:p>
          <a:p>
            <a:pPr>
              <a:buClr>
                <a:srgbClr val="005A9E"/>
              </a:buClr>
            </a:pPr>
            <a:r>
              <a:rPr lang="en-US" sz="1800" b="1" dirty="0" smtClean="0">
                <a:latin typeface="+mn-lt"/>
              </a:rPr>
              <a:t>Drought adaptation &amp; resilience to limited water resources</a:t>
            </a:r>
          </a:p>
          <a:p>
            <a:pPr lvl="1">
              <a:buClr>
                <a:srgbClr val="005A9E"/>
              </a:buClr>
            </a:pPr>
            <a:r>
              <a:rPr lang="en-US" sz="1800" dirty="0" smtClean="0">
                <a:latin typeface="+mn-lt"/>
              </a:rPr>
              <a:t>Perennial grass variety trial</a:t>
            </a:r>
          </a:p>
          <a:p>
            <a:pPr lvl="2">
              <a:buClr>
                <a:srgbClr val="005A9E"/>
              </a:buClr>
            </a:pPr>
            <a:r>
              <a:rPr lang="en-US" dirty="0" smtClean="0">
                <a:latin typeface="+mn-lt"/>
              </a:rPr>
              <a:t>Tulelake</a:t>
            </a:r>
            <a:r>
              <a:rPr lang="en-US" dirty="0">
                <a:latin typeface="+mn-lt"/>
              </a:rPr>
              <a:t>, Shasta Valley, Scott </a:t>
            </a:r>
            <a:r>
              <a:rPr lang="en-US" dirty="0" smtClean="0">
                <a:latin typeface="+mn-lt"/>
              </a:rPr>
              <a:t>Valley</a:t>
            </a:r>
          </a:p>
          <a:p>
            <a:pPr lvl="1">
              <a:buClr>
                <a:srgbClr val="005A9E"/>
              </a:buClr>
            </a:pPr>
            <a:r>
              <a:rPr lang="en-US" sz="1800" dirty="0" smtClean="0">
                <a:latin typeface="+mn-lt"/>
              </a:rPr>
              <a:t>Soil moisture monitoring for </a:t>
            </a:r>
            <a:r>
              <a:rPr lang="en-US" sz="1800" dirty="0" err="1" smtClean="0">
                <a:latin typeface="+mn-lt"/>
              </a:rPr>
              <a:t>wildflood</a:t>
            </a:r>
            <a:r>
              <a:rPr lang="en-US" sz="1800" dirty="0" smtClean="0">
                <a:latin typeface="+mn-lt"/>
              </a:rPr>
              <a:t> pastures research</a:t>
            </a:r>
          </a:p>
          <a:p>
            <a:pPr>
              <a:buClr>
                <a:srgbClr val="005A9E"/>
              </a:buClr>
            </a:pPr>
            <a:r>
              <a:rPr lang="en-US" sz="1800" b="1" dirty="0" smtClean="0">
                <a:latin typeface="+mn-lt"/>
              </a:rPr>
              <a:t>Ranch management</a:t>
            </a:r>
          </a:p>
          <a:p>
            <a:pPr lvl="1">
              <a:buClr>
                <a:srgbClr val="005A9E"/>
              </a:buClr>
            </a:pPr>
            <a:r>
              <a:rPr lang="en-US" sz="1800" dirty="0" smtClean="0">
                <a:latin typeface="+mn-lt"/>
              </a:rPr>
              <a:t>Beef cattle herd health spring webinar series</a:t>
            </a:r>
          </a:p>
          <a:p>
            <a:pPr lvl="1">
              <a:buClr>
                <a:srgbClr val="005A9E"/>
              </a:buClr>
            </a:pPr>
            <a:r>
              <a:rPr lang="en-US" sz="1800" dirty="0" smtClean="0">
                <a:latin typeface="+mn-lt"/>
              </a:rPr>
              <a:t>Direct-to-consumer ranching operation research</a:t>
            </a:r>
          </a:p>
          <a:p>
            <a:pPr>
              <a:buClr>
                <a:srgbClr val="005A9E"/>
              </a:buClr>
            </a:pPr>
            <a:r>
              <a:rPr lang="en-US" sz="1800" b="1" dirty="0" smtClean="0">
                <a:latin typeface="+mn-lt"/>
              </a:rPr>
              <a:t>Wildfire preparedness: </a:t>
            </a:r>
            <a:r>
              <a:rPr lang="en-US" sz="1800" dirty="0" smtClean="0">
                <a:latin typeface="+mn-lt"/>
              </a:rPr>
              <a:t>Livestock Pass Program</a:t>
            </a:r>
            <a:endParaRPr lang="en-US" dirty="0" smtClean="0"/>
          </a:p>
          <a:p>
            <a:pPr marL="457200" lvl="1" indent="0">
              <a:buClr>
                <a:srgbClr val="005A9E"/>
              </a:buClr>
              <a:buNone/>
            </a:pPr>
            <a:endParaRPr lang="en-US" dirty="0" smtClean="0"/>
          </a:p>
          <a:p>
            <a:pPr>
              <a:buClr>
                <a:srgbClr val="005A9E"/>
              </a:buClr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160"/>
          <a:stretch/>
        </p:blipFill>
        <p:spPr>
          <a:xfrm>
            <a:off x="5976851" y="3489644"/>
            <a:ext cx="3425787" cy="261188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7992" y="4498352"/>
            <a:ext cx="555076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A9E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Key outreach and extension events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dirty="0"/>
              <a:t>Annual </a:t>
            </a:r>
            <a:r>
              <a:rPr lang="en-US" b="1" dirty="0"/>
              <a:t>Cattlemen’s </a:t>
            </a:r>
            <a:r>
              <a:rPr lang="en-US" b="1" dirty="0" smtClean="0"/>
              <a:t>Tour</a:t>
            </a:r>
            <a:endParaRPr lang="en-US" i="1" dirty="0"/>
          </a:p>
          <a:p>
            <a:pPr marL="742950" lvl="1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2021: </a:t>
            </a:r>
            <a:r>
              <a:rPr lang="en-US" dirty="0" err="1" smtClean="0"/>
              <a:t>Stockmanship</a:t>
            </a:r>
            <a:r>
              <a:rPr lang="en-US" dirty="0" smtClean="0"/>
              <a:t> workshop, ~100 attendees</a:t>
            </a:r>
          </a:p>
          <a:p>
            <a:pPr marL="742950" lvl="1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2022: DTC </a:t>
            </a:r>
            <a:r>
              <a:rPr lang="en-US" dirty="0"/>
              <a:t>business </a:t>
            </a:r>
            <a:r>
              <a:rPr lang="en-US" dirty="0" smtClean="0"/>
              <a:t>planning, ~200 attendees</a:t>
            </a:r>
          </a:p>
          <a:p>
            <a:pPr marL="742950" lvl="1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2023: Post-fire </a:t>
            </a:r>
            <a:r>
              <a:rPr lang="en-US" dirty="0"/>
              <a:t>grazing on public </a:t>
            </a:r>
            <a:r>
              <a:rPr lang="en-US" dirty="0" smtClean="0"/>
              <a:t>lands, TBD</a:t>
            </a:r>
          </a:p>
          <a:p>
            <a:pPr marL="285750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Annual </a:t>
            </a:r>
            <a:r>
              <a:rPr lang="en-US" b="1" dirty="0"/>
              <a:t>Winter Animal Health </a:t>
            </a:r>
            <a:r>
              <a:rPr lang="en-US" b="1" dirty="0" smtClean="0"/>
              <a:t>Meeting</a:t>
            </a:r>
          </a:p>
          <a:p>
            <a:pPr marL="285750" indent="-28575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b="1" dirty="0" smtClean="0"/>
              <a:t>Research </a:t>
            </a:r>
            <a:r>
              <a:rPr lang="en-US" b="1" dirty="0"/>
              <a:t>Updates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13013" y="313264"/>
            <a:ext cx="10574655" cy="1090129"/>
          </a:xfrm>
        </p:spPr>
        <p:txBody>
          <a:bodyPr/>
          <a:lstStyle/>
          <a:p>
            <a:pPr algn="ctr"/>
            <a:r>
              <a:rPr lang="en-US" dirty="0" smtClean="0"/>
              <a:t>Livestock and Natural Resources Program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983"/>
          <a:stretch/>
        </p:blipFill>
        <p:spPr>
          <a:xfrm>
            <a:off x="6492239" y="975165"/>
            <a:ext cx="3244307" cy="2297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687" y="2462427"/>
            <a:ext cx="2907321" cy="2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258" y="1686026"/>
            <a:ext cx="10574655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latin typeface="+mn-lt"/>
              </a:rPr>
              <a:t>Goal: </a:t>
            </a:r>
            <a:r>
              <a:rPr lang="en-US" sz="2000" dirty="0" smtClean="0">
                <a:latin typeface="+mn-lt"/>
              </a:rPr>
              <a:t>identify </a:t>
            </a:r>
            <a:r>
              <a:rPr lang="en-US" sz="2000" dirty="0">
                <a:latin typeface="+mn-lt"/>
              </a:rPr>
              <a:t>commercial livestock operators </a:t>
            </a:r>
            <a:r>
              <a:rPr lang="en-US" sz="2000" dirty="0" smtClean="0">
                <a:latin typeface="+mn-lt"/>
              </a:rPr>
              <a:t>(&gt;50 head) to </a:t>
            </a:r>
            <a:r>
              <a:rPr lang="en-US" sz="2000" dirty="0">
                <a:latin typeface="+mn-lt"/>
              </a:rPr>
              <a:t>emergency responders so that access to care for livestock sheltering in place may be granted safely and efficiently.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5084" y="312369"/>
            <a:ext cx="9608992" cy="535443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Wildfire preparedness: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Siskiyou </a:t>
            </a:r>
            <a:r>
              <a:rPr lang="en-US" dirty="0"/>
              <a:t>County Livestock Pass Program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EC296-4330-727B-73B6-F7680467BA2F}"/>
              </a:ext>
            </a:extLst>
          </p:cNvPr>
          <p:cNvSpPr txBox="1"/>
          <p:nvPr/>
        </p:nvSpPr>
        <p:spPr>
          <a:xfrm>
            <a:off x="1439141" y="2525733"/>
            <a:ext cx="87097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800" b="1" i="1" dirty="0"/>
              <a:t>Value= </a:t>
            </a:r>
            <a:r>
              <a:rPr lang="en-US" sz="2800" b="1" i="1" dirty="0" smtClean="0"/>
              <a:t>Established Process </a:t>
            </a:r>
            <a:r>
              <a:rPr lang="en-US" sz="2800" b="1" i="1" dirty="0"/>
              <a:t>&amp; Relationships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47577" y="3259455"/>
            <a:ext cx="11630150" cy="994961"/>
            <a:chOff x="458941" y="3228287"/>
            <a:chExt cx="11630150" cy="9949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41" y="3312039"/>
              <a:ext cx="1649433" cy="721235"/>
            </a:xfrm>
            <a:prstGeom prst="rect">
              <a:avLst/>
            </a:prstGeom>
          </p:spPr>
        </p:pic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549535" y="3230615"/>
              <a:ext cx="8539556" cy="992633"/>
              <a:chOff x="438154" y="2291137"/>
              <a:chExt cx="10960101" cy="1273996"/>
            </a:xfrm>
          </p:grpSpPr>
          <p:grpSp>
            <p:nvGrpSpPr>
              <p:cNvPr id="8" name="Group 7"/>
              <p:cNvGrpSpPr>
                <a:grpSpLocks noChangeAspect="1"/>
              </p:cNvGrpSpPr>
              <p:nvPr/>
            </p:nvGrpSpPr>
            <p:grpSpPr>
              <a:xfrm>
                <a:off x="438154" y="2291137"/>
                <a:ext cx="9193228" cy="1202076"/>
                <a:chOff x="1472540" y="0"/>
                <a:chExt cx="5803554" cy="758825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72540" y="0"/>
                  <a:ext cx="572135" cy="741680"/>
                </a:xfrm>
                <a:prstGeom prst="rect">
                  <a:avLst/>
                </a:prstGeom>
              </p:spPr>
            </p:pic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5688" y="0"/>
                  <a:ext cx="758825" cy="758825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20094" y="0"/>
                  <a:ext cx="749935" cy="716280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543304" y="0"/>
                  <a:ext cx="732790" cy="732790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7621" y="0"/>
                  <a:ext cx="767715" cy="751205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0151" y="0"/>
                  <a:ext cx="668020" cy="74168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69" b="3176"/>
              <a:stretch/>
            </p:blipFill>
            <p:spPr>
              <a:xfrm>
                <a:off x="10018796" y="2291137"/>
                <a:ext cx="1379459" cy="1273996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832" y="3228287"/>
              <a:ext cx="909118" cy="909118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391137" y="4566872"/>
            <a:ext cx="11586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89</a:t>
            </a:r>
            <a:r>
              <a:rPr lang="en-US" sz="2000" dirty="0" smtClean="0"/>
              <a:t> </a:t>
            </a:r>
            <a:r>
              <a:rPr lang="en-US" sz="2000" b="1" dirty="0" smtClean="0"/>
              <a:t>ranchers</a:t>
            </a:r>
            <a:r>
              <a:rPr lang="en-US" sz="2000" dirty="0" smtClean="0"/>
              <a:t> enrolled representing </a:t>
            </a:r>
            <a:r>
              <a:rPr lang="en-US" sz="2000" b="1" dirty="0" smtClean="0"/>
              <a:t>55 operations </a:t>
            </a:r>
            <a:r>
              <a:rPr lang="en-US" sz="2000" dirty="0" smtClean="0"/>
              <a:t>throughout Siskiyou County</a:t>
            </a:r>
          </a:p>
          <a:p>
            <a:pPr marL="342900" indent="-34290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3 trainings held</a:t>
            </a:r>
          </a:p>
          <a:p>
            <a:pPr marL="342900" indent="-34290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4 ranchers requested to use their Pass in 2022 and all did so </a:t>
            </a:r>
            <a:r>
              <a:rPr lang="en-US" sz="2000" dirty="0" smtClean="0"/>
              <a:t>successfully</a:t>
            </a:r>
          </a:p>
          <a:p>
            <a:pPr marL="342900" indent="-342900">
              <a:buClr>
                <a:srgbClr val="005A9E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The Siskiyou County Livestock Pass program is the first in the state to include the USFS as a formal </a:t>
            </a:r>
            <a:r>
              <a:rPr lang="en-US" sz="2000" dirty="0" smtClean="0"/>
              <a:t>partner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2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4D6B-0297-8A47-ACD9-0D488A241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UC Cooperative Extension in Siskiyou County</a:t>
            </a:r>
            <a:br>
              <a:rPr lang="en-US" sz="2800" dirty="0"/>
            </a:br>
            <a:r>
              <a:rPr lang="en-US" sz="2800" dirty="0"/>
              <a:t>Leveraging the Power of the UC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CDC23-E724-CA4E-A6E3-7EC1D541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93776" y="1690688"/>
            <a:ext cx="7470494" cy="4254686"/>
          </a:xfrm>
        </p:spPr>
        <p:txBody>
          <a:bodyPr>
            <a:noAutofit/>
          </a:bodyPr>
          <a:lstStyle/>
          <a:p>
            <a:r>
              <a:rPr lang="en-US" sz="2400" dirty="0"/>
              <a:t>University of California Agriculture and Natural Resources brings the power of UC research in agriculture, natural resources, nutrition, and 4-H youth development to Siskiyou County</a:t>
            </a:r>
          </a:p>
          <a:p>
            <a:endParaRPr lang="en-US" sz="800" dirty="0"/>
          </a:p>
          <a:p>
            <a:r>
              <a:rPr lang="en-US" sz="2400" dirty="0"/>
              <a:t>Our county-based advisors and campus-based specialists work as teams to bring practical science-based information to help Siskiyou residents</a:t>
            </a:r>
          </a:p>
          <a:p>
            <a:endParaRPr lang="en-US" sz="800" dirty="0"/>
          </a:p>
          <a:p>
            <a:r>
              <a:rPr lang="en-US" sz="2400" dirty="0"/>
              <a:t>We are problem solvers, catalysts, collaborators, educators, and residents in the communities we serve.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17ABEB-9876-F5E1-5CD9-D55FA96C6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213" y="365125"/>
            <a:ext cx="1143000" cy="1066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EE8D2-B13D-30F4-3B5D-F2FCBC48B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533144"/>
            <a:ext cx="10287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9358CF-9D79-F38E-4A6D-E62E17A31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7" y="1858169"/>
            <a:ext cx="895350" cy="1076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B4C86A-FA21-F4E7-3CF0-18CC83701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7638" y="1349468"/>
            <a:ext cx="1200150" cy="24288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6715BF-D50E-BE09-6788-E25B73768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108" y="3774982"/>
            <a:ext cx="1200150" cy="2114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5A9478-1605-15F6-34DF-D54DC71509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262" y="3350139"/>
            <a:ext cx="11144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E0A9F6-704C-DBEA-B956-50167A21E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958"/>
            <a:ext cx="10515600" cy="1090129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 Chart for Yreka Farm Advisor Office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98287B-9D62-5825-A9ED-31E698C2F891}"/>
              </a:ext>
            </a:extLst>
          </p:cNvPr>
          <p:cNvSpPr txBox="1"/>
          <p:nvPr/>
        </p:nvSpPr>
        <p:spPr>
          <a:xfrm>
            <a:off x="4609578" y="1332355"/>
            <a:ext cx="300377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Rob Wilson, </a:t>
            </a:r>
          </a:p>
          <a:p>
            <a:r>
              <a:rPr lang="en-US" dirty="0"/>
              <a:t>County Director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639647-DBC6-68A5-C1AE-782C1BDDB80D}"/>
              </a:ext>
            </a:extLst>
          </p:cNvPr>
          <p:cNvSpPr txBox="1"/>
          <p:nvPr/>
        </p:nvSpPr>
        <p:spPr>
          <a:xfrm>
            <a:off x="407804" y="2062589"/>
            <a:ext cx="3484046" cy="12166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Grace Woodmansee </a:t>
            </a:r>
          </a:p>
          <a:p>
            <a:r>
              <a:rPr lang="en-US" dirty="0"/>
              <a:t>Livestock &amp; Natural </a:t>
            </a:r>
          </a:p>
          <a:p>
            <a:r>
              <a:rPr lang="en-US" dirty="0" smtClean="0"/>
              <a:t>Resources </a:t>
            </a:r>
            <a:r>
              <a:rPr lang="en-US" dirty="0"/>
              <a:t>Advisor</a:t>
            </a:r>
          </a:p>
          <a:p>
            <a:r>
              <a:rPr lang="en-US" b="1" dirty="0"/>
              <a:t>Siskiyou County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0EAF3-8822-8305-4A8F-765A3AD670EE}"/>
              </a:ext>
            </a:extLst>
          </p:cNvPr>
          <p:cNvSpPr txBox="1"/>
          <p:nvPr/>
        </p:nvSpPr>
        <p:spPr>
          <a:xfrm>
            <a:off x="642690" y="3494964"/>
            <a:ext cx="3426475" cy="15339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Jacki Zediker</a:t>
            </a:r>
          </a:p>
          <a:p>
            <a:r>
              <a:rPr lang="en-US" dirty="0"/>
              <a:t>4-H Community Ed</a:t>
            </a:r>
          </a:p>
          <a:p>
            <a:r>
              <a:rPr lang="en-US" dirty="0"/>
              <a:t>Supervisor Region 2 </a:t>
            </a:r>
          </a:p>
          <a:p>
            <a:r>
              <a:rPr lang="en-US" dirty="0"/>
              <a:t>(Lassen, Modoc, </a:t>
            </a:r>
          </a:p>
          <a:p>
            <a:r>
              <a:rPr lang="en-US" dirty="0"/>
              <a:t>Plumas/Sierra, </a:t>
            </a:r>
            <a:r>
              <a:rPr lang="en-US" b="1" dirty="0"/>
              <a:t>Siskiyou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7D9A-E840-8B56-2900-30321D0969E4}"/>
              </a:ext>
            </a:extLst>
          </p:cNvPr>
          <p:cNvSpPr txBox="1"/>
          <p:nvPr/>
        </p:nvSpPr>
        <p:spPr>
          <a:xfrm>
            <a:off x="1508030" y="5244563"/>
            <a:ext cx="23322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Samantha Clawson</a:t>
            </a:r>
          </a:p>
          <a:p>
            <a:r>
              <a:rPr lang="en-US" dirty="0"/>
              <a:t>Cooperative Extension </a:t>
            </a:r>
          </a:p>
          <a:p>
            <a:r>
              <a:rPr lang="en-US" dirty="0"/>
              <a:t>Coordinator, </a:t>
            </a:r>
          </a:p>
          <a:p>
            <a:r>
              <a:rPr lang="en-US" b="1" dirty="0"/>
              <a:t>Siskiyou County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04377-2F8B-7262-756E-A3D0BCF40C62}"/>
              </a:ext>
            </a:extLst>
          </p:cNvPr>
          <p:cNvSpPr txBox="1"/>
          <p:nvPr/>
        </p:nvSpPr>
        <p:spPr>
          <a:xfrm>
            <a:off x="4873855" y="2994415"/>
            <a:ext cx="238547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Farm Advisor</a:t>
            </a:r>
          </a:p>
          <a:p>
            <a:r>
              <a:rPr lang="en-US" dirty="0"/>
              <a:t>Under new recruitment</a:t>
            </a:r>
          </a:p>
          <a:p>
            <a:r>
              <a:rPr lang="en-US" b="1" dirty="0"/>
              <a:t>Siskiyou County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F9A936-E39F-3F3A-6525-272314CCBDDA}"/>
              </a:ext>
            </a:extLst>
          </p:cNvPr>
          <p:cNvSpPr txBox="1"/>
          <p:nvPr/>
        </p:nvSpPr>
        <p:spPr>
          <a:xfrm>
            <a:off x="4895557" y="5352438"/>
            <a:ext cx="23854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Economic Development Advisor</a:t>
            </a:r>
          </a:p>
          <a:p>
            <a:r>
              <a:rPr lang="en-US" dirty="0"/>
              <a:t>Under new recruitment</a:t>
            </a:r>
          </a:p>
          <a:p>
            <a:r>
              <a:rPr lang="en-US" b="1" dirty="0"/>
              <a:t>Siskiyou County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D5593-74B9-1364-B181-1A7C947A7F19}"/>
              </a:ext>
            </a:extLst>
          </p:cNvPr>
          <p:cNvSpPr txBox="1"/>
          <p:nvPr/>
        </p:nvSpPr>
        <p:spPr>
          <a:xfrm>
            <a:off x="8157751" y="2878837"/>
            <a:ext cx="31706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Lenya Quinn-</a:t>
            </a:r>
          </a:p>
          <a:p>
            <a:r>
              <a:rPr lang="en-US" dirty="0"/>
              <a:t>Davidson</a:t>
            </a:r>
          </a:p>
          <a:p>
            <a:r>
              <a:rPr lang="en-US" dirty="0"/>
              <a:t>Area Fire Advisor</a:t>
            </a:r>
          </a:p>
          <a:p>
            <a:r>
              <a:rPr lang="en-US" b="1" dirty="0"/>
              <a:t>Humboldt</a:t>
            </a:r>
            <a:r>
              <a:rPr lang="en-US" dirty="0"/>
              <a:t>, Trinity, </a:t>
            </a:r>
          </a:p>
          <a:p>
            <a:r>
              <a:rPr lang="en-US" dirty="0"/>
              <a:t>Mendocino, Siskiyou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146309-A6E4-A05D-5AA7-E6720E255BB2}"/>
              </a:ext>
            </a:extLst>
          </p:cNvPr>
          <p:cNvSpPr txBox="1"/>
          <p:nvPr/>
        </p:nvSpPr>
        <p:spPr>
          <a:xfrm>
            <a:off x="4888465" y="4001979"/>
            <a:ext cx="23854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4-H Community Education Specialist</a:t>
            </a:r>
          </a:p>
          <a:p>
            <a:r>
              <a:rPr lang="en-US" dirty="0"/>
              <a:t>Under new recruitment</a:t>
            </a:r>
          </a:p>
          <a:p>
            <a:r>
              <a:rPr lang="en-US" b="1" dirty="0"/>
              <a:t>Siskiyou County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1D9D21-C62E-4C8C-87DD-EC02006F3791}"/>
              </a:ext>
            </a:extLst>
          </p:cNvPr>
          <p:cNvSpPr txBox="1"/>
          <p:nvPr/>
        </p:nvSpPr>
        <p:spPr>
          <a:xfrm>
            <a:off x="8157751" y="4752274"/>
            <a:ext cx="21945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Forest/Natural Resources Advisor</a:t>
            </a:r>
          </a:p>
          <a:p>
            <a:r>
              <a:rPr lang="en-US" b="1" dirty="0"/>
              <a:t>Shasta</a:t>
            </a:r>
            <a:r>
              <a:rPr lang="en-US" dirty="0"/>
              <a:t>, Trinity, Siskiyou</a:t>
            </a:r>
          </a:p>
        </p:txBody>
      </p:sp>
      <p:pic>
        <p:nvPicPr>
          <p:cNvPr id="50" name="Picture 49" descr="A person wearing a white hat&#10;&#10;Description automatically generated with medium confidence">
            <a:extLst>
              <a:ext uri="{FF2B5EF4-FFF2-40B4-BE49-F238E27FC236}">
                <a16:creationId xmlns:a16="http://schemas.microsoft.com/office/drawing/2014/main" id="{165279D5-BF35-E414-3F31-24E9715A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14" y="1483210"/>
            <a:ext cx="1181100" cy="1114425"/>
          </a:xfrm>
          <a:prstGeom prst="rect">
            <a:avLst/>
          </a:prstGeom>
        </p:spPr>
      </p:pic>
      <p:pic>
        <p:nvPicPr>
          <p:cNvPr id="52" name="Picture 51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D436E520-7E22-658C-D1ED-82023B37C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01" y="2163490"/>
            <a:ext cx="818842" cy="995712"/>
          </a:xfrm>
          <a:prstGeom prst="rect">
            <a:avLst/>
          </a:prstGeom>
        </p:spPr>
      </p:pic>
      <p:pic>
        <p:nvPicPr>
          <p:cNvPr id="54" name="Picture 53" descr="A picture containing human face, person, clothing, smile&#10;&#10;Description automatically generated">
            <a:extLst>
              <a:ext uri="{FF2B5EF4-FFF2-40B4-BE49-F238E27FC236}">
                <a16:creationId xmlns:a16="http://schemas.microsoft.com/office/drawing/2014/main" id="{D4625B67-B912-D242-6B1B-4AF7DE83A0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b="11944"/>
          <a:stretch/>
        </p:blipFill>
        <p:spPr>
          <a:xfrm>
            <a:off x="2829560" y="3543354"/>
            <a:ext cx="1132294" cy="1071358"/>
          </a:xfrm>
          <a:prstGeom prst="rect">
            <a:avLst/>
          </a:prstGeom>
        </p:spPr>
      </p:pic>
      <p:pic>
        <p:nvPicPr>
          <p:cNvPr id="56" name="Picture 55" descr="A person sitting next to a tree&#10;&#10;Description automatically generated">
            <a:extLst>
              <a:ext uri="{FF2B5EF4-FFF2-40B4-BE49-F238E27FC236}">
                <a16:creationId xmlns:a16="http://schemas.microsoft.com/office/drawing/2014/main" id="{BC5C6236-AA49-2204-424F-5A24F2C01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493" y="2981376"/>
            <a:ext cx="1069725" cy="106972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396BB6D-BF81-23A9-B54C-FD7CB4EB73B4}"/>
              </a:ext>
            </a:extLst>
          </p:cNvPr>
          <p:cNvCxnSpPr>
            <a:cxnSpLocks/>
          </p:cNvCxnSpPr>
          <p:nvPr/>
        </p:nvCxnSpPr>
        <p:spPr>
          <a:xfrm flipV="1">
            <a:off x="3878904" y="2481431"/>
            <a:ext cx="485992" cy="3789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FDCAEC3-16BA-076F-A67D-34A634A985FC}"/>
              </a:ext>
            </a:extLst>
          </p:cNvPr>
          <p:cNvCxnSpPr>
            <a:cxnSpLocks/>
          </p:cNvCxnSpPr>
          <p:nvPr/>
        </p:nvCxnSpPr>
        <p:spPr>
          <a:xfrm flipV="1">
            <a:off x="4069165" y="3494964"/>
            <a:ext cx="258111" cy="331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0757909-FC2B-4609-0258-5B634A707105}"/>
              </a:ext>
            </a:extLst>
          </p:cNvPr>
          <p:cNvCxnSpPr>
            <a:cxnSpLocks/>
          </p:cNvCxnSpPr>
          <p:nvPr/>
        </p:nvCxnSpPr>
        <p:spPr>
          <a:xfrm flipH="1">
            <a:off x="4293814" y="2291027"/>
            <a:ext cx="77570" cy="32134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>
            <a:extLst>
              <a:ext uri="{FF2B5EF4-FFF2-40B4-BE49-F238E27FC236}">
                <a16:creationId xmlns:a16="http://schemas.microsoft.com/office/drawing/2014/main" id="{7EF13477-8DFF-19C4-A4D4-6B17A6141B35}"/>
              </a:ext>
            </a:extLst>
          </p:cNvPr>
          <p:cNvCxnSpPr/>
          <p:nvPr/>
        </p:nvCxnSpPr>
        <p:spPr>
          <a:xfrm flipH="1">
            <a:off x="427382" y="3274336"/>
            <a:ext cx="90111" cy="24398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E46DA8E6-9DB7-AF61-F9F4-82347E704164}"/>
              </a:ext>
            </a:extLst>
          </p:cNvPr>
          <p:cNvCxnSpPr/>
          <p:nvPr/>
        </p:nvCxnSpPr>
        <p:spPr>
          <a:xfrm>
            <a:off x="424239" y="5706228"/>
            <a:ext cx="10322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9B52A442-6EFE-83AD-404F-3E20FC85EC86}"/>
              </a:ext>
            </a:extLst>
          </p:cNvPr>
          <p:cNvCxnSpPr/>
          <p:nvPr/>
        </p:nvCxnSpPr>
        <p:spPr>
          <a:xfrm>
            <a:off x="940357" y="5028872"/>
            <a:ext cx="0" cy="323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2AB1F370-EA52-23DE-96F8-D17167B5E9FA}"/>
              </a:ext>
            </a:extLst>
          </p:cNvPr>
          <p:cNvCxnSpPr/>
          <p:nvPr/>
        </p:nvCxnSpPr>
        <p:spPr>
          <a:xfrm>
            <a:off x="940357" y="5352438"/>
            <a:ext cx="5676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38AEE8B2-6985-AC32-644F-0D2B9629AE66}"/>
              </a:ext>
            </a:extLst>
          </p:cNvPr>
          <p:cNvCxnSpPr>
            <a:cxnSpLocks/>
          </p:cNvCxnSpPr>
          <p:nvPr/>
        </p:nvCxnSpPr>
        <p:spPr>
          <a:xfrm flipH="1">
            <a:off x="3840296" y="5494812"/>
            <a:ext cx="453518" cy="67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6" name="Straight Connector 1045">
            <a:extLst>
              <a:ext uri="{FF2B5EF4-FFF2-40B4-BE49-F238E27FC236}">
                <a16:creationId xmlns:a16="http://schemas.microsoft.com/office/drawing/2014/main" id="{8B2F609F-5807-67E2-BE3B-5B7247BDFBBF}"/>
              </a:ext>
            </a:extLst>
          </p:cNvPr>
          <p:cNvCxnSpPr>
            <a:cxnSpLocks/>
          </p:cNvCxnSpPr>
          <p:nvPr/>
        </p:nvCxnSpPr>
        <p:spPr>
          <a:xfrm flipH="1">
            <a:off x="7871461" y="2252631"/>
            <a:ext cx="11947" cy="3251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8" name="Straight Connector 1047">
            <a:extLst>
              <a:ext uri="{FF2B5EF4-FFF2-40B4-BE49-F238E27FC236}">
                <a16:creationId xmlns:a16="http://schemas.microsoft.com/office/drawing/2014/main" id="{9360C689-5EB0-3692-A90C-A146BE1766B9}"/>
              </a:ext>
            </a:extLst>
          </p:cNvPr>
          <p:cNvCxnSpPr>
            <a:cxnSpLocks/>
          </p:cNvCxnSpPr>
          <p:nvPr/>
        </p:nvCxnSpPr>
        <p:spPr>
          <a:xfrm>
            <a:off x="4327276" y="4991590"/>
            <a:ext cx="561452" cy="5647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2" name="Straight Connector 1071">
            <a:extLst>
              <a:ext uri="{FF2B5EF4-FFF2-40B4-BE49-F238E27FC236}">
                <a16:creationId xmlns:a16="http://schemas.microsoft.com/office/drawing/2014/main" id="{6CF7E75E-1E9D-D639-1F77-DA82B46511A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281030" y="5504505"/>
            <a:ext cx="590431" cy="448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7" name="Straight Connector 1076">
            <a:extLst>
              <a:ext uri="{FF2B5EF4-FFF2-40B4-BE49-F238E27FC236}">
                <a16:creationId xmlns:a16="http://schemas.microsoft.com/office/drawing/2014/main" id="{CC82916E-03FA-E2FF-9E11-905D25D709A0}"/>
              </a:ext>
            </a:extLst>
          </p:cNvPr>
          <p:cNvCxnSpPr/>
          <p:nvPr/>
        </p:nvCxnSpPr>
        <p:spPr>
          <a:xfrm flipH="1" flipV="1">
            <a:off x="7883408" y="5533911"/>
            <a:ext cx="261483" cy="201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9" name="Straight Connector 1078">
            <a:extLst>
              <a:ext uri="{FF2B5EF4-FFF2-40B4-BE49-F238E27FC236}">
                <a16:creationId xmlns:a16="http://schemas.microsoft.com/office/drawing/2014/main" id="{7D96C922-33E2-A478-D8A6-3FD8291703A1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7273938" y="4232495"/>
            <a:ext cx="597523" cy="369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1" name="Straight Connector 1080">
            <a:extLst>
              <a:ext uri="{FF2B5EF4-FFF2-40B4-BE49-F238E27FC236}">
                <a16:creationId xmlns:a16="http://schemas.microsoft.com/office/drawing/2014/main" id="{010B18B0-E496-568D-D0B2-6F7A0CB2E8DE}"/>
              </a:ext>
            </a:extLst>
          </p:cNvPr>
          <p:cNvCxnSpPr>
            <a:cxnSpLocks/>
          </p:cNvCxnSpPr>
          <p:nvPr/>
        </p:nvCxnSpPr>
        <p:spPr>
          <a:xfrm flipH="1" flipV="1">
            <a:off x="7883408" y="3494964"/>
            <a:ext cx="274343" cy="244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4" name="Straight Connector 1083">
            <a:extLst>
              <a:ext uri="{FF2B5EF4-FFF2-40B4-BE49-F238E27FC236}">
                <a16:creationId xmlns:a16="http://schemas.microsoft.com/office/drawing/2014/main" id="{59EE6DE7-9988-5215-862F-4C52E135A80B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259329" y="2991718"/>
            <a:ext cx="608760" cy="464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651C9359-5601-0496-57CF-4A12C1ECD1ED}"/>
              </a:ext>
            </a:extLst>
          </p:cNvPr>
          <p:cNvCxnSpPr/>
          <p:nvPr/>
        </p:nvCxnSpPr>
        <p:spPr>
          <a:xfrm flipH="1" flipV="1">
            <a:off x="7613350" y="2062142"/>
            <a:ext cx="270058" cy="1904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64440A-B23E-EC48-0D00-2CE14FC89EF2}"/>
              </a:ext>
            </a:extLst>
          </p:cNvPr>
          <p:cNvCxnSpPr>
            <a:cxnSpLocks/>
          </p:cNvCxnSpPr>
          <p:nvPr/>
        </p:nvCxnSpPr>
        <p:spPr>
          <a:xfrm flipH="1" flipV="1">
            <a:off x="4327276" y="3826537"/>
            <a:ext cx="568281" cy="491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10E705-4E59-DFDC-0C4E-C408BB40D68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4371384" y="3078815"/>
            <a:ext cx="502471" cy="377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BA5D38-A65B-909F-F64B-B92194B5BDB5}"/>
              </a:ext>
            </a:extLst>
          </p:cNvPr>
          <p:cNvCxnSpPr>
            <a:stCxn id="2" idx="1"/>
          </p:cNvCxnSpPr>
          <p:nvPr/>
        </p:nvCxnSpPr>
        <p:spPr>
          <a:xfrm flipH="1">
            <a:off x="4380695" y="2071019"/>
            <a:ext cx="228883" cy="2200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28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292D-E279-FE2B-8364-114E456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544" y="267302"/>
            <a:ext cx="10515600" cy="1090129"/>
          </a:xfrm>
        </p:spPr>
        <p:txBody>
          <a:bodyPr>
            <a:normAutofit fontScale="90000"/>
          </a:bodyPr>
          <a:lstStyle/>
          <a:p>
            <a:r>
              <a:rPr lang="en-US" dirty="0"/>
              <a:t>Organization Chart for Tulelake Farm Advisor Office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C5B61-5978-5A72-99EE-EDE1256DDB06}"/>
              </a:ext>
            </a:extLst>
          </p:cNvPr>
          <p:cNvSpPr txBox="1"/>
          <p:nvPr/>
        </p:nvSpPr>
        <p:spPr>
          <a:xfrm>
            <a:off x="4125699" y="817484"/>
            <a:ext cx="30037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Rob Wilson, </a:t>
            </a:r>
          </a:p>
          <a:p>
            <a:r>
              <a:rPr lang="en-US" dirty="0"/>
              <a:t>County Director</a:t>
            </a:r>
          </a:p>
          <a:p>
            <a:r>
              <a:rPr lang="en-US" dirty="0"/>
              <a:t>Farm Advisor</a:t>
            </a:r>
          </a:p>
          <a:p>
            <a:endParaRPr lang="en-US" dirty="0"/>
          </a:p>
        </p:txBody>
      </p:sp>
      <p:pic>
        <p:nvPicPr>
          <p:cNvPr id="8" name="Picture 7" descr="A person wearing a white hat&#10;&#10;Description automatically generated with medium confidence">
            <a:extLst>
              <a:ext uri="{FF2B5EF4-FFF2-40B4-BE49-F238E27FC236}">
                <a16:creationId xmlns:a16="http://schemas.microsoft.com/office/drawing/2014/main" id="{BFCAF2DC-56B7-1F93-0BB7-F0C83FF1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11" y="910015"/>
            <a:ext cx="1076008" cy="1015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3068E4-9E93-DA5B-86BE-3D35E158116E}"/>
              </a:ext>
            </a:extLst>
          </p:cNvPr>
          <p:cNvSpPr txBox="1"/>
          <p:nvPr/>
        </p:nvSpPr>
        <p:spPr>
          <a:xfrm>
            <a:off x="8164041" y="1152968"/>
            <a:ext cx="30037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Darrin Culp, </a:t>
            </a:r>
          </a:p>
          <a:p>
            <a:r>
              <a:rPr lang="en-US" dirty="0"/>
              <a:t>IREC Center </a:t>
            </a:r>
          </a:p>
          <a:p>
            <a:r>
              <a:rPr lang="en-US" dirty="0"/>
              <a:t>Superintendent </a:t>
            </a:r>
          </a:p>
          <a:p>
            <a:r>
              <a:rPr lang="en-US" dirty="0"/>
              <a:t>of Agriculture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F5012-E7FA-FF9F-6148-A42802542CC2}"/>
              </a:ext>
            </a:extLst>
          </p:cNvPr>
          <p:cNvSpPr txBox="1"/>
          <p:nvPr/>
        </p:nvSpPr>
        <p:spPr>
          <a:xfrm>
            <a:off x="572418" y="2098860"/>
            <a:ext cx="300377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Ahmed Kayad, </a:t>
            </a:r>
          </a:p>
          <a:p>
            <a:r>
              <a:rPr lang="en-US" dirty="0"/>
              <a:t>Siskiyou UCCE &amp;</a:t>
            </a:r>
          </a:p>
          <a:p>
            <a:r>
              <a:rPr lang="en-US" dirty="0"/>
              <a:t>IREC Agricultural </a:t>
            </a:r>
          </a:p>
          <a:p>
            <a:r>
              <a:rPr lang="en-US" dirty="0"/>
              <a:t>Engineer Advisor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CA3BBF-8025-9542-8857-D49C6335936C}"/>
              </a:ext>
            </a:extLst>
          </p:cNvPr>
          <p:cNvSpPr txBox="1"/>
          <p:nvPr/>
        </p:nvSpPr>
        <p:spPr>
          <a:xfrm>
            <a:off x="8164041" y="3546736"/>
            <a:ext cx="30259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Thomas Tappan, </a:t>
            </a:r>
          </a:p>
          <a:p>
            <a:r>
              <a:rPr lang="en-US" dirty="0"/>
              <a:t>IREC Farm </a:t>
            </a:r>
          </a:p>
          <a:p>
            <a:r>
              <a:rPr lang="en-US" dirty="0"/>
              <a:t>Machinery Mechanic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ED5E4-981B-FA78-DEA2-6154E8A4DB61}"/>
              </a:ext>
            </a:extLst>
          </p:cNvPr>
          <p:cNvSpPr txBox="1"/>
          <p:nvPr/>
        </p:nvSpPr>
        <p:spPr>
          <a:xfrm>
            <a:off x="8175116" y="5270236"/>
            <a:ext cx="30259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Kevin Nicholson, </a:t>
            </a:r>
          </a:p>
          <a:p>
            <a:r>
              <a:rPr lang="en-US" dirty="0"/>
              <a:t>IREC Staff </a:t>
            </a:r>
          </a:p>
          <a:p>
            <a:r>
              <a:rPr lang="en-US" dirty="0"/>
              <a:t>Research Associate 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080361-4000-AF92-40A6-1844DD236FAF}"/>
              </a:ext>
            </a:extLst>
          </p:cNvPr>
          <p:cNvSpPr txBox="1"/>
          <p:nvPr/>
        </p:nvSpPr>
        <p:spPr>
          <a:xfrm>
            <a:off x="8146545" y="2543220"/>
            <a:ext cx="30037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Robert Carver, </a:t>
            </a:r>
          </a:p>
          <a:p>
            <a:r>
              <a:rPr lang="en-US" dirty="0"/>
              <a:t>IREC Senior Farm </a:t>
            </a:r>
          </a:p>
          <a:p>
            <a:r>
              <a:rPr lang="en-US" dirty="0"/>
              <a:t>Machinery Mechanic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6EFADE-E159-FE89-14F0-C08253C2E63B}"/>
              </a:ext>
            </a:extLst>
          </p:cNvPr>
          <p:cNvSpPr txBox="1"/>
          <p:nvPr/>
        </p:nvSpPr>
        <p:spPr>
          <a:xfrm>
            <a:off x="8171618" y="4542208"/>
            <a:ext cx="30183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Jake Walden, </a:t>
            </a:r>
          </a:p>
          <a:p>
            <a:r>
              <a:rPr lang="en-US" dirty="0"/>
              <a:t>IREC Ag. Technician 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AF92DC-D02A-680F-DC18-C678A5C5E2A3}"/>
              </a:ext>
            </a:extLst>
          </p:cNvPr>
          <p:cNvSpPr txBox="1"/>
          <p:nvPr/>
        </p:nvSpPr>
        <p:spPr>
          <a:xfrm>
            <a:off x="3960032" y="4346906"/>
            <a:ext cx="30037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Courtney Brown, </a:t>
            </a:r>
          </a:p>
          <a:p>
            <a:r>
              <a:rPr lang="en-US" dirty="0"/>
              <a:t>Siskiyou UCCE </a:t>
            </a:r>
          </a:p>
          <a:p>
            <a:r>
              <a:rPr lang="en-US" dirty="0"/>
              <a:t>Office Assistant</a:t>
            </a:r>
          </a:p>
        </p:txBody>
      </p:sp>
      <p:pic>
        <p:nvPicPr>
          <p:cNvPr id="19" name="Picture 18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638EF6C7-6AD7-EF97-0CC2-2AE2AE945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65" y="1332268"/>
            <a:ext cx="1209177" cy="909301"/>
          </a:xfrm>
          <a:prstGeom prst="rect">
            <a:avLst/>
          </a:prstGeom>
        </p:spPr>
      </p:pic>
      <p:pic>
        <p:nvPicPr>
          <p:cNvPr id="21" name="Picture 20" descr="A person in a white shirt and tie&#10;&#10;Description automatically generated with medium confidence">
            <a:extLst>
              <a:ext uri="{FF2B5EF4-FFF2-40B4-BE49-F238E27FC236}">
                <a16:creationId xmlns:a16="http://schemas.microsoft.com/office/drawing/2014/main" id="{C1A73BA8-1729-1D39-7678-75A64440B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55" y="2147297"/>
            <a:ext cx="718041" cy="1083251"/>
          </a:xfrm>
          <a:prstGeom prst="rect">
            <a:avLst/>
          </a:prstGeom>
        </p:spPr>
      </p:pic>
      <p:pic>
        <p:nvPicPr>
          <p:cNvPr id="23" name="Picture 22" descr="A person wearing a hat and sunglasses&#10;&#10;Description automatically generated with medium confidence">
            <a:extLst>
              <a:ext uri="{FF2B5EF4-FFF2-40B4-BE49-F238E27FC236}">
                <a16:creationId xmlns:a16="http://schemas.microsoft.com/office/drawing/2014/main" id="{F515942F-9CB3-29B9-9635-C84A87A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012" y="3617825"/>
            <a:ext cx="776176" cy="801014"/>
          </a:xfrm>
          <a:prstGeom prst="rect">
            <a:avLst/>
          </a:prstGeom>
        </p:spPr>
      </p:pic>
      <p:pic>
        <p:nvPicPr>
          <p:cNvPr id="25" name="Picture 24" descr="A person wearing a hat and sunglasses&#10;&#10;Description automatically generated with medium confidence">
            <a:extLst>
              <a:ext uri="{FF2B5EF4-FFF2-40B4-BE49-F238E27FC236}">
                <a16:creationId xmlns:a16="http://schemas.microsoft.com/office/drawing/2014/main" id="{86568BBF-55A5-B68C-995E-280E3E6F31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8353" r="14576" b="28289"/>
          <a:stretch/>
        </p:blipFill>
        <p:spPr>
          <a:xfrm>
            <a:off x="10295539" y="5331486"/>
            <a:ext cx="770777" cy="836677"/>
          </a:xfrm>
          <a:prstGeom prst="rect">
            <a:avLst/>
          </a:prstGeom>
        </p:spPr>
      </p:pic>
      <p:pic>
        <p:nvPicPr>
          <p:cNvPr id="29" name="Picture 28" descr="A person driving a vehicle&#10;&#10;Description automatically generated with medium confidence">
            <a:extLst>
              <a:ext uri="{FF2B5EF4-FFF2-40B4-BE49-F238E27FC236}">
                <a16:creationId xmlns:a16="http://schemas.microsoft.com/office/drawing/2014/main" id="{DB7D26EE-313B-1D01-9623-E3B5B44002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3" b="12194"/>
          <a:stretch/>
        </p:blipFill>
        <p:spPr>
          <a:xfrm>
            <a:off x="10325007" y="2639246"/>
            <a:ext cx="740181" cy="747118"/>
          </a:xfrm>
          <a:prstGeom prst="rect">
            <a:avLst/>
          </a:prstGeom>
        </p:spPr>
      </p:pic>
      <p:pic>
        <p:nvPicPr>
          <p:cNvPr id="31" name="Picture 30" descr="A person taking a selfie&#10;&#10;Description automatically generated">
            <a:extLst>
              <a:ext uri="{FF2B5EF4-FFF2-40B4-BE49-F238E27FC236}">
                <a16:creationId xmlns:a16="http://schemas.microsoft.com/office/drawing/2014/main" id="{D2C5856D-BA31-986E-EB46-040F6F1D76B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9" t="3865" r="-2198" b="45992"/>
          <a:stretch/>
        </p:blipFill>
        <p:spPr>
          <a:xfrm>
            <a:off x="5937020" y="4372622"/>
            <a:ext cx="659170" cy="87445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2EDE78-A165-73B7-2EE7-16DA05524F94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3535868" y="2015639"/>
            <a:ext cx="925872" cy="2374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D931F03-71E5-F6D8-A938-79B51BE496AF}"/>
              </a:ext>
            </a:extLst>
          </p:cNvPr>
          <p:cNvCxnSpPr>
            <a:cxnSpLocks/>
          </p:cNvCxnSpPr>
          <p:nvPr/>
        </p:nvCxnSpPr>
        <p:spPr>
          <a:xfrm>
            <a:off x="7620866" y="4958473"/>
            <a:ext cx="5487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959FBAD-9D82-F3C4-851E-17AC2BB779F4}"/>
              </a:ext>
            </a:extLst>
          </p:cNvPr>
          <p:cNvCxnSpPr>
            <a:cxnSpLocks/>
          </p:cNvCxnSpPr>
          <p:nvPr/>
        </p:nvCxnSpPr>
        <p:spPr>
          <a:xfrm flipV="1">
            <a:off x="3585220" y="1709113"/>
            <a:ext cx="522983" cy="12101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D1F5E75-F365-45E4-C2A7-9CE2B830D9C8}"/>
              </a:ext>
            </a:extLst>
          </p:cNvPr>
          <p:cNvCxnSpPr>
            <a:cxnSpLocks/>
          </p:cNvCxnSpPr>
          <p:nvPr/>
        </p:nvCxnSpPr>
        <p:spPr>
          <a:xfrm flipH="1">
            <a:off x="7620866" y="2001697"/>
            <a:ext cx="525679" cy="13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55E1B95-5C59-66D4-9406-76DE0EECDAEA}"/>
              </a:ext>
            </a:extLst>
          </p:cNvPr>
          <p:cNvCxnSpPr>
            <a:cxnSpLocks/>
          </p:cNvCxnSpPr>
          <p:nvPr/>
        </p:nvCxnSpPr>
        <p:spPr>
          <a:xfrm>
            <a:off x="7622884" y="2017813"/>
            <a:ext cx="15582" cy="36246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1ADD28-14EC-116E-93FF-EC7BCE3F4A91}"/>
              </a:ext>
            </a:extLst>
          </p:cNvPr>
          <p:cNvCxnSpPr>
            <a:cxnSpLocks/>
          </p:cNvCxnSpPr>
          <p:nvPr/>
        </p:nvCxnSpPr>
        <p:spPr>
          <a:xfrm flipH="1" flipV="1">
            <a:off x="7123163" y="1169414"/>
            <a:ext cx="1040878" cy="415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71EB017-E176-DF90-5283-FDD71F400E8B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605388" y="3002369"/>
            <a:ext cx="541157" cy="2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86A0741-BB59-F08D-A501-8957C2016DE2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31139" y="4008401"/>
            <a:ext cx="5329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DC31DE3-0BB9-EE86-2359-0B9431D1924E}"/>
              </a:ext>
            </a:extLst>
          </p:cNvPr>
          <p:cNvSpPr txBox="1"/>
          <p:nvPr/>
        </p:nvSpPr>
        <p:spPr>
          <a:xfrm>
            <a:off x="532096" y="3928521"/>
            <a:ext cx="30037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Shanna Renner, </a:t>
            </a:r>
          </a:p>
          <a:p>
            <a:r>
              <a:rPr lang="en-US" dirty="0"/>
              <a:t>IREC Business </a:t>
            </a:r>
          </a:p>
          <a:p>
            <a:r>
              <a:rPr lang="en-US" dirty="0"/>
              <a:t>Office Manager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D845D71-EE29-1390-256D-6A663B766F68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5461918" y="2032278"/>
            <a:ext cx="10651" cy="23146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F960560-5AD9-E714-71D2-3C670AC6BD72}"/>
              </a:ext>
            </a:extLst>
          </p:cNvPr>
          <p:cNvCxnSpPr>
            <a:cxnSpLocks/>
          </p:cNvCxnSpPr>
          <p:nvPr/>
        </p:nvCxnSpPr>
        <p:spPr>
          <a:xfrm>
            <a:off x="7643602" y="5642501"/>
            <a:ext cx="531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4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4624" y="-18844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uphemia" panose="020B0503040102020104" pitchFamily="34" charset="0"/>
              </a:rPr>
              <a:t>Intermountain REC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3285" y="996677"/>
            <a:ext cx="8617858" cy="5861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What We Do </a:t>
            </a:r>
            <a:r>
              <a:rPr lang="en-US" sz="3200" dirty="0">
                <a:solidFill>
                  <a:schemeClr val="bg1"/>
                </a:solidFill>
              </a:rPr>
              <a:t>- </a:t>
            </a:r>
            <a:r>
              <a:rPr lang="en-US" dirty="0">
                <a:solidFill>
                  <a:schemeClr val="bg1"/>
                </a:solidFill>
              </a:rPr>
              <a:t>Address critical issues in Northeast California related to food and natural resources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Focus on solving local problems and adapting technologies to the unique climate and conditions of the region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Who We Are </a:t>
            </a:r>
            <a:r>
              <a:rPr lang="en-US" dirty="0">
                <a:solidFill>
                  <a:schemeClr val="bg1"/>
                </a:solidFill>
              </a:rPr>
              <a:t>- regional leader in field research linked to vegetables, grain, forages, and specialty crops</a:t>
            </a:r>
            <a:endParaRPr lang="en-US" sz="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chemeClr val="bg1"/>
                </a:solidFill>
              </a:rPr>
              <a:t>Facilities &amp; Services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Tulelake Farm Advisor office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Multi-purpose lab and conference facility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140 acre research farm with specialized research equipment and staff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Partnership with Ag. industry and local growers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4"/>
          <a:stretch/>
        </p:blipFill>
        <p:spPr bwMode="auto">
          <a:xfrm>
            <a:off x="9226720" y="481219"/>
            <a:ext cx="2709593" cy="1524527"/>
          </a:xfrm>
          <a:prstGeom prst="rect">
            <a:avLst/>
          </a:prstGeom>
          <a:solidFill>
            <a:srgbClr val="306CB4"/>
          </a:solidFill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577" y="2316643"/>
            <a:ext cx="2721736" cy="1810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577" y="4462907"/>
            <a:ext cx="2674991" cy="200624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702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4785F8-9EC5-4EB6-AB48-1A369F8CA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260">
            <a:off x="7603129" y="3294980"/>
            <a:ext cx="1873317" cy="249775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0F5AD-86C1-9D39-0C86-F1278151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Siskiyou County 4-H Youth Development Program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AE068B-8FC2-487A-BA77-C7FFE71F83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8" b="39760"/>
          <a:stretch/>
        </p:blipFill>
        <p:spPr>
          <a:xfrm>
            <a:off x="330417" y="5576145"/>
            <a:ext cx="6830779" cy="11984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2D710C-9B9C-49DE-8F71-5660BECE10CE}"/>
              </a:ext>
            </a:extLst>
          </p:cNvPr>
          <p:cNvSpPr txBox="1"/>
          <p:nvPr/>
        </p:nvSpPr>
        <p:spPr>
          <a:xfrm>
            <a:off x="1280962" y="1825624"/>
            <a:ext cx="89699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Community Club Program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9 Community Club Programs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49 Adult Volunteer Leaders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233 Youth Members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36 Different Projects Delivered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1C432C-F405-4BBD-9EB2-17D6B9B53D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1" t="19088" r="11404" b="7649"/>
          <a:stretch/>
        </p:blipFill>
        <p:spPr>
          <a:xfrm rot="566229">
            <a:off x="9036430" y="1487214"/>
            <a:ext cx="2495145" cy="170703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D0ECC2-E088-4A25-88EA-3415F9E2D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795">
            <a:off x="7638092" y="1349453"/>
            <a:ext cx="1689434" cy="225257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0F8024-B808-4DF4-883C-DA1BA32645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7860"/>
          <a:stretch/>
        </p:blipFill>
        <p:spPr>
          <a:xfrm>
            <a:off x="9509563" y="3104798"/>
            <a:ext cx="1873318" cy="238561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8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5FA0-1F8E-4B8F-B712-F63399AA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Siskiyou County 4-H Youth Development Program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1F7EB7-A05D-4273-A6CD-805F95E0F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57" y="5226517"/>
            <a:ext cx="2184252" cy="147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112B2F-5A16-4BB3-889D-F7FE972C48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1" b="8211"/>
          <a:stretch/>
        </p:blipFill>
        <p:spPr>
          <a:xfrm>
            <a:off x="8595359" y="1492653"/>
            <a:ext cx="2228449" cy="193634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FFF39-DA6E-4D7A-8B84-2A0D4E66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07" y="3605766"/>
            <a:ext cx="1887554" cy="2516739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07410C-E5A7-4A97-A3AA-A2BBE3224728}"/>
              </a:ext>
            </a:extLst>
          </p:cNvPr>
          <p:cNvSpPr txBox="1"/>
          <p:nvPr/>
        </p:nvSpPr>
        <p:spPr>
          <a:xfrm>
            <a:off x="1280962" y="1385357"/>
            <a:ext cx="723650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Additional Program Delivery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Afterschool Program, SAFE collaboration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(166 Youth, 6 Sites)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Spring Break Day Camp, SAFE collaboration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(64 youth)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School Enrichment Programs: In school science labs and Agricultural Awareness Day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(359 youth)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Statewide Virtual Projects: Robotics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(6 youth)</a:t>
            </a:r>
          </a:p>
        </p:txBody>
      </p:sp>
    </p:spTree>
    <p:extLst>
      <p:ext uri="{BB962C8B-B14F-4D97-AF65-F5344CB8AC3E}">
        <p14:creationId xmlns:p14="http://schemas.microsoft.com/office/powerpoint/2010/main" val="1811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50FE-831F-4A7A-B96B-63C46297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Siskiyou County 4-H Youth Development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49437-AB3A-4DB1-8F54-5F24C75E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42" y="1059157"/>
            <a:ext cx="2973638" cy="27730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667C96-9420-4DF4-B22F-F5F635580064}"/>
              </a:ext>
            </a:extLst>
          </p:cNvPr>
          <p:cNvSpPr txBox="1"/>
          <p:nvPr/>
        </p:nvSpPr>
        <p:spPr>
          <a:xfrm>
            <a:off x="1280961" y="1385357"/>
            <a:ext cx="721957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4-H Member State Achievements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Veterinary Science Contest, UC Davis- 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Point 4-H Team, 1,2,5,6 Individual placings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 Fashion Revue, 5 youth competed - 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State Winners, 2 Gold Awards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 Interview Contest, 3 youth competed,-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Gold Award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 Robotics Contest, 1 youth competed-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Gold Award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State Presentation Day, 3 youth participants-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Platinum(perfect Score), 2 Gold Awards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490E9-54EF-4C26-A409-EF61DAE07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65" y="3254364"/>
            <a:ext cx="1202267" cy="180340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EF9617-3A83-47E3-B97A-1FA84C3345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" r="13292"/>
          <a:stretch/>
        </p:blipFill>
        <p:spPr>
          <a:xfrm>
            <a:off x="9222016" y="3511574"/>
            <a:ext cx="1226768" cy="2065867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74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13" y="313264"/>
            <a:ext cx="10574655" cy="1090129"/>
          </a:xfrm>
        </p:spPr>
        <p:txBody>
          <a:bodyPr/>
          <a:lstStyle/>
          <a:p>
            <a:pPr algn="ctr"/>
            <a:r>
              <a:rPr lang="en-US" dirty="0" smtClean="0"/>
              <a:t>Livestock and Natural Resources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13" y="858329"/>
            <a:ext cx="10574655" cy="435133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000" dirty="0" smtClean="0"/>
              <a:t>Advisor Grace Woodmansee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b="1" i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i="1" dirty="0" smtClean="0"/>
              <a:t>Goal: </a:t>
            </a:r>
            <a:r>
              <a:rPr lang="en-US" sz="2000" dirty="0" smtClean="0"/>
              <a:t>address production challenges </a:t>
            </a:r>
            <a:r>
              <a:rPr lang="en-US" sz="2000" dirty="0"/>
              <a:t>with </a:t>
            </a:r>
            <a:r>
              <a:rPr lang="en-US" sz="2000" dirty="0" smtClean="0"/>
              <a:t>science-based outreach, education, and region-specific </a:t>
            </a:r>
            <a:r>
              <a:rPr lang="en-US" sz="2000" dirty="0"/>
              <a:t>research conducted in collaboration with the ranching </a:t>
            </a:r>
            <a:r>
              <a:rPr lang="en-US" sz="2000" dirty="0" smtClean="0"/>
              <a:t>community.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4262" y="2414611"/>
            <a:ext cx="7682528" cy="3489164"/>
            <a:chOff x="2166185" y="2515403"/>
            <a:chExt cx="7682528" cy="3489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803" y="2889532"/>
              <a:ext cx="2321910" cy="30958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t="10005" r="27053"/>
            <a:stretch/>
          </p:blipFill>
          <p:spPr>
            <a:xfrm>
              <a:off x="2166185" y="2884735"/>
              <a:ext cx="2321910" cy="31006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4" t="24830" r="28290" b="6137"/>
            <a:stretch/>
          </p:blipFill>
          <p:spPr>
            <a:xfrm>
              <a:off x="4846494" y="2888968"/>
              <a:ext cx="2321910" cy="31155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29934" y="2515403"/>
              <a:ext cx="115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5A9E"/>
                  </a:solidFill>
                </a:rPr>
                <a:t>Education</a:t>
              </a:r>
              <a:endParaRPr lang="en-US" b="1" i="1" dirty="0">
                <a:solidFill>
                  <a:srgbClr val="005A9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78011" y="2521263"/>
              <a:ext cx="10913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5A9E"/>
                  </a:solidFill>
                </a:rPr>
                <a:t>Outreach</a:t>
              </a:r>
              <a:endParaRPr lang="en-US" b="1" i="1" dirty="0">
                <a:solidFill>
                  <a:srgbClr val="005A9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52979" y="2515403"/>
              <a:ext cx="1069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05A9E"/>
                  </a:solidFill>
                </a:rPr>
                <a:t>Research</a:t>
              </a:r>
              <a:endParaRPr lang="en-US" b="1" i="1" dirty="0">
                <a:solidFill>
                  <a:srgbClr val="005A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1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73CC6C6A-26AF-994D-A8E8-D7CBA891E44E}" vid="{6ACD0E60-C060-C243-8C09-C70D784CAD2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719</Words>
  <Application>Microsoft Office PowerPoint</Application>
  <PresentationFormat>Widescreen</PresentationFormat>
  <Paragraphs>139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Euphemia</vt:lpstr>
      <vt:lpstr>Wingdings</vt:lpstr>
      <vt:lpstr>Office Theme</vt:lpstr>
      <vt:lpstr>1_Office Theme</vt:lpstr>
      <vt:lpstr>Siskiyou County  University of California Cooperative Extension Office</vt:lpstr>
      <vt:lpstr>UC Cooperative Extension in Siskiyou County Leveraging the Power of the UC System</vt:lpstr>
      <vt:lpstr>Organization Chart for Yreka Farm Advisor Office</vt:lpstr>
      <vt:lpstr>Organization Chart for Tulelake Farm Advisor Office</vt:lpstr>
      <vt:lpstr>Intermountain REC</vt:lpstr>
      <vt:lpstr>Siskiyou County 4-H Youth Development Program</vt:lpstr>
      <vt:lpstr>Siskiyou County 4-H Youth Development Program</vt:lpstr>
      <vt:lpstr>Siskiyou County 4-H Youth Development Program</vt:lpstr>
      <vt:lpstr>Livestock and Natural Resources Program</vt:lpstr>
      <vt:lpstr>Livestock and Natural Resources Program</vt:lpstr>
      <vt:lpstr>Wildfire preparedness:  Siskiyou County Livestock Pass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title slide. This slide works well for long titles</dc:title>
  <dc:creator>Sandra J Osterman</dc:creator>
  <cp:lastModifiedBy>Grace Woodmansee</cp:lastModifiedBy>
  <cp:revision>32</cp:revision>
  <dcterms:created xsi:type="dcterms:W3CDTF">2019-09-25T00:03:40Z</dcterms:created>
  <dcterms:modified xsi:type="dcterms:W3CDTF">2023-06-15T21:17:36Z</dcterms:modified>
</cp:coreProperties>
</file>