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56" r:id="rId2"/>
    <p:sldId id="267" r:id="rId3"/>
    <p:sldId id="283" r:id="rId4"/>
    <p:sldId id="296" r:id="rId5"/>
    <p:sldId id="295" r:id="rId6"/>
    <p:sldId id="262" r:id="rId7"/>
    <p:sldId id="284" r:id="rId8"/>
    <p:sldId id="285" r:id="rId9"/>
    <p:sldId id="286" r:id="rId10"/>
    <p:sldId id="287" r:id="rId11"/>
    <p:sldId id="288" r:id="rId12"/>
    <p:sldId id="289" r:id="rId13"/>
    <p:sldId id="290" r:id="rId14"/>
    <p:sldId id="291" r:id="rId15"/>
    <p:sldId id="292" r:id="rId16"/>
    <p:sldId id="293" r:id="rId17"/>
    <p:sldId id="298" r:id="rId18"/>
    <p:sldId id="297" r:id="rId19"/>
    <p:sldId id="294" r:id="rId20"/>
  </p:sldIdLst>
  <p:sldSz cx="10058400" cy="7772400"/>
  <p:notesSz cx="6858000" cy="9144000"/>
  <p:defaultTextStyle>
    <a:defPPr>
      <a:defRPr lang="en-US"/>
    </a:defPPr>
    <a:lvl1pPr marL="0" algn="l" defTabSz="694670" rtl="0" eaLnBrk="1" latinLnBrk="0" hangingPunct="1">
      <a:defRPr sz="1367" kern="1200">
        <a:solidFill>
          <a:schemeClr val="tx1"/>
        </a:solidFill>
        <a:latin typeface="+mn-lt"/>
        <a:ea typeface="+mn-ea"/>
        <a:cs typeface="+mn-cs"/>
      </a:defRPr>
    </a:lvl1pPr>
    <a:lvl2pPr marL="347335" algn="l" defTabSz="694670" rtl="0" eaLnBrk="1" latinLnBrk="0" hangingPunct="1">
      <a:defRPr sz="1367" kern="1200">
        <a:solidFill>
          <a:schemeClr val="tx1"/>
        </a:solidFill>
        <a:latin typeface="+mn-lt"/>
        <a:ea typeface="+mn-ea"/>
        <a:cs typeface="+mn-cs"/>
      </a:defRPr>
    </a:lvl2pPr>
    <a:lvl3pPr marL="694670" algn="l" defTabSz="694670" rtl="0" eaLnBrk="1" latinLnBrk="0" hangingPunct="1">
      <a:defRPr sz="1367" kern="1200">
        <a:solidFill>
          <a:schemeClr val="tx1"/>
        </a:solidFill>
        <a:latin typeface="+mn-lt"/>
        <a:ea typeface="+mn-ea"/>
        <a:cs typeface="+mn-cs"/>
      </a:defRPr>
    </a:lvl3pPr>
    <a:lvl4pPr marL="1042005" algn="l" defTabSz="694670" rtl="0" eaLnBrk="1" latinLnBrk="0" hangingPunct="1">
      <a:defRPr sz="1367" kern="1200">
        <a:solidFill>
          <a:schemeClr val="tx1"/>
        </a:solidFill>
        <a:latin typeface="+mn-lt"/>
        <a:ea typeface="+mn-ea"/>
        <a:cs typeface="+mn-cs"/>
      </a:defRPr>
    </a:lvl4pPr>
    <a:lvl5pPr marL="1389339" algn="l" defTabSz="694670" rtl="0" eaLnBrk="1" latinLnBrk="0" hangingPunct="1">
      <a:defRPr sz="1367" kern="1200">
        <a:solidFill>
          <a:schemeClr val="tx1"/>
        </a:solidFill>
        <a:latin typeface="+mn-lt"/>
        <a:ea typeface="+mn-ea"/>
        <a:cs typeface="+mn-cs"/>
      </a:defRPr>
    </a:lvl5pPr>
    <a:lvl6pPr marL="1736674" algn="l" defTabSz="694670" rtl="0" eaLnBrk="1" latinLnBrk="0" hangingPunct="1">
      <a:defRPr sz="1367" kern="1200">
        <a:solidFill>
          <a:schemeClr val="tx1"/>
        </a:solidFill>
        <a:latin typeface="+mn-lt"/>
        <a:ea typeface="+mn-ea"/>
        <a:cs typeface="+mn-cs"/>
      </a:defRPr>
    </a:lvl6pPr>
    <a:lvl7pPr marL="2084009" algn="l" defTabSz="694670" rtl="0" eaLnBrk="1" latinLnBrk="0" hangingPunct="1">
      <a:defRPr sz="1367" kern="1200">
        <a:solidFill>
          <a:schemeClr val="tx1"/>
        </a:solidFill>
        <a:latin typeface="+mn-lt"/>
        <a:ea typeface="+mn-ea"/>
        <a:cs typeface="+mn-cs"/>
      </a:defRPr>
    </a:lvl7pPr>
    <a:lvl8pPr marL="2431344" algn="l" defTabSz="694670" rtl="0" eaLnBrk="1" latinLnBrk="0" hangingPunct="1">
      <a:defRPr sz="1367" kern="1200">
        <a:solidFill>
          <a:schemeClr val="tx1"/>
        </a:solidFill>
        <a:latin typeface="+mn-lt"/>
        <a:ea typeface="+mn-ea"/>
        <a:cs typeface="+mn-cs"/>
      </a:defRPr>
    </a:lvl8pPr>
    <a:lvl9pPr marL="2778679" algn="l" defTabSz="694670" rtl="0" eaLnBrk="1" latinLnBrk="0" hangingPunct="1">
      <a:defRPr sz="13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80E83D-DBE8-5056-9C2D-CC7766658AEB}" name="Finnegan, Emily" initials="FE" userId="S::Emily.Finnegan@stantec.com::3fbc3b10-54c7-429e-9b2f-915b124725bc" providerId="AD"/>
  <p188:author id="{276B2CC7-A771-F083-5A03-83CD4740A25D}" name="Perez-Reyes, Marisa" initials="PRM" userId="S::Marisa.Perez-Reyes@stantec.com::eb12a911-d1ac-4530-b395-a20832c26c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FF"/>
    <a:srgbClr val="65BDFF"/>
    <a:srgbClr val="DEEAF6"/>
    <a:srgbClr val="9F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8" autoAdjust="0"/>
    <p:restoredTop sz="94967" autoAdjust="0"/>
  </p:normalViewPr>
  <p:slideViewPr>
    <p:cSldViewPr>
      <p:cViewPr varScale="1">
        <p:scale>
          <a:sx n="84" d="100"/>
          <a:sy n="84" d="100"/>
        </p:scale>
        <p:origin x="1128" y="60"/>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6F2C3-746A-436F-A860-835C986BA689}" type="datetimeFigureOut">
              <a:rPr lang="en-US" smtClean="0"/>
              <a:t>5/26/2023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81EEC-82DC-43E6-B1D5-64DCA4B44455}" type="slidenum">
              <a:rPr lang="en-US" smtClean="0"/>
              <a:t>‹#›</a:t>
            </a:fld>
            <a:endParaRPr lang="en-US"/>
          </a:p>
        </p:txBody>
      </p:sp>
    </p:spTree>
    <p:extLst>
      <p:ext uri="{BB962C8B-B14F-4D97-AF65-F5344CB8AC3E}">
        <p14:creationId xmlns:p14="http://schemas.microsoft.com/office/powerpoint/2010/main" val="632231883"/>
      </p:ext>
    </p:extLst>
  </p:cSld>
  <p:clrMap bg1="lt1" tx1="dk1" bg2="lt2" tx2="dk2" accent1="accent1" accent2="accent2" accent3="accent3" accent4="accent4" accent5="accent5" accent6="accent6" hlink="hlink" folHlink="folHlink"/>
  <p:notesStyle>
    <a:lvl1pPr marL="0" algn="l" defTabSz="694670" rtl="0" eaLnBrk="1" latinLnBrk="0" hangingPunct="1">
      <a:defRPr sz="912" kern="1200">
        <a:solidFill>
          <a:schemeClr val="tx1"/>
        </a:solidFill>
        <a:latin typeface="+mn-lt"/>
        <a:ea typeface="+mn-ea"/>
        <a:cs typeface="+mn-cs"/>
      </a:defRPr>
    </a:lvl1pPr>
    <a:lvl2pPr marL="347335" algn="l" defTabSz="694670" rtl="0" eaLnBrk="1" latinLnBrk="0" hangingPunct="1">
      <a:defRPr sz="912" kern="1200">
        <a:solidFill>
          <a:schemeClr val="tx1"/>
        </a:solidFill>
        <a:latin typeface="+mn-lt"/>
        <a:ea typeface="+mn-ea"/>
        <a:cs typeface="+mn-cs"/>
      </a:defRPr>
    </a:lvl2pPr>
    <a:lvl3pPr marL="694670" algn="l" defTabSz="694670" rtl="0" eaLnBrk="1" latinLnBrk="0" hangingPunct="1">
      <a:defRPr sz="912" kern="1200">
        <a:solidFill>
          <a:schemeClr val="tx1"/>
        </a:solidFill>
        <a:latin typeface="+mn-lt"/>
        <a:ea typeface="+mn-ea"/>
        <a:cs typeface="+mn-cs"/>
      </a:defRPr>
    </a:lvl3pPr>
    <a:lvl4pPr marL="1042005" algn="l" defTabSz="694670" rtl="0" eaLnBrk="1" latinLnBrk="0" hangingPunct="1">
      <a:defRPr sz="912" kern="1200">
        <a:solidFill>
          <a:schemeClr val="tx1"/>
        </a:solidFill>
        <a:latin typeface="+mn-lt"/>
        <a:ea typeface="+mn-ea"/>
        <a:cs typeface="+mn-cs"/>
      </a:defRPr>
    </a:lvl4pPr>
    <a:lvl5pPr marL="1389339" algn="l" defTabSz="694670" rtl="0" eaLnBrk="1" latinLnBrk="0" hangingPunct="1">
      <a:defRPr sz="912" kern="1200">
        <a:solidFill>
          <a:schemeClr val="tx1"/>
        </a:solidFill>
        <a:latin typeface="+mn-lt"/>
        <a:ea typeface="+mn-ea"/>
        <a:cs typeface="+mn-cs"/>
      </a:defRPr>
    </a:lvl5pPr>
    <a:lvl6pPr marL="1736674" algn="l" defTabSz="694670" rtl="0" eaLnBrk="1" latinLnBrk="0" hangingPunct="1">
      <a:defRPr sz="912" kern="1200">
        <a:solidFill>
          <a:schemeClr val="tx1"/>
        </a:solidFill>
        <a:latin typeface="+mn-lt"/>
        <a:ea typeface="+mn-ea"/>
        <a:cs typeface="+mn-cs"/>
      </a:defRPr>
    </a:lvl6pPr>
    <a:lvl7pPr marL="2084009" algn="l" defTabSz="694670" rtl="0" eaLnBrk="1" latinLnBrk="0" hangingPunct="1">
      <a:defRPr sz="912" kern="1200">
        <a:solidFill>
          <a:schemeClr val="tx1"/>
        </a:solidFill>
        <a:latin typeface="+mn-lt"/>
        <a:ea typeface="+mn-ea"/>
        <a:cs typeface="+mn-cs"/>
      </a:defRPr>
    </a:lvl7pPr>
    <a:lvl8pPr marL="2431344" algn="l" defTabSz="694670" rtl="0" eaLnBrk="1" latinLnBrk="0" hangingPunct="1">
      <a:defRPr sz="912" kern="1200">
        <a:solidFill>
          <a:schemeClr val="tx1"/>
        </a:solidFill>
        <a:latin typeface="+mn-lt"/>
        <a:ea typeface="+mn-ea"/>
        <a:cs typeface="+mn-cs"/>
      </a:defRPr>
    </a:lvl8pPr>
    <a:lvl9pPr marL="2778679" algn="l" defTabSz="694670" rtl="0" eaLnBrk="1" latinLnBrk="0" hangingPunct="1">
      <a:defRPr sz="91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a:t>
            </a:fld>
            <a:endParaRPr lang="en-US"/>
          </a:p>
        </p:txBody>
      </p:sp>
    </p:spTree>
    <p:extLst>
      <p:ext uri="{BB962C8B-B14F-4D97-AF65-F5344CB8AC3E}">
        <p14:creationId xmlns:p14="http://schemas.microsoft.com/office/powerpoint/2010/main" val="23520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Reminder – goal here is to </a:t>
            </a:r>
            <a:r>
              <a:rPr lang="en-US" sz="11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clarify GSA decision-making roles and responsibilities </a:t>
            </a:r>
            <a:r>
              <a:rPr lang="en-US" sz="11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and the decision-making support processes that inform GSP implementation.</a:t>
            </a:r>
          </a:p>
          <a:p>
            <a:endParaRPr lang="en-US" sz="11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r>
              <a:rPr lang="en-US" sz="11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Tactic 1 - In addition to supporting the GSA and staff, this document would also be used as a tool to onboard new Advisory Committee members.</a:t>
            </a:r>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10</a:t>
            </a:fld>
            <a:endParaRPr lang="en-US"/>
          </a:p>
        </p:txBody>
      </p:sp>
    </p:spTree>
    <p:extLst>
      <p:ext uri="{BB962C8B-B14F-4D97-AF65-F5344CB8AC3E}">
        <p14:creationId xmlns:p14="http://schemas.microsoft.com/office/powerpoint/2010/main" val="10943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11</a:t>
            </a:fld>
            <a:endParaRPr lang="en-US"/>
          </a:p>
        </p:txBody>
      </p:sp>
    </p:spTree>
    <p:extLst>
      <p:ext uri="{BB962C8B-B14F-4D97-AF65-F5344CB8AC3E}">
        <p14:creationId xmlns:p14="http://schemas.microsoft.com/office/powerpoint/2010/main" val="147307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12</a:t>
            </a:fld>
            <a:endParaRPr lang="en-US"/>
          </a:p>
        </p:txBody>
      </p:sp>
    </p:spTree>
    <p:extLst>
      <p:ext uri="{BB962C8B-B14F-4D97-AF65-F5344CB8AC3E}">
        <p14:creationId xmlns:p14="http://schemas.microsoft.com/office/powerpoint/2010/main" val="24100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13</a:t>
            </a:fld>
            <a:endParaRPr lang="en-US"/>
          </a:p>
        </p:txBody>
      </p:sp>
    </p:spTree>
    <p:extLst>
      <p:ext uri="{BB962C8B-B14F-4D97-AF65-F5344CB8AC3E}">
        <p14:creationId xmlns:p14="http://schemas.microsoft.com/office/powerpoint/2010/main" val="289716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14</a:t>
            </a:fld>
            <a:endParaRPr lang="en-US"/>
          </a:p>
        </p:txBody>
      </p:sp>
    </p:spTree>
    <p:extLst>
      <p:ext uri="{BB962C8B-B14F-4D97-AF65-F5344CB8AC3E}">
        <p14:creationId xmlns:p14="http://schemas.microsoft.com/office/powerpoint/2010/main" val="215111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15</a:t>
            </a:fld>
            <a:endParaRPr lang="en-US"/>
          </a:p>
        </p:txBody>
      </p:sp>
    </p:spTree>
    <p:extLst>
      <p:ext uri="{BB962C8B-B14F-4D97-AF65-F5344CB8AC3E}">
        <p14:creationId xmlns:p14="http://schemas.microsoft.com/office/powerpoint/2010/main" val="267478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16</a:t>
            </a:fld>
            <a:endParaRPr lang="en-US"/>
          </a:p>
        </p:txBody>
      </p:sp>
    </p:spTree>
    <p:extLst>
      <p:ext uri="{BB962C8B-B14F-4D97-AF65-F5344CB8AC3E}">
        <p14:creationId xmlns:p14="http://schemas.microsoft.com/office/powerpoint/2010/main" val="260651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17</a:t>
            </a:fld>
            <a:endParaRPr lang="en-US"/>
          </a:p>
        </p:txBody>
      </p:sp>
    </p:spTree>
    <p:extLst>
      <p:ext uri="{BB962C8B-B14F-4D97-AF65-F5344CB8AC3E}">
        <p14:creationId xmlns:p14="http://schemas.microsoft.com/office/powerpoint/2010/main" val="1438137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18</a:t>
            </a:fld>
            <a:endParaRPr lang="en-US"/>
          </a:p>
        </p:txBody>
      </p:sp>
    </p:spTree>
    <p:extLst>
      <p:ext uri="{BB962C8B-B14F-4D97-AF65-F5344CB8AC3E}">
        <p14:creationId xmlns:p14="http://schemas.microsoft.com/office/powerpoint/2010/main" val="9958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19</a:t>
            </a:fld>
            <a:endParaRPr lang="en-US"/>
          </a:p>
        </p:txBody>
      </p:sp>
    </p:spTree>
    <p:extLst>
      <p:ext uri="{BB962C8B-B14F-4D97-AF65-F5344CB8AC3E}">
        <p14:creationId xmlns:p14="http://schemas.microsoft.com/office/powerpoint/2010/main" val="421946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latin typeface="+mn-lt"/>
            </a:endParaRPr>
          </a:p>
        </p:txBody>
      </p:sp>
      <p:sp>
        <p:nvSpPr>
          <p:cNvPr id="4" name="Slide Number Placeholder 3"/>
          <p:cNvSpPr>
            <a:spLocks noGrp="1"/>
          </p:cNvSpPr>
          <p:nvPr>
            <p:ph type="sldNum" sz="quarter" idx="5"/>
          </p:nvPr>
        </p:nvSpPr>
        <p:spPr/>
        <p:txBody>
          <a:bodyPr/>
          <a:lstStyle/>
          <a:p>
            <a:fld id="{A5981EEC-82DC-43E6-B1D5-64DCA4B44455}" type="slidenum">
              <a:rPr lang="en-US" smtClean="0"/>
              <a:t>2</a:t>
            </a:fld>
            <a:endParaRPr lang="en-US"/>
          </a:p>
        </p:txBody>
      </p:sp>
    </p:spTree>
    <p:extLst>
      <p:ext uri="{BB962C8B-B14F-4D97-AF65-F5344CB8AC3E}">
        <p14:creationId xmlns:p14="http://schemas.microsoft.com/office/powerpoint/2010/main" val="337993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3</a:t>
            </a:fld>
            <a:endParaRPr lang="en-US"/>
          </a:p>
        </p:txBody>
      </p:sp>
    </p:spTree>
    <p:extLst>
      <p:ext uri="{BB962C8B-B14F-4D97-AF65-F5344CB8AC3E}">
        <p14:creationId xmlns:p14="http://schemas.microsoft.com/office/powerpoint/2010/main" val="166043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EF</a:t>
            </a:r>
          </a:p>
          <a:p>
            <a:pPr marL="171450" indent="-171450">
              <a:buFontTx/>
              <a:buChar char="-"/>
            </a:pPr>
            <a:r>
              <a:rPr lang="en-US" sz="1100" dirty="0"/>
              <a:t>Vision Statement </a:t>
            </a:r>
          </a:p>
          <a:p>
            <a:pPr marL="171450" indent="-171450">
              <a:buFontTx/>
              <a:buChar char="-"/>
            </a:pPr>
            <a:r>
              <a:rPr lang="en-US" sz="1100" dirty="0"/>
              <a:t>Goal: answers the question of “what”</a:t>
            </a:r>
          </a:p>
          <a:p>
            <a:pPr marL="171450" indent="-171450">
              <a:buFontTx/>
              <a:buChar char="-"/>
            </a:pPr>
            <a:r>
              <a:rPr lang="en-US" sz="1100" dirty="0"/>
              <a:t>Strategy: answers the question of “how” in general terms</a:t>
            </a:r>
          </a:p>
          <a:p>
            <a:pPr marL="171450" indent="-171450">
              <a:buFontTx/>
              <a:buChar char="-"/>
            </a:pPr>
            <a:r>
              <a:rPr lang="en-US" sz="1100" dirty="0"/>
              <a:t>Tactic: answers the question of “how” in specific terms</a:t>
            </a:r>
          </a:p>
        </p:txBody>
      </p:sp>
      <p:sp>
        <p:nvSpPr>
          <p:cNvPr id="4" name="Slide Number Placeholder 3"/>
          <p:cNvSpPr>
            <a:spLocks noGrp="1"/>
          </p:cNvSpPr>
          <p:nvPr>
            <p:ph type="sldNum" sz="quarter" idx="5"/>
          </p:nvPr>
        </p:nvSpPr>
        <p:spPr/>
        <p:txBody>
          <a:bodyPr/>
          <a:lstStyle/>
          <a:p>
            <a:pPr marL="0" marR="0" lvl="0" indent="0" algn="r" defTabSz="694670" rtl="0" eaLnBrk="1" fontAlgn="auto" latinLnBrk="0" hangingPunct="1">
              <a:lnSpc>
                <a:spcPct val="100000"/>
              </a:lnSpc>
              <a:spcBef>
                <a:spcPts val="0"/>
              </a:spcBef>
              <a:spcAft>
                <a:spcPts val="0"/>
              </a:spcAft>
              <a:buClrTx/>
              <a:buSzTx/>
              <a:buFontTx/>
              <a:buNone/>
              <a:tabLst/>
              <a:defRPr/>
            </a:pPr>
            <a:fld id="{A5981EEC-82DC-43E6-B1D5-64DCA4B44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46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43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5</a:t>
            </a:fld>
            <a:endParaRPr lang="en-US"/>
          </a:p>
        </p:txBody>
      </p:sp>
    </p:spTree>
    <p:extLst>
      <p:ext uri="{BB962C8B-B14F-4D97-AF65-F5344CB8AC3E}">
        <p14:creationId xmlns:p14="http://schemas.microsoft.com/office/powerpoint/2010/main" val="76924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6</a:t>
            </a:fld>
            <a:endParaRPr lang="en-US"/>
          </a:p>
        </p:txBody>
      </p:sp>
    </p:spTree>
    <p:extLst>
      <p:ext uri="{BB962C8B-B14F-4D97-AF65-F5344CB8AC3E}">
        <p14:creationId xmlns:p14="http://schemas.microsoft.com/office/powerpoint/2010/main" val="174968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7</a:t>
            </a:fld>
            <a:endParaRPr lang="en-US"/>
          </a:p>
        </p:txBody>
      </p:sp>
    </p:spTree>
    <p:extLst>
      <p:ext uri="{BB962C8B-B14F-4D97-AF65-F5344CB8AC3E}">
        <p14:creationId xmlns:p14="http://schemas.microsoft.com/office/powerpoint/2010/main" val="282334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8</a:t>
            </a:fld>
            <a:endParaRPr lang="en-US"/>
          </a:p>
        </p:txBody>
      </p:sp>
    </p:spTree>
    <p:extLst>
      <p:ext uri="{BB962C8B-B14F-4D97-AF65-F5344CB8AC3E}">
        <p14:creationId xmlns:p14="http://schemas.microsoft.com/office/powerpoint/2010/main" val="158753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5981EEC-82DC-43E6-B1D5-64DCA4B44455}" type="slidenum">
              <a:rPr lang="en-US" smtClean="0"/>
              <a:t>9</a:t>
            </a:fld>
            <a:endParaRPr lang="en-US"/>
          </a:p>
        </p:txBody>
      </p:sp>
    </p:spTree>
    <p:extLst>
      <p:ext uri="{BB962C8B-B14F-4D97-AF65-F5344CB8AC3E}">
        <p14:creationId xmlns:p14="http://schemas.microsoft.com/office/powerpoint/2010/main" val="320460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5"/>
            <a:ext cx="8549640" cy="1666029"/>
          </a:xfrm>
        </p:spPr>
        <p:txBody>
          <a:bodyPr/>
          <a:lstStyle/>
          <a:p>
            <a:r>
              <a:rPr lang="en-US"/>
              <a:t>Click to edit Master title style</a:t>
            </a:r>
            <a:endParaRPr lang="en-US" dirty="0"/>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dirty="0"/>
          </a:p>
        </p:txBody>
      </p:sp>
    </p:spTree>
    <p:extLst>
      <p:ext uri="{BB962C8B-B14F-4D97-AF65-F5344CB8AC3E}">
        <p14:creationId xmlns:p14="http://schemas.microsoft.com/office/powerpoint/2010/main" val="1137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9531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9"/>
            <a:ext cx="2263140" cy="66317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9"/>
            <a:ext cx="6621780" cy="6631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93653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17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9"/>
            <a:ext cx="8549640" cy="1543685"/>
          </a:xfrm>
        </p:spPr>
        <p:txBody>
          <a:bodyPr anchor="t"/>
          <a:lstStyle>
            <a:lvl1pPr algn="l">
              <a:defRPr sz="5867"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933">
                <a:solidFill>
                  <a:schemeClr val="tx1">
                    <a:tint val="7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322D9-600A-4057-86B7-C922BA3C815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3704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1" y="1813563"/>
            <a:ext cx="4442460" cy="5129425"/>
          </a:xfrm>
        </p:spPr>
        <p:txBody>
          <a:bodyPr/>
          <a:lstStyle>
            <a:lvl1pPr>
              <a:defRPr sz="4107"/>
            </a:lvl1pPr>
            <a:lvl2pPr>
              <a:defRPr sz="3520"/>
            </a:lvl2pPr>
            <a:lvl3pPr>
              <a:defRPr sz="2933"/>
            </a:lvl3pPr>
            <a:lvl4pPr>
              <a:defRPr sz="2640"/>
            </a:lvl4pPr>
            <a:lvl5pPr>
              <a:defRPr sz="2640"/>
            </a:lvl5pPr>
            <a:lvl6pPr>
              <a:defRPr sz="2640"/>
            </a:lvl6pPr>
            <a:lvl7pPr>
              <a:defRPr sz="2640"/>
            </a:lvl7pPr>
            <a:lvl8pPr>
              <a:defRPr sz="2640"/>
            </a:lvl8pPr>
            <a:lvl9pPr>
              <a:defRPr sz="2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3"/>
            <a:ext cx="4442460" cy="5129425"/>
          </a:xfrm>
        </p:spPr>
        <p:txBody>
          <a:bodyPr/>
          <a:lstStyle>
            <a:lvl1pPr>
              <a:defRPr sz="4107"/>
            </a:lvl1pPr>
            <a:lvl2pPr>
              <a:defRPr sz="3520"/>
            </a:lvl2pPr>
            <a:lvl3pPr>
              <a:defRPr sz="2933"/>
            </a:lvl3pPr>
            <a:lvl4pPr>
              <a:defRPr sz="2640"/>
            </a:lvl4pPr>
            <a:lvl5pPr>
              <a:defRPr sz="2640"/>
            </a:lvl5pPr>
            <a:lvl6pPr>
              <a:defRPr sz="2640"/>
            </a:lvl6pPr>
            <a:lvl7pPr>
              <a:defRPr sz="2640"/>
            </a:lvl7pPr>
            <a:lvl8pPr>
              <a:defRPr sz="2640"/>
            </a:lvl8pPr>
            <a:lvl9pPr>
              <a:defRPr sz="2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322D9-600A-4057-86B7-C922BA3C8150}"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71743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8" cy="72506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02920" y="2464859"/>
            <a:ext cx="4444208" cy="4478126"/>
          </a:xfrm>
        </p:spPr>
        <p:txBody>
          <a:bodyPr/>
          <a:lstStyle>
            <a:lvl1pPr>
              <a:defRPr sz="3520"/>
            </a:lvl1pPr>
            <a:lvl2pPr>
              <a:defRPr sz="2933"/>
            </a:lvl2pPr>
            <a:lvl3pPr>
              <a:defRPr sz="2640"/>
            </a:lvl3pPr>
            <a:lvl4pPr>
              <a:defRPr sz="2347"/>
            </a:lvl4pPr>
            <a:lvl5pPr>
              <a:defRPr sz="2347"/>
            </a:lvl5pPr>
            <a:lvl6pPr>
              <a:defRPr sz="2347"/>
            </a:lvl6pPr>
            <a:lvl7pPr>
              <a:defRPr sz="2347"/>
            </a:lvl7pPr>
            <a:lvl8pPr>
              <a:defRPr sz="2347"/>
            </a:lvl8pPr>
            <a:lvl9pPr>
              <a:defRPr sz="23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3520"/>
            </a:lvl1pPr>
            <a:lvl2pPr>
              <a:defRPr sz="2933"/>
            </a:lvl2pPr>
            <a:lvl3pPr>
              <a:defRPr sz="2640"/>
            </a:lvl3pPr>
            <a:lvl4pPr>
              <a:defRPr sz="2347"/>
            </a:lvl4pPr>
            <a:lvl5pPr>
              <a:defRPr sz="2347"/>
            </a:lvl5pPr>
            <a:lvl6pPr>
              <a:defRPr sz="2347"/>
            </a:lvl6pPr>
            <a:lvl7pPr>
              <a:defRPr sz="2347"/>
            </a:lvl7pPr>
            <a:lvl8pPr>
              <a:defRPr sz="2347"/>
            </a:lvl8pPr>
            <a:lvl9pPr>
              <a:defRPr sz="23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322D9-600A-4057-86B7-C922BA3C8150}"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706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322D9-600A-4057-86B7-C922BA3C8150}"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333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322D9-600A-4057-86B7-C922BA3C8150}"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2109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6"/>
            <a:ext cx="3309144" cy="1316990"/>
          </a:xfrm>
        </p:spPr>
        <p:txBody>
          <a:bodyPr anchor="b"/>
          <a:lstStyle>
            <a:lvl1pPr algn="l">
              <a:defRPr sz="2933" b="1"/>
            </a:lvl1pPr>
          </a:lstStyle>
          <a:p>
            <a:r>
              <a:rPr lang="en-US"/>
              <a:t>Click to edit Master title style</a:t>
            </a:r>
          </a:p>
        </p:txBody>
      </p:sp>
      <p:sp>
        <p:nvSpPr>
          <p:cNvPr id="3" name="Content Placeholder 2"/>
          <p:cNvSpPr>
            <a:spLocks noGrp="1"/>
          </p:cNvSpPr>
          <p:nvPr>
            <p:ph idx="1"/>
          </p:nvPr>
        </p:nvSpPr>
        <p:spPr>
          <a:xfrm>
            <a:off x="3932554" y="309458"/>
            <a:ext cx="5622926" cy="6633528"/>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626448"/>
            <a:ext cx="3309144" cy="5316538"/>
          </a:xfrm>
        </p:spPr>
        <p:txBody>
          <a:bodyPr/>
          <a:lstStyle>
            <a:lvl1pPr marL="0" indent="0">
              <a:buNone/>
              <a:defRPr sz="2053"/>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7009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933" b="1"/>
            </a:lvl1pPr>
          </a:lstStyle>
          <a:p>
            <a:r>
              <a:rPr lang="en-US"/>
              <a:t>Click to edit Master title style</a:t>
            </a:r>
            <a:endParaRPr lang="en-US" dirty="0"/>
          </a:p>
        </p:txBody>
      </p:sp>
      <p:sp>
        <p:nvSpPr>
          <p:cNvPr id="3" name="Picture Placeholder 2"/>
          <p:cNvSpPr>
            <a:spLocks noGrp="1"/>
          </p:cNvSpPr>
          <p:nvPr>
            <p:ph type="pic" idx="1"/>
          </p:nvPr>
        </p:nvSpPr>
        <p:spPr>
          <a:xfrm>
            <a:off x="1971517" y="694479"/>
            <a:ext cx="6035040" cy="4663440"/>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2053"/>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2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13563"/>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7203867"/>
            <a:ext cx="2346960" cy="413809"/>
          </a:xfrm>
          <a:prstGeom prst="rect">
            <a:avLst/>
          </a:prstGeom>
        </p:spPr>
        <p:txBody>
          <a:bodyPr vert="horz" lIns="91440" tIns="45720" rIns="91440" bIns="45720" rtlCol="0" anchor="ctr"/>
          <a:lstStyle>
            <a:lvl1pPr algn="l">
              <a:defRPr sz="1760">
                <a:solidFill>
                  <a:schemeClr val="tx1">
                    <a:tint val="75000"/>
                  </a:schemeClr>
                </a:solidFill>
              </a:defRPr>
            </a:lvl1pPr>
          </a:lstStyle>
          <a:p>
            <a:fld id="{511322D9-600A-4057-86B7-C922BA3C8150}" type="datetimeFigureOut">
              <a:rPr lang="en-US" smtClean="0"/>
              <a:t>5/26/2023</a:t>
            </a:fld>
            <a:endParaRPr lang="en-US"/>
          </a:p>
        </p:txBody>
      </p:sp>
      <p:sp>
        <p:nvSpPr>
          <p:cNvPr id="5" name="Footer Placeholder 4"/>
          <p:cNvSpPr>
            <a:spLocks noGrp="1"/>
          </p:cNvSpPr>
          <p:nvPr>
            <p:ph type="ftr" sz="quarter" idx="3"/>
          </p:nvPr>
        </p:nvSpPr>
        <p:spPr>
          <a:xfrm>
            <a:off x="3436621" y="7203867"/>
            <a:ext cx="3185160" cy="413809"/>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1" y="7203867"/>
            <a:ext cx="2346960" cy="413809"/>
          </a:xfrm>
          <a:prstGeom prst="rect">
            <a:avLst/>
          </a:prstGeom>
        </p:spPr>
        <p:txBody>
          <a:bodyPr vert="horz" lIns="91440" tIns="45720" rIns="91440" bIns="45720" rtlCol="0" anchor="ctr"/>
          <a:lstStyle>
            <a:lvl1pPr algn="r">
              <a:defRPr sz="1760">
                <a:solidFill>
                  <a:schemeClr val="tx1">
                    <a:tint val="75000"/>
                  </a:schemeClr>
                </a:solidFill>
              </a:defRPr>
            </a:lvl1pPr>
          </a:lstStyle>
          <a:p>
            <a:fld id="{971D9764-54AE-47B6-8E0F-B32E36DEECC3}" type="slidenum">
              <a:rPr lang="en-US" smtClean="0"/>
              <a:t>‹#›</a:t>
            </a:fld>
            <a:endParaRPr lang="en-US"/>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41150" rtl="0" eaLnBrk="1" latinLnBrk="0" hangingPunct="1">
        <a:spcBef>
          <a:spcPct val="0"/>
        </a:spcBef>
        <a:buNone/>
        <a:defRPr sz="6453" kern="1200">
          <a:solidFill>
            <a:schemeClr val="tx1"/>
          </a:solidFill>
          <a:latin typeface="+mj-lt"/>
          <a:ea typeface="+mj-ea"/>
          <a:cs typeface="+mj-cs"/>
        </a:defRPr>
      </a:lvl1pPr>
    </p:titleStyle>
    <p:bodyStyle>
      <a:lvl1pPr marL="502931" indent="-502931" algn="l" defTabSz="1341150" rtl="0" eaLnBrk="1" latinLnBrk="0" hangingPunct="1">
        <a:spcBef>
          <a:spcPct val="20000"/>
        </a:spcBef>
        <a:buFont typeface="Arial" panose="020B0604020202020204" pitchFamily="34" charset="0"/>
        <a:buChar char="•"/>
        <a:defRPr sz="4693" kern="1200">
          <a:solidFill>
            <a:schemeClr val="tx1"/>
          </a:solidFill>
          <a:latin typeface="+mn-lt"/>
          <a:ea typeface="+mn-ea"/>
          <a:cs typeface="+mn-cs"/>
        </a:defRPr>
      </a:lvl1pPr>
      <a:lvl2pPr marL="1089685" indent="-419110" algn="l" defTabSz="1341150" rtl="0" eaLnBrk="1" latinLnBrk="0" hangingPunct="1">
        <a:spcBef>
          <a:spcPct val="20000"/>
        </a:spcBef>
        <a:buFont typeface="Arial" panose="020B0604020202020204" pitchFamily="34" charset="0"/>
        <a:buChar char="–"/>
        <a:defRPr sz="4107" kern="1200">
          <a:solidFill>
            <a:schemeClr val="tx1"/>
          </a:solidFill>
          <a:latin typeface="+mn-lt"/>
          <a:ea typeface="+mn-ea"/>
          <a:cs typeface="+mn-cs"/>
        </a:defRPr>
      </a:lvl2pPr>
      <a:lvl3pPr marL="1676438" indent="-335288" algn="l" defTabSz="1341150" rtl="0" eaLnBrk="1" latinLnBrk="0" hangingPunct="1">
        <a:spcBef>
          <a:spcPct val="20000"/>
        </a:spcBef>
        <a:buFont typeface="Arial" panose="020B0604020202020204" pitchFamily="34" charset="0"/>
        <a:buChar char="•"/>
        <a:defRPr sz="3520" kern="1200">
          <a:solidFill>
            <a:schemeClr val="tx1"/>
          </a:solidFill>
          <a:latin typeface="+mn-lt"/>
          <a:ea typeface="+mn-ea"/>
          <a:cs typeface="+mn-cs"/>
        </a:defRPr>
      </a:lvl3pPr>
      <a:lvl4pPr marL="2347013" indent="-335288" algn="l" defTabSz="1341150" rtl="0" eaLnBrk="1" latinLnBrk="0" hangingPunct="1">
        <a:spcBef>
          <a:spcPct val="20000"/>
        </a:spcBef>
        <a:buFont typeface="Arial" panose="020B0604020202020204" pitchFamily="34" charset="0"/>
        <a:buChar char="–"/>
        <a:defRPr sz="2933" kern="1200">
          <a:solidFill>
            <a:schemeClr val="tx1"/>
          </a:solidFill>
          <a:latin typeface="+mn-lt"/>
          <a:ea typeface="+mn-ea"/>
          <a:cs typeface="+mn-cs"/>
        </a:defRPr>
      </a:lvl4pPr>
      <a:lvl5pPr marL="3017589" indent="-335288" algn="l" defTabSz="1341150" rtl="0" eaLnBrk="1" latinLnBrk="0" hangingPunct="1">
        <a:spcBef>
          <a:spcPct val="20000"/>
        </a:spcBef>
        <a:buFont typeface="Arial" panose="020B0604020202020204" pitchFamily="34" charset="0"/>
        <a:buChar char="»"/>
        <a:defRPr sz="2933" kern="1200">
          <a:solidFill>
            <a:schemeClr val="tx1"/>
          </a:solidFill>
          <a:latin typeface="+mn-lt"/>
          <a:ea typeface="+mn-ea"/>
          <a:cs typeface="+mn-cs"/>
        </a:defRPr>
      </a:lvl5pPr>
      <a:lvl6pPr marL="3688164" indent="-335288" algn="l" defTabSz="1341150" rtl="0" eaLnBrk="1" latinLnBrk="0" hangingPunct="1">
        <a:spcBef>
          <a:spcPct val="20000"/>
        </a:spcBef>
        <a:buFont typeface="Arial" panose="020B0604020202020204" pitchFamily="34" charset="0"/>
        <a:buChar char="•"/>
        <a:defRPr sz="2933" kern="1200">
          <a:solidFill>
            <a:schemeClr val="tx1"/>
          </a:solidFill>
          <a:latin typeface="+mn-lt"/>
          <a:ea typeface="+mn-ea"/>
          <a:cs typeface="+mn-cs"/>
        </a:defRPr>
      </a:lvl6pPr>
      <a:lvl7pPr marL="4358739" indent="-335288" algn="l" defTabSz="1341150" rtl="0" eaLnBrk="1" latinLnBrk="0" hangingPunct="1">
        <a:spcBef>
          <a:spcPct val="20000"/>
        </a:spcBef>
        <a:buFont typeface="Arial" panose="020B0604020202020204" pitchFamily="34" charset="0"/>
        <a:buChar char="•"/>
        <a:defRPr sz="2933" kern="1200">
          <a:solidFill>
            <a:schemeClr val="tx1"/>
          </a:solidFill>
          <a:latin typeface="+mn-lt"/>
          <a:ea typeface="+mn-ea"/>
          <a:cs typeface="+mn-cs"/>
        </a:defRPr>
      </a:lvl7pPr>
      <a:lvl8pPr marL="5029314" indent="-335288" algn="l" defTabSz="1341150" rtl="0" eaLnBrk="1" latinLnBrk="0" hangingPunct="1">
        <a:spcBef>
          <a:spcPct val="20000"/>
        </a:spcBef>
        <a:buFont typeface="Arial" panose="020B0604020202020204" pitchFamily="34" charset="0"/>
        <a:buChar char="•"/>
        <a:defRPr sz="2933" kern="1200">
          <a:solidFill>
            <a:schemeClr val="tx1"/>
          </a:solidFill>
          <a:latin typeface="+mn-lt"/>
          <a:ea typeface="+mn-ea"/>
          <a:cs typeface="+mn-cs"/>
        </a:defRPr>
      </a:lvl8pPr>
      <a:lvl9pPr marL="5699890" indent="-335288" algn="l" defTabSz="1341150" rtl="0" eaLnBrk="1" latinLnBrk="0" hangingPunct="1">
        <a:spcBef>
          <a:spcPct val="20000"/>
        </a:spcBef>
        <a:buFont typeface="Arial" panose="020B0604020202020204" pitchFamily="34" charset="0"/>
        <a:buChar char="•"/>
        <a:defRPr sz="2933"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mily.Finnegan@stantec.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tree, nature&#10;&#10;Description automatically generated">
            <a:extLst>
              <a:ext uri="{FF2B5EF4-FFF2-40B4-BE49-F238E27FC236}">
                <a16:creationId xmlns:a16="http://schemas.microsoft.com/office/drawing/2014/main" id="{1BFBE883-9AA3-9DF6-C035-BB5990FD08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1"/>
          <a:stretch/>
        </p:blipFill>
        <p:spPr>
          <a:xfrm>
            <a:off x="0" y="0"/>
            <a:ext cx="10058400" cy="7772400"/>
          </a:xfrm>
          <a:prstGeom prst="rect">
            <a:avLst/>
          </a:prstGeom>
        </p:spPr>
      </p:pic>
      <p:sp>
        <p:nvSpPr>
          <p:cNvPr id="4" name="Title 1">
            <a:extLst>
              <a:ext uri="{FF2B5EF4-FFF2-40B4-BE49-F238E27FC236}">
                <a16:creationId xmlns:a16="http://schemas.microsoft.com/office/drawing/2014/main" id="{DF3EAB33-8E52-5C8A-B410-CBC630C5DBA2}"/>
              </a:ext>
            </a:extLst>
          </p:cNvPr>
          <p:cNvSpPr txBox="1">
            <a:spLocks/>
          </p:cNvSpPr>
          <p:nvPr/>
        </p:nvSpPr>
        <p:spPr>
          <a:xfrm>
            <a:off x="247650" y="304800"/>
            <a:ext cx="9563100" cy="1905000"/>
          </a:xfrm>
          <a:prstGeom prst="rect">
            <a:avLst/>
          </a:prstGeom>
          <a:solidFill>
            <a:schemeClr val="bg1">
              <a:alpha val="75000"/>
            </a:schemeClr>
          </a:solidFill>
        </p:spPr>
        <p:txBody>
          <a:bodyPr vert="horz" lIns="0" tIns="0" rIns="0" bIns="0" rtlCol="0" anchor="ctr">
            <a:noAutofit/>
          </a:bodyPr>
          <a:lstStyle>
            <a:lvl1pPr algn="ctr" defTabSz="1341150" rtl="0" eaLnBrk="1" latinLnBrk="0" hangingPunct="1">
              <a:spcBef>
                <a:spcPct val="0"/>
              </a:spcBef>
              <a:buNone/>
              <a:defRPr sz="6453" kern="1200">
                <a:solidFill>
                  <a:schemeClr val="tx1"/>
                </a:solidFill>
                <a:latin typeface="+mj-lt"/>
                <a:ea typeface="+mj-ea"/>
                <a:cs typeface="+mj-cs"/>
              </a:defRPr>
            </a:lvl1pPr>
          </a:lstStyle>
          <a:p>
            <a:pPr marL="274320" marR="676910" algn="l">
              <a:lnSpc>
                <a:spcPct val="106000"/>
              </a:lnSpc>
              <a:spcBef>
                <a:spcPts val="0"/>
              </a:spcBef>
              <a:spcAft>
                <a:spcPts val="0"/>
              </a:spcAft>
            </a:pPr>
            <a:r>
              <a:rPr lang="en-US" sz="3100" b="1" kern="1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Strategic Planning for Managing Groundwater </a:t>
            </a:r>
            <a:r>
              <a:rPr lang="en-US" sz="2000" b="1" kern="1400"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rPr>
              <a:t>Siskiyou County Groundwater Sustainability Agency</a:t>
            </a:r>
            <a:endParaRPr lang="en-US" sz="1800" b="1" kern="1400"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74320" marR="676910" algn="l">
              <a:lnSpc>
                <a:spcPct val="106000"/>
              </a:lnSpc>
              <a:spcBef>
                <a:spcPts val="0"/>
              </a:spcBef>
            </a:pPr>
            <a:r>
              <a:rPr lang="en-US" sz="1800" b="1" kern="1400" dirty="0">
                <a:solidFill>
                  <a:schemeClr val="accent3">
                    <a:lumMod val="50000"/>
                  </a:schemeClr>
                </a:solidFill>
                <a:latin typeface="Arial" panose="020B0604020202020204" pitchFamily="34" charset="0"/>
                <a:ea typeface="Times New Roman" panose="02020603050405020304" pitchFamily="18" charset="0"/>
                <a:cs typeface="Arial" panose="020B0604020202020204" pitchFamily="34" charset="0"/>
              </a:rPr>
              <a:t>Board of Supervisors Meeting</a:t>
            </a:r>
          </a:p>
          <a:p>
            <a:pPr marL="274320" marR="676910" algn="l">
              <a:lnSpc>
                <a:spcPct val="106000"/>
              </a:lnSpc>
              <a:spcBef>
                <a:spcPts val="0"/>
              </a:spcBef>
            </a:pPr>
            <a:r>
              <a:rPr lang="en-US" sz="1800" b="1" kern="1400"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rPr>
              <a:t>June 6, 2023</a:t>
            </a:r>
            <a:endParaRPr lang="en-US" sz="1800" kern="1400"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377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chemeClr val="accent2">
                    <a:lumMod val="75000"/>
                  </a:schemeClr>
                </a:solidFill>
                <a:latin typeface="Arial" panose="020B0604020202020204" pitchFamily="34" charset="0"/>
                <a:cs typeface="Arial" panose="020B0604020202020204" pitchFamily="34" charset="0"/>
              </a:rPr>
              <a:t>Near-Term</a:t>
            </a:r>
            <a:r>
              <a:rPr lang="en-US" sz="3200" b="1" dirty="0">
                <a:solidFill>
                  <a:srgbClr val="0070C0"/>
                </a:solidFill>
                <a:latin typeface="Arial" panose="020B0604020202020204" pitchFamily="34" charset="0"/>
                <a:cs typeface="Arial" panose="020B0604020202020204" pitchFamily="34" charset="0"/>
              </a:rPr>
              <a:t> Decision-Making Tactics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10</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2829732169"/>
              </p:ext>
            </p:extLst>
          </p:nvPr>
        </p:nvGraphicFramePr>
        <p:xfrm>
          <a:off x="663956" y="1524000"/>
          <a:ext cx="8730487" cy="4541919"/>
        </p:xfrm>
        <a:graphic>
          <a:graphicData uri="http://schemas.openxmlformats.org/drawingml/2006/table">
            <a:tbl>
              <a:tblPr firstRow="1" firstCol="1" bandRow="1"/>
              <a:tblGrid>
                <a:gridCol w="1164844">
                  <a:extLst>
                    <a:ext uri="{9D8B030D-6E8A-4147-A177-3AD203B41FA5}">
                      <a16:colId xmlns:a16="http://schemas.microsoft.com/office/drawing/2014/main" val="1462248232"/>
                    </a:ext>
                  </a:extLst>
                </a:gridCol>
                <a:gridCol w="7565643">
                  <a:extLst>
                    <a:ext uri="{9D8B030D-6E8A-4147-A177-3AD203B41FA5}">
                      <a16:colId xmlns:a16="http://schemas.microsoft.com/office/drawing/2014/main" val="903134209"/>
                    </a:ext>
                  </a:extLst>
                </a:gridCol>
              </a:tblGrid>
              <a:tr h="1345901">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1</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Develop a document that outlines the roles and responsibilities of GSA Staff, Board members, and Advisory Committee members and the process for making decisions and recommendations during GSP implementation. </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1052975">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2</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Establish regular communications with agencies and organizations to outline shared goals and identify opportunities for collaboration on GSP implementation. This may include the development of coordination of agreements such as Memoranda of Understanding with Tribes.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r h="1052975">
                <a:tc gridSpan="2">
                  <a:txBody>
                    <a:bodyPr/>
                    <a:lstStyle/>
                    <a:p>
                      <a:pPr marL="0" marR="0">
                        <a:lnSpc>
                          <a:spcPct val="115000"/>
                        </a:lnSpc>
                        <a:spcBef>
                          <a:spcPts val="0"/>
                        </a:spcBef>
                        <a:spcAft>
                          <a:spcPts val="0"/>
                        </a:spcAft>
                      </a:pPr>
                      <a:r>
                        <a:rPr lang="en-US" sz="19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Board Discussion Questions</a:t>
                      </a:r>
                    </a:p>
                    <a:p>
                      <a:pPr marL="0" marR="0">
                        <a:lnSpc>
                          <a:spcPct val="115000"/>
                        </a:lnSpc>
                        <a:spcBef>
                          <a:spcPts val="0"/>
                        </a:spcBef>
                        <a:spcAft>
                          <a:spcPts val="0"/>
                        </a:spcAft>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Do you agree or disagree with these tactics? Anything to augment or amend?</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marL="0" marR="0">
                        <a:lnSpc>
                          <a:spcPct val="115000"/>
                        </a:lnSpc>
                        <a:spcBef>
                          <a:spcPts val="0"/>
                        </a:spcBef>
                        <a:spcAft>
                          <a:spcPts val="0"/>
                        </a:spcAft>
                      </a:pPr>
                      <a:endPar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142967495"/>
                  </a:ext>
                </a:extLst>
              </a:tr>
            </a:tbl>
          </a:graphicData>
        </a:graphic>
      </p:graphicFrame>
    </p:spTree>
    <p:extLst>
      <p:ext uri="{BB962C8B-B14F-4D97-AF65-F5344CB8AC3E}">
        <p14:creationId xmlns:p14="http://schemas.microsoft.com/office/powerpoint/2010/main" val="113693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chemeClr val="accent2">
                    <a:lumMod val="75000"/>
                  </a:schemeClr>
                </a:solidFill>
                <a:latin typeface="Arial" panose="020B0604020202020204" pitchFamily="34" charset="0"/>
                <a:cs typeface="Arial" panose="020B0604020202020204" pitchFamily="34" charset="0"/>
              </a:rPr>
              <a:t>Long-Term</a:t>
            </a:r>
            <a:r>
              <a:rPr lang="en-US" sz="3200" b="1" dirty="0">
                <a:solidFill>
                  <a:srgbClr val="0070C0"/>
                </a:solidFill>
                <a:latin typeface="Arial" panose="020B0604020202020204" pitchFamily="34" charset="0"/>
                <a:cs typeface="Arial" panose="020B0604020202020204" pitchFamily="34" charset="0"/>
              </a:rPr>
              <a:t> Decision-Making Tactics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11</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1061997187"/>
              </p:ext>
            </p:extLst>
          </p:nvPr>
        </p:nvGraphicFramePr>
        <p:xfrm>
          <a:off x="663956" y="1524000"/>
          <a:ext cx="8730487" cy="4067937"/>
        </p:xfrm>
        <a:graphic>
          <a:graphicData uri="http://schemas.openxmlformats.org/drawingml/2006/table">
            <a:tbl>
              <a:tblPr firstRow="1" firstCol="1" bandRow="1"/>
              <a:tblGrid>
                <a:gridCol w="1164844">
                  <a:extLst>
                    <a:ext uri="{9D8B030D-6E8A-4147-A177-3AD203B41FA5}">
                      <a16:colId xmlns:a16="http://schemas.microsoft.com/office/drawing/2014/main" val="1462248232"/>
                    </a:ext>
                  </a:extLst>
                </a:gridCol>
                <a:gridCol w="7565643">
                  <a:extLst>
                    <a:ext uri="{9D8B030D-6E8A-4147-A177-3AD203B41FA5}">
                      <a16:colId xmlns:a16="http://schemas.microsoft.com/office/drawing/2014/main" val="903134209"/>
                    </a:ext>
                  </a:extLst>
                </a:gridCol>
              </a:tblGrid>
              <a:tr h="838200">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3</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Collaborate with other agencies and organizations on improvements to the groundwater monitoring network and on pursuit and implementation of multi-benefit projects.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507619">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4</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Identify gaps in staff resources and capacity and secure additional personnel to assist the GSA with GSP implementation activities.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r h="1052975">
                <a:tc gridSpan="2">
                  <a:txBody>
                    <a:bodyPr/>
                    <a:lstStyle/>
                    <a:p>
                      <a:pPr marL="0" marR="0">
                        <a:lnSpc>
                          <a:spcPct val="115000"/>
                        </a:lnSpc>
                        <a:spcBef>
                          <a:spcPts val="0"/>
                        </a:spcBef>
                        <a:spcAft>
                          <a:spcPts val="0"/>
                        </a:spcAft>
                      </a:pPr>
                      <a:r>
                        <a:rPr lang="en-US" sz="19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Board Discussion Questions</a:t>
                      </a:r>
                    </a:p>
                    <a:p>
                      <a:pPr marL="0" marR="0">
                        <a:lnSpc>
                          <a:spcPct val="115000"/>
                        </a:lnSpc>
                        <a:spcBef>
                          <a:spcPts val="0"/>
                        </a:spcBef>
                        <a:spcAft>
                          <a:spcPts val="0"/>
                        </a:spcAft>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Do you agree or disagree with these tactics? Anything to augment or amend?</a:t>
                      </a:r>
                    </a:p>
                    <a:p>
                      <a:pPr marL="0" marR="0">
                        <a:lnSpc>
                          <a:spcPct val="115000"/>
                        </a:lnSpc>
                        <a:spcBef>
                          <a:spcPts val="0"/>
                        </a:spcBef>
                        <a:spcAft>
                          <a:spcPts val="0"/>
                        </a:spcAft>
                      </a:pPr>
                      <a:endPar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What other near- or long-term decision-making tactics should be considered?</a:t>
                      </a:r>
                    </a:p>
                    <a:p>
                      <a:pPr marL="0" marR="0">
                        <a:lnSpc>
                          <a:spcPct val="115000"/>
                        </a:lnSpc>
                        <a:spcBef>
                          <a:spcPts val="0"/>
                        </a:spcBef>
                        <a:spcAft>
                          <a:spcPts val="0"/>
                        </a:spcAft>
                      </a:pPr>
                      <a:endPar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marL="0" marR="0">
                        <a:lnSpc>
                          <a:spcPct val="115000"/>
                        </a:lnSpc>
                        <a:spcBef>
                          <a:spcPts val="0"/>
                        </a:spcBef>
                        <a:spcAft>
                          <a:spcPts val="0"/>
                        </a:spcAft>
                      </a:pPr>
                      <a:endPar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142967495"/>
                  </a:ext>
                </a:extLst>
              </a:tr>
            </a:tbl>
          </a:graphicData>
        </a:graphic>
      </p:graphicFrame>
    </p:spTree>
    <p:extLst>
      <p:ext uri="{BB962C8B-B14F-4D97-AF65-F5344CB8AC3E}">
        <p14:creationId xmlns:p14="http://schemas.microsoft.com/office/powerpoint/2010/main" val="409913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chemeClr val="accent2">
                    <a:lumMod val="75000"/>
                  </a:schemeClr>
                </a:solidFill>
                <a:latin typeface="Arial" panose="020B0604020202020204" pitchFamily="34" charset="0"/>
                <a:cs typeface="Arial" panose="020B0604020202020204" pitchFamily="34" charset="0"/>
              </a:rPr>
              <a:t>Near-Term</a:t>
            </a:r>
            <a:r>
              <a:rPr lang="en-US" sz="3200" b="1" dirty="0">
                <a:solidFill>
                  <a:srgbClr val="0070C0"/>
                </a:solidFill>
                <a:latin typeface="Arial" panose="020B0604020202020204" pitchFamily="34" charset="0"/>
                <a:cs typeface="Arial" panose="020B0604020202020204" pitchFamily="34" charset="0"/>
              </a:rPr>
              <a:t> Funds and Resources Tactics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12</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1673893589"/>
              </p:ext>
            </p:extLst>
          </p:nvPr>
        </p:nvGraphicFramePr>
        <p:xfrm>
          <a:off x="663956" y="1524000"/>
          <a:ext cx="8730487" cy="3068955"/>
        </p:xfrm>
        <a:graphic>
          <a:graphicData uri="http://schemas.openxmlformats.org/drawingml/2006/table">
            <a:tbl>
              <a:tblPr firstRow="1" firstCol="1" bandRow="1"/>
              <a:tblGrid>
                <a:gridCol w="1164844">
                  <a:extLst>
                    <a:ext uri="{9D8B030D-6E8A-4147-A177-3AD203B41FA5}">
                      <a16:colId xmlns:a16="http://schemas.microsoft.com/office/drawing/2014/main" val="1462248232"/>
                    </a:ext>
                  </a:extLst>
                </a:gridCol>
                <a:gridCol w="7565643">
                  <a:extLst>
                    <a:ext uri="{9D8B030D-6E8A-4147-A177-3AD203B41FA5}">
                      <a16:colId xmlns:a16="http://schemas.microsoft.com/office/drawing/2014/main" val="903134209"/>
                    </a:ext>
                  </a:extLst>
                </a:gridCol>
              </a:tblGrid>
              <a:tr h="304800">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1</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Conduct an evaluation of fee/rate options for GSP implementation.</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1052975">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2</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Develop a process for tracking and sharing updates on funding pursuits for groundwater-related projects undertaken by other agencies and organizations.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r h="1052975">
                <a:tc gridSpan="2">
                  <a:txBody>
                    <a:bodyPr/>
                    <a:lstStyle/>
                    <a:p>
                      <a:pPr marL="0" marR="0">
                        <a:lnSpc>
                          <a:spcPct val="115000"/>
                        </a:lnSpc>
                        <a:spcBef>
                          <a:spcPts val="0"/>
                        </a:spcBef>
                        <a:spcAft>
                          <a:spcPts val="0"/>
                        </a:spcAft>
                      </a:pPr>
                      <a:r>
                        <a:rPr lang="en-US" sz="19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Board Discussion Questions</a:t>
                      </a:r>
                    </a:p>
                    <a:p>
                      <a:pPr marL="0" marR="0" lvl="0" indent="0" algn="l" defTabSz="1341150" rtl="0" eaLnBrk="1" fontAlgn="auto" latinLnBrk="0" hangingPunct="1">
                        <a:lnSpc>
                          <a:spcPct val="115000"/>
                        </a:lnSpc>
                        <a:spcBef>
                          <a:spcPts val="0"/>
                        </a:spcBef>
                        <a:spcAft>
                          <a:spcPts val="0"/>
                        </a:spcAft>
                        <a:buClrTx/>
                        <a:buSzTx/>
                        <a:buFontTx/>
                        <a:buNone/>
                        <a:tabLst/>
                        <a:defRPr/>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Do you agree or disagree with these tactics? Anything to augment or amend?</a:t>
                      </a:r>
                    </a:p>
                    <a:p>
                      <a:pPr marL="0" marR="0">
                        <a:lnSpc>
                          <a:spcPct val="115000"/>
                        </a:lnSpc>
                        <a:spcBef>
                          <a:spcPts val="0"/>
                        </a:spcBef>
                        <a:spcAft>
                          <a:spcPts val="0"/>
                        </a:spcAft>
                      </a:pPr>
                      <a:endPar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marL="0" marR="0">
                        <a:lnSpc>
                          <a:spcPct val="115000"/>
                        </a:lnSpc>
                        <a:spcBef>
                          <a:spcPts val="0"/>
                        </a:spcBef>
                        <a:spcAft>
                          <a:spcPts val="0"/>
                        </a:spcAft>
                      </a:pPr>
                      <a:endPar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142967495"/>
                  </a:ext>
                </a:extLst>
              </a:tr>
            </a:tbl>
          </a:graphicData>
        </a:graphic>
      </p:graphicFrame>
    </p:spTree>
    <p:extLst>
      <p:ext uri="{BB962C8B-B14F-4D97-AF65-F5344CB8AC3E}">
        <p14:creationId xmlns:p14="http://schemas.microsoft.com/office/powerpoint/2010/main" val="144068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chemeClr val="accent2">
                    <a:lumMod val="75000"/>
                  </a:schemeClr>
                </a:solidFill>
                <a:latin typeface="Arial" panose="020B0604020202020204" pitchFamily="34" charset="0"/>
                <a:cs typeface="Arial" panose="020B0604020202020204" pitchFamily="34" charset="0"/>
              </a:rPr>
              <a:t>Long-Term</a:t>
            </a:r>
            <a:r>
              <a:rPr lang="en-US" sz="3200" b="1" dirty="0">
                <a:solidFill>
                  <a:srgbClr val="0070C0"/>
                </a:solidFill>
                <a:latin typeface="Arial" panose="020B0604020202020204" pitchFamily="34" charset="0"/>
                <a:cs typeface="Arial" panose="020B0604020202020204" pitchFamily="34" charset="0"/>
              </a:rPr>
              <a:t> Funds and Resources Tactics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13</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2810355153"/>
              </p:ext>
            </p:extLst>
          </p:nvPr>
        </p:nvGraphicFramePr>
        <p:xfrm>
          <a:off x="663956" y="1524000"/>
          <a:ext cx="8730487" cy="4400931"/>
        </p:xfrm>
        <a:graphic>
          <a:graphicData uri="http://schemas.openxmlformats.org/drawingml/2006/table">
            <a:tbl>
              <a:tblPr firstRow="1" firstCol="1" bandRow="1"/>
              <a:tblGrid>
                <a:gridCol w="1164844">
                  <a:extLst>
                    <a:ext uri="{9D8B030D-6E8A-4147-A177-3AD203B41FA5}">
                      <a16:colId xmlns:a16="http://schemas.microsoft.com/office/drawing/2014/main" val="1462248232"/>
                    </a:ext>
                  </a:extLst>
                </a:gridCol>
                <a:gridCol w="7565643">
                  <a:extLst>
                    <a:ext uri="{9D8B030D-6E8A-4147-A177-3AD203B41FA5}">
                      <a16:colId xmlns:a16="http://schemas.microsoft.com/office/drawing/2014/main" val="903134209"/>
                    </a:ext>
                  </a:extLst>
                </a:gridCol>
              </a:tblGrid>
              <a:tr h="403225">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3</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Develop a long-term staffing plan for identifying, prioritizing, applying for, and managing grants. This may include leveraging resources across other County departments with similar grant management needs.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507619">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4</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Develop a rate and fee schedule to fund GSP implementation and GSA administration costs.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r h="1052975">
                <a:tc gridSpan="2">
                  <a:txBody>
                    <a:bodyPr/>
                    <a:lstStyle/>
                    <a:p>
                      <a:pPr marL="0" marR="0">
                        <a:lnSpc>
                          <a:spcPct val="115000"/>
                        </a:lnSpc>
                        <a:spcBef>
                          <a:spcPts val="0"/>
                        </a:spcBef>
                        <a:spcAft>
                          <a:spcPts val="0"/>
                        </a:spcAft>
                      </a:pPr>
                      <a:r>
                        <a:rPr lang="en-US" sz="19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Board Discussion Questions</a:t>
                      </a:r>
                    </a:p>
                    <a:p>
                      <a:pPr marL="0" marR="0" lvl="0" indent="0" algn="l" defTabSz="1341150" rtl="0" eaLnBrk="1" fontAlgn="auto" latinLnBrk="0" hangingPunct="1">
                        <a:lnSpc>
                          <a:spcPct val="115000"/>
                        </a:lnSpc>
                        <a:spcBef>
                          <a:spcPts val="0"/>
                        </a:spcBef>
                        <a:spcAft>
                          <a:spcPts val="0"/>
                        </a:spcAft>
                        <a:buClrTx/>
                        <a:buSzTx/>
                        <a:buFontTx/>
                        <a:buNone/>
                        <a:tabLst/>
                        <a:defRPr/>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Do you agree or disagree with these tactics? Anything to augment or amend?</a:t>
                      </a:r>
                    </a:p>
                    <a:p>
                      <a:pPr marL="0" marR="0">
                        <a:lnSpc>
                          <a:spcPct val="115000"/>
                        </a:lnSpc>
                        <a:spcBef>
                          <a:spcPts val="0"/>
                        </a:spcBef>
                        <a:spcAft>
                          <a:spcPts val="0"/>
                        </a:spcAft>
                      </a:pPr>
                      <a:endPar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What other near- or long-term funds and resources tactics should be considered?</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marL="0" marR="0">
                        <a:lnSpc>
                          <a:spcPct val="115000"/>
                        </a:lnSpc>
                        <a:spcBef>
                          <a:spcPts val="0"/>
                        </a:spcBef>
                        <a:spcAft>
                          <a:spcPts val="0"/>
                        </a:spcAft>
                      </a:pPr>
                      <a:endPar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142967495"/>
                  </a:ext>
                </a:extLst>
              </a:tr>
            </a:tbl>
          </a:graphicData>
        </a:graphic>
      </p:graphicFrame>
    </p:spTree>
    <p:extLst>
      <p:ext uri="{BB962C8B-B14F-4D97-AF65-F5344CB8AC3E}">
        <p14:creationId xmlns:p14="http://schemas.microsoft.com/office/powerpoint/2010/main" val="124285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chemeClr val="accent2">
                    <a:lumMod val="75000"/>
                  </a:schemeClr>
                </a:solidFill>
                <a:latin typeface="Arial" panose="020B0604020202020204" pitchFamily="34" charset="0"/>
                <a:cs typeface="Arial" panose="020B0604020202020204" pitchFamily="34" charset="0"/>
              </a:rPr>
              <a:t>Near-Term</a:t>
            </a:r>
            <a:r>
              <a:rPr lang="en-US" sz="3200" b="1" dirty="0">
                <a:solidFill>
                  <a:srgbClr val="0070C0"/>
                </a:solidFill>
                <a:latin typeface="Arial" panose="020B0604020202020204" pitchFamily="34" charset="0"/>
                <a:cs typeface="Arial" panose="020B0604020202020204" pitchFamily="34" charset="0"/>
              </a:rPr>
              <a:t> Communications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and Engagement Tactics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14</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3413430923"/>
              </p:ext>
            </p:extLst>
          </p:nvPr>
        </p:nvGraphicFramePr>
        <p:xfrm>
          <a:off x="663956" y="1524000"/>
          <a:ext cx="8730487" cy="3209943"/>
        </p:xfrm>
        <a:graphic>
          <a:graphicData uri="http://schemas.openxmlformats.org/drawingml/2006/table">
            <a:tbl>
              <a:tblPr firstRow="1" firstCol="1" bandRow="1"/>
              <a:tblGrid>
                <a:gridCol w="1164844">
                  <a:extLst>
                    <a:ext uri="{9D8B030D-6E8A-4147-A177-3AD203B41FA5}">
                      <a16:colId xmlns:a16="http://schemas.microsoft.com/office/drawing/2014/main" val="1462248232"/>
                    </a:ext>
                  </a:extLst>
                </a:gridCol>
                <a:gridCol w="7565643">
                  <a:extLst>
                    <a:ext uri="{9D8B030D-6E8A-4147-A177-3AD203B41FA5}">
                      <a16:colId xmlns:a16="http://schemas.microsoft.com/office/drawing/2014/main" val="903134209"/>
                    </a:ext>
                  </a:extLst>
                </a:gridCol>
              </a:tblGrid>
              <a:tr h="0">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1</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Update the Communications and Engagement Plan for GSP implementation, including an outlined schedule of activities and milestones through 2025.</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660019">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2</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Update the GSA website to improve navigability and maintain regular (at least quarterly) updates.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r h="1052975">
                <a:tc gridSpan="2">
                  <a:txBody>
                    <a:bodyPr/>
                    <a:lstStyle/>
                    <a:p>
                      <a:pPr marL="0" marR="0">
                        <a:lnSpc>
                          <a:spcPct val="115000"/>
                        </a:lnSpc>
                        <a:spcBef>
                          <a:spcPts val="0"/>
                        </a:spcBef>
                        <a:spcAft>
                          <a:spcPts val="0"/>
                        </a:spcAft>
                      </a:pPr>
                      <a:r>
                        <a:rPr lang="en-US" sz="19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Board Discussion Questions</a:t>
                      </a:r>
                    </a:p>
                    <a:p>
                      <a:pPr marL="0" marR="0" lvl="0" indent="0" algn="l" defTabSz="1341150" rtl="0" eaLnBrk="1" fontAlgn="auto" latinLnBrk="0" hangingPunct="1">
                        <a:lnSpc>
                          <a:spcPct val="115000"/>
                        </a:lnSpc>
                        <a:spcBef>
                          <a:spcPts val="0"/>
                        </a:spcBef>
                        <a:spcAft>
                          <a:spcPts val="0"/>
                        </a:spcAft>
                        <a:buClrTx/>
                        <a:buSzTx/>
                        <a:buFontTx/>
                        <a:buNone/>
                        <a:tabLst/>
                        <a:defRPr/>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Do you agree or disagree with these tactics? Anything to augment or amend?</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marL="0" marR="0">
                        <a:lnSpc>
                          <a:spcPct val="115000"/>
                        </a:lnSpc>
                        <a:spcBef>
                          <a:spcPts val="0"/>
                        </a:spcBef>
                        <a:spcAft>
                          <a:spcPts val="0"/>
                        </a:spcAft>
                      </a:pPr>
                      <a:endPar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142967495"/>
                  </a:ext>
                </a:extLst>
              </a:tr>
            </a:tbl>
          </a:graphicData>
        </a:graphic>
      </p:graphicFrame>
    </p:spTree>
    <p:extLst>
      <p:ext uri="{BB962C8B-B14F-4D97-AF65-F5344CB8AC3E}">
        <p14:creationId xmlns:p14="http://schemas.microsoft.com/office/powerpoint/2010/main" val="171455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chemeClr val="accent2">
                    <a:lumMod val="75000"/>
                  </a:schemeClr>
                </a:solidFill>
                <a:latin typeface="Arial" panose="020B0604020202020204" pitchFamily="34" charset="0"/>
                <a:cs typeface="Arial" panose="020B0604020202020204" pitchFamily="34" charset="0"/>
              </a:rPr>
              <a:t>Long-Term</a:t>
            </a:r>
            <a:r>
              <a:rPr lang="en-US" sz="3200" b="1" dirty="0">
                <a:solidFill>
                  <a:srgbClr val="0070C0"/>
                </a:solidFill>
                <a:latin typeface="Arial" panose="020B0604020202020204" pitchFamily="34" charset="0"/>
                <a:cs typeface="Arial" panose="020B0604020202020204" pitchFamily="34" charset="0"/>
              </a:rPr>
              <a:t> Communications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and Engagement Tactics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15</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1682215973"/>
              </p:ext>
            </p:extLst>
          </p:nvPr>
        </p:nvGraphicFramePr>
        <p:xfrm>
          <a:off x="663956" y="1524000"/>
          <a:ext cx="8730487" cy="4067937"/>
        </p:xfrm>
        <a:graphic>
          <a:graphicData uri="http://schemas.openxmlformats.org/drawingml/2006/table">
            <a:tbl>
              <a:tblPr firstRow="1" firstCol="1" bandRow="1"/>
              <a:tblGrid>
                <a:gridCol w="1164844">
                  <a:extLst>
                    <a:ext uri="{9D8B030D-6E8A-4147-A177-3AD203B41FA5}">
                      <a16:colId xmlns:a16="http://schemas.microsoft.com/office/drawing/2014/main" val="1462248232"/>
                    </a:ext>
                  </a:extLst>
                </a:gridCol>
                <a:gridCol w="7565643">
                  <a:extLst>
                    <a:ext uri="{9D8B030D-6E8A-4147-A177-3AD203B41FA5}">
                      <a16:colId xmlns:a16="http://schemas.microsoft.com/office/drawing/2014/main" val="903134209"/>
                    </a:ext>
                  </a:extLst>
                </a:gridCol>
              </a:tblGrid>
              <a:tr h="0">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3</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Improve the public accessibility of groundwater monitoring data for sustainable management criteria.</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507619">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Tactic 4</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Conduct public workshops and educational events to proactively communicate anticipated GSP funding and fees and incorporate community input into the fee options and resourcing strategy.</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r h="1052975">
                <a:tc gridSpan="2">
                  <a:txBody>
                    <a:bodyPr/>
                    <a:lstStyle/>
                    <a:p>
                      <a:pPr marL="0" marR="0">
                        <a:lnSpc>
                          <a:spcPct val="115000"/>
                        </a:lnSpc>
                        <a:spcBef>
                          <a:spcPts val="0"/>
                        </a:spcBef>
                        <a:spcAft>
                          <a:spcPts val="0"/>
                        </a:spcAft>
                      </a:pPr>
                      <a:r>
                        <a:rPr lang="en-US" sz="19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Board Discussion Questions</a:t>
                      </a:r>
                    </a:p>
                    <a:p>
                      <a:pPr marL="0" marR="0" lvl="0" indent="0" algn="l" defTabSz="1341150" rtl="0" eaLnBrk="1" fontAlgn="auto" latinLnBrk="0" hangingPunct="1">
                        <a:lnSpc>
                          <a:spcPct val="115000"/>
                        </a:lnSpc>
                        <a:spcBef>
                          <a:spcPts val="0"/>
                        </a:spcBef>
                        <a:spcAft>
                          <a:spcPts val="0"/>
                        </a:spcAft>
                        <a:buClrTx/>
                        <a:buSzTx/>
                        <a:buFontTx/>
                        <a:buNone/>
                        <a:tabLst/>
                        <a:defRPr/>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Do you agree or disagree with these tactics? Anything to augment or amend?</a:t>
                      </a:r>
                    </a:p>
                    <a:p>
                      <a:pPr marL="0" marR="0">
                        <a:lnSpc>
                          <a:spcPct val="115000"/>
                        </a:lnSpc>
                        <a:spcBef>
                          <a:spcPts val="0"/>
                        </a:spcBef>
                        <a:spcAft>
                          <a:spcPts val="0"/>
                        </a:spcAft>
                      </a:pPr>
                      <a:endPar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900" b="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What other near- or long-term communications and engagement tactics should be considered?</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marL="0" marR="0">
                        <a:lnSpc>
                          <a:spcPct val="115000"/>
                        </a:lnSpc>
                        <a:spcBef>
                          <a:spcPts val="0"/>
                        </a:spcBef>
                        <a:spcAft>
                          <a:spcPts val="0"/>
                        </a:spcAft>
                      </a:pPr>
                      <a:endPar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142967495"/>
                  </a:ext>
                </a:extLst>
              </a:tr>
            </a:tbl>
          </a:graphicData>
        </a:graphic>
      </p:graphicFrame>
    </p:spTree>
    <p:extLst>
      <p:ext uri="{BB962C8B-B14F-4D97-AF65-F5344CB8AC3E}">
        <p14:creationId xmlns:p14="http://schemas.microsoft.com/office/powerpoint/2010/main" val="592505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Near-Term Tactics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16</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031776-BF57-FCD9-398A-A8DA96B7C692}"/>
              </a:ext>
            </a:extLst>
          </p:cNvPr>
          <p:cNvSpPr>
            <a:spLocks noGrp="1"/>
          </p:cNvSpPr>
          <p:nvPr>
            <p:ph idx="1"/>
          </p:nvPr>
        </p:nvSpPr>
        <p:spPr>
          <a:xfrm>
            <a:off x="502920" y="1356481"/>
            <a:ext cx="9052560" cy="5266589"/>
          </a:xfrm>
        </p:spPr>
        <p:txBody>
          <a:bodyPr>
            <a:normAutofit lnSpcReduction="10000"/>
          </a:bodyPr>
          <a:lstStyle/>
          <a:p>
            <a:pPr marL="0" indent="0">
              <a:buNone/>
            </a:pPr>
            <a:r>
              <a:rPr lang="en-US" sz="2200" b="1" i="1" dirty="0">
                <a:solidFill>
                  <a:schemeClr val="accent3">
                    <a:lumMod val="50000"/>
                  </a:schemeClr>
                </a:solidFill>
                <a:latin typeface="Arial" panose="020B0604020202020204" pitchFamily="34" charset="0"/>
                <a:cs typeface="Arial" panose="020B0604020202020204" pitchFamily="34" charset="0"/>
              </a:rPr>
              <a:t>In the next year:</a:t>
            </a:r>
          </a:p>
          <a:p>
            <a:r>
              <a:rPr lang="en-US" sz="2200" dirty="0">
                <a:solidFill>
                  <a:schemeClr val="accent3">
                    <a:lumMod val="50000"/>
                  </a:schemeClr>
                </a:solidFill>
                <a:latin typeface="Arial" panose="020B0604020202020204" pitchFamily="34" charset="0"/>
                <a:cs typeface="Arial" panose="020B0604020202020204" pitchFamily="34" charset="0"/>
              </a:rPr>
              <a:t>Develop a </a:t>
            </a:r>
            <a:r>
              <a:rPr lang="en-US" sz="2200" b="1" dirty="0">
                <a:solidFill>
                  <a:schemeClr val="accent3">
                    <a:lumMod val="50000"/>
                  </a:schemeClr>
                </a:solidFill>
                <a:latin typeface="Arial" panose="020B0604020202020204" pitchFamily="34" charset="0"/>
                <a:cs typeface="Arial" panose="020B0604020202020204" pitchFamily="34" charset="0"/>
              </a:rPr>
              <a:t>document that outlines the roles and responsibilities </a:t>
            </a:r>
            <a:r>
              <a:rPr lang="en-US" sz="2200" dirty="0">
                <a:solidFill>
                  <a:schemeClr val="accent3">
                    <a:lumMod val="50000"/>
                  </a:schemeClr>
                </a:solidFill>
                <a:latin typeface="Arial" panose="020B0604020202020204" pitchFamily="34" charset="0"/>
                <a:cs typeface="Arial" panose="020B0604020202020204" pitchFamily="34" charset="0"/>
              </a:rPr>
              <a:t>of GSA Staff, Board members, and Advisory Committee members</a:t>
            </a:r>
          </a:p>
          <a:p>
            <a:r>
              <a:rPr lang="en-US" sz="22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Establish</a:t>
            </a:r>
            <a:r>
              <a:rPr lang="en-US" sz="22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 regular communications (e.g., coordination agreements) </a:t>
            </a:r>
            <a:r>
              <a:rPr lang="en-US" sz="22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with agencies and orgs to outline shared goals and identify opportunities for collaboration on GSP implementation</a:t>
            </a:r>
          </a:p>
          <a:p>
            <a:r>
              <a:rPr lang="en-US" sz="22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Conduct an </a:t>
            </a:r>
            <a:r>
              <a:rPr lang="en-US" sz="22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evaluation of fee/rate options </a:t>
            </a:r>
            <a:r>
              <a:rPr lang="en-US" sz="22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for GSP implementation</a:t>
            </a:r>
            <a:endParaRPr lang="en-US" sz="2200" dirty="0">
              <a:latin typeface="Arial" panose="020B0604020202020204" pitchFamily="34" charset="0"/>
            </a:endParaRPr>
          </a:p>
          <a:p>
            <a:r>
              <a:rPr lang="en-US" sz="22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Develop a </a:t>
            </a:r>
            <a:r>
              <a:rPr lang="en-US" sz="22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process for tracking and sharing updates on groundwater-related projects </a:t>
            </a:r>
            <a:r>
              <a:rPr lang="en-US" sz="22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undertaken by other agencies</a:t>
            </a:r>
          </a:p>
          <a:p>
            <a:r>
              <a:rPr lang="en-US" sz="220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Update the </a:t>
            </a:r>
            <a:r>
              <a:rPr lang="en-US" sz="22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C&amp;E Plan for GSP implementation</a:t>
            </a:r>
            <a:r>
              <a:rPr lang="en-US" sz="22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 including an outlined schedule of activities through 2025</a:t>
            </a:r>
            <a:endParaRPr lang="en-US" sz="2200" dirty="0">
              <a:latin typeface="Arial" panose="020B0604020202020204" pitchFamily="34" charset="0"/>
            </a:endParaRPr>
          </a:p>
          <a:p>
            <a:r>
              <a:rPr lang="en-US" sz="220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Update the </a:t>
            </a:r>
            <a:r>
              <a:rPr lang="en-US" sz="22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GSA website to improve navigability </a:t>
            </a:r>
            <a:r>
              <a:rPr lang="en-US" sz="22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and maintain regular (at least quarterly) updates</a:t>
            </a:r>
            <a:endParaRPr lang="en-US" sz="2200" b="0" i="0" u="none" strike="noStrike" dirty="0">
              <a:effectLst/>
              <a:latin typeface="Arial" panose="020B0604020202020204" pitchFamily="34" charset="0"/>
            </a:endParaRPr>
          </a:p>
          <a:p>
            <a:endParaRPr lang="en-US" sz="22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endParaRPr>
          </a:p>
          <a:p>
            <a:pPr lvl="1"/>
            <a:endParaRPr lang="en-US" sz="1800" b="0" i="0" u="none" strike="noStrike" dirty="0">
              <a:effectLst/>
              <a:latin typeface="Arial" panose="020B0604020202020204" pitchFamily="34" charset="0"/>
            </a:endParaRPr>
          </a:p>
          <a:p>
            <a:pPr lvl="1"/>
            <a:endParaRPr lang="en-US" sz="1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lvl="1"/>
            <a:endParaRPr lang="en-US" sz="1800" dirty="0">
              <a:solidFill>
                <a:schemeClr val="accent3">
                  <a:lumMod val="50000"/>
                </a:schemeClr>
              </a:solidFill>
              <a:latin typeface="Arial" panose="020B0604020202020204" pitchFamily="34" charset="0"/>
              <a:cs typeface="Arial" panose="020B0604020202020204" pitchFamily="34" charset="0"/>
            </a:endParaRPr>
          </a:p>
          <a:p>
            <a:pPr lvl="1"/>
            <a:endParaRPr lang="en-US" sz="1614"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29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Long-Term Tactics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17</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031776-BF57-FCD9-398A-A8DA96B7C692}"/>
              </a:ext>
            </a:extLst>
          </p:cNvPr>
          <p:cNvSpPr>
            <a:spLocks noGrp="1"/>
          </p:cNvSpPr>
          <p:nvPr>
            <p:ph idx="1"/>
          </p:nvPr>
        </p:nvSpPr>
        <p:spPr>
          <a:xfrm>
            <a:off x="502920" y="1356481"/>
            <a:ext cx="9052560" cy="5266589"/>
          </a:xfrm>
        </p:spPr>
        <p:txBody>
          <a:bodyPr>
            <a:normAutofit fontScale="92500" lnSpcReduction="10000"/>
          </a:bodyPr>
          <a:lstStyle/>
          <a:p>
            <a:pPr marL="0" indent="0">
              <a:lnSpc>
                <a:spcPct val="120000"/>
              </a:lnSpc>
              <a:buNone/>
            </a:pPr>
            <a:r>
              <a:rPr lang="en-US" sz="2400" b="1" i="1" dirty="0">
                <a:solidFill>
                  <a:schemeClr val="accent3">
                    <a:lumMod val="50000"/>
                  </a:schemeClr>
                </a:solidFill>
                <a:latin typeface="Arial" panose="020B0604020202020204" pitchFamily="34" charset="0"/>
                <a:cs typeface="Arial" panose="020B0604020202020204" pitchFamily="34" charset="0"/>
              </a:rPr>
              <a:t>In the next 5 years:</a:t>
            </a:r>
          </a:p>
          <a:p>
            <a:pPr>
              <a:lnSpc>
                <a:spcPct val="120000"/>
              </a:lnSpc>
              <a:spcBef>
                <a:spcPts val="0"/>
              </a:spcBef>
            </a:pP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Collaborate with other agencies </a:t>
            </a:r>
            <a:r>
              <a:rPr lang="en-US" sz="240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on </a:t>
            </a:r>
            <a:r>
              <a:rPr lang="en-US" sz="24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improvements to the monitoring network and on multi-benefit projects</a:t>
            </a:r>
            <a:endParaRPr lang="en-US" sz="2400" b="1" dirty="0">
              <a:latin typeface="Arial" panose="020B0604020202020204" pitchFamily="34" charset="0"/>
            </a:endParaRPr>
          </a:p>
          <a:p>
            <a:pPr>
              <a:lnSpc>
                <a:spcPct val="120000"/>
              </a:lnSpc>
              <a:spcBef>
                <a:spcPts val="0"/>
              </a:spcBef>
            </a:pP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Identify gaps in staff resources </a:t>
            </a:r>
            <a:r>
              <a:rPr lang="en-US" sz="24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secure additional personnel </a:t>
            </a: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to assist the GSA with GSP implementation activities</a:t>
            </a:r>
          </a:p>
          <a:p>
            <a:pPr>
              <a:lnSpc>
                <a:spcPct val="120000"/>
              </a:lnSpc>
              <a:spcBef>
                <a:spcPts val="0"/>
              </a:spcBef>
            </a:pP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Develop a long-term staffing plan </a:t>
            </a:r>
            <a:r>
              <a:rPr lang="en-US" sz="24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for identifying, prioritizing, applying for, and managing grants</a:t>
            </a:r>
            <a:endParaRPr lang="en-US" sz="2400" dirty="0">
              <a:solidFill>
                <a:srgbClr val="525252"/>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Develop </a:t>
            </a:r>
            <a:r>
              <a:rPr lang="en-US" sz="24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a rate and fee schedule </a:t>
            </a: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to fund GSP implementation and GSA administration costs</a:t>
            </a:r>
          </a:p>
          <a:p>
            <a:pPr>
              <a:lnSpc>
                <a:spcPct val="120000"/>
              </a:lnSpc>
              <a:spcBef>
                <a:spcPts val="0"/>
              </a:spcBef>
            </a:pPr>
            <a:r>
              <a:rPr lang="en-US" sz="2400" dirty="0">
                <a:solidFill>
                  <a:srgbClr val="525252"/>
                </a:solidFill>
                <a:latin typeface="Arial" panose="020B0604020202020204" pitchFamily="34" charset="0"/>
                <a:ea typeface="Calibri" panose="020F0502020204030204" pitchFamily="34" charset="0"/>
                <a:cs typeface="Arial" panose="020B0604020202020204" pitchFamily="34" charset="0"/>
              </a:rPr>
              <a:t>I</a:t>
            </a: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mprove the </a:t>
            </a:r>
            <a:r>
              <a:rPr lang="en-US" sz="24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public accessibility of groundwater monitoring data </a:t>
            </a: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for sustainable management criteria</a:t>
            </a:r>
            <a:endParaRPr lang="en-US" sz="2000" dirty="0">
              <a:latin typeface="Arial" panose="020B0604020202020204" pitchFamily="34" charset="0"/>
            </a:endParaRPr>
          </a:p>
          <a:p>
            <a:pPr>
              <a:lnSpc>
                <a:spcPct val="120000"/>
              </a:lnSpc>
              <a:spcBef>
                <a:spcPts val="0"/>
              </a:spcBef>
            </a:pP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Conduct public workshops and educational events to </a:t>
            </a:r>
            <a:r>
              <a:rPr lang="en-US" sz="2400" b="1"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proactively communicate anticipated GSP funding and fees </a:t>
            </a:r>
            <a:r>
              <a:rPr lang="en-US" sz="24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rPr>
              <a:t>and incorporate community input into the fee options and resourcing strategy</a:t>
            </a:r>
            <a:endParaRPr lang="en-US" sz="2000" b="0" i="0" u="none" strike="noStrike" dirty="0">
              <a:effectLst/>
              <a:latin typeface="Arial" panose="020B0604020202020204" pitchFamily="34" charset="0"/>
            </a:endParaRPr>
          </a:p>
          <a:p>
            <a:pPr>
              <a:lnSpc>
                <a:spcPct val="115000"/>
              </a:lnSpc>
              <a:spcBef>
                <a:spcPts val="0"/>
              </a:spcBef>
            </a:pPr>
            <a:endParaRPr lang="en-US" sz="2200" b="0" i="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0"/>
              </a:spcBef>
            </a:pPr>
            <a:endParaRPr lang="en-US" sz="2200" b="0" i="0" u="none" strike="noStrike" dirty="0">
              <a:effectLst/>
              <a:latin typeface="Arial" panose="020B0604020202020204" pitchFamily="34" charset="0"/>
            </a:endParaRPr>
          </a:p>
          <a:p>
            <a:endParaRPr lang="en-US" sz="2200" u="none" strike="noStrike" kern="1200" dirty="0">
              <a:solidFill>
                <a:srgbClr val="525252"/>
              </a:solidFill>
              <a:effectLst/>
              <a:latin typeface="Arial" panose="020B0604020202020204" pitchFamily="34" charset="0"/>
              <a:ea typeface="Calibri" panose="020F0502020204030204" pitchFamily="34" charset="0"/>
              <a:cs typeface="Arial" panose="020B0604020202020204" pitchFamily="34" charset="0"/>
            </a:endParaRPr>
          </a:p>
          <a:p>
            <a:pPr lvl="1"/>
            <a:endParaRPr lang="en-US" sz="1800" b="0" i="0" u="none" strike="noStrike" dirty="0">
              <a:effectLst/>
              <a:latin typeface="Arial" panose="020B0604020202020204" pitchFamily="34" charset="0"/>
            </a:endParaRPr>
          </a:p>
          <a:p>
            <a:pPr lvl="1"/>
            <a:endParaRPr lang="en-US" sz="1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lvl="1"/>
            <a:endParaRPr lang="en-US" sz="1800" dirty="0">
              <a:solidFill>
                <a:schemeClr val="accent3">
                  <a:lumMod val="50000"/>
                </a:schemeClr>
              </a:solidFill>
              <a:latin typeface="Arial" panose="020B0604020202020204" pitchFamily="34" charset="0"/>
              <a:cs typeface="Arial" panose="020B0604020202020204" pitchFamily="34" charset="0"/>
            </a:endParaRPr>
          </a:p>
          <a:p>
            <a:pPr lvl="1"/>
            <a:endParaRPr lang="en-US" sz="1614"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88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Additional Comments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18</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031776-BF57-FCD9-398A-A8DA96B7C692}"/>
              </a:ext>
            </a:extLst>
          </p:cNvPr>
          <p:cNvSpPr>
            <a:spLocks noGrp="1"/>
          </p:cNvSpPr>
          <p:nvPr>
            <p:ph idx="1"/>
          </p:nvPr>
        </p:nvSpPr>
        <p:spPr>
          <a:xfrm>
            <a:off x="502920" y="1676399"/>
            <a:ext cx="9052560" cy="5266589"/>
          </a:xfrm>
        </p:spPr>
        <p:txBody>
          <a:bodyPr>
            <a:normAutofit/>
          </a:bodyPr>
          <a:lstStyle/>
          <a:p>
            <a:pPr marL="0" indent="0">
              <a:buNone/>
            </a:pPr>
            <a:r>
              <a:rPr lang="en-US" sz="2200" dirty="0">
                <a:solidFill>
                  <a:schemeClr val="accent3">
                    <a:lumMod val="50000"/>
                  </a:schemeClr>
                </a:solidFill>
                <a:latin typeface="Arial" panose="020B0604020202020204" pitchFamily="34" charset="0"/>
                <a:cs typeface="Arial" panose="020B0604020202020204" pitchFamily="34" charset="0"/>
              </a:rPr>
              <a:t>Other high-level thoughts, reflections, things we may have missed?</a:t>
            </a:r>
          </a:p>
        </p:txBody>
      </p:sp>
    </p:spTree>
    <p:extLst>
      <p:ext uri="{BB962C8B-B14F-4D97-AF65-F5344CB8AC3E}">
        <p14:creationId xmlns:p14="http://schemas.microsoft.com/office/powerpoint/2010/main" val="157291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Next Steps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19</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031776-BF57-FCD9-398A-A8DA96B7C692}"/>
              </a:ext>
            </a:extLst>
          </p:cNvPr>
          <p:cNvSpPr>
            <a:spLocks noGrp="1"/>
          </p:cNvSpPr>
          <p:nvPr>
            <p:ph idx="1"/>
          </p:nvPr>
        </p:nvSpPr>
        <p:spPr>
          <a:xfrm>
            <a:off x="502920" y="1676399"/>
            <a:ext cx="9052560" cy="5266589"/>
          </a:xfrm>
        </p:spPr>
        <p:txBody>
          <a:bodyPr>
            <a:normAutofit fontScale="92500" lnSpcReduction="10000"/>
          </a:bodyPr>
          <a:lstStyle/>
          <a:p>
            <a:r>
              <a:rPr lang="en-US" sz="2200" dirty="0">
                <a:solidFill>
                  <a:schemeClr val="accent3">
                    <a:lumMod val="50000"/>
                  </a:schemeClr>
                </a:solidFill>
                <a:latin typeface="Arial" panose="020B0604020202020204" pitchFamily="34" charset="0"/>
                <a:cs typeface="Arial" panose="020B0604020202020204" pitchFamily="34" charset="0"/>
              </a:rPr>
              <a:t>Make requested changes to the Strategy Document and bring it back to  seek approval at a future Board meeting</a:t>
            </a: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endParaRPr lang="en-US" sz="2200" dirty="0">
              <a:solidFill>
                <a:schemeClr val="accent3">
                  <a:lumMod val="50000"/>
                </a:schemeClr>
              </a:solidFill>
              <a:latin typeface="Arial" panose="020B0604020202020204" pitchFamily="34" charset="0"/>
              <a:cs typeface="Arial" panose="020B0604020202020204" pitchFamily="34" charset="0"/>
            </a:endParaRPr>
          </a:p>
          <a:p>
            <a:pPr marL="0" indent="0" algn="ctr">
              <a:buNone/>
            </a:pPr>
            <a:r>
              <a:rPr lang="en-US" sz="2000" dirty="0">
                <a:solidFill>
                  <a:schemeClr val="accent3">
                    <a:lumMod val="50000"/>
                  </a:schemeClr>
                </a:solidFill>
                <a:latin typeface="Arial" panose="020B0604020202020204" pitchFamily="34" charset="0"/>
                <a:cs typeface="Arial" panose="020B0604020202020204" pitchFamily="34" charset="0"/>
              </a:rPr>
              <a:t>Thank you for your participation! </a:t>
            </a:r>
          </a:p>
          <a:p>
            <a:pPr marL="0" indent="0" algn="ctr">
              <a:buNone/>
            </a:pPr>
            <a:r>
              <a:rPr lang="en-US" sz="2000" dirty="0">
                <a:solidFill>
                  <a:schemeClr val="accent3">
                    <a:lumMod val="50000"/>
                  </a:schemeClr>
                </a:solidFill>
                <a:latin typeface="Arial" panose="020B0604020202020204" pitchFamily="34" charset="0"/>
                <a:cs typeface="Arial" panose="020B0604020202020204" pitchFamily="34" charset="0"/>
              </a:rPr>
              <a:t>You may contact Emily Finnegan with follow-up questions:</a:t>
            </a:r>
          </a:p>
          <a:p>
            <a:pPr marL="0" indent="0" algn="ctr">
              <a:buNone/>
            </a:pPr>
            <a:r>
              <a:rPr lang="en-US" sz="2000" dirty="0">
                <a:solidFill>
                  <a:schemeClr val="accent3">
                    <a:lumMod val="50000"/>
                  </a:schemeClr>
                </a:solidFill>
                <a:latin typeface="Arial" panose="020B0604020202020204" pitchFamily="34" charset="0"/>
                <a:cs typeface="Arial" panose="020B0604020202020204" pitchFamily="34" charset="0"/>
                <a:hlinkClick r:id="rId3"/>
              </a:rPr>
              <a:t>Emily.Finnegan@stantec.com</a:t>
            </a:r>
            <a:r>
              <a:rPr lang="en-US" sz="2000" dirty="0">
                <a:solidFill>
                  <a:schemeClr val="accent3">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556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603144"/>
          </a:xfrm>
        </p:spPr>
        <p:txBody>
          <a:bodyPr>
            <a:noAutofit/>
          </a:bodyPr>
          <a:lstStyle/>
          <a:p>
            <a:r>
              <a:rPr lang="en-US" sz="3600" b="1" dirty="0">
                <a:solidFill>
                  <a:srgbClr val="0070C0"/>
                </a:solidFill>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58D97CE4-8086-959C-FA7F-D85BFD58DCC6}"/>
              </a:ext>
            </a:extLst>
          </p:cNvPr>
          <p:cNvSpPr>
            <a:spLocks noGrp="1"/>
          </p:cNvSpPr>
          <p:nvPr>
            <p:ph idx="1"/>
          </p:nvPr>
        </p:nvSpPr>
        <p:spPr>
          <a:xfrm>
            <a:off x="502920" y="1219201"/>
            <a:ext cx="9052560" cy="5723788"/>
          </a:xfrm>
        </p:spPr>
        <p:txBody>
          <a:bodyPr>
            <a:normAutofit/>
          </a:bodyPr>
          <a:lstStyle/>
          <a:p>
            <a:pPr marL="457200" indent="-457200">
              <a:buFont typeface="+mj-lt"/>
              <a:buAutoNum type="arabicPeriod"/>
            </a:pPr>
            <a:r>
              <a:rPr lang="en-US" sz="2800" dirty="0">
                <a:solidFill>
                  <a:schemeClr val="accent3">
                    <a:lumMod val="50000"/>
                  </a:schemeClr>
                </a:solidFill>
                <a:latin typeface="Arial" panose="020B0604020202020204" pitchFamily="34" charset="0"/>
                <a:cs typeface="Arial" panose="020B0604020202020204" pitchFamily="34" charset="0"/>
              </a:rPr>
              <a:t>Recap Previous Session, including Goals and Strategies</a:t>
            </a:r>
          </a:p>
          <a:p>
            <a:pPr marL="457200" indent="-457200">
              <a:buFont typeface="+mj-lt"/>
              <a:buAutoNum type="arabicPeriod"/>
            </a:pPr>
            <a:r>
              <a:rPr lang="en-US" sz="2800" dirty="0">
                <a:solidFill>
                  <a:schemeClr val="accent3">
                    <a:lumMod val="50000"/>
                  </a:schemeClr>
                </a:solidFill>
                <a:latin typeface="Arial" panose="020B0604020202020204" pitchFamily="34" charset="0"/>
                <a:cs typeface="Arial" panose="020B0604020202020204" pitchFamily="34" charset="0"/>
              </a:rPr>
              <a:t>Introduce and Discuss Proposed Near- and Long-Term Tactics</a:t>
            </a:r>
          </a:p>
          <a:p>
            <a:pPr marL="457200" indent="-457200">
              <a:buFont typeface="+mj-lt"/>
              <a:buAutoNum type="arabicPeriod"/>
            </a:pPr>
            <a:r>
              <a:rPr lang="en-US" sz="2800" dirty="0">
                <a:solidFill>
                  <a:schemeClr val="accent3">
                    <a:lumMod val="50000"/>
                  </a:schemeClr>
                </a:solidFill>
                <a:latin typeface="Arial" panose="020B0604020202020204" pitchFamily="34" charset="0"/>
                <a:cs typeface="Arial" panose="020B0604020202020204" pitchFamily="34" charset="0"/>
              </a:rPr>
              <a:t>Receive additional feedback on the Draft Strategy Document</a:t>
            </a:r>
          </a:p>
          <a:p>
            <a:pPr marL="457200" indent="-457200">
              <a:buFont typeface="+mj-lt"/>
              <a:buAutoNum type="arabicPeriod"/>
            </a:pPr>
            <a:endParaRPr lang="en-US" sz="2800" dirty="0">
              <a:solidFill>
                <a:schemeClr val="accent3">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2</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78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5"/>
            <a:ext cx="9052560" cy="1136545"/>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Summarizing Work To-Date</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3</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27860E91-9CB8-115B-BF83-515B4338526D}"/>
              </a:ext>
            </a:extLst>
          </p:cNvPr>
          <p:cNvSpPr>
            <a:spLocks noGrp="1"/>
          </p:cNvSpPr>
          <p:nvPr>
            <p:ph idx="1"/>
          </p:nvPr>
        </p:nvSpPr>
        <p:spPr>
          <a:xfrm>
            <a:off x="502920" y="1676399"/>
            <a:ext cx="9052560" cy="5266589"/>
          </a:xfrm>
        </p:spPr>
        <p:txBody>
          <a:bodyPr>
            <a:normAutofit/>
          </a:bodyPr>
          <a:lstStyle/>
          <a:p>
            <a:pPr marL="0" indent="0">
              <a:buNone/>
            </a:pPr>
            <a:r>
              <a:rPr lang="en-US" sz="2200" dirty="0">
                <a:solidFill>
                  <a:schemeClr val="accent3">
                    <a:lumMod val="50000"/>
                  </a:schemeClr>
                </a:solidFill>
                <a:latin typeface="Arial" panose="020B0604020202020204" pitchFamily="34" charset="0"/>
                <a:cs typeface="Arial" panose="020B0604020202020204" pitchFamily="34" charset="0"/>
              </a:rPr>
              <a:t>At the February 7 District Board of Directors meeting, we:</a:t>
            </a:r>
          </a:p>
          <a:p>
            <a:r>
              <a:rPr lang="en-US" sz="2200" dirty="0">
                <a:solidFill>
                  <a:schemeClr val="accent3">
                    <a:lumMod val="50000"/>
                  </a:schemeClr>
                </a:solidFill>
                <a:latin typeface="Arial" panose="020B0604020202020204" pitchFamily="34" charset="0"/>
                <a:cs typeface="Arial" panose="020B0604020202020204" pitchFamily="34" charset="0"/>
              </a:rPr>
              <a:t>Reviewed the results of the SWOT analysis.</a:t>
            </a:r>
          </a:p>
          <a:p>
            <a:r>
              <a:rPr lang="en-US" sz="2200" dirty="0">
                <a:solidFill>
                  <a:schemeClr val="accent3">
                    <a:lumMod val="50000"/>
                  </a:schemeClr>
                </a:solidFill>
                <a:latin typeface="Arial" panose="020B0604020202020204" pitchFamily="34" charset="0"/>
                <a:cs typeface="Arial" panose="020B0604020202020204" pitchFamily="34" charset="0"/>
              </a:rPr>
              <a:t>Refined the Vision Statement.</a:t>
            </a:r>
          </a:p>
          <a:p>
            <a:r>
              <a:rPr lang="en-US" sz="2200" dirty="0">
                <a:solidFill>
                  <a:schemeClr val="accent3">
                    <a:lumMod val="50000"/>
                  </a:schemeClr>
                </a:solidFill>
                <a:latin typeface="Arial" panose="020B0604020202020204" pitchFamily="34" charset="0"/>
                <a:cs typeface="Arial" panose="020B0604020202020204" pitchFamily="34" charset="0"/>
              </a:rPr>
              <a:t>Refined the Decision-Making, Funds and Resources, and Communications and Engagement Goals and Strategies.</a:t>
            </a:r>
          </a:p>
          <a:p>
            <a:endParaRPr lang="en-US" sz="2200" dirty="0">
              <a:solidFill>
                <a:schemeClr val="accent3">
                  <a:lumMod val="50000"/>
                </a:schemeClr>
              </a:solidFill>
              <a:latin typeface="Arial" panose="020B0604020202020204" pitchFamily="34" charset="0"/>
              <a:cs typeface="Arial" panose="020B0604020202020204" pitchFamily="34" charset="0"/>
            </a:endParaRPr>
          </a:p>
          <a:p>
            <a:pPr marL="0" indent="0">
              <a:buNone/>
            </a:pPr>
            <a:r>
              <a:rPr lang="en-US" sz="2200" dirty="0">
                <a:solidFill>
                  <a:schemeClr val="accent3">
                    <a:lumMod val="50000"/>
                  </a:schemeClr>
                </a:solidFill>
                <a:latin typeface="Arial" panose="020B0604020202020204" pitchFamily="34" charset="0"/>
                <a:cs typeface="Arial" panose="020B0604020202020204" pitchFamily="34" charset="0"/>
              </a:rPr>
              <a:t>Following that meeting, we:</a:t>
            </a:r>
          </a:p>
          <a:p>
            <a:r>
              <a:rPr lang="en-US" sz="2200" dirty="0">
                <a:solidFill>
                  <a:schemeClr val="accent3">
                    <a:lumMod val="50000"/>
                  </a:schemeClr>
                </a:solidFill>
                <a:latin typeface="Arial" panose="020B0604020202020204" pitchFamily="34" charset="0"/>
                <a:cs typeface="Arial" panose="020B0604020202020204" pitchFamily="34" charset="0"/>
              </a:rPr>
              <a:t>Shared the SWOT analysis, Vision Statement, Goals, and Strategies with the Scott Valley, Butte Valley, and Shasta Valley Groundwater Advisory Committee meetings and solicited their input on Tactics.</a:t>
            </a:r>
          </a:p>
          <a:p>
            <a:r>
              <a:rPr lang="en-US" sz="2200" dirty="0">
                <a:solidFill>
                  <a:schemeClr val="accent3">
                    <a:lumMod val="50000"/>
                  </a:schemeClr>
                </a:solidFill>
                <a:latin typeface="Arial" panose="020B0604020202020204" pitchFamily="34" charset="0"/>
                <a:cs typeface="Arial" panose="020B0604020202020204" pitchFamily="34" charset="0"/>
              </a:rPr>
              <a:t>Drafted tactics which we’ll present toady.</a:t>
            </a:r>
          </a:p>
        </p:txBody>
      </p:sp>
    </p:spTree>
    <p:extLst>
      <p:ext uri="{BB962C8B-B14F-4D97-AF65-F5344CB8AC3E}">
        <p14:creationId xmlns:p14="http://schemas.microsoft.com/office/powerpoint/2010/main" val="200371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603144"/>
          </a:xfrm>
        </p:spPr>
        <p:txBody>
          <a:bodyPr>
            <a:noAutofit/>
          </a:bodyPr>
          <a:lstStyle/>
          <a:p>
            <a:r>
              <a:rPr lang="en-US" sz="3600" b="1" dirty="0">
                <a:solidFill>
                  <a:srgbClr val="0070C0"/>
                </a:solidFill>
                <a:latin typeface="Arial" panose="020B0604020202020204" pitchFamily="34" charset="0"/>
                <a:cs typeface="Arial" panose="020B0604020202020204" pitchFamily="34" charset="0"/>
              </a:rPr>
              <a:t>Strategy Document Elements</a:t>
            </a:r>
          </a:p>
        </p:txBody>
      </p:sp>
      <p:sp>
        <p:nvSpPr>
          <p:cNvPr id="3" name="Content Placeholder 2">
            <a:extLst>
              <a:ext uri="{FF2B5EF4-FFF2-40B4-BE49-F238E27FC236}">
                <a16:creationId xmlns:a16="http://schemas.microsoft.com/office/drawing/2014/main" id="{58D97CE4-8086-959C-FA7F-D85BFD58DCC6}"/>
              </a:ext>
            </a:extLst>
          </p:cNvPr>
          <p:cNvSpPr>
            <a:spLocks noGrp="1"/>
          </p:cNvSpPr>
          <p:nvPr>
            <p:ph idx="1"/>
          </p:nvPr>
        </p:nvSpPr>
        <p:spPr>
          <a:xfrm>
            <a:off x="502920" y="1219201"/>
            <a:ext cx="9052560" cy="5723788"/>
          </a:xfrm>
        </p:spPr>
        <p:txBody>
          <a:bodyPr>
            <a:normAutofit/>
          </a:bodyPr>
          <a:lstStyle/>
          <a:p>
            <a:pPr marL="0" indent="0">
              <a:spcAft>
                <a:spcPts val="1200"/>
              </a:spcAft>
              <a:buNone/>
            </a:pPr>
            <a:r>
              <a:rPr lang="en-US" sz="2400" dirty="0">
                <a:solidFill>
                  <a:schemeClr val="accent3">
                    <a:lumMod val="50000"/>
                  </a:schemeClr>
                </a:solidFill>
                <a:latin typeface="Arial" panose="020B0604020202020204" pitchFamily="34" charset="0"/>
                <a:cs typeface="Arial" panose="020B0604020202020204" pitchFamily="34" charset="0"/>
              </a:rPr>
              <a:t>The Strategy Document is guided by a Vision Statement and organized by three Goals, with corresponding Strategies and Tactics:</a:t>
            </a:r>
          </a:p>
          <a:p>
            <a:pPr marL="586754" lvl="1" indent="0">
              <a:spcAft>
                <a:spcPts val="1200"/>
              </a:spcAft>
              <a:buNone/>
            </a:pPr>
            <a:r>
              <a:rPr lang="en-US" sz="2400" b="1" dirty="0">
                <a:solidFill>
                  <a:srgbClr val="0070C0"/>
                </a:solidFill>
                <a:latin typeface="Arial" panose="020B0604020202020204" pitchFamily="34" charset="0"/>
                <a:cs typeface="Arial" panose="020B0604020202020204" pitchFamily="34" charset="0"/>
              </a:rPr>
              <a:t>Vision Statement </a:t>
            </a:r>
            <a:r>
              <a:rPr lang="en-US" sz="2400" dirty="0">
                <a:solidFill>
                  <a:schemeClr val="accent3">
                    <a:lumMod val="50000"/>
                  </a:schemeClr>
                </a:solidFill>
                <a:latin typeface="Arial" panose="020B0604020202020204" pitchFamily="34" charset="0"/>
                <a:cs typeface="Arial" panose="020B0604020202020204" pitchFamily="34" charset="0"/>
              </a:rPr>
              <a:t>- a description of the region’s future end state that will result from proactive, strategic activities</a:t>
            </a:r>
          </a:p>
          <a:p>
            <a:pPr marL="586754" lvl="1" indent="0">
              <a:spcAft>
                <a:spcPts val="1200"/>
              </a:spcAft>
              <a:buNone/>
            </a:pPr>
            <a:r>
              <a:rPr lang="en-US" sz="2400" b="1" dirty="0">
                <a:solidFill>
                  <a:srgbClr val="0070C0"/>
                </a:solidFill>
                <a:latin typeface="Arial" panose="020B0604020202020204" pitchFamily="34" charset="0"/>
                <a:cs typeface="Arial" panose="020B0604020202020204" pitchFamily="34" charset="0"/>
              </a:rPr>
              <a:t>Goal</a:t>
            </a:r>
            <a:r>
              <a:rPr lang="en-US" sz="2400" dirty="0">
                <a:solidFill>
                  <a:schemeClr val="accent3">
                    <a:lumMod val="50000"/>
                  </a:schemeClr>
                </a:solidFill>
                <a:latin typeface="Arial" panose="020B0604020202020204" pitchFamily="34" charset="0"/>
                <a:cs typeface="Arial" panose="020B0604020202020204" pitchFamily="34" charset="0"/>
              </a:rPr>
              <a:t> - the desired end state of activities; foundation of planning process, supports the overall vision</a:t>
            </a:r>
          </a:p>
          <a:p>
            <a:pPr marL="586754" lvl="1" indent="0">
              <a:spcAft>
                <a:spcPts val="1200"/>
              </a:spcAft>
              <a:buNone/>
            </a:pPr>
            <a:r>
              <a:rPr lang="en-US" sz="2400" b="1" dirty="0">
                <a:solidFill>
                  <a:srgbClr val="0070C0"/>
                </a:solidFill>
                <a:latin typeface="Arial" panose="020B0604020202020204" pitchFamily="34" charset="0"/>
                <a:cs typeface="Arial" panose="020B0604020202020204" pitchFamily="34" charset="0"/>
              </a:rPr>
              <a:t>Strategy</a:t>
            </a:r>
            <a:r>
              <a:rPr lang="en-US" sz="2400" dirty="0">
                <a:solidFill>
                  <a:schemeClr val="accent3">
                    <a:lumMod val="50000"/>
                  </a:schemeClr>
                </a:solidFill>
                <a:latin typeface="Arial" panose="020B0604020202020204" pitchFamily="34" charset="0"/>
                <a:cs typeface="Arial" panose="020B0604020202020204" pitchFamily="34" charset="0"/>
              </a:rPr>
              <a:t> - a general approach or method for achieving a goal</a:t>
            </a:r>
          </a:p>
          <a:p>
            <a:pPr marL="586754" lvl="1" indent="0">
              <a:spcAft>
                <a:spcPts val="1200"/>
              </a:spcAft>
              <a:buNone/>
            </a:pPr>
            <a:r>
              <a:rPr lang="en-US" sz="2400" b="1" dirty="0">
                <a:solidFill>
                  <a:srgbClr val="0070C0"/>
                </a:solidFill>
                <a:latin typeface="Arial" panose="020B0604020202020204" pitchFamily="34" charset="0"/>
                <a:cs typeface="Arial" panose="020B0604020202020204" pitchFamily="34" charset="0"/>
              </a:rPr>
              <a:t>Tactic</a:t>
            </a:r>
            <a:r>
              <a:rPr lang="en-US" sz="2400" dirty="0">
                <a:solidFill>
                  <a:schemeClr val="accent3">
                    <a:lumMod val="50000"/>
                  </a:schemeClr>
                </a:solidFill>
                <a:latin typeface="Arial" panose="020B0604020202020204" pitchFamily="34" charset="0"/>
                <a:cs typeface="Arial" panose="020B0604020202020204" pitchFamily="34" charset="0"/>
              </a:rPr>
              <a:t> - a specific action that will be taken to fulfill a strategy</a:t>
            </a:r>
            <a:endParaRPr lang="en-US" sz="2400" i="1" dirty="0">
              <a:solidFill>
                <a:schemeClr val="accent3">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marL="0" marR="0" lvl="0" indent="0" algn="ctr" defTabSz="6946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Strategic Planning for Managing Groundwater</a:t>
            </a:r>
          </a:p>
          <a:p>
            <a:pPr marL="0" marR="0" lvl="0" indent="0" algn="ctr" defTabSz="6946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marL="0" marR="0" lvl="0" indent="0" algn="ctr" defTabSz="694670" rtl="0" eaLnBrk="1" fontAlgn="auto" latinLnBrk="0" hangingPunct="1">
              <a:lnSpc>
                <a:spcPct val="100000"/>
              </a:lnSpc>
              <a:spcBef>
                <a:spcPts val="0"/>
              </a:spcBef>
              <a:spcAft>
                <a:spcPts val="0"/>
              </a:spcAft>
              <a:buClrTx/>
              <a:buSzTx/>
              <a:buFontTx/>
              <a:buNone/>
              <a:tabLst/>
              <a:defRPr/>
            </a:pPr>
            <a:fld id="{7406E7EB-2D17-41A8-AF58-8900FC1879FD}" type="slidenum">
              <a:rPr kumimoji="0" lang="en-US" sz="1600" b="0" i="0" u="none" strike="noStrike" kern="1200" cap="none" spc="0" normalizeH="0" baseline="0" noProof="0" smtClean="0">
                <a:ln>
                  <a:noFill/>
                </a:ln>
                <a:solidFill>
                  <a:srgbClr val="A5A5A5">
                    <a:lumMod val="50000"/>
                  </a:srgbClr>
                </a:solidFill>
                <a:effectLst/>
                <a:uLnTx/>
                <a:uFillTx/>
                <a:latin typeface="Arial" panose="020B0604020202020204" pitchFamily="34" charset="0"/>
                <a:ea typeface="+mn-ea"/>
                <a:cs typeface="Arial" panose="020B0604020202020204" pitchFamily="34" charset="0"/>
              </a:rPr>
              <a:pPr marL="0" marR="0" lvl="0" indent="0" algn="ctr" defTabSz="69467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521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5"/>
            <a:ext cx="9052560" cy="1136545"/>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Summarizing Work To-Date</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5</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27860E91-9CB8-115B-BF83-515B4338526D}"/>
              </a:ext>
            </a:extLst>
          </p:cNvPr>
          <p:cNvSpPr>
            <a:spLocks noGrp="1"/>
          </p:cNvSpPr>
          <p:nvPr>
            <p:ph idx="1"/>
          </p:nvPr>
        </p:nvSpPr>
        <p:spPr>
          <a:xfrm>
            <a:off x="502920" y="1676399"/>
            <a:ext cx="9052560" cy="5266589"/>
          </a:xfrm>
        </p:spPr>
        <p:txBody>
          <a:bodyPr>
            <a:normAutofit/>
          </a:bodyPr>
          <a:lstStyle/>
          <a:p>
            <a:pPr marL="0" indent="0">
              <a:buNone/>
            </a:pPr>
            <a:r>
              <a:rPr lang="en-US" sz="2200" dirty="0">
                <a:solidFill>
                  <a:schemeClr val="accent3">
                    <a:lumMod val="50000"/>
                  </a:schemeClr>
                </a:solidFill>
                <a:latin typeface="Arial" panose="020B0604020202020204" pitchFamily="34" charset="0"/>
                <a:cs typeface="Arial" panose="020B0604020202020204" pitchFamily="34" charset="0"/>
              </a:rPr>
              <a:t>To put you back in the mindset…</a:t>
            </a:r>
          </a:p>
          <a:p>
            <a:pPr marL="0" indent="0">
              <a:buNone/>
            </a:pPr>
            <a:endParaRPr lang="en-US" sz="2200" dirty="0">
              <a:solidFill>
                <a:schemeClr val="accent3">
                  <a:lumMod val="50000"/>
                </a:schemeClr>
              </a:solidFill>
              <a:latin typeface="Arial" panose="020B0604020202020204" pitchFamily="34" charset="0"/>
              <a:cs typeface="Arial" panose="020B0604020202020204" pitchFamily="34" charset="0"/>
            </a:endParaRPr>
          </a:p>
          <a:p>
            <a:pPr marL="0" indent="0">
              <a:buNone/>
            </a:pPr>
            <a:r>
              <a:rPr lang="en-US" sz="2200" dirty="0">
                <a:solidFill>
                  <a:schemeClr val="accent3">
                    <a:lumMod val="50000"/>
                  </a:schemeClr>
                </a:solidFill>
                <a:latin typeface="Arial" panose="020B0604020202020204" pitchFamily="34" charset="0"/>
                <a:cs typeface="Arial" panose="020B0604020202020204" pitchFamily="34" charset="0"/>
              </a:rPr>
              <a:t>The Vision Statement reads:</a:t>
            </a:r>
          </a:p>
          <a:p>
            <a:pPr marL="586754" lvl="1" indent="0">
              <a:buNone/>
            </a:pPr>
            <a:r>
              <a:rPr lang="en-US" sz="2000" i="1" dirty="0">
                <a:solidFill>
                  <a:schemeClr val="accent3">
                    <a:lumMod val="50000"/>
                  </a:schemeClr>
                </a:solidFill>
                <a:latin typeface="Arial" panose="020B0604020202020204" pitchFamily="34" charset="0"/>
                <a:cs typeface="Arial" panose="020B0604020202020204" pitchFamily="34" charset="0"/>
              </a:rPr>
              <a:t>The Siskiyou County GSA will collaboratively work towards effective groundwater management to achieve and maintain the sustainability of the Shasta Valley, Butte Valley, and Scott Valley Basins, consistent with SGMA and the near- and long-term goals defined in the GSPs, with fair consideration given to all beneficial groundwater users.</a:t>
            </a:r>
          </a:p>
          <a:p>
            <a:pPr marL="0" indent="0">
              <a:buNone/>
            </a:pPr>
            <a:endParaRPr lang="en-US" sz="2000" i="1" dirty="0">
              <a:solidFill>
                <a:schemeClr val="accent3">
                  <a:lumMod val="50000"/>
                </a:schemeClr>
              </a:solidFill>
              <a:latin typeface="Arial" panose="020B0604020202020204" pitchFamily="34" charset="0"/>
              <a:cs typeface="Arial" panose="020B0604020202020204" pitchFamily="34" charset="0"/>
            </a:endParaRPr>
          </a:p>
          <a:p>
            <a:pPr marL="0" indent="0">
              <a:buNone/>
            </a:pPr>
            <a:r>
              <a:rPr lang="en-US" sz="2200" dirty="0">
                <a:solidFill>
                  <a:schemeClr val="accent3">
                    <a:lumMod val="50000"/>
                  </a:schemeClr>
                </a:solidFill>
                <a:latin typeface="Arial" panose="020B0604020202020204" pitchFamily="34" charset="0"/>
                <a:cs typeface="Arial" panose="020B0604020202020204" pitchFamily="34" charset="0"/>
              </a:rPr>
              <a:t>And the Goals and Strategies are shown on the next slides.</a:t>
            </a:r>
          </a:p>
        </p:txBody>
      </p:sp>
    </p:spTree>
    <p:extLst>
      <p:ext uri="{BB962C8B-B14F-4D97-AF65-F5344CB8AC3E}">
        <p14:creationId xmlns:p14="http://schemas.microsoft.com/office/powerpoint/2010/main" val="423200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84144"/>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Decision-Making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Goals and Strategies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6</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3700705090"/>
              </p:ext>
            </p:extLst>
          </p:nvPr>
        </p:nvGraphicFramePr>
        <p:xfrm>
          <a:off x="663956" y="1877352"/>
          <a:ext cx="8730487" cy="4294848"/>
        </p:xfrm>
        <a:graphic>
          <a:graphicData uri="http://schemas.openxmlformats.org/drawingml/2006/table">
            <a:tbl>
              <a:tblPr firstRow="1" firstCol="1" bandRow="1"/>
              <a:tblGrid>
                <a:gridCol w="1545844">
                  <a:extLst>
                    <a:ext uri="{9D8B030D-6E8A-4147-A177-3AD203B41FA5}">
                      <a16:colId xmlns:a16="http://schemas.microsoft.com/office/drawing/2014/main" val="1462248232"/>
                    </a:ext>
                  </a:extLst>
                </a:gridCol>
                <a:gridCol w="7184643">
                  <a:extLst>
                    <a:ext uri="{9D8B030D-6E8A-4147-A177-3AD203B41FA5}">
                      <a16:colId xmlns:a16="http://schemas.microsoft.com/office/drawing/2014/main" val="903134209"/>
                    </a:ext>
                  </a:extLst>
                </a:gridCol>
              </a:tblGrid>
              <a:tr h="1352130">
                <a:tc>
                  <a:txBody>
                    <a:bodyPr/>
                    <a:lstStyle/>
                    <a:p>
                      <a:pPr marL="0" marR="0">
                        <a:lnSpc>
                          <a:spcPct val="115000"/>
                        </a:lnSpc>
                        <a:spcBef>
                          <a:spcPts val="0"/>
                        </a:spcBef>
                        <a:spcAft>
                          <a:spcPts val="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Goal</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20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Clarify GSA decision-making roles and responsibilities and the decision-making support processes that inform GSP implementation</a:t>
                      </a:r>
                      <a:r>
                        <a:rPr lang="en-US" sz="20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950758296"/>
                  </a:ext>
                </a:extLst>
              </a:tr>
              <a:tr h="1345901">
                <a:tc>
                  <a:txBody>
                    <a:bodyPr/>
                    <a:lstStyle/>
                    <a:p>
                      <a:pPr marL="0" marR="0">
                        <a:lnSpc>
                          <a:spcPct val="115000"/>
                        </a:lnSpc>
                        <a:spcBef>
                          <a:spcPts val="0"/>
                        </a:spcBef>
                        <a:spcAft>
                          <a:spcPts val="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Strategy 1</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20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Better define the decision-making roles and responsibilities of GSA Board members, GSA staff, and Advisory Committee members and identify where additional staffing resources may be needed.</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1052975">
                <a:tc>
                  <a:txBody>
                    <a:bodyPr/>
                    <a:lstStyle/>
                    <a:p>
                      <a:pPr marL="0" marR="0">
                        <a:lnSpc>
                          <a:spcPct val="115000"/>
                        </a:lnSpc>
                        <a:spcBef>
                          <a:spcPts val="0"/>
                        </a:spcBef>
                        <a:spcAft>
                          <a:spcPts val="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Strategy 2</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20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Establish regular communications and strengthen partnerships and projects with public agencies and basin stakeholders.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bl>
          </a:graphicData>
        </a:graphic>
      </p:graphicFrame>
    </p:spTree>
    <p:extLst>
      <p:ext uri="{BB962C8B-B14F-4D97-AF65-F5344CB8AC3E}">
        <p14:creationId xmlns:p14="http://schemas.microsoft.com/office/powerpoint/2010/main" val="25441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Funds and Resources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Goals and Strategies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7</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1285481381"/>
              </p:ext>
            </p:extLst>
          </p:nvPr>
        </p:nvGraphicFramePr>
        <p:xfrm>
          <a:off x="663956" y="1678287"/>
          <a:ext cx="8730487" cy="4874913"/>
        </p:xfrm>
        <a:graphic>
          <a:graphicData uri="http://schemas.openxmlformats.org/drawingml/2006/table">
            <a:tbl>
              <a:tblPr firstRow="1" firstCol="1" bandRow="1"/>
              <a:tblGrid>
                <a:gridCol w="1469644">
                  <a:extLst>
                    <a:ext uri="{9D8B030D-6E8A-4147-A177-3AD203B41FA5}">
                      <a16:colId xmlns:a16="http://schemas.microsoft.com/office/drawing/2014/main" val="1462248232"/>
                    </a:ext>
                  </a:extLst>
                </a:gridCol>
                <a:gridCol w="7260843">
                  <a:extLst>
                    <a:ext uri="{9D8B030D-6E8A-4147-A177-3AD203B41FA5}">
                      <a16:colId xmlns:a16="http://schemas.microsoft.com/office/drawing/2014/main" val="903134209"/>
                    </a:ext>
                  </a:extLst>
                </a:gridCol>
              </a:tblGrid>
              <a:tr h="1352130">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Goal</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Develop and implement a sustainable funding and resourcing strategy for GSP implementation and GSA administration that minimizes impacts to residents and ensures adequate GSA staff resourcing to effectively implement the GSPs.</a:t>
                      </a:r>
                      <a:endPar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950758296"/>
                  </a:ext>
                </a:extLst>
              </a:tr>
              <a:tr h="1345901">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Strategy 1</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Catalog short- and long-term GSP implementation and administration costs, determine what additional funding and staff resources may be needed, and identify how those remaining costs will be covered, with a priority on minimizing impacts to residents and identifying sustainable funding sources.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1052975">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Strategy 2</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Secure grant and other external funding sources to support groundwater sustainability efforts within and across the basins.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bl>
          </a:graphicData>
        </a:graphic>
      </p:graphicFrame>
    </p:spTree>
    <p:extLst>
      <p:ext uri="{BB962C8B-B14F-4D97-AF65-F5344CB8AC3E}">
        <p14:creationId xmlns:p14="http://schemas.microsoft.com/office/powerpoint/2010/main" val="274945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Communications and Engagement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Goals and Strategies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8</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4AFC32D-D1C5-93CF-3CA9-190C9C4D76B5}"/>
              </a:ext>
            </a:extLst>
          </p:cNvPr>
          <p:cNvGraphicFramePr>
            <a:graphicFrameLocks noGrp="1"/>
          </p:cNvGraphicFramePr>
          <p:nvPr>
            <p:extLst>
              <p:ext uri="{D42A27DB-BD31-4B8C-83A1-F6EECF244321}">
                <p14:modId xmlns:p14="http://schemas.microsoft.com/office/powerpoint/2010/main" val="863921457"/>
              </p:ext>
            </p:extLst>
          </p:nvPr>
        </p:nvGraphicFramePr>
        <p:xfrm>
          <a:off x="663956" y="1676400"/>
          <a:ext cx="8730487" cy="4733925"/>
        </p:xfrm>
        <a:graphic>
          <a:graphicData uri="http://schemas.openxmlformats.org/drawingml/2006/table">
            <a:tbl>
              <a:tblPr firstRow="1" firstCol="1" bandRow="1"/>
              <a:tblGrid>
                <a:gridCol w="1469644">
                  <a:extLst>
                    <a:ext uri="{9D8B030D-6E8A-4147-A177-3AD203B41FA5}">
                      <a16:colId xmlns:a16="http://schemas.microsoft.com/office/drawing/2014/main" val="1462248232"/>
                    </a:ext>
                  </a:extLst>
                </a:gridCol>
                <a:gridCol w="7260843">
                  <a:extLst>
                    <a:ext uri="{9D8B030D-6E8A-4147-A177-3AD203B41FA5}">
                      <a16:colId xmlns:a16="http://schemas.microsoft.com/office/drawing/2014/main" val="903134209"/>
                    </a:ext>
                  </a:extLst>
                </a:gridCol>
              </a:tblGrid>
              <a:tr h="1352130">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Goal</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Demonstrate the value of SGMA, the GSA, and GSP implementation to the public through regular engagement, education, and communication activities related to GSP implementation.</a:t>
                      </a:r>
                      <a:endPar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950758296"/>
                  </a:ext>
                </a:extLst>
              </a:tr>
              <a:tr h="1345901">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Strategy 1</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l" defTabSz="1341150" rtl="0" eaLnBrk="1" fontAlgn="auto" latinLnBrk="0" hangingPunct="1">
                        <a:lnSpc>
                          <a:spcPct val="115000"/>
                        </a:lnSpc>
                        <a:spcBef>
                          <a:spcPts val="0"/>
                        </a:spcBef>
                        <a:spcAft>
                          <a:spcPts val="0"/>
                        </a:spcAft>
                        <a:buClrTx/>
                        <a:buSzTx/>
                        <a:buFontTx/>
                        <a:buNone/>
                        <a:tabLst/>
                        <a:defRPr/>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Increase transparency and the accessibility of data and information to the public (e.g., on the GSA website) so that groundwater users in the basin can clearly understand the status of the basin and monitoring efforts.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2149339003"/>
                  </a:ext>
                </a:extLst>
              </a:tr>
              <a:tr h="1052975">
                <a:tc>
                  <a:txBody>
                    <a:bodyPr/>
                    <a:lstStyle/>
                    <a:p>
                      <a:pPr marL="0" marR="0">
                        <a:lnSpc>
                          <a:spcPct val="115000"/>
                        </a:lnSpc>
                        <a:spcBef>
                          <a:spcPts val="0"/>
                        </a:spcBef>
                        <a:spcAft>
                          <a:spcPts val="0"/>
                        </a:spcAft>
                      </a:pPr>
                      <a:r>
                        <a:rPr lang="en-US" sz="19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Strategy 2</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a:lnSpc>
                          <a:spcPct val="115000"/>
                        </a:lnSpc>
                        <a:spcBef>
                          <a:spcPts val="0"/>
                        </a:spcBef>
                        <a:spcAft>
                          <a:spcPts val="0"/>
                        </a:spcAft>
                      </a:pPr>
                      <a:r>
                        <a:rPr lang="en-US" sz="19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Increase education and engagement of stakeholders and other interested parties on GSP implementation activities, with a focus on communicating information related to projects and management actions and GSP funding and fees.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80836691"/>
                  </a:ext>
                </a:extLst>
              </a:tr>
            </a:tbl>
          </a:graphicData>
        </a:graphic>
      </p:graphicFrame>
    </p:spTree>
    <p:extLst>
      <p:ext uri="{BB962C8B-B14F-4D97-AF65-F5344CB8AC3E}">
        <p14:creationId xmlns:p14="http://schemas.microsoft.com/office/powerpoint/2010/main" val="395182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1C58-3F7B-1D78-A346-A7408AE9A362}"/>
              </a:ext>
            </a:extLst>
          </p:cNvPr>
          <p:cNvSpPr>
            <a:spLocks noGrp="1"/>
          </p:cNvSpPr>
          <p:nvPr>
            <p:ph type="title"/>
          </p:nvPr>
        </p:nvSpPr>
        <p:spPr>
          <a:xfrm>
            <a:off x="502920" y="311256"/>
            <a:ext cx="9052560" cy="907944"/>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Proposed Tactics and Actions</a:t>
            </a:r>
          </a:p>
        </p:txBody>
      </p:sp>
      <p:sp>
        <p:nvSpPr>
          <p:cNvPr id="4" name="TextBox 3">
            <a:extLst>
              <a:ext uri="{FF2B5EF4-FFF2-40B4-BE49-F238E27FC236}">
                <a16:creationId xmlns:a16="http://schemas.microsoft.com/office/drawing/2014/main" id="{94D09F08-A0D8-7851-6060-A88864D2A0B1}"/>
              </a:ext>
            </a:extLst>
          </p:cNvPr>
          <p:cNvSpPr txBox="1"/>
          <p:nvPr/>
        </p:nvSpPr>
        <p:spPr>
          <a:xfrm>
            <a:off x="0" y="7187625"/>
            <a:ext cx="10058400" cy="584775"/>
          </a:xfrm>
          <a:prstGeom prst="rect">
            <a:avLst/>
          </a:prstGeom>
          <a:solidFill>
            <a:schemeClr val="bg1">
              <a:alpha val="75000"/>
            </a:schemeClr>
          </a:solidFill>
        </p:spPr>
        <p:txBody>
          <a:bodyPr wrap="square" rtlCol="0">
            <a:spAutoFit/>
          </a:bodyPr>
          <a:lstStyle/>
          <a:p>
            <a:pPr algn="ctr"/>
            <a:r>
              <a:rPr lang="en-US" sz="1600" dirty="0">
                <a:solidFill>
                  <a:schemeClr val="accent3">
                    <a:lumMod val="50000"/>
                  </a:schemeClr>
                </a:solidFill>
                <a:latin typeface="Arial" panose="020B0604020202020204" pitchFamily="34" charset="0"/>
                <a:cs typeface="Arial" panose="020B0604020202020204" pitchFamily="34" charset="0"/>
              </a:rPr>
              <a:t>Strategic Planning for Managing Groundwater</a:t>
            </a:r>
          </a:p>
          <a:p>
            <a:pPr algn="ctr"/>
            <a:r>
              <a:rPr lang="en-US" sz="1600" dirty="0">
                <a:solidFill>
                  <a:schemeClr val="accent3">
                    <a:lumMod val="50000"/>
                  </a:schemeClr>
                </a:solidFill>
                <a:latin typeface="Arial" panose="020B0604020202020204" pitchFamily="34" charset="0"/>
                <a:cs typeface="Arial" panose="020B0604020202020204" pitchFamily="34" charset="0"/>
              </a:rPr>
              <a:t>Siskiyou County GSA Board Workshop</a:t>
            </a:r>
          </a:p>
        </p:txBody>
      </p:sp>
      <p:sp>
        <p:nvSpPr>
          <p:cNvPr id="5" name="TextBox 4">
            <a:extLst>
              <a:ext uri="{FF2B5EF4-FFF2-40B4-BE49-F238E27FC236}">
                <a16:creationId xmlns:a16="http://schemas.microsoft.com/office/drawing/2014/main" id="{6E824124-03E3-7C00-1B76-AE7E99D6C938}"/>
              </a:ext>
            </a:extLst>
          </p:cNvPr>
          <p:cNvSpPr txBox="1"/>
          <p:nvPr/>
        </p:nvSpPr>
        <p:spPr>
          <a:xfrm>
            <a:off x="9233407" y="7324906"/>
            <a:ext cx="644145" cy="338554"/>
          </a:xfrm>
          <a:prstGeom prst="rect">
            <a:avLst/>
          </a:prstGeom>
          <a:noFill/>
        </p:spPr>
        <p:txBody>
          <a:bodyPr wrap="square" rtlCol="0">
            <a:spAutoFit/>
          </a:bodyPr>
          <a:lstStyle/>
          <a:p>
            <a:pPr algn="ctr"/>
            <a:fld id="{7406E7EB-2D17-41A8-AF58-8900FC1879FD}" type="slidenum">
              <a:rPr lang="en-US" sz="1600" smtClean="0">
                <a:solidFill>
                  <a:schemeClr val="accent3">
                    <a:lumMod val="50000"/>
                  </a:schemeClr>
                </a:solidFill>
                <a:latin typeface="Arial" panose="020B0604020202020204" pitchFamily="34" charset="0"/>
                <a:cs typeface="Arial" panose="020B0604020202020204" pitchFamily="34" charset="0"/>
              </a:rPr>
              <a:pPr algn="ctr"/>
              <a:t>9</a:t>
            </a:fld>
            <a:endParaRPr lang="en-US" sz="16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031776-BF57-FCD9-398A-A8DA96B7C692}"/>
              </a:ext>
            </a:extLst>
          </p:cNvPr>
          <p:cNvSpPr>
            <a:spLocks noGrp="1"/>
          </p:cNvSpPr>
          <p:nvPr>
            <p:ph idx="1"/>
          </p:nvPr>
        </p:nvSpPr>
        <p:spPr>
          <a:xfrm>
            <a:off x="502920" y="1676399"/>
            <a:ext cx="9052560" cy="5266589"/>
          </a:xfrm>
        </p:spPr>
        <p:txBody>
          <a:bodyPr>
            <a:normAutofit/>
          </a:bodyPr>
          <a:lstStyle/>
          <a:p>
            <a:r>
              <a:rPr lang="en-US" sz="2200" dirty="0">
                <a:solidFill>
                  <a:schemeClr val="accent3">
                    <a:lumMod val="50000"/>
                  </a:schemeClr>
                </a:solidFill>
                <a:latin typeface="Arial" panose="020B0604020202020204" pitchFamily="34" charset="0"/>
                <a:cs typeface="Arial" panose="020B0604020202020204" pitchFamily="34" charset="0"/>
              </a:rPr>
              <a:t>Near-term tactics are envisioned to occur in the next year.</a:t>
            </a:r>
          </a:p>
          <a:p>
            <a:r>
              <a:rPr lang="en-US" sz="2200" dirty="0">
                <a:solidFill>
                  <a:schemeClr val="accent3">
                    <a:lumMod val="50000"/>
                  </a:schemeClr>
                </a:solidFill>
                <a:latin typeface="Arial" panose="020B0604020202020204" pitchFamily="34" charset="0"/>
                <a:cs typeface="Arial" panose="020B0604020202020204" pitchFamily="34" charset="0"/>
              </a:rPr>
              <a:t>Long-term tactics respond to challenges that may require more time or resources to mobilize and are envisioned for implementation by the GSP updates in 2027.</a:t>
            </a:r>
          </a:p>
          <a:p>
            <a:r>
              <a:rPr lang="en-US" sz="2200" dirty="0">
                <a:solidFill>
                  <a:schemeClr val="accent3">
                    <a:lumMod val="50000"/>
                  </a:schemeClr>
                </a:solidFill>
                <a:latin typeface="Arial" panose="020B0604020202020204" pitchFamily="34" charset="0"/>
                <a:cs typeface="Arial" panose="020B0604020202020204" pitchFamily="34" charset="0"/>
              </a:rPr>
              <a:t>We have outlined two near- and two long-term tactics for each of the three themes.</a:t>
            </a:r>
          </a:p>
        </p:txBody>
      </p:sp>
    </p:spTree>
    <p:extLst>
      <p:ext uri="{BB962C8B-B14F-4D97-AF65-F5344CB8AC3E}">
        <p14:creationId xmlns:p14="http://schemas.microsoft.com/office/powerpoint/2010/main" val="963034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ante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8293</TotalTime>
  <Words>1694</Words>
  <Application>Microsoft Office PowerPoint</Application>
  <PresentationFormat>Custom</PresentationFormat>
  <Paragraphs>224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Office Theme</vt:lpstr>
      <vt:lpstr>PowerPoint Presentation</vt:lpstr>
      <vt:lpstr>Agenda</vt:lpstr>
      <vt:lpstr>Summarizing Work To-Date</vt:lpstr>
      <vt:lpstr>Strategy Document Elements</vt:lpstr>
      <vt:lpstr>Summarizing Work To-Date</vt:lpstr>
      <vt:lpstr>Decision-Making  Goals and Strategies</vt:lpstr>
      <vt:lpstr>Funds and Resources  Goals and Strategies</vt:lpstr>
      <vt:lpstr>Communications and Engagement  Goals and Strategies</vt:lpstr>
      <vt:lpstr>Proposed Tactics and Actions</vt:lpstr>
      <vt:lpstr>Near-Term Decision-Making Tactics</vt:lpstr>
      <vt:lpstr>Long-Term Decision-Making Tactics</vt:lpstr>
      <vt:lpstr>Near-Term Funds and Resources Tactics</vt:lpstr>
      <vt:lpstr>Long-Term Funds and Resources Tactics</vt:lpstr>
      <vt:lpstr>Near-Term Communications  and Engagement Tactics</vt:lpstr>
      <vt:lpstr>Long-Term Communications  and Engagement Tactics</vt:lpstr>
      <vt:lpstr>Near-Term Tactics</vt:lpstr>
      <vt:lpstr>Long-Term Tactics</vt:lpstr>
      <vt:lpstr>Additional Comments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Perez-Reyes, Marisa</dc:creator>
  <cp:lastModifiedBy>Annamarie J. Hendricks</cp:lastModifiedBy>
  <cp:revision>76</cp:revision>
  <dcterms:created xsi:type="dcterms:W3CDTF">2022-08-04T19:53:56Z</dcterms:created>
  <dcterms:modified xsi:type="dcterms:W3CDTF">2023-05-26T23:34:00Z</dcterms:modified>
</cp:coreProperties>
</file>