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4"/>
    <p:sldMasterId id="2147483852" r:id="rId5"/>
  </p:sldMasterIdLst>
  <p:notesMasterIdLst>
    <p:notesMasterId r:id="rId38"/>
  </p:notesMasterIdLst>
  <p:sldIdLst>
    <p:sldId id="302" r:id="rId6"/>
    <p:sldId id="303" r:id="rId7"/>
    <p:sldId id="305" r:id="rId8"/>
    <p:sldId id="333" r:id="rId9"/>
    <p:sldId id="320" r:id="rId10"/>
    <p:sldId id="325" r:id="rId11"/>
    <p:sldId id="326" r:id="rId12"/>
    <p:sldId id="332" r:id="rId13"/>
    <p:sldId id="309" r:id="rId14"/>
    <p:sldId id="334" r:id="rId15"/>
    <p:sldId id="315" r:id="rId16"/>
    <p:sldId id="316" r:id="rId17"/>
    <p:sldId id="310" r:id="rId18"/>
    <p:sldId id="317" r:id="rId19"/>
    <p:sldId id="318" r:id="rId20"/>
    <p:sldId id="312" r:id="rId21"/>
    <p:sldId id="304" r:id="rId22"/>
    <p:sldId id="331" r:id="rId23"/>
    <p:sldId id="330" r:id="rId24"/>
    <p:sldId id="322" r:id="rId25"/>
    <p:sldId id="321" r:id="rId26"/>
    <p:sldId id="329" r:id="rId27"/>
    <p:sldId id="324" r:id="rId28"/>
    <p:sldId id="308" r:id="rId29"/>
    <p:sldId id="335" r:id="rId30"/>
    <p:sldId id="337" r:id="rId31"/>
    <p:sldId id="339" r:id="rId32"/>
    <p:sldId id="301" r:id="rId33"/>
    <p:sldId id="341" r:id="rId34"/>
    <p:sldId id="342" r:id="rId35"/>
    <p:sldId id="270" r:id="rId36"/>
    <p:sldId id="278"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6652"/>
    <a:srgbClr val="E0C6CA"/>
    <a:srgbClr val="BF9DA5"/>
    <a:srgbClr val="BB97A0"/>
    <a:srgbClr val="C08E7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5033" autoAdjust="0"/>
  </p:normalViewPr>
  <p:slideViewPr>
    <p:cSldViewPr snapToGrid="0">
      <p:cViewPr varScale="1">
        <p:scale>
          <a:sx n="100" d="100"/>
          <a:sy n="100" d="100"/>
        </p:scale>
        <p:origin x="114"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574"/>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8F2EC-417E-4C77-B787-5488BA9D4F4A}" type="doc">
      <dgm:prSet loTypeId="urn:diagrams.loki3.com/BracketList" loCatId="list" qsTypeId="urn:microsoft.com/office/officeart/2005/8/quickstyle/simple2" qsCatId="simple" csTypeId="urn:microsoft.com/office/officeart/2005/8/colors/accent5_5" csCatId="accent5" phldr="1"/>
      <dgm:spPr/>
      <dgm:t>
        <a:bodyPr/>
        <a:lstStyle/>
        <a:p>
          <a:endParaRPr lang="en-US"/>
        </a:p>
      </dgm:t>
    </dgm:pt>
    <dgm:pt modelId="{1546755F-4964-4044-AFB1-7FF14D6819A7}">
      <dgm:prSet custT="1"/>
      <dgm:spPr/>
      <dgm:t>
        <a:bodyPr/>
        <a:lstStyle/>
        <a:p>
          <a:r>
            <a:rPr lang="en-US" sz="1600" b="1" dirty="0"/>
            <a:t>Adult System of Care</a:t>
          </a:r>
        </a:p>
      </dgm:t>
    </dgm:pt>
    <dgm:pt modelId="{DF45ED8B-524B-4B91-A9CA-DC2E49DC0246}" type="parTrans" cxnId="{461522D1-DF34-45E2-B237-686CACBCDFAF}">
      <dgm:prSet/>
      <dgm:spPr/>
      <dgm:t>
        <a:bodyPr/>
        <a:lstStyle/>
        <a:p>
          <a:endParaRPr lang="en-US"/>
        </a:p>
      </dgm:t>
    </dgm:pt>
    <dgm:pt modelId="{1EEAE7E3-F3C8-4EFB-8DD2-E15F1D3DA1F1}" type="sibTrans" cxnId="{461522D1-DF34-45E2-B237-686CACBCDFAF}">
      <dgm:prSet/>
      <dgm:spPr/>
      <dgm:t>
        <a:bodyPr/>
        <a:lstStyle/>
        <a:p>
          <a:endParaRPr lang="en-US"/>
        </a:p>
      </dgm:t>
    </dgm:pt>
    <dgm:pt modelId="{D443D630-BF30-41FD-ADFF-CF58E041DB0A}">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Therapy</a:t>
          </a:r>
          <a:endParaRPr lang="en-US" dirty="0">
            <a:solidFill>
              <a:schemeClr val="tx1"/>
            </a:solidFill>
            <a:latin typeface="+mj-lt"/>
          </a:endParaRPr>
        </a:p>
      </dgm:t>
    </dgm:pt>
    <dgm:pt modelId="{0FCB1AB8-9C80-4BE5-9671-2465C522C018}" type="parTrans" cxnId="{CB30296C-6F82-4D43-BD43-14E70EB48C7C}">
      <dgm:prSet/>
      <dgm:spPr/>
      <dgm:t>
        <a:bodyPr/>
        <a:lstStyle/>
        <a:p>
          <a:endParaRPr lang="en-US"/>
        </a:p>
      </dgm:t>
    </dgm:pt>
    <dgm:pt modelId="{D1D94CEE-AF80-433B-918F-92FF66B32E93}" type="sibTrans" cxnId="{CB30296C-6F82-4D43-BD43-14E70EB48C7C}">
      <dgm:prSet/>
      <dgm:spPr/>
      <dgm:t>
        <a:bodyPr/>
        <a:lstStyle/>
        <a:p>
          <a:endParaRPr lang="en-US"/>
        </a:p>
      </dgm:t>
    </dgm:pt>
    <dgm:pt modelId="{AB996F5B-B447-42BC-A25A-4B80203D2F70}">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Acute Psychiatric Assessments</a:t>
          </a:r>
          <a:endParaRPr lang="en-US" dirty="0">
            <a:solidFill>
              <a:schemeClr val="tx1"/>
            </a:solidFill>
            <a:latin typeface="+mj-lt"/>
          </a:endParaRPr>
        </a:p>
      </dgm:t>
    </dgm:pt>
    <dgm:pt modelId="{6AC0B6E7-82D5-48BE-BC63-7A510D17D1BE}" type="parTrans" cxnId="{3A2C90A8-EB39-4ADC-81E2-74DF8D4FFE84}">
      <dgm:prSet/>
      <dgm:spPr/>
      <dgm:t>
        <a:bodyPr/>
        <a:lstStyle/>
        <a:p>
          <a:endParaRPr lang="en-US"/>
        </a:p>
      </dgm:t>
    </dgm:pt>
    <dgm:pt modelId="{AF7E21FF-4AC2-4550-88D5-1B4D26A70E69}" type="sibTrans" cxnId="{3A2C90A8-EB39-4ADC-81E2-74DF8D4FFE84}">
      <dgm:prSet/>
      <dgm:spPr/>
      <dgm:t>
        <a:bodyPr/>
        <a:lstStyle/>
        <a:p>
          <a:endParaRPr lang="en-US"/>
        </a:p>
      </dgm:t>
    </dgm:pt>
    <dgm:pt modelId="{F40677E8-220E-4369-A6C3-CCE7E30AA99F}">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IMD/Board and Care/Residential Placements</a:t>
          </a:r>
        </a:p>
      </dgm:t>
    </dgm:pt>
    <dgm:pt modelId="{BD46413E-1F7C-47AD-BAC9-8935C0EB6B6E}" type="parTrans" cxnId="{D8CF269F-D8FD-48AE-820A-C924B716EF83}">
      <dgm:prSet/>
      <dgm:spPr/>
      <dgm:t>
        <a:bodyPr/>
        <a:lstStyle/>
        <a:p>
          <a:endParaRPr lang="en-US"/>
        </a:p>
      </dgm:t>
    </dgm:pt>
    <dgm:pt modelId="{9B6B9329-F5EB-4514-BEF7-EE90A90F7E34}" type="sibTrans" cxnId="{D8CF269F-D8FD-48AE-820A-C924B716EF83}">
      <dgm:prSet/>
      <dgm:spPr/>
      <dgm:t>
        <a:bodyPr/>
        <a:lstStyle/>
        <a:p>
          <a:endParaRPr lang="en-US"/>
        </a:p>
      </dgm:t>
    </dgm:pt>
    <dgm:pt modelId="{3797561A-6E86-476D-A1E1-810222B7BC51}">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HMIS Enrollment in Coordinate Entry</a:t>
          </a:r>
        </a:p>
      </dgm:t>
    </dgm:pt>
    <dgm:pt modelId="{B6A7936D-8790-4111-974D-16672B6242B4}" type="parTrans" cxnId="{ACD2D102-EDA1-4519-A2D4-A51F2E9E5DC8}">
      <dgm:prSet/>
      <dgm:spPr/>
      <dgm:t>
        <a:bodyPr/>
        <a:lstStyle/>
        <a:p>
          <a:endParaRPr lang="en-US"/>
        </a:p>
      </dgm:t>
    </dgm:pt>
    <dgm:pt modelId="{B6D3749E-D67D-4D4A-BC9E-2708D62FC6B0}" type="sibTrans" cxnId="{ACD2D102-EDA1-4519-A2D4-A51F2E9E5DC8}">
      <dgm:prSet/>
      <dgm:spPr/>
      <dgm:t>
        <a:bodyPr/>
        <a:lstStyle/>
        <a:p>
          <a:endParaRPr lang="en-US"/>
        </a:p>
      </dgm:t>
    </dgm:pt>
    <dgm:pt modelId="{D9C94D8F-60DC-4F29-AA84-F21073A7DCC3}">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Case Management</a:t>
          </a:r>
          <a:endParaRPr lang="en-US" dirty="0">
            <a:solidFill>
              <a:schemeClr val="tx1"/>
            </a:solidFill>
            <a:latin typeface="+mj-lt"/>
          </a:endParaRPr>
        </a:p>
      </dgm:t>
    </dgm:pt>
    <dgm:pt modelId="{4F6962A1-12D5-4270-B8BD-0AB137C95916}" type="parTrans" cxnId="{B709235A-426A-4DD0-AD07-9B7A4E27AF00}">
      <dgm:prSet/>
      <dgm:spPr/>
      <dgm:t>
        <a:bodyPr/>
        <a:lstStyle/>
        <a:p>
          <a:endParaRPr lang="en-US"/>
        </a:p>
      </dgm:t>
    </dgm:pt>
    <dgm:pt modelId="{BB67632C-E193-42D6-BB73-F2D057226464}" type="sibTrans" cxnId="{B709235A-426A-4DD0-AD07-9B7A4E27AF00}">
      <dgm:prSet/>
      <dgm:spPr/>
      <dgm:t>
        <a:bodyPr/>
        <a:lstStyle/>
        <a:p>
          <a:endParaRPr lang="en-US"/>
        </a:p>
      </dgm:t>
    </dgm:pt>
    <dgm:pt modelId="{A7A35ABE-EBF7-4FBC-A946-F5470BF6CAAA}">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Medication Support</a:t>
          </a:r>
        </a:p>
      </dgm:t>
    </dgm:pt>
    <dgm:pt modelId="{F15706DB-81C1-4AAF-A487-6B813A19D2D6}" type="parTrans" cxnId="{DE89971C-D4D6-4D1C-88AA-796262F530DA}">
      <dgm:prSet/>
      <dgm:spPr/>
      <dgm:t>
        <a:bodyPr/>
        <a:lstStyle/>
        <a:p>
          <a:endParaRPr lang="en-US"/>
        </a:p>
      </dgm:t>
    </dgm:pt>
    <dgm:pt modelId="{7483422C-1EA7-4084-B082-FD2B017858DA}" type="sibTrans" cxnId="{DE89971C-D4D6-4D1C-88AA-796262F530DA}">
      <dgm:prSet/>
      <dgm:spPr/>
      <dgm:t>
        <a:bodyPr/>
        <a:lstStyle/>
        <a:p>
          <a:endParaRPr lang="en-US"/>
        </a:p>
      </dgm:t>
    </dgm:pt>
    <dgm:pt modelId="{1395206E-B97B-4A63-9078-3995451B9D7E}">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Teletherapy</a:t>
          </a:r>
          <a:endParaRPr lang="en-US" dirty="0">
            <a:solidFill>
              <a:schemeClr val="tx1"/>
            </a:solidFill>
            <a:latin typeface="+mj-lt"/>
          </a:endParaRPr>
        </a:p>
      </dgm:t>
    </dgm:pt>
    <dgm:pt modelId="{7611EA38-9A47-4A8B-82FD-AFECD7E42AF6}" type="parTrans" cxnId="{8B6A3488-2E71-466D-850F-9F65FDF3B91D}">
      <dgm:prSet/>
      <dgm:spPr/>
      <dgm:t>
        <a:bodyPr/>
        <a:lstStyle/>
        <a:p>
          <a:endParaRPr lang="en-US"/>
        </a:p>
      </dgm:t>
    </dgm:pt>
    <dgm:pt modelId="{02C8EC0A-9246-4C97-BA78-CD9D1A75BBED}" type="sibTrans" cxnId="{8B6A3488-2E71-466D-850F-9F65FDF3B91D}">
      <dgm:prSet/>
      <dgm:spPr/>
      <dgm:t>
        <a:bodyPr/>
        <a:lstStyle/>
        <a:p>
          <a:endParaRPr lang="en-US"/>
        </a:p>
      </dgm:t>
    </dgm:pt>
    <dgm:pt modelId="{71AC4085-9777-4609-866E-47D538B63752}">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CalWORKs/Child Welfare Services Groups</a:t>
          </a:r>
        </a:p>
      </dgm:t>
    </dgm:pt>
    <dgm:pt modelId="{5FDE991B-16E0-4DDD-B63F-56213706BB2B}" type="parTrans" cxnId="{D8FA347E-06E3-4B19-9662-87F5C4429D17}">
      <dgm:prSet/>
      <dgm:spPr/>
      <dgm:t>
        <a:bodyPr/>
        <a:lstStyle/>
        <a:p>
          <a:endParaRPr lang="en-US"/>
        </a:p>
      </dgm:t>
    </dgm:pt>
    <dgm:pt modelId="{24E1DE05-DDC1-4F75-B033-7AF529036AE3}" type="sibTrans" cxnId="{D8FA347E-06E3-4B19-9662-87F5C4429D17}">
      <dgm:prSet/>
      <dgm:spPr/>
      <dgm:t>
        <a:bodyPr/>
        <a:lstStyle/>
        <a:p>
          <a:endParaRPr lang="en-US"/>
        </a:p>
      </dgm:t>
    </dgm:pt>
    <dgm:pt modelId="{1FEC1ABE-8931-4B2E-A39A-4E2B7A18FAEC}">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Peer Support</a:t>
          </a:r>
          <a:endParaRPr lang="en-US" dirty="0">
            <a:solidFill>
              <a:schemeClr val="tx1"/>
            </a:solidFill>
            <a:latin typeface="+mj-lt"/>
          </a:endParaRPr>
        </a:p>
      </dgm:t>
    </dgm:pt>
    <dgm:pt modelId="{1C5431D9-4816-40E2-A5C0-8C6579362EC7}" type="parTrans" cxnId="{3C5DACBB-EECC-4D93-BB51-2628566D59C0}">
      <dgm:prSet/>
      <dgm:spPr/>
      <dgm:t>
        <a:bodyPr/>
        <a:lstStyle/>
        <a:p>
          <a:endParaRPr lang="en-US"/>
        </a:p>
      </dgm:t>
    </dgm:pt>
    <dgm:pt modelId="{F96B9F09-E5FF-43BE-97C0-D7CA8D8D2F3B}" type="sibTrans" cxnId="{3C5DACBB-EECC-4D93-BB51-2628566D59C0}">
      <dgm:prSet/>
      <dgm:spPr/>
      <dgm:t>
        <a:bodyPr/>
        <a:lstStyle/>
        <a:p>
          <a:endParaRPr lang="en-US"/>
        </a:p>
      </dgm:t>
    </dgm:pt>
    <dgm:pt modelId="{F0E949FC-86B3-46EA-8F23-7D97F0B39DA9}">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Discharge Planning/Care Coordination</a:t>
          </a:r>
          <a:endParaRPr lang="en-US" dirty="0">
            <a:solidFill>
              <a:schemeClr val="tx1"/>
            </a:solidFill>
            <a:latin typeface="+mj-lt"/>
          </a:endParaRPr>
        </a:p>
      </dgm:t>
    </dgm:pt>
    <dgm:pt modelId="{4FB53F6C-36FB-471F-941D-21F9D12C99C6}" type="parTrans" cxnId="{449E69BE-EC92-4438-B6A2-9CB8FD73696D}">
      <dgm:prSet/>
      <dgm:spPr/>
      <dgm:t>
        <a:bodyPr/>
        <a:lstStyle/>
        <a:p>
          <a:endParaRPr lang="en-US"/>
        </a:p>
      </dgm:t>
    </dgm:pt>
    <dgm:pt modelId="{07F487B6-FFFA-4D76-821B-BD112F5A04B9}" type="sibTrans" cxnId="{449E69BE-EC92-4438-B6A2-9CB8FD73696D}">
      <dgm:prSet/>
      <dgm:spPr/>
      <dgm:t>
        <a:bodyPr/>
        <a:lstStyle/>
        <a:p>
          <a:endParaRPr lang="en-US"/>
        </a:p>
      </dgm:t>
    </dgm:pt>
    <dgm:pt modelId="{B67283E8-191F-4385-BEAA-168523A0308B}">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Mental Health Diversion</a:t>
          </a:r>
          <a:endParaRPr lang="en-US" dirty="0">
            <a:solidFill>
              <a:schemeClr val="tx1"/>
            </a:solidFill>
            <a:latin typeface="+mj-lt"/>
          </a:endParaRPr>
        </a:p>
      </dgm:t>
    </dgm:pt>
    <dgm:pt modelId="{D19D62D1-3180-4CDE-87F3-59302035A4F6}" type="parTrans" cxnId="{0D1BDE08-9EC9-4EDF-B7F0-3AD6AB9DD5F0}">
      <dgm:prSet/>
      <dgm:spPr/>
      <dgm:t>
        <a:bodyPr/>
        <a:lstStyle/>
        <a:p>
          <a:endParaRPr lang="en-US"/>
        </a:p>
      </dgm:t>
    </dgm:pt>
    <dgm:pt modelId="{BB289051-FF8E-4ABA-917C-2F60744D5A64}" type="sibTrans" cxnId="{0D1BDE08-9EC9-4EDF-B7F0-3AD6AB9DD5F0}">
      <dgm:prSet/>
      <dgm:spPr/>
      <dgm:t>
        <a:bodyPr/>
        <a:lstStyle/>
        <a:p>
          <a:endParaRPr lang="en-US"/>
        </a:p>
      </dgm:t>
    </dgm:pt>
    <dgm:pt modelId="{76DB8657-B677-49DE-8501-9BBA453AC322}">
      <dgm:prSet/>
      <dgm:spPr>
        <a:solidFill>
          <a:schemeClr val="accent2">
            <a:lumMod val="40000"/>
            <a:lumOff val="60000"/>
            <a:alpha val="48000"/>
          </a:schemeClr>
        </a:solidFill>
      </dgm:spPr>
      <dgm:t>
        <a:bodyPr/>
        <a:lstStyle/>
        <a:p>
          <a:pPr>
            <a:buFont typeface="Wingdings" panose="05000000000000000000" pitchFamily="2" charset="2"/>
            <a:buChar char="v"/>
          </a:pPr>
          <a:r>
            <a:rPr lang="en-US">
              <a:solidFill>
                <a:schemeClr val="tx1"/>
              </a:solidFill>
              <a:latin typeface="+mj-lt"/>
            </a:rPr>
            <a:t>Crisis Services</a:t>
          </a:r>
          <a:endParaRPr lang="en-US" dirty="0">
            <a:solidFill>
              <a:schemeClr val="tx1"/>
            </a:solidFill>
            <a:latin typeface="+mj-lt"/>
          </a:endParaRPr>
        </a:p>
      </dgm:t>
    </dgm:pt>
    <dgm:pt modelId="{929E1651-AF63-4E66-8E3A-0A565466B640}" type="parTrans" cxnId="{E470B7E8-483D-4C99-A49A-69BDD9B77CF3}">
      <dgm:prSet/>
      <dgm:spPr/>
      <dgm:t>
        <a:bodyPr/>
        <a:lstStyle/>
        <a:p>
          <a:endParaRPr lang="en-US"/>
        </a:p>
      </dgm:t>
    </dgm:pt>
    <dgm:pt modelId="{558BD225-4502-4B34-AF64-02B20DF72146}" type="sibTrans" cxnId="{E470B7E8-483D-4C99-A49A-69BDD9B77CF3}">
      <dgm:prSet/>
      <dgm:spPr/>
      <dgm:t>
        <a:bodyPr/>
        <a:lstStyle/>
        <a:p>
          <a:endParaRPr lang="en-US"/>
        </a:p>
      </dgm:t>
    </dgm:pt>
    <dgm:pt modelId="{81293A9B-5875-48FC-B0EB-E29CD52EBAA8}">
      <dgm:prSet custT="1"/>
      <dgm:spPr/>
      <dgm:t>
        <a:bodyPr/>
        <a:lstStyle/>
        <a:p>
          <a:r>
            <a:rPr lang="en-US" sz="1600" b="1" dirty="0"/>
            <a:t>Children’s System of Care</a:t>
          </a:r>
        </a:p>
      </dgm:t>
    </dgm:pt>
    <dgm:pt modelId="{09F64679-BBE9-4DB3-BB21-6D856A0296CD}" type="parTrans" cxnId="{468D426D-8C2C-4261-ACEA-BDF082A8FC0F}">
      <dgm:prSet/>
      <dgm:spPr/>
      <dgm:t>
        <a:bodyPr/>
        <a:lstStyle/>
        <a:p>
          <a:endParaRPr lang="en-US"/>
        </a:p>
      </dgm:t>
    </dgm:pt>
    <dgm:pt modelId="{EEC59DC5-78A9-4A09-883A-362FC646469D}" type="sibTrans" cxnId="{468D426D-8C2C-4261-ACEA-BDF082A8FC0F}">
      <dgm:prSet/>
      <dgm:spPr/>
      <dgm:t>
        <a:bodyPr/>
        <a:lstStyle/>
        <a:p>
          <a:endParaRPr lang="en-US"/>
        </a:p>
      </dgm:t>
    </dgm:pt>
    <dgm:pt modelId="{8977D778-D1D8-4807-9335-D6D1C2FE110F}">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Therapy</a:t>
          </a:r>
          <a:endParaRPr lang="en-US" dirty="0">
            <a:solidFill>
              <a:schemeClr val="tx1"/>
            </a:solidFill>
            <a:latin typeface="+mj-lt"/>
          </a:endParaRPr>
        </a:p>
      </dgm:t>
    </dgm:pt>
    <dgm:pt modelId="{85C50CE5-0338-484B-B15B-A09B5D3B91A7}" type="parTrans" cxnId="{02B04092-2716-4059-A71B-B1613D46A4D3}">
      <dgm:prSet/>
      <dgm:spPr/>
      <dgm:t>
        <a:bodyPr/>
        <a:lstStyle/>
        <a:p>
          <a:endParaRPr lang="en-US"/>
        </a:p>
      </dgm:t>
    </dgm:pt>
    <dgm:pt modelId="{22D9FDC3-44BD-40C0-B10E-F062363ACF08}" type="sibTrans" cxnId="{02B04092-2716-4059-A71B-B1613D46A4D3}">
      <dgm:prSet/>
      <dgm:spPr/>
      <dgm:t>
        <a:bodyPr/>
        <a:lstStyle/>
        <a:p>
          <a:endParaRPr lang="en-US"/>
        </a:p>
      </dgm:t>
    </dgm:pt>
    <dgm:pt modelId="{55AFEB60-D10A-40A1-AED7-44E304E57769}">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Case Management</a:t>
          </a:r>
          <a:endParaRPr lang="en-US" dirty="0">
            <a:solidFill>
              <a:schemeClr val="tx1"/>
            </a:solidFill>
            <a:latin typeface="+mj-lt"/>
          </a:endParaRPr>
        </a:p>
      </dgm:t>
    </dgm:pt>
    <dgm:pt modelId="{19613535-89CB-4B22-8124-E29553EA264B}" type="parTrans" cxnId="{7F1633B4-4933-4946-858B-10A9C225605E}">
      <dgm:prSet/>
      <dgm:spPr/>
      <dgm:t>
        <a:bodyPr/>
        <a:lstStyle/>
        <a:p>
          <a:endParaRPr lang="en-US"/>
        </a:p>
      </dgm:t>
    </dgm:pt>
    <dgm:pt modelId="{2B76F16D-8B0C-434F-999D-FFEA62477B35}" type="sibTrans" cxnId="{7F1633B4-4933-4946-858B-10A9C225605E}">
      <dgm:prSet/>
      <dgm:spPr/>
      <dgm:t>
        <a:bodyPr/>
        <a:lstStyle/>
        <a:p>
          <a:endParaRPr lang="en-US"/>
        </a:p>
      </dgm:t>
    </dgm:pt>
    <dgm:pt modelId="{C3CC488E-B44C-4054-8159-2EAA6EB0C2EA}">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In Home Supportive Services</a:t>
          </a:r>
          <a:endParaRPr lang="en-US" dirty="0">
            <a:solidFill>
              <a:schemeClr val="tx1"/>
            </a:solidFill>
            <a:latin typeface="+mj-lt"/>
          </a:endParaRPr>
        </a:p>
      </dgm:t>
    </dgm:pt>
    <dgm:pt modelId="{7C7D4B6A-E2F2-4108-9074-5C28300B96C5}" type="parTrans" cxnId="{129E5866-8B62-44E2-A7E2-99B6A3AFD986}">
      <dgm:prSet/>
      <dgm:spPr/>
      <dgm:t>
        <a:bodyPr/>
        <a:lstStyle/>
        <a:p>
          <a:endParaRPr lang="en-US"/>
        </a:p>
      </dgm:t>
    </dgm:pt>
    <dgm:pt modelId="{FAF75413-1BC1-413E-BEF0-3E069FDB8C92}" type="sibTrans" cxnId="{129E5866-8B62-44E2-A7E2-99B6A3AFD986}">
      <dgm:prSet/>
      <dgm:spPr/>
      <dgm:t>
        <a:bodyPr/>
        <a:lstStyle/>
        <a:p>
          <a:endParaRPr lang="en-US"/>
        </a:p>
      </dgm:t>
    </dgm:pt>
    <dgm:pt modelId="{750D18B3-E4A3-40AB-AA97-526BB9DA4E13}">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Therapeutic Behavioral Services</a:t>
          </a:r>
          <a:endParaRPr lang="en-US" dirty="0">
            <a:solidFill>
              <a:schemeClr val="tx1"/>
            </a:solidFill>
            <a:latin typeface="+mj-lt"/>
          </a:endParaRPr>
        </a:p>
      </dgm:t>
    </dgm:pt>
    <dgm:pt modelId="{645EC08E-0534-47C2-A1DC-249D10FA42E2}" type="parTrans" cxnId="{FB4A7D75-882F-4749-8D90-035F337345C8}">
      <dgm:prSet/>
      <dgm:spPr/>
      <dgm:t>
        <a:bodyPr/>
        <a:lstStyle/>
        <a:p>
          <a:endParaRPr lang="en-US"/>
        </a:p>
      </dgm:t>
    </dgm:pt>
    <dgm:pt modelId="{70F78B9B-9D58-4410-B6F6-C4AA9549BCCC}" type="sibTrans" cxnId="{FB4A7D75-882F-4749-8D90-035F337345C8}">
      <dgm:prSet/>
      <dgm:spPr/>
      <dgm:t>
        <a:bodyPr/>
        <a:lstStyle/>
        <a:p>
          <a:endParaRPr lang="en-US"/>
        </a:p>
      </dgm:t>
    </dgm:pt>
    <dgm:pt modelId="{A24E3E56-C214-4BC6-8885-11EBBFE5E971}">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Crisis Services</a:t>
          </a:r>
          <a:endParaRPr lang="en-US" dirty="0">
            <a:solidFill>
              <a:schemeClr val="tx1"/>
            </a:solidFill>
            <a:latin typeface="+mj-lt"/>
          </a:endParaRPr>
        </a:p>
      </dgm:t>
    </dgm:pt>
    <dgm:pt modelId="{30EE207C-3B59-4C8E-9918-7323F09947B4}" type="parTrans" cxnId="{DD48784B-3D39-4B33-A761-DA8FE7092610}">
      <dgm:prSet/>
      <dgm:spPr/>
      <dgm:t>
        <a:bodyPr/>
        <a:lstStyle/>
        <a:p>
          <a:endParaRPr lang="en-US"/>
        </a:p>
      </dgm:t>
    </dgm:pt>
    <dgm:pt modelId="{08DAD293-CAE0-49C1-82A7-56B1832DFC32}" type="sibTrans" cxnId="{DD48784B-3D39-4B33-A761-DA8FE7092610}">
      <dgm:prSet/>
      <dgm:spPr/>
      <dgm:t>
        <a:bodyPr/>
        <a:lstStyle/>
        <a:p>
          <a:endParaRPr lang="en-US"/>
        </a:p>
      </dgm:t>
    </dgm:pt>
    <dgm:pt modelId="{A620BDC1-8584-4941-8DC6-C1BDB359AF55}">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Acute Psychiatric Hospitalizations</a:t>
          </a:r>
          <a:endParaRPr lang="en-US" dirty="0">
            <a:solidFill>
              <a:schemeClr val="tx1"/>
            </a:solidFill>
            <a:latin typeface="+mj-lt"/>
          </a:endParaRPr>
        </a:p>
      </dgm:t>
    </dgm:pt>
    <dgm:pt modelId="{184F908E-B7E4-47DC-B7AD-C06F1666B2F5}" type="parTrans" cxnId="{EE7F753B-7112-460B-AD63-9C5A643C7969}">
      <dgm:prSet/>
      <dgm:spPr/>
      <dgm:t>
        <a:bodyPr/>
        <a:lstStyle/>
        <a:p>
          <a:endParaRPr lang="en-US"/>
        </a:p>
      </dgm:t>
    </dgm:pt>
    <dgm:pt modelId="{6E15482E-40ED-48AB-8638-99B4618D73FB}" type="sibTrans" cxnId="{EE7F753B-7112-460B-AD63-9C5A643C7969}">
      <dgm:prSet/>
      <dgm:spPr/>
      <dgm:t>
        <a:bodyPr/>
        <a:lstStyle/>
        <a:p>
          <a:endParaRPr lang="en-US"/>
        </a:p>
      </dgm:t>
    </dgm:pt>
    <dgm:pt modelId="{15C96B00-E57A-4AA3-B1AE-FBA10436398A}">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Family Urgent Response System (in collaboration with CWS and Probation)</a:t>
          </a:r>
          <a:endParaRPr lang="en-US" dirty="0">
            <a:solidFill>
              <a:schemeClr val="tx1"/>
            </a:solidFill>
            <a:latin typeface="+mj-lt"/>
          </a:endParaRPr>
        </a:p>
      </dgm:t>
    </dgm:pt>
    <dgm:pt modelId="{541D3460-1925-432F-B48C-9D38AFCC29DF}" type="parTrans" cxnId="{EDD9E35F-A90A-4F83-AA30-C6F460E758CC}">
      <dgm:prSet/>
      <dgm:spPr/>
      <dgm:t>
        <a:bodyPr/>
        <a:lstStyle/>
        <a:p>
          <a:endParaRPr lang="en-US"/>
        </a:p>
      </dgm:t>
    </dgm:pt>
    <dgm:pt modelId="{B31A8038-0EE1-4214-8FFC-011E770F1933}" type="sibTrans" cxnId="{EDD9E35F-A90A-4F83-AA30-C6F460E758CC}">
      <dgm:prSet/>
      <dgm:spPr/>
      <dgm:t>
        <a:bodyPr/>
        <a:lstStyle/>
        <a:p>
          <a:endParaRPr lang="en-US"/>
        </a:p>
      </dgm:t>
    </dgm:pt>
    <dgm:pt modelId="{F3143027-4B76-49D0-B477-3C447BB1CC7E}">
      <dgm:prSet/>
      <dgm:spPr>
        <a:solidFill>
          <a:schemeClr val="accent1">
            <a:lumMod val="20000"/>
            <a:lumOff val="80000"/>
            <a:alpha val="50000"/>
          </a:schemeClr>
        </a:solidFill>
      </dgm:spPr>
      <dgm:t>
        <a:bodyPr/>
        <a:lstStyle/>
        <a:p>
          <a:pPr>
            <a:buFont typeface="Wingdings" panose="05000000000000000000" pitchFamily="2" charset="2"/>
            <a:buChar char="v"/>
          </a:pPr>
          <a:r>
            <a:rPr lang="en-US" dirty="0">
              <a:solidFill>
                <a:schemeClr val="tx1"/>
              </a:solidFill>
              <a:latin typeface="+mj-lt"/>
            </a:rPr>
            <a:t>Mental Health Student Act (grant for school-based services in collaboration with SCOE and Grenada Elementary School)</a:t>
          </a:r>
        </a:p>
      </dgm:t>
    </dgm:pt>
    <dgm:pt modelId="{FD25B03B-7ADA-4708-A3A6-241958564242}" type="parTrans" cxnId="{5F06F549-3630-45AA-81AA-33D999843B63}">
      <dgm:prSet/>
      <dgm:spPr/>
      <dgm:t>
        <a:bodyPr/>
        <a:lstStyle/>
        <a:p>
          <a:endParaRPr lang="en-US"/>
        </a:p>
      </dgm:t>
    </dgm:pt>
    <dgm:pt modelId="{D52D9827-2F0E-4341-9223-CF241105842A}" type="sibTrans" cxnId="{5F06F549-3630-45AA-81AA-33D999843B63}">
      <dgm:prSet/>
      <dgm:spPr/>
      <dgm:t>
        <a:bodyPr/>
        <a:lstStyle/>
        <a:p>
          <a:endParaRPr lang="en-US"/>
        </a:p>
      </dgm:t>
    </dgm:pt>
    <dgm:pt modelId="{5411675C-1DDC-4425-B4EA-75852F42FCCD}">
      <dgm:prSet/>
      <dgm:spPr>
        <a:solidFill>
          <a:schemeClr val="accent1">
            <a:lumMod val="20000"/>
            <a:lumOff val="80000"/>
            <a:alpha val="50000"/>
          </a:schemeClr>
        </a:solidFill>
      </dgm:spPr>
      <dgm:t>
        <a:bodyPr/>
        <a:lstStyle/>
        <a:p>
          <a:pPr>
            <a:buFont typeface="Wingdings" panose="05000000000000000000" pitchFamily="2" charset="2"/>
            <a:buChar char="v"/>
          </a:pPr>
          <a:r>
            <a:rPr lang="en-US" dirty="0">
              <a:solidFill>
                <a:schemeClr val="tx1"/>
              </a:solidFill>
              <a:latin typeface="+mj-lt"/>
            </a:rPr>
            <a:t>Screening</a:t>
          </a:r>
        </a:p>
      </dgm:t>
    </dgm:pt>
    <dgm:pt modelId="{007CAB86-DF3F-4646-8817-920411FEF905}" type="parTrans" cxnId="{6518D206-21C2-4E4C-885C-617E44C3BC63}">
      <dgm:prSet/>
      <dgm:spPr/>
      <dgm:t>
        <a:bodyPr/>
        <a:lstStyle/>
        <a:p>
          <a:endParaRPr lang="en-US"/>
        </a:p>
      </dgm:t>
    </dgm:pt>
    <dgm:pt modelId="{87094E0D-A51D-4BBB-975D-6DE4CF610663}" type="sibTrans" cxnId="{6518D206-21C2-4E4C-885C-617E44C3BC63}">
      <dgm:prSet/>
      <dgm:spPr/>
      <dgm:t>
        <a:bodyPr/>
        <a:lstStyle/>
        <a:p>
          <a:endParaRPr lang="en-US"/>
        </a:p>
      </dgm:t>
    </dgm:pt>
    <dgm:pt modelId="{2021CDB1-32E4-4BB3-846B-15CC53810483}">
      <dgm:prSet/>
      <dgm:spPr>
        <a:solidFill>
          <a:schemeClr val="accent1">
            <a:lumMod val="20000"/>
            <a:lumOff val="80000"/>
            <a:alpha val="50000"/>
          </a:schemeClr>
        </a:solidFill>
      </dgm:spPr>
      <dgm:t>
        <a:bodyPr/>
        <a:lstStyle/>
        <a:p>
          <a:pPr>
            <a:buFont typeface="Wingdings" panose="05000000000000000000" pitchFamily="2" charset="2"/>
            <a:buChar char="v"/>
          </a:pPr>
          <a:r>
            <a:rPr lang="en-US" dirty="0">
              <a:solidFill>
                <a:schemeClr val="tx1"/>
              </a:solidFill>
              <a:latin typeface="+mj-lt"/>
            </a:rPr>
            <a:t>Comprehensive assessment including the CANSA/CANS</a:t>
          </a:r>
        </a:p>
      </dgm:t>
    </dgm:pt>
    <dgm:pt modelId="{C6467C6B-9179-4E5F-A9DB-1A592A899943}" type="parTrans" cxnId="{E1F3900D-859D-4E84-8572-CECCC4CDAAC8}">
      <dgm:prSet/>
      <dgm:spPr/>
      <dgm:t>
        <a:bodyPr/>
        <a:lstStyle/>
        <a:p>
          <a:endParaRPr lang="en-US"/>
        </a:p>
      </dgm:t>
    </dgm:pt>
    <dgm:pt modelId="{763B14D9-911D-4422-BC0C-FCA8265C7FFE}" type="sibTrans" cxnId="{E1F3900D-859D-4E84-8572-CECCC4CDAAC8}">
      <dgm:prSet/>
      <dgm:spPr/>
      <dgm:t>
        <a:bodyPr/>
        <a:lstStyle/>
        <a:p>
          <a:endParaRPr lang="en-US"/>
        </a:p>
      </dgm:t>
    </dgm:pt>
    <dgm:pt modelId="{F1E92AC7-3042-475B-A011-CD7F0C778E05}">
      <dgm:prSet/>
      <dgm:spPr>
        <a:solidFill>
          <a:schemeClr val="accent1">
            <a:lumMod val="20000"/>
            <a:lumOff val="80000"/>
            <a:alpha val="50000"/>
          </a:schemeClr>
        </a:solidFill>
      </dgm:spPr>
      <dgm:t>
        <a:bodyPr/>
        <a:lstStyle/>
        <a:p>
          <a:pPr>
            <a:buFont typeface="Wingdings" panose="05000000000000000000" pitchFamily="2" charset="2"/>
            <a:buChar char="v"/>
          </a:pPr>
          <a:r>
            <a:rPr lang="en-US" dirty="0">
              <a:solidFill>
                <a:schemeClr val="tx1"/>
              </a:solidFill>
              <a:latin typeface="+mj-lt"/>
            </a:rPr>
            <a:t>MHSA FSP-Intensive Services</a:t>
          </a:r>
        </a:p>
      </dgm:t>
    </dgm:pt>
    <dgm:pt modelId="{34661272-0E6C-4882-A75A-98F3D3199B30}" type="parTrans" cxnId="{2CBC0BE7-979D-4AE9-B079-51FE0C963983}">
      <dgm:prSet/>
      <dgm:spPr/>
      <dgm:t>
        <a:bodyPr/>
        <a:lstStyle/>
        <a:p>
          <a:endParaRPr lang="en-US"/>
        </a:p>
      </dgm:t>
    </dgm:pt>
    <dgm:pt modelId="{32F71CF5-42CB-42CD-BB57-2D54B604A28B}" type="sibTrans" cxnId="{2CBC0BE7-979D-4AE9-B079-51FE0C963983}">
      <dgm:prSet/>
      <dgm:spPr/>
      <dgm:t>
        <a:bodyPr/>
        <a:lstStyle/>
        <a:p>
          <a:endParaRPr lang="en-US"/>
        </a:p>
      </dgm:t>
    </dgm:pt>
    <dgm:pt modelId="{F75A8671-DC40-4106-81CF-0FF80EFF1735}">
      <dgm:prSet/>
      <dgm:spPr>
        <a:solidFill>
          <a:schemeClr val="accent1">
            <a:lumMod val="20000"/>
            <a:lumOff val="80000"/>
            <a:alpha val="50000"/>
          </a:schemeClr>
        </a:solidFill>
      </dgm:spPr>
      <dgm:t>
        <a:bodyPr/>
        <a:lstStyle/>
        <a:p>
          <a:pPr>
            <a:buFont typeface="Wingdings" panose="05000000000000000000" pitchFamily="2" charset="2"/>
            <a:buChar char="§"/>
          </a:pPr>
          <a:r>
            <a:rPr lang="en-US" dirty="0">
              <a:solidFill>
                <a:schemeClr val="tx1"/>
              </a:solidFill>
              <a:latin typeface="+mj-lt"/>
            </a:rPr>
            <a:t>Intensive Home-Based Services</a:t>
          </a:r>
        </a:p>
      </dgm:t>
    </dgm:pt>
    <dgm:pt modelId="{F2AEA70F-8660-4EDF-86AD-849B9AD9935B}" type="parTrans" cxnId="{0D9F12BF-0028-4041-9640-69F86319D2F3}">
      <dgm:prSet/>
      <dgm:spPr/>
      <dgm:t>
        <a:bodyPr/>
        <a:lstStyle/>
        <a:p>
          <a:endParaRPr lang="en-US"/>
        </a:p>
      </dgm:t>
    </dgm:pt>
    <dgm:pt modelId="{B348A16E-F32A-4E42-9B9C-004630930FE2}" type="sibTrans" cxnId="{0D9F12BF-0028-4041-9640-69F86319D2F3}">
      <dgm:prSet/>
      <dgm:spPr/>
      <dgm:t>
        <a:bodyPr/>
        <a:lstStyle/>
        <a:p>
          <a:endParaRPr lang="en-US"/>
        </a:p>
      </dgm:t>
    </dgm:pt>
    <dgm:pt modelId="{2D0348C9-E5DE-4FD0-941F-8C52AF1E6663}">
      <dgm:prSet/>
      <dgm:spPr>
        <a:solidFill>
          <a:schemeClr val="accent1">
            <a:lumMod val="20000"/>
            <a:lumOff val="80000"/>
            <a:alpha val="50000"/>
          </a:schemeClr>
        </a:solidFill>
      </dgm:spPr>
      <dgm:t>
        <a:bodyPr/>
        <a:lstStyle/>
        <a:p>
          <a:pPr>
            <a:buFont typeface="Wingdings" panose="05000000000000000000" pitchFamily="2" charset="2"/>
            <a:buChar char="§"/>
          </a:pPr>
          <a:r>
            <a:rPr lang="en-US" dirty="0">
              <a:solidFill>
                <a:schemeClr val="tx1"/>
              </a:solidFill>
              <a:latin typeface="+mj-lt"/>
            </a:rPr>
            <a:t>Intensive Care Coordination (Child &amp; Family Team meetings with client’s treatment team)</a:t>
          </a:r>
        </a:p>
      </dgm:t>
    </dgm:pt>
    <dgm:pt modelId="{8494D712-174D-4648-87AE-A44F2E6D32D4}" type="parTrans" cxnId="{AD1C6968-8740-478D-A1E3-19AA813E02CD}">
      <dgm:prSet/>
      <dgm:spPr/>
      <dgm:t>
        <a:bodyPr/>
        <a:lstStyle/>
        <a:p>
          <a:endParaRPr lang="en-US"/>
        </a:p>
      </dgm:t>
    </dgm:pt>
    <dgm:pt modelId="{43D69E5E-0C97-450B-AD62-1593DC370A4C}" type="sibTrans" cxnId="{AD1C6968-8740-478D-A1E3-19AA813E02CD}">
      <dgm:prSet/>
      <dgm:spPr/>
      <dgm:t>
        <a:bodyPr/>
        <a:lstStyle/>
        <a:p>
          <a:endParaRPr lang="en-US"/>
        </a:p>
      </dgm:t>
    </dgm:pt>
    <dgm:pt modelId="{D4FAA39D-3B0D-4AD2-8023-8202337667F7}">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Katie-A Intensive Services</a:t>
          </a:r>
          <a:endParaRPr lang="en-US" dirty="0">
            <a:solidFill>
              <a:schemeClr val="tx1"/>
            </a:solidFill>
            <a:latin typeface="+mj-lt"/>
          </a:endParaRPr>
        </a:p>
      </dgm:t>
    </dgm:pt>
    <dgm:pt modelId="{6CDCAC74-0E07-49C9-9AEA-B8A52A16112B}" type="parTrans" cxnId="{A7E67856-3BEC-49A3-8ECA-18589D378130}">
      <dgm:prSet/>
      <dgm:spPr/>
      <dgm:t>
        <a:bodyPr/>
        <a:lstStyle/>
        <a:p>
          <a:endParaRPr lang="en-US"/>
        </a:p>
      </dgm:t>
    </dgm:pt>
    <dgm:pt modelId="{69D545F5-71AB-44F2-9977-9677F8103D21}" type="sibTrans" cxnId="{A7E67856-3BEC-49A3-8ECA-18589D378130}">
      <dgm:prSet/>
      <dgm:spPr/>
      <dgm:t>
        <a:bodyPr/>
        <a:lstStyle/>
        <a:p>
          <a:endParaRPr lang="en-US"/>
        </a:p>
      </dgm:t>
    </dgm:pt>
    <dgm:pt modelId="{5B925693-CBC7-47C1-B5BB-6B9CCC48D6F1}">
      <dgm:prSet/>
      <dgm:spPr>
        <a:solidFill>
          <a:schemeClr val="accent1">
            <a:lumMod val="20000"/>
            <a:lumOff val="80000"/>
            <a:alpha val="50000"/>
          </a:schemeClr>
        </a:solidFill>
      </dgm:spPr>
      <dgm:t>
        <a:bodyPr/>
        <a:lstStyle/>
        <a:p>
          <a:pPr>
            <a:buFont typeface="Wingdings" panose="05000000000000000000" pitchFamily="2" charset="2"/>
            <a:buChar char="§"/>
          </a:pPr>
          <a:r>
            <a:rPr lang="en-US">
              <a:solidFill>
                <a:schemeClr val="tx1"/>
              </a:solidFill>
              <a:latin typeface="+mj-lt"/>
            </a:rPr>
            <a:t>Intensive Home-Based Services</a:t>
          </a:r>
          <a:endParaRPr lang="en-US" dirty="0">
            <a:solidFill>
              <a:schemeClr val="tx1"/>
            </a:solidFill>
            <a:latin typeface="+mj-lt"/>
          </a:endParaRPr>
        </a:p>
      </dgm:t>
    </dgm:pt>
    <dgm:pt modelId="{2584D3BD-A875-4A55-A518-48232BB53E29}" type="parTrans" cxnId="{A6E2A111-2FDD-4385-A305-FBE96C526675}">
      <dgm:prSet/>
      <dgm:spPr/>
      <dgm:t>
        <a:bodyPr/>
        <a:lstStyle/>
        <a:p>
          <a:endParaRPr lang="en-US"/>
        </a:p>
      </dgm:t>
    </dgm:pt>
    <dgm:pt modelId="{067955FD-D504-456C-A05F-2EC9C9342151}" type="sibTrans" cxnId="{A6E2A111-2FDD-4385-A305-FBE96C526675}">
      <dgm:prSet/>
      <dgm:spPr/>
      <dgm:t>
        <a:bodyPr/>
        <a:lstStyle/>
        <a:p>
          <a:endParaRPr lang="en-US"/>
        </a:p>
      </dgm:t>
    </dgm:pt>
    <dgm:pt modelId="{77F31B9C-B861-4BFC-92BB-43B593A91BDE}">
      <dgm:prSet/>
      <dgm:spPr>
        <a:solidFill>
          <a:schemeClr val="accent1">
            <a:lumMod val="20000"/>
            <a:lumOff val="80000"/>
            <a:alpha val="50000"/>
          </a:schemeClr>
        </a:solidFill>
      </dgm:spPr>
      <dgm:t>
        <a:bodyPr/>
        <a:lstStyle/>
        <a:p>
          <a:pPr>
            <a:buFont typeface="Wingdings" panose="05000000000000000000" pitchFamily="2" charset="2"/>
            <a:buChar char="§"/>
          </a:pPr>
          <a:r>
            <a:rPr lang="en-US" dirty="0">
              <a:solidFill>
                <a:schemeClr val="tx1"/>
              </a:solidFill>
              <a:latin typeface="+mj-lt"/>
            </a:rPr>
            <a:t>Intensive Care Coordination (Child &amp; Family Team meetings with client’s treatment team)</a:t>
          </a:r>
        </a:p>
      </dgm:t>
    </dgm:pt>
    <dgm:pt modelId="{ADC93CB6-3E28-4620-A712-CBAFCF3BAB20}" type="parTrans" cxnId="{35A82E06-1D38-4E61-B543-0BEC5AF8E526}">
      <dgm:prSet/>
      <dgm:spPr/>
      <dgm:t>
        <a:bodyPr/>
        <a:lstStyle/>
        <a:p>
          <a:endParaRPr lang="en-US"/>
        </a:p>
      </dgm:t>
    </dgm:pt>
    <dgm:pt modelId="{E0969D89-F8C8-42EA-AD7E-B868CCC6AC4A}" type="sibTrans" cxnId="{35A82E06-1D38-4E61-B543-0BEC5AF8E526}">
      <dgm:prSet/>
      <dgm:spPr/>
      <dgm:t>
        <a:bodyPr/>
        <a:lstStyle/>
        <a:p>
          <a:endParaRPr lang="en-US"/>
        </a:p>
      </dgm:t>
    </dgm:pt>
    <dgm:pt modelId="{5B23385A-ED17-469A-8F9C-B0EFBA76B2C6}">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Rehab</a:t>
          </a:r>
          <a:endParaRPr lang="en-US" dirty="0">
            <a:solidFill>
              <a:schemeClr val="tx1"/>
            </a:solidFill>
            <a:latin typeface="+mj-lt"/>
          </a:endParaRPr>
        </a:p>
      </dgm:t>
    </dgm:pt>
    <dgm:pt modelId="{2AE1B952-FE87-48CC-8309-C181D6BD1F65}" type="parTrans" cxnId="{EC1878E5-A780-4B3B-B071-610EEC99E9CF}">
      <dgm:prSet/>
      <dgm:spPr/>
      <dgm:t>
        <a:bodyPr/>
        <a:lstStyle/>
        <a:p>
          <a:endParaRPr lang="en-US"/>
        </a:p>
      </dgm:t>
    </dgm:pt>
    <dgm:pt modelId="{87BF05F4-8F8A-4408-A93A-3CA348275142}" type="sibTrans" cxnId="{EC1878E5-A780-4B3B-B071-610EEC99E9CF}">
      <dgm:prSet/>
      <dgm:spPr/>
      <dgm:t>
        <a:bodyPr/>
        <a:lstStyle/>
        <a:p>
          <a:endParaRPr lang="en-US"/>
        </a:p>
      </dgm:t>
    </dgm:pt>
    <dgm:pt modelId="{A88DF292-24C0-40D2-8793-04A27C71ED6C}">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Family Partner Peer (Peer Specialist)</a:t>
          </a:r>
          <a:endParaRPr lang="en-US" dirty="0">
            <a:solidFill>
              <a:schemeClr val="tx1"/>
            </a:solidFill>
            <a:latin typeface="+mj-lt"/>
          </a:endParaRPr>
        </a:p>
      </dgm:t>
    </dgm:pt>
    <dgm:pt modelId="{6AAD9EE7-3627-4647-9783-D23703CF92BE}" type="parTrans" cxnId="{E0970DD4-1C21-4B60-B645-2EDBD057F16C}">
      <dgm:prSet/>
      <dgm:spPr/>
      <dgm:t>
        <a:bodyPr/>
        <a:lstStyle/>
        <a:p>
          <a:endParaRPr lang="en-US"/>
        </a:p>
      </dgm:t>
    </dgm:pt>
    <dgm:pt modelId="{BC37210E-9506-4D7A-888C-04C7D762F73E}" type="sibTrans" cxnId="{E0970DD4-1C21-4B60-B645-2EDBD057F16C}">
      <dgm:prSet/>
      <dgm:spPr/>
      <dgm:t>
        <a:bodyPr/>
        <a:lstStyle/>
        <a:p>
          <a:endParaRPr lang="en-US"/>
        </a:p>
      </dgm:t>
    </dgm:pt>
    <dgm:pt modelId="{411ECB00-2C22-4CC3-907C-E01E5A098D52}">
      <dgm:prSet/>
      <dgm:spPr>
        <a:solidFill>
          <a:schemeClr val="accent1">
            <a:lumMod val="20000"/>
            <a:lumOff val="80000"/>
            <a:alpha val="50000"/>
          </a:schemeClr>
        </a:solidFill>
      </dgm:spPr>
      <dgm:t>
        <a:bodyPr/>
        <a:lstStyle/>
        <a:p>
          <a:pPr>
            <a:buFont typeface="Wingdings" panose="05000000000000000000" pitchFamily="2" charset="2"/>
            <a:buChar char="v"/>
          </a:pPr>
          <a:r>
            <a:rPr lang="en-US">
              <a:solidFill>
                <a:schemeClr val="tx1"/>
              </a:solidFill>
              <a:latin typeface="+mj-lt"/>
            </a:rPr>
            <a:t>Qualified Individual (QI) assessments for youth referred for or changing placement in a Short-Term Therapeutic Program </a:t>
          </a:r>
          <a:endParaRPr lang="en-US" dirty="0">
            <a:solidFill>
              <a:schemeClr val="tx1"/>
            </a:solidFill>
            <a:latin typeface="+mj-lt"/>
          </a:endParaRPr>
        </a:p>
      </dgm:t>
    </dgm:pt>
    <dgm:pt modelId="{9C9E256B-B5CE-4556-8429-C71D73C59E09}" type="parTrans" cxnId="{5283D0A7-75AA-4086-9BBC-960D0869D8F7}">
      <dgm:prSet/>
      <dgm:spPr/>
      <dgm:t>
        <a:bodyPr/>
        <a:lstStyle/>
        <a:p>
          <a:endParaRPr lang="en-US"/>
        </a:p>
      </dgm:t>
    </dgm:pt>
    <dgm:pt modelId="{24E91E1D-26ED-44D1-BD44-56875ABBD33D}" type="sibTrans" cxnId="{5283D0A7-75AA-4086-9BBC-960D0869D8F7}">
      <dgm:prSet/>
      <dgm:spPr/>
      <dgm:t>
        <a:bodyPr/>
        <a:lstStyle/>
        <a:p>
          <a:endParaRPr lang="en-US"/>
        </a:p>
      </dgm:t>
    </dgm:pt>
    <dgm:pt modelId="{C64D64D3-B0DC-4B8C-805F-0E6E6EC52BE9}" type="pres">
      <dgm:prSet presAssocID="{4F88F2EC-417E-4C77-B787-5488BA9D4F4A}" presName="Name0" presStyleCnt="0">
        <dgm:presLayoutVars>
          <dgm:dir/>
          <dgm:animLvl val="lvl"/>
          <dgm:resizeHandles val="exact"/>
        </dgm:presLayoutVars>
      </dgm:prSet>
      <dgm:spPr/>
    </dgm:pt>
    <dgm:pt modelId="{F8885424-FB40-4ADA-9A6B-BD0385A9D5F8}" type="pres">
      <dgm:prSet presAssocID="{1546755F-4964-4044-AFB1-7FF14D6819A7}" presName="linNode" presStyleCnt="0"/>
      <dgm:spPr/>
    </dgm:pt>
    <dgm:pt modelId="{3946539F-0ABA-4EB3-B8F0-8C53A02D7EC7}" type="pres">
      <dgm:prSet presAssocID="{1546755F-4964-4044-AFB1-7FF14D6819A7}" presName="parTx" presStyleLbl="revTx" presStyleIdx="0" presStyleCnt="2">
        <dgm:presLayoutVars>
          <dgm:chMax val="1"/>
          <dgm:bulletEnabled val="1"/>
        </dgm:presLayoutVars>
      </dgm:prSet>
      <dgm:spPr/>
    </dgm:pt>
    <dgm:pt modelId="{7CF49F5E-1075-4A66-ADA0-007B69E56CAE}" type="pres">
      <dgm:prSet presAssocID="{1546755F-4964-4044-AFB1-7FF14D6819A7}" presName="bracket" presStyleLbl="parChTrans1D1" presStyleIdx="0" presStyleCnt="2"/>
      <dgm:spPr>
        <a:noFill/>
        <a:ln>
          <a:solidFill>
            <a:schemeClr val="accent2"/>
          </a:solidFill>
        </a:ln>
      </dgm:spPr>
    </dgm:pt>
    <dgm:pt modelId="{18CDB4EA-D4D4-4D7A-AAF2-69BACF467523}" type="pres">
      <dgm:prSet presAssocID="{1546755F-4964-4044-AFB1-7FF14D6819A7}" presName="spH" presStyleCnt="0"/>
      <dgm:spPr/>
    </dgm:pt>
    <dgm:pt modelId="{CC14261B-288B-4A37-9F54-C08B7A573961}" type="pres">
      <dgm:prSet presAssocID="{1546755F-4964-4044-AFB1-7FF14D6819A7}" presName="desTx" presStyleLbl="node1" presStyleIdx="0" presStyleCnt="2">
        <dgm:presLayoutVars>
          <dgm:bulletEnabled val="1"/>
        </dgm:presLayoutVars>
      </dgm:prSet>
      <dgm:spPr/>
    </dgm:pt>
    <dgm:pt modelId="{F62A09E2-2C7C-4063-ABDA-FED3A78D4DE0}" type="pres">
      <dgm:prSet presAssocID="{1EEAE7E3-F3C8-4EFB-8DD2-E15F1D3DA1F1}" presName="spV" presStyleCnt="0"/>
      <dgm:spPr/>
    </dgm:pt>
    <dgm:pt modelId="{7C1CD856-2B4E-4CB0-8174-F7369AB2F928}" type="pres">
      <dgm:prSet presAssocID="{81293A9B-5875-48FC-B0EB-E29CD52EBAA8}" presName="linNode" presStyleCnt="0"/>
      <dgm:spPr/>
    </dgm:pt>
    <dgm:pt modelId="{6A879BE5-70FF-45CC-8386-71B53E601425}" type="pres">
      <dgm:prSet presAssocID="{81293A9B-5875-48FC-B0EB-E29CD52EBAA8}" presName="parTx" presStyleLbl="revTx" presStyleIdx="1" presStyleCnt="2">
        <dgm:presLayoutVars>
          <dgm:chMax val="1"/>
          <dgm:bulletEnabled val="1"/>
        </dgm:presLayoutVars>
      </dgm:prSet>
      <dgm:spPr/>
    </dgm:pt>
    <dgm:pt modelId="{D7692F3B-06F8-4460-9BCC-9631C1B73EE5}" type="pres">
      <dgm:prSet presAssocID="{81293A9B-5875-48FC-B0EB-E29CD52EBAA8}" presName="bracket" presStyleLbl="parChTrans1D1" presStyleIdx="1" presStyleCnt="2"/>
      <dgm:spPr>
        <a:ln>
          <a:solidFill>
            <a:schemeClr val="accent2"/>
          </a:solidFill>
        </a:ln>
      </dgm:spPr>
    </dgm:pt>
    <dgm:pt modelId="{EDB909D9-D75F-4AED-A46E-C983EC871752}" type="pres">
      <dgm:prSet presAssocID="{81293A9B-5875-48FC-B0EB-E29CD52EBAA8}" presName="spH" presStyleCnt="0"/>
      <dgm:spPr/>
    </dgm:pt>
    <dgm:pt modelId="{75F17508-B0FB-4C0D-87F7-17B8A55DC0DA}" type="pres">
      <dgm:prSet presAssocID="{81293A9B-5875-48FC-B0EB-E29CD52EBAA8}" presName="desTx" presStyleLbl="node1" presStyleIdx="1" presStyleCnt="2" custScaleY="100246">
        <dgm:presLayoutVars>
          <dgm:bulletEnabled val="1"/>
        </dgm:presLayoutVars>
      </dgm:prSet>
      <dgm:spPr/>
    </dgm:pt>
  </dgm:ptLst>
  <dgm:cxnLst>
    <dgm:cxn modelId="{ACD2D102-EDA1-4519-A2D4-A51F2E9E5DC8}" srcId="{1546755F-4964-4044-AFB1-7FF14D6819A7}" destId="{3797561A-6E86-476D-A1E1-810222B7BC51}" srcOrd="11" destOrd="0" parTransId="{B6A7936D-8790-4111-974D-16672B6242B4}" sibTransId="{B6D3749E-D67D-4D4A-BC9E-2708D62FC6B0}"/>
    <dgm:cxn modelId="{CC03E005-6892-4C0D-B015-1092CD21AA1C}" type="presOf" srcId="{5411675C-1DDC-4425-B4EA-75852F42FCCD}" destId="{75F17508-B0FB-4C0D-87F7-17B8A55DC0DA}" srcOrd="0" destOrd="0" presId="urn:diagrams.loki3.com/BracketList"/>
    <dgm:cxn modelId="{35A82E06-1D38-4E61-B543-0BEC5AF8E526}" srcId="{D4FAA39D-3B0D-4AD2-8023-8202337667F7}" destId="{77F31B9C-B861-4BFC-92BB-43B593A91BDE}" srcOrd="1" destOrd="0" parTransId="{ADC93CB6-3E28-4620-A712-CBAFCF3BAB20}" sibTransId="{E0969D89-F8C8-42EA-AD7E-B868CCC6AC4A}"/>
    <dgm:cxn modelId="{6518D206-21C2-4E4C-885C-617E44C3BC63}" srcId="{81293A9B-5875-48FC-B0EB-E29CD52EBAA8}" destId="{5411675C-1DDC-4425-B4EA-75852F42FCCD}" srcOrd="0" destOrd="0" parTransId="{007CAB86-DF3F-4646-8817-920411FEF905}" sibTransId="{87094E0D-A51D-4BBB-975D-6DE4CF610663}"/>
    <dgm:cxn modelId="{0D1BDE08-9EC9-4EDF-B7F0-3AD6AB9DD5F0}" srcId="{1546755F-4964-4044-AFB1-7FF14D6819A7}" destId="{B67283E8-191F-4385-BEAA-168523A0308B}" srcOrd="7" destOrd="0" parTransId="{D19D62D1-3180-4CDE-87F3-59302035A4F6}" sibTransId="{BB289051-FF8E-4ABA-917C-2F60744D5A64}"/>
    <dgm:cxn modelId="{E1F3900D-859D-4E84-8572-CECCC4CDAAC8}" srcId="{81293A9B-5875-48FC-B0EB-E29CD52EBAA8}" destId="{2021CDB1-32E4-4BB3-846B-15CC53810483}" srcOrd="1" destOrd="0" parTransId="{C6467C6B-9179-4E5F-A9DB-1A592A899943}" sibTransId="{763B14D9-911D-4422-BC0C-FCA8265C7FFE}"/>
    <dgm:cxn modelId="{35FCC70F-311A-424D-821E-97ED838B062B}" type="presOf" srcId="{81293A9B-5875-48FC-B0EB-E29CD52EBAA8}" destId="{6A879BE5-70FF-45CC-8386-71B53E601425}" srcOrd="0" destOrd="0" presId="urn:diagrams.loki3.com/BracketList"/>
    <dgm:cxn modelId="{A6E2A111-2FDD-4385-A305-FBE96C526675}" srcId="{D4FAA39D-3B0D-4AD2-8023-8202337667F7}" destId="{5B925693-CBC7-47C1-B5BB-6B9CCC48D6F1}" srcOrd="0" destOrd="0" parTransId="{2584D3BD-A875-4A55-A518-48232BB53E29}" sibTransId="{067955FD-D504-456C-A05F-2EC9C9342151}"/>
    <dgm:cxn modelId="{37DF5713-DBD4-47BC-A8F0-5DFD5A9F5087}" type="presOf" srcId="{F75A8671-DC40-4106-81CF-0FF80EFF1735}" destId="{75F17508-B0FB-4C0D-87F7-17B8A55DC0DA}" srcOrd="0" destOrd="3" presId="urn:diagrams.loki3.com/BracketList"/>
    <dgm:cxn modelId="{B5992E14-4CC5-4A02-B48A-290BAE392760}" type="presOf" srcId="{AB996F5B-B447-42BC-A25A-4B80203D2F70}" destId="{CC14261B-288B-4A37-9F54-C08B7A573961}" srcOrd="0" destOrd="9" presId="urn:diagrams.loki3.com/BracketList"/>
    <dgm:cxn modelId="{35C46819-C2A8-48A6-9831-348654F310F7}" type="presOf" srcId="{77F31B9C-B861-4BFC-92BB-43B593A91BDE}" destId="{75F17508-B0FB-4C0D-87F7-17B8A55DC0DA}" srcOrd="0" destOrd="7" presId="urn:diagrams.loki3.com/BracketList"/>
    <dgm:cxn modelId="{31405C1A-DD2F-46F5-8149-9C5959BDFC05}" type="presOf" srcId="{8977D778-D1D8-4807-9335-D6D1C2FE110F}" destId="{75F17508-B0FB-4C0D-87F7-17B8A55DC0DA}" srcOrd="0" destOrd="8" presId="urn:diagrams.loki3.com/BracketList"/>
    <dgm:cxn modelId="{DE89971C-D4D6-4D1C-88AA-796262F530DA}" srcId="{1546755F-4964-4044-AFB1-7FF14D6819A7}" destId="{A7A35ABE-EBF7-4FBC-A946-F5470BF6CAAA}" srcOrd="2" destOrd="0" parTransId="{F15706DB-81C1-4AAF-A487-6B813A19D2D6}" sibTransId="{7483422C-1EA7-4084-B082-FD2B017858DA}"/>
    <dgm:cxn modelId="{FB7AF41E-2C66-4290-9282-7E77C963B286}" type="presOf" srcId="{F0E949FC-86B3-46EA-8F23-7D97F0B39DA9}" destId="{CC14261B-288B-4A37-9F54-C08B7A573961}" srcOrd="0" destOrd="6" presId="urn:diagrams.loki3.com/BracketList"/>
    <dgm:cxn modelId="{97F59427-9BB3-417B-B383-FB54586B4619}" type="presOf" srcId="{71AC4085-9777-4609-866E-47D538B63752}" destId="{CC14261B-288B-4A37-9F54-C08B7A573961}" srcOrd="0" destOrd="4" presId="urn:diagrams.loki3.com/BracketList"/>
    <dgm:cxn modelId="{BA5ADF28-4458-4FBE-8E3A-B16605F01A50}" type="presOf" srcId="{A7A35ABE-EBF7-4FBC-A946-F5470BF6CAAA}" destId="{CC14261B-288B-4A37-9F54-C08B7A573961}" srcOrd="0" destOrd="2" presId="urn:diagrams.loki3.com/BracketList"/>
    <dgm:cxn modelId="{EE7F753B-7112-460B-AD63-9C5A643C7969}" srcId="{81293A9B-5875-48FC-B0EB-E29CD52EBAA8}" destId="{A620BDC1-8584-4941-8DC6-C1BDB359AF55}" srcOrd="11" destOrd="0" parTransId="{184F908E-B7E4-47DC-B7AD-C06F1666B2F5}" sibTransId="{6E15482E-40ED-48AB-8638-99B4618D73FB}"/>
    <dgm:cxn modelId="{64AA615B-3036-46B0-8425-9A53C0C0FDDC}" type="presOf" srcId="{F40677E8-220E-4369-A6C3-CCE7E30AA99F}" destId="{CC14261B-288B-4A37-9F54-C08B7A573961}" srcOrd="0" destOrd="10" presId="urn:diagrams.loki3.com/BracketList"/>
    <dgm:cxn modelId="{EDD9E35F-A90A-4F83-AA30-C6F460E758CC}" srcId="{81293A9B-5875-48FC-B0EB-E29CD52EBAA8}" destId="{15C96B00-E57A-4AA3-B1AE-FBA10436398A}" srcOrd="12" destOrd="0" parTransId="{541D3460-1925-432F-B48C-9D38AFCC29DF}" sibTransId="{B31A8038-0EE1-4214-8FFC-011E770F1933}"/>
    <dgm:cxn modelId="{1FA5CF60-E008-4CE2-9F45-4059ED9E21DD}" type="presOf" srcId="{3797561A-6E86-476D-A1E1-810222B7BC51}" destId="{CC14261B-288B-4A37-9F54-C08B7A573961}" srcOrd="0" destOrd="11" presId="urn:diagrams.loki3.com/BracketList"/>
    <dgm:cxn modelId="{129E5866-8B62-44E2-A7E2-99B6A3AFD986}" srcId="{81293A9B-5875-48FC-B0EB-E29CD52EBAA8}" destId="{C3CC488E-B44C-4054-8159-2EAA6EB0C2EA}" srcOrd="8" destOrd="0" parTransId="{7C7D4B6A-E2F2-4108-9074-5C28300B96C5}" sibTransId="{FAF75413-1BC1-413E-BEF0-3E069FDB8C92}"/>
    <dgm:cxn modelId="{D641CB46-9D0E-40E6-BDBA-FD196688221A}" type="presOf" srcId="{B67283E8-191F-4385-BEAA-168523A0308B}" destId="{CC14261B-288B-4A37-9F54-C08B7A573961}" srcOrd="0" destOrd="7" presId="urn:diagrams.loki3.com/BracketList"/>
    <dgm:cxn modelId="{AD1C6968-8740-478D-A1E3-19AA813E02CD}" srcId="{F1E92AC7-3042-475B-A011-CD7F0C778E05}" destId="{2D0348C9-E5DE-4FD0-941F-8C52AF1E6663}" srcOrd="1" destOrd="0" parTransId="{8494D712-174D-4648-87AE-A44F2E6D32D4}" sibTransId="{43D69E5E-0C97-450B-AD62-1593DC370A4C}"/>
    <dgm:cxn modelId="{5F06F549-3630-45AA-81AA-33D999843B63}" srcId="{81293A9B-5875-48FC-B0EB-E29CD52EBAA8}" destId="{F3143027-4B76-49D0-B477-3C447BB1CC7E}" srcOrd="13" destOrd="0" parTransId="{FD25B03B-7ADA-4708-A3A6-241958564242}" sibTransId="{D52D9827-2F0E-4341-9223-CF241105842A}"/>
    <dgm:cxn modelId="{DD48784B-3D39-4B33-A761-DA8FE7092610}" srcId="{81293A9B-5875-48FC-B0EB-E29CD52EBAA8}" destId="{A24E3E56-C214-4BC6-8885-11EBBFE5E971}" srcOrd="10" destOrd="0" parTransId="{30EE207C-3B59-4C8E-9918-7323F09947B4}" sibTransId="{08DAD293-CAE0-49C1-82A7-56B1832DFC32}"/>
    <dgm:cxn modelId="{CB30296C-6F82-4D43-BD43-14E70EB48C7C}" srcId="{1546755F-4964-4044-AFB1-7FF14D6819A7}" destId="{D443D630-BF30-41FD-ADFF-CF58E041DB0A}" srcOrd="0" destOrd="0" parTransId="{0FCB1AB8-9C80-4BE5-9671-2465C522C018}" sibTransId="{D1D94CEE-AF80-433B-918F-92FF66B32E93}"/>
    <dgm:cxn modelId="{A2D67D6C-5E0A-49F9-A6E1-AC9542826D79}" type="presOf" srcId="{5B925693-CBC7-47C1-B5BB-6B9CCC48D6F1}" destId="{75F17508-B0FB-4C0D-87F7-17B8A55DC0DA}" srcOrd="0" destOrd="6" presId="urn:diagrams.loki3.com/BracketList"/>
    <dgm:cxn modelId="{468D426D-8C2C-4261-ACEA-BDF082A8FC0F}" srcId="{4F88F2EC-417E-4C77-B787-5488BA9D4F4A}" destId="{81293A9B-5875-48FC-B0EB-E29CD52EBAA8}" srcOrd="1" destOrd="0" parTransId="{09F64679-BBE9-4DB3-BB21-6D856A0296CD}" sibTransId="{EEC59DC5-78A9-4A09-883A-362FC646469D}"/>
    <dgm:cxn modelId="{A750D36E-150C-4F30-983A-960050FD3DEA}" type="presOf" srcId="{55AFEB60-D10A-40A1-AED7-44E304E57769}" destId="{75F17508-B0FB-4C0D-87F7-17B8A55DC0DA}" srcOrd="0" destOrd="9" presId="urn:diagrams.loki3.com/BracketList"/>
    <dgm:cxn modelId="{FB4A7D75-882F-4749-8D90-035F337345C8}" srcId="{81293A9B-5875-48FC-B0EB-E29CD52EBAA8}" destId="{750D18B3-E4A3-40AB-AA97-526BB9DA4E13}" srcOrd="9" destOrd="0" parTransId="{645EC08E-0534-47C2-A1DC-249D10FA42E2}" sibTransId="{70F78B9B-9D58-4410-B6F6-C4AA9549BCCC}"/>
    <dgm:cxn modelId="{A7E67856-3BEC-49A3-8ECA-18589D378130}" srcId="{81293A9B-5875-48FC-B0EB-E29CD52EBAA8}" destId="{D4FAA39D-3B0D-4AD2-8023-8202337667F7}" srcOrd="3" destOrd="0" parTransId="{6CDCAC74-0E07-49C9-9AEA-B8A52A16112B}" sibTransId="{69D545F5-71AB-44F2-9977-9677F8103D21}"/>
    <dgm:cxn modelId="{17CCB877-727E-4E09-B8F3-91E02EB4C27C}" type="presOf" srcId="{D4FAA39D-3B0D-4AD2-8023-8202337667F7}" destId="{75F17508-B0FB-4C0D-87F7-17B8A55DC0DA}" srcOrd="0" destOrd="5" presId="urn:diagrams.loki3.com/BracketList"/>
    <dgm:cxn modelId="{98BAFA78-0933-4330-B6D3-000F34FC245F}" type="presOf" srcId="{2D0348C9-E5DE-4FD0-941F-8C52AF1E6663}" destId="{75F17508-B0FB-4C0D-87F7-17B8A55DC0DA}" srcOrd="0" destOrd="4" presId="urn:diagrams.loki3.com/BracketList"/>
    <dgm:cxn modelId="{B709235A-426A-4DD0-AD07-9B7A4E27AF00}" srcId="{1546755F-4964-4044-AFB1-7FF14D6819A7}" destId="{D9C94D8F-60DC-4F29-AA84-F21073A7DCC3}" srcOrd="1" destOrd="0" parTransId="{4F6962A1-12D5-4270-B8BD-0AB137C95916}" sibTransId="{BB67632C-E193-42D6-BB73-F2D057226464}"/>
    <dgm:cxn modelId="{D8FA347E-06E3-4B19-9662-87F5C4429D17}" srcId="{1546755F-4964-4044-AFB1-7FF14D6819A7}" destId="{71AC4085-9777-4609-866E-47D538B63752}" srcOrd="4" destOrd="0" parTransId="{5FDE991B-16E0-4DDD-B63F-56213706BB2B}" sibTransId="{24E1DE05-DDC1-4F75-B033-7AF529036AE3}"/>
    <dgm:cxn modelId="{DB961D7F-1044-4703-8FC0-5796D9487703}" type="presOf" srcId="{76DB8657-B677-49DE-8501-9BBA453AC322}" destId="{CC14261B-288B-4A37-9F54-C08B7A573961}" srcOrd="0" destOrd="8" presId="urn:diagrams.loki3.com/BracketList"/>
    <dgm:cxn modelId="{8B6A3488-2E71-466D-850F-9F65FDF3B91D}" srcId="{1546755F-4964-4044-AFB1-7FF14D6819A7}" destId="{1395206E-B97B-4A63-9078-3995451B9D7E}" srcOrd="3" destOrd="0" parTransId="{7611EA38-9A47-4A8B-82FD-AFECD7E42AF6}" sibTransId="{02C8EC0A-9246-4C97-BA78-CD9D1A75BBED}"/>
    <dgm:cxn modelId="{C1A3438F-24BB-4851-AC81-88BC4AAB4065}" type="presOf" srcId="{4F88F2EC-417E-4C77-B787-5488BA9D4F4A}" destId="{C64D64D3-B0DC-4B8C-805F-0E6E6EC52BE9}" srcOrd="0" destOrd="0" presId="urn:diagrams.loki3.com/BracketList"/>
    <dgm:cxn modelId="{02B04092-2716-4059-A71B-B1613D46A4D3}" srcId="{81293A9B-5875-48FC-B0EB-E29CD52EBAA8}" destId="{8977D778-D1D8-4807-9335-D6D1C2FE110F}" srcOrd="4" destOrd="0" parTransId="{85C50CE5-0338-484B-B15B-A09B5D3B91A7}" sibTransId="{22D9FDC3-44BD-40C0-B10E-F062363ACF08}"/>
    <dgm:cxn modelId="{C1DA8292-CCF3-4B50-8AB9-3A568A1834B2}" type="presOf" srcId="{15C96B00-E57A-4AA3-B1AE-FBA10436398A}" destId="{75F17508-B0FB-4C0D-87F7-17B8A55DC0DA}" srcOrd="0" destOrd="16" presId="urn:diagrams.loki3.com/BracketList"/>
    <dgm:cxn modelId="{B7EE4694-88F1-4AE1-934A-356BF2B597CF}" type="presOf" srcId="{5B23385A-ED17-469A-8F9C-B0EFBA76B2C6}" destId="{75F17508-B0FB-4C0D-87F7-17B8A55DC0DA}" srcOrd="0" destOrd="10" presId="urn:diagrams.loki3.com/BracketList"/>
    <dgm:cxn modelId="{CCE8B094-749E-490B-836D-09829F99D96C}" type="presOf" srcId="{D9C94D8F-60DC-4F29-AA84-F21073A7DCC3}" destId="{CC14261B-288B-4A37-9F54-C08B7A573961}" srcOrd="0" destOrd="1" presId="urn:diagrams.loki3.com/BracketList"/>
    <dgm:cxn modelId="{D8CF269F-D8FD-48AE-820A-C924B716EF83}" srcId="{1546755F-4964-4044-AFB1-7FF14D6819A7}" destId="{F40677E8-220E-4369-A6C3-CCE7E30AA99F}" srcOrd="10" destOrd="0" parTransId="{BD46413E-1F7C-47AD-BAC9-8935C0EB6B6E}" sibTransId="{9B6B9329-F5EB-4514-BEF7-EE90A90F7E34}"/>
    <dgm:cxn modelId="{FC245CA0-3111-485A-A45E-D17D228BB0DB}" type="presOf" srcId="{411ECB00-2C22-4CC3-907C-E01E5A098D52}" destId="{75F17508-B0FB-4C0D-87F7-17B8A55DC0DA}" srcOrd="0" destOrd="18" presId="urn:diagrams.loki3.com/BracketList"/>
    <dgm:cxn modelId="{5283D0A7-75AA-4086-9BBC-960D0869D8F7}" srcId="{81293A9B-5875-48FC-B0EB-E29CD52EBAA8}" destId="{411ECB00-2C22-4CC3-907C-E01E5A098D52}" srcOrd="14" destOrd="0" parTransId="{9C9E256B-B5CE-4556-8429-C71D73C59E09}" sibTransId="{24E91E1D-26ED-44D1-BD44-56875ABBD33D}"/>
    <dgm:cxn modelId="{3A2C90A8-EB39-4ADC-81E2-74DF8D4FFE84}" srcId="{1546755F-4964-4044-AFB1-7FF14D6819A7}" destId="{AB996F5B-B447-42BC-A25A-4B80203D2F70}" srcOrd="9" destOrd="0" parTransId="{6AC0B6E7-82D5-48BE-BC63-7A510D17D1BE}" sibTransId="{AF7E21FF-4AC2-4550-88D5-1B4D26A70E69}"/>
    <dgm:cxn modelId="{5FF180B1-403F-46E6-BF22-7D95E80D2A87}" type="presOf" srcId="{1FEC1ABE-8931-4B2E-A39A-4E2B7A18FAEC}" destId="{CC14261B-288B-4A37-9F54-C08B7A573961}" srcOrd="0" destOrd="5" presId="urn:diagrams.loki3.com/BracketList"/>
    <dgm:cxn modelId="{7F1633B4-4933-4946-858B-10A9C225605E}" srcId="{81293A9B-5875-48FC-B0EB-E29CD52EBAA8}" destId="{55AFEB60-D10A-40A1-AED7-44E304E57769}" srcOrd="5" destOrd="0" parTransId="{19613535-89CB-4B22-8124-E29553EA264B}" sibTransId="{2B76F16D-8B0C-434F-999D-FFEA62477B35}"/>
    <dgm:cxn modelId="{3C5DACBB-EECC-4D93-BB51-2628566D59C0}" srcId="{1546755F-4964-4044-AFB1-7FF14D6819A7}" destId="{1FEC1ABE-8931-4B2E-A39A-4E2B7A18FAEC}" srcOrd="5" destOrd="0" parTransId="{1C5431D9-4816-40E2-A5C0-8C6579362EC7}" sibTransId="{F96B9F09-E5FF-43BE-97C0-D7CA8D8D2F3B}"/>
    <dgm:cxn modelId="{449E69BE-EC92-4438-B6A2-9CB8FD73696D}" srcId="{1546755F-4964-4044-AFB1-7FF14D6819A7}" destId="{F0E949FC-86B3-46EA-8F23-7D97F0B39DA9}" srcOrd="6" destOrd="0" parTransId="{4FB53F6C-36FB-471F-941D-21F9D12C99C6}" sibTransId="{07F487B6-FFFA-4D76-821B-BD112F5A04B9}"/>
    <dgm:cxn modelId="{0D9F12BF-0028-4041-9640-69F86319D2F3}" srcId="{F1E92AC7-3042-475B-A011-CD7F0C778E05}" destId="{F75A8671-DC40-4106-81CF-0FF80EFF1735}" srcOrd="0" destOrd="0" parTransId="{F2AEA70F-8660-4EDF-86AD-849B9AD9935B}" sibTransId="{B348A16E-F32A-4E42-9B9C-004630930FE2}"/>
    <dgm:cxn modelId="{C867CFCB-95FA-4C15-95CB-D0A8B49DD844}" type="presOf" srcId="{C3CC488E-B44C-4054-8159-2EAA6EB0C2EA}" destId="{75F17508-B0FB-4C0D-87F7-17B8A55DC0DA}" srcOrd="0" destOrd="12" presId="urn:diagrams.loki3.com/BracketList"/>
    <dgm:cxn modelId="{D96AE7CC-5FA3-46A9-8F96-993020968E17}" type="presOf" srcId="{A620BDC1-8584-4941-8DC6-C1BDB359AF55}" destId="{75F17508-B0FB-4C0D-87F7-17B8A55DC0DA}" srcOrd="0" destOrd="15" presId="urn:diagrams.loki3.com/BracketList"/>
    <dgm:cxn modelId="{D67268CD-611A-4FD5-8897-199DB00ED629}" type="presOf" srcId="{750D18B3-E4A3-40AB-AA97-526BB9DA4E13}" destId="{75F17508-B0FB-4C0D-87F7-17B8A55DC0DA}" srcOrd="0" destOrd="13" presId="urn:diagrams.loki3.com/BracketList"/>
    <dgm:cxn modelId="{EE95F4CE-3A92-4746-AC00-E9C189C64BC4}" type="presOf" srcId="{F1E92AC7-3042-475B-A011-CD7F0C778E05}" destId="{75F17508-B0FB-4C0D-87F7-17B8A55DC0DA}" srcOrd="0" destOrd="2" presId="urn:diagrams.loki3.com/BracketList"/>
    <dgm:cxn modelId="{461522D1-DF34-45E2-B237-686CACBCDFAF}" srcId="{4F88F2EC-417E-4C77-B787-5488BA9D4F4A}" destId="{1546755F-4964-4044-AFB1-7FF14D6819A7}" srcOrd="0" destOrd="0" parTransId="{DF45ED8B-524B-4B91-A9CA-DC2E49DC0246}" sibTransId="{1EEAE7E3-F3C8-4EFB-8DD2-E15F1D3DA1F1}"/>
    <dgm:cxn modelId="{E0970DD4-1C21-4B60-B645-2EDBD057F16C}" srcId="{81293A9B-5875-48FC-B0EB-E29CD52EBAA8}" destId="{A88DF292-24C0-40D2-8793-04A27C71ED6C}" srcOrd="7" destOrd="0" parTransId="{6AAD9EE7-3627-4647-9783-D23703CF92BE}" sibTransId="{BC37210E-9506-4D7A-888C-04C7D762F73E}"/>
    <dgm:cxn modelId="{F20023D4-1072-435C-AE31-D8F2636528BE}" type="presOf" srcId="{A24E3E56-C214-4BC6-8885-11EBBFE5E971}" destId="{75F17508-B0FB-4C0D-87F7-17B8A55DC0DA}" srcOrd="0" destOrd="14" presId="urn:diagrams.loki3.com/BracketList"/>
    <dgm:cxn modelId="{493C22DA-1C63-44F8-B17E-8473EF80EB38}" type="presOf" srcId="{1395206E-B97B-4A63-9078-3995451B9D7E}" destId="{CC14261B-288B-4A37-9F54-C08B7A573961}" srcOrd="0" destOrd="3" presId="urn:diagrams.loki3.com/BracketList"/>
    <dgm:cxn modelId="{EC79F8DA-F553-475B-834C-BFE03DEAEBA6}" type="presOf" srcId="{2021CDB1-32E4-4BB3-846B-15CC53810483}" destId="{75F17508-B0FB-4C0D-87F7-17B8A55DC0DA}" srcOrd="0" destOrd="1" presId="urn:diagrams.loki3.com/BracketList"/>
    <dgm:cxn modelId="{D0C596E0-D714-4A83-A199-61A69698B8C2}" type="presOf" srcId="{1546755F-4964-4044-AFB1-7FF14D6819A7}" destId="{3946539F-0ABA-4EB3-B8F0-8C53A02D7EC7}" srcOrd="0" destOrd="0" presId="urn:diagrams.loki3.com/BracketList"/>
    <dgm:cxn modelId="{EC1878E5-A780-4B3B-B071-610EEC99E9CF}" srcId="{81293A9B-5875-48FC-B0EB-E29CD52EBAA8}" destId="{5B23385A-ED17-469A-8F9C-B0EFBA76B2C6}" srcOrd="6" destOrd="0" parTransId="{2AE1B952-FE87-48CC-8309-C181D6BD1F65}" sibTransId="{87BF05F4-8F8A-4408-A93A-3CA348275142}"/>
    <dgm:cxn modelId="{2CBC0BE7-979D-4AE9-B079-51FE0C963983}" srcId="{81293A9B-5875-48FC-B0EB-E29CD52EBAA8}" destId="{F1E92AC7-3042-475B-A011-CD7F0C778E05}" srcOrd="2" destOrd="0" parTransId="{34661272-0E6C-4882-A75A-98F3D3199B30}" sibTransId="{32F71CF5-42CB-42CD-BB57-2D54B604A28B}"/>
    <dgm:cxn modelId="{E470B7E8-483D-4C99-A49A-69BDD9B77CF3}" srcId="{1546755F-4964-4044-AFB1-7FF14D6819A7}" destId="{76DB8657-B677-49DE-8501-9BBA453AC322}" srcOrd="8" destOrd="0" parTransId="{929E1651-AF63-4E66-8E3A-0A565466B640}" sibTransId="{558BD225-4502-4B34-AF64-02B20DF72146}"/>
    <dgm:cxn modelId="{6B94BCE9-A892-4B27-A94E-BCBD0265F174}" type="presOf" srcId="{F3143027-4B76-49D0-B477-3C447BB1CC7E}" destId="{75F17508-B0FB-4C0D-87F7-17B8A55DC0DA}" srcOrd="0" destOrd="17" presId="urn:diagrams.loki3.com/BracketList"/>
    <dgm:cxn modelId="{F7A588F7-363B-468B-898B-50419437793D}" type="presOf" srcId="{A88DF292-24C0-40D2-8793-04A27C71ED6C}" destId="{75F17508-B0FB-4C0D-87F7-17B8A55DC0DA}" srcOrd="0" destOrd="11" presId="urn:diagrams.loki3.com/BracketList"/>
    <dgm:cxn modelId="{E8F3CAFF-4709-4FD8-842F-551B69CEC589}" type="presOf" srcId="{D443D630-BF30-41FD-ADFF-CF58E041DB0A}" destId="{CC14261B-288B-4A37-9F54-C08B7A573961}" srcOrd="0" destOrd="0" presId="urn:diagrams.loki3.com/BracketList"/>
    <dgm:cxn modelId="{49110188-DE60-4757-BF66-692239410588}" type="presParOf" srcId="{C64D64D3-B0DC-4B8C-805F-0E6E6EC52BE9}" destId="{F8885424-FB40-4ADA-9A6B-BD0385A9D5F8}" srcOrd="0" destOrd="0" presId="urn:diagrams.loki3.com/BracketList"/>
    <dgm:cxn modelId="{6679C83F-D648-4901-B41E-C4FAF40E62FA}" type="presParOf" srcId="{F8885424-FB40-4ADA-9A6B-BD0385A9D5F8}" destId="{3946539F-0ABA-4EB3-B8F0-8C53A02D7EC7}" srcOrd="0" destOrd="0" presId="urn:diagrams.loki3.com/BracketList"/>
    <dgm:cxn modelId="{C74180EB-789C-4DD4-8490-BF27CAF76DB6}" type="presParOf" srcId="{F8885424-FB40-4ADA-9A6B-BD0385A9D5F8}" destId="{7CF49F5E-1075-4A66-ADA0-007B69E56CAE}" srcOrd="1" destOrd="0" presId="urn:diagrams.loki3.com/BracketList"/>
    <dgm:cxn modelId="{D549F2B4-D3C7-47A4-8BA4-CCF8D35C4F57}" type="presParOf" srcId="{F8885424-FB40-4ADA-9A6B-BD0385A9D5F8}" destId="{18CDB4EA-D4D4-4D7A-AAF2-69BACF467523}" srcOrd="2" destOrd="0" presId="urn:diagrams.loki3.com/BracketList"/>
    <dgm:cxn modelId="{69D809CC-EBAA-4F18-80FC-21AA97A12B6E}" type="presParOf" srcId="{F8885424-FB40-4ADA-9A6B-BD0385A9D5F8}" destId="{CC14261B-288B-4A37-9F54-C08B7A573961}" srcOrd="3" destOrd="0" presId="urn:diagrams.loki3.com/BracketList"/>
    <dgm:cxn modelId="{F5A99346-7A7C-401D-85F8-0E9C6488B3B9}" type="presParOf" srcId="{C64D64D3-B0DC-4B8C-805F-0E6E6EC52BE9}" destId="{F62A09E2-2C7C-4063-ABDA-FED3A78D4DE0}" srcOrd="1" destOrd="0" presId="urn:diagrams.loki3.com/BracketList"/>
    <dgm:cxn modelId="{693572F0-A872-4D54-86C5-04EBB95C48D3}" type="presParOf" srcId="{C64D64D3-B0DC-4B8C-805F-0E6E6EC52BE9}" destId="{7C1CD856-2B4E-4CB0-8174-F7369AB2F928}" srcOrd="2" destOrd="0" presId="urn:diagrams.loki3.com/BracketList"/>
    <dgm:cxn modelId="{E11597E2-2C46-4C9B-95D3-EFE345B25E1A}" type="presParOf" srcId="{7C1CD856-2B4E-4CB0-8174-F7369AB2F928}" destId="{6A879BE5-70FF-45CC-8386-71B53E601425}" srcOrd="0" destOrd="0" presId="urn:diagrams.loki3.com/BracketList"/>
    <dgm:cxn modelId="{F6E53A5A-A7F8-4408-9595-89B4BF00F141}" type="presParOf" srcId="{7C1CD856-2B4E-4CB0-8174-F7369AB2F928}" destId="{D7692F3B-06F8-4460-9BCC-9631C1B73EE5}" srcOrd="1" destOrd="0" presId="urn:diagrams.loki3.com/BracketList"/>
    <dgm:cxn modelId="{0524CB89-F718-4721-87D9-3F0FF6F3E354}" type="presParOf" srcId="{7C1CD856-2B4E-4CB0-8174-F7369AB2F928}" destId="{EDB909D9-D75F-4AED-A46E-C983EC871752}" srcOrd="2" destOrd="0" presId="urn:diagrams.loki3.com/BracketList"/>
    <dgm:cxn modelId="{986CC52C-451C-457C-AD9E-083A5C740BF8}" type="presParOf" srcId="{7C1CD856-2B4E-4CB0-8174-F7369AB2F928}" destId="{75F17508-B0FB-4C0D-87F7-17B8A55DC0DA}" srcOrd="3" destOrd="0" presId="urn:diagrams.loki3.com/Bracket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F88F2EC-417E-4C77-B787-5488BA9D4F4A}" type="doc">
      <dgm:prSet loTypeId="urn:diagrams.loki3.com/BracketList" loCatId="list" qsTypeId="urn:microsoft.com/office/officeart/2005/8/quickstyle/simple2" qsCatId="simple" csTypeId="urn:microsoft.com/office/officeart/2005/8/colors/accent5_5" csCatId="accent5" phldr="1"/>
      <dgm:spPr/>
      <dgm:t>
        <a:bodyPr/>
        <a:lstStyle/>
        <a:p>
          <a:endParaRPr lang="en-US"/>
        </a:p>
      </dgm:t>
    </dgm:pt>
    <dgm:pt modelId="{93451209-8D9F-41A7-9C04-6624597C961A}">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Intensive Outpatient Services (9 hours per week up to 19 hours per week for adolescents)</a:t>
          </a:r>
        </a:p>
      </dgm:t>
    </dgm:pt>
    <dgm:pt modelId="{12BEF7E1-1056-4AAF-8C1B-70B12B143759}" type="parTrans" cxnId="{CD28CB66-F2C9-4858-A265-363FD875A69E}">
      <dgm:prSet/>
      <dgm:spPr/>
      <dgm:t>
        <a:bodyPr/>
        <a:lstStyle/>
        <a:p>
          <a:endParaRPr lang="en-US"/>
        </a:p>
      </dgm:t>
    </dgm:pt>
    <dgm:pt modelId="{1C33BA56-9DFB-4DC9-B93A-F2679E115518}" type="sibTrans" cxnId="{CD28CB66-F2C9-4858-A265-363FD875A69E}">
      <dgm:prSet/>
      <dgm:spPr/>
      <dgm:t>
        <a:bodyPr/>
        <a:lstStyle/>
        <a:p>
          <a:endParaRPr lang="en-US"/>
        </a:p>
      </dgm:t>
    </dgm:pt>
    <dgm:pt modelId="{C9EC9A9E-7DE6-4305-910A-26D75029F98A}">
      <dgm:prSet custT="1"/>
      <dgm:spPr/>
      <dgm:t>
        <a:bodyPr/>
        <a:lstStyle/>
        <a:p>
          <a:r>
            <a:rPr lang="en-US" sz="1600" b="1" dirty="0"/>
            <a:t>Mental Health Services Act</a:t>
          </a:r>
        </a:p>
      </dgm:t>
    </dgm:pt>
    <dgm:pt modelId="{B5868FC9-D401-4090-A615-7A56AF24DA46}" type="parTrans" cxnId="{19A425A2-2B8F-4DD9-A774-32C3CD87BA4F}">
      <dgm:prSet/>
      <dgm:spPr/>
      <dgm:t>
        <a:bodyPr/>
        <a:lstStyle/>
        <a:p>
          <a:endParaRPr lang="en-US"/>
        </a:p>
      </dgm:t>
    </dgm:pt>
    <dgm:pt modelId="{32F9487F-D608-4DD1-8A60-DFBEB45FB2BD}" type="sibTrans" cxnId="{19A425A2-2B8F-4DD9-A774-32C3CD87BA4F}">
      <dgm:prSet/>
      <dgm:spPr/>
      <dgm:t>
        <a:bodyPr/>
        <a:lstStyle/>
        <a:p>
          <a:endParaRPr lang="en-US"/>
        </a:p>
      </dgm:t>
    </dgm:pt>
    <dgm:pt modelId="{78707DB6-D5F3-4C88-B0C1-F667FDBE623C}">
      <dgm:prSet/>
      <dgm:spPr>
        <a:solidFill>
          <a:schemeClr val="accent1">
            <a:lumMod val="20000"/>
            <a:lumOff val="80000"/>
            <a:alpha val="50000"/>
          </a:schemeClr>
        </a:solidFill>
      </dgm:spPr>
      <dgm:t>
        <a:bodyPr/>
        <a:lstStyle/>
        <a:p>
          <a:pPr marL="0" indent="0">
            <a:buFont typeface="Wingdings" panose="05000000000000000000" pitchFamily="2" charset="2"/>
            <a:buChar char="v"/>
          </a:pPr>
          <a:r>
            <a:rPr lang="en-US" dirty="0">
              <a:solidFill>
                <a:schemeClr val="tx1"/>
              </a:solidFill>
              <a:latin typeface="+mn-lt"/>
            </a:rPr>
            <a:t>Community Services and Supports (CSS)</a:t>
          </a:r>
        </a:p>
      </dgm:t>
    </dgm:pt>
    <dgm:pt modelId="{3644C20B-5CAE-4769-A1B5-92FF69FF75FC}" type="sibTrans" cxnId="{1322A65C-1A7F-4FCA-8CBA-269C52494CAD}">
      <dgm:prSet/>
      <dgm:spPr/>
      <dgm:t>
        <a:bodyPr/>
        <a:lstStyle/>
        <a:p>
          <a:endParaRPr lang="en-US"/>
        </a:p>
      </dgm:t>
    </dgm:pt>
    <dgm:pt modelId="{E2FBB780-064E-445A-A164-672E47CD1A70}" type="parTrans" cxnId="{1322A65C-1A7F-4FCA-8CBA-269C52494CAD}">
      <dgm:prSet/>
      <dgm:spPr/>
      <dgm:t>
        <a:bodyPr/>
        <a:lstStyle/>
        <a:p>
          <a:endParaRPr lang="en-US"/>
        </a:p>
      </dgm:t>
    </dgm:pt>
    <dgm:pt modelId="{B54DACF1-FEC3-43A5-B8A8-7C2BFE6F2929}">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Outpatient Drug Free Services (up to 9 per week)</a:t>
          </a:r>
        </a:p>
      </dgm:t>
    </dgm:pt>
    <dgm:pt modelId="{EDEF2CDD-513C-4D56-85BA-29D255D52027}" type="parTrans" cxnId="{6AA64685-6BC6-4AA5-9FC6-1965A755422B}">
      <dgm:prSet/>
      <dgm:spPr/>
      <dgm:t>
        <a:bodyPr/>
        <a:lstStyle/>
        <a:p>
          <a:endParaRPr lang="en-US"/>
        </a:p>
      </dgm:t>
    </dgm:pt>
    <dgm:pt modelId="{ED622468-A7A6-42CD-B8BB-A872970EF962}" type="sibTrans" cxnId="{6AA64685-6BC6-4AA5-9FC6-1965A755422B}">
      <dgm:prSet/>
      <dgm:spPr/>
      <dgm:t>
        <a:bodyPr/>
        <a:lstStyle/>
        <a:p>
          <a:endParaRPr lang="en-US"/>
        </a:p>
      </dgm:t>
    </dgm:pt>
    <dgm:pt modelId="{340386C1-3985-40A5-B578-7BC688ADB49E}">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Prevention including brief intervention, harm presentations, referrals to treatment in Mt. Shasta, Weed, Etna, Fort Jones, Tulelake, </a:t>
          </a:r>
          <a:r>
            <a:rPr lang="en-US" dirty="0" err="1">
              <a:solidFill>
                <a:schemeClr val="tx1"/>
              </a:solidFill>
              <a:latin typeface="+mj-lt"/>
            </a:rPr>
            <a:t>Dorris</a:t>
          </a:r>
          <a:r>
            <a:rPr lang="en-US" dirty="0">
              <a:solidFill>
                <a:schemeClr val="tx1"/>
              </a:solidFill>
              <a:latin typeface="+mj-lt"/>
            </a:rPr>
            <a:t>, Montague, &amp; Yreka</a:t>
          </a:r>
        </a:p>
      </dgm:t>
    </dgm:pt>
    <dgm:pt modelId="{2624C147-BFCF-4D90-8833-D7033FD349DF}" type="parTrans" cxnId="{3BD00B57-8D37-4EFD-9E9E-DFA2928C9E1E}">
      <dgm:prSet/>
      <dgm:spPr/>
      <dgm:t>
        <a:bodyPr/>
        <a:lstStyle/>
        <a:p>
          <a:endParaRPr lang="en-US"/>
        </a:p>
      </dgm:t>
    </dgm:pt>
    <dgm:pt modelId="{DA81B294-CA6C-4E21-9679-1B32F254F441}" type="sibTrans" cxnId="{3BD00B57-8D37-4EFD-9E9E-DFA2928C9E1E}">
      <dgm:prSet/>
      <dgm:spPr/>
      <dgm:t>
        <a:bodyPr/>
        <a:lstStyle/>
        <a:p>
          <a:endParaRPr lang="en-US"/>
        </a:p>
      </dgm:t>
    </dgm:pt>
    <dgm:pt modelId="{68D37883-84AC-4F76-9FD5-A7E27E8EAE11}">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DARE</a:t>
          </a:r>
        </a:p>
      </dgm:t>
    </dgm:pt>
    <dgm:pt modelId="{79586D00-3640-4D52-97E7-D09ABF0F4B52}" type="parTrans" cxnId="{9A69CAF2-129F-4BA6-AC78-45F1404ECDE8}">
      <dgm:prSet/>
      <dgm:spPr/>
      <dgm:t>
        <a:bodyPr/>
        <a:lstStyle/>
        <a:p>
          <a:endParaRPr lang="en-US"/>
        </a:p>
      </dgm:t>
    </dgm:pt>
    <dgm:pt modelId="{8697EDC0-68CA-4A0C-8A61-5F896FE85D55}" type="sibTrans" cxnId="{9A69CAF2-129F-4BA6-AC78-45F1404ECDE8}">
      <dgm:prSet/>
      <dgm:spPr/>
      <dgm:t>
        <a:bodyPr/>
        <a:lstStyle/>
        <a:p>
          <a:endParaRPr lang="en-US"/>
        </a:p>
      </dgm:t>
    </dgm:pt>
    <dgm:pt modelId="{015887F5-FF3C-4F83-AF64-EA14D8D5F936}">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Youth Services</a:t>
          </a:r>
        </a:p>
      </dgm:t>
    </dgm:pt>
    <dgm:pt modelId="{3D8BEAF6-BB73-45A3-8574-039F49E1AC35}" type="parTrans" cxnId="{58A5D8C3-F898-4998-B38E-09A36D00F8F0}">
      <dgm:prSet/>
      <dgm:spPr/>
      <dgm:t>
        <a:bodyPr/>
        <a:lstStyle/>
        <a:p>
          <a:endParaRPr lang="en-US"/>
        </a:p>
      </dgm:t>
    </dgm:pt>
    <dgm:pt modelId="{65BCDA0D-0593-4341-949C-D7B8872B521A}" type="sibTrans" cxnId="{58A5D8C3-F898-4998-B38E-09A36D00F8F0}">
      <dgm:prSet/>
      <dgm:spPr/>
      <dgm:t>
        <a:bodyPr/>
        <a:lstStyle/>
        <a:p>
          <a:endParaRPr lang="en-US"/>
        </a:p>
      </dgm:t>
    </dgm:pt>
    <dgm:pt modelId="{A00E91B7-F9D1-4CEC-91D9-0C56EC581CD5}">
      <dgm:prSet/>
      <dgm:spPr>
        <a:solidFill>
          <a:schemeClr val="accent1">
            <a:lumMod val="20000"/>
            <a:lumOff val="80000"/>
            <a:alpha val="50000"/>
          </a:schemeClr>
        </a:solidFill>
      </dgm:spPr>
      <dgm:t>
        <a:bodyPr/>
        <a:lstStyle/>
        <a:p>
          <a:pPr marL="0" indent="0">
            <a:buFont typeface="Wingdings" panose="05000000000000000000" pitchFamily="2" charset="2"/>
            <a:buChar char="v"/>
          </a:pPr>
          <a:r>
            <a:rPr lang="en-US" dirty="0">
              <a:solidFill>
                <a:schemeClr val="tx1"/>
              </a:solidFill>
              <a:latin typeface="+mn-lt"/>
            </a:rPr>
            <a:t>Prevention and Early Intervention (PEI)</a:t>
          </a:r>
        </a:p>
      </dgm:t>
    </dgm:pt>
    <dgm:pt modelId="{B23167D8-82F3-424D-81DB-32220A9D874F}" type="parTrans" cxnId="{12C8E3CA-B15D-4B2A-9B7C-DA58F0849A40}">
      <dgm:prSet/>
      <dgm:spPr/>
      <dgm:t>
        <a:bodyPr/>
        <a:lstStyle/>
        <a:p>
          <a:endParaRPr lang="en-US"/>
        </a:p>
      </dgm:t>
    </dgm:pt>
    <dgm:pt modelId="{04D6DF74-4C56-49BC-ADBF-E54B9484402F}" type="sibTrans" cxnId="{12C8E3CA-B15D-4B2A-9B7C-DA58F0849A40}">
      <dgm:prSet/>
      <dgm:spPr/>
      <dgm:t>
        <a:bodyPr/>
        <a:lstStyle/>
        <a:p>
          <a:endParaRPr lang="en-US"/>
        </a:p>
      </dgm:t>
    </dgm:pt>
    <dgm:pt modelId="{B24D631C-DE7D-45C1-87ED-F408963DF84D}">
      <dgm:prSet custT="1"/>
      <dgm:spPr/>
      <dgm:t>
        <a:bodyPr/>
        <a:lstStyle/>
        <a:p>
          <a:r>
            <a:rPr lang="en-US" sz="1600" b="1" dirty="0"/>
            <a:t>Substance Use Disorder Services</a:t>
          </a:r>
          <a:endParaRPr lang="en-US" sz="1600" b="1" dirty="0">
            <a:solidFill>
              <a:schemeClr val="tx1"/>
            </a:solidFill>
          </a:endParaRPr>
        </a:p>
      </dgm:t>
    </dgm:pt>
    <dgm:pt modelId="{F4F5600F-CD09-4651-95FB-66EF0A23A169}" type="parTrans" cxnId="{9456BF23-6AFD-49B7-BA8C-CB9A82334576}">
      <dgm:prSet/>
      <dgm:spPr/>
      <dgm:t>
        <a:bodyPr/>
        <a:lstStyle/>
        <a:p>
          <a:endParaRPr lang="en-US"/>
        </a:p>
      </dgm:t>
    </dgm:pt>
    <dgm:pt modelId="{72D95814-DD28-42CD-BBEA-7C2FA0DB8772}" type="sibTrans" cxnId="{9456BF23-6AFD-49B7-BA8C-CB9A82334576}">
      <dgm:prSet/>
      <dgm:spPr/>
      <dgm:t>
        <a:bodyPr/>
        <a:lstStyle/>
        <a:p>
          <a:endParaRPr lang="en-US"/>
        </a:p>
      </dgm:t>
    </dgm:pt>
    <dgm:pt modelId="{9FDE093C-4860-4F10-9FAD-58C22C415777}">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Social and Medical Detox (with Regional Model Network)</a:t>
          </a:r>
        </a:p>
      </dgm:t>
    </dgm:pt>
    <dgm:pt modelId="{97EBAF74-DB56-42D2-A418-22C7B0D1DC79}" type="parTrans" cxnId="{E01ED200-1B8A-4DFC-B6F3-FA0FA481F267}">
      <dgm:prSet/>
      <dgm:spPr/>
      <dgm:t>
        <a:bodyPr/>
        <a:lstStyle/>
        <a:p>
          <a:endParaRPr lang="en-US"/>
        </a:p>
      </dgm:t>
    </dgm:pt>
    <dgm:pt modelId="{A7D636FF-B163-4559-949E-BA57816F2EAD}" type="sibTrans" cxnId="{E01ED200-1B8A-4DFC-B6F3-FA0FA481F267}">
      <dgm:prSet/>
      <dgm:spPr/>
      <dgm:t>
        <a:bodyPr/>
        <a:lstStyle/>
        <a:p>
          <a:endParaRPr lang="en-US"/>
        </a:p>
      </dgm:t>
    </dgm:pt>
    <dgm:pt modelId="{A760175F-EBBC-4E2B-BB16-637106DD02AE}">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Sober Living (within Regional Model Network)</a:t>
          </a:r>
        </a:p>
      </dgm:t>
    </dgm:pt>
    <dgm:pt modelId="{764AA244-51AE-45F6-B8E8-DC9C1E41831F}" type="parTrans" cxnId="{5318CBA0-0D94-45E5-BB93-4CB9C17CAC5A}">
      <dgm:prSet/>
      <dgm:spPr/>
      <dgm:t>
        <a:bodyPr/>
        <a:lstStyle/>
        <a:p>
          <a:endParaRPr lang="en-US"/>
        </a:p>
      </dgm:t>
    </dgm:pt>
    <dgm:pt modelId="{7AECFE95-1C1F-4CBE-A550-D5E3FE230FE0}" type="sibTrans" cxnId="{5318CBA0-0D94-45E5-BB93-4CB9C17CAC5A}">
      <dgm:prSet/>
      <dgm:spPr/>
      <dgm:t>
        <a:bodyPr/>
        <a:lstStyle/>
        <a:p>
          <a:endParaRPr lang="en-US"/>
        </a:p>
      </dgm:t>
    </dgm:pt>
    <dgm:pt modelId="{5D408290-E3D7-4404-93BF-321C74E19BF2}">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Medication Assisted Treatment Services</a:t>
          </a:r>
        </a:p>
      </dgm:t>
    </dgm:pt>
    <dgm:pt modelId="{7B3DD91E-DC51-47D1-8896-DD81F0C1C1D2}" type="parTrans" cxnId="{4120A0B5-8146-4BEA-B5B6-48B6F13AF988}">
      <dgm:prSet/>
      <dgm:spPr/>
      <dgm:t>
        <a:bodyPr/>
        <a:lstStyle/>
        <a:p>
          <a:endParaRPr lang="en-US"/>
        </a:p>
      </dgm:t>
    </dgm:pt>
    <dgm:pt modelId="{8390B870-582C-480D-8069-0E1661BB087E}" type="sibTrans" cxnId="{4120A0B5-8146-4BEA-B5B6-48B6F13AF988}">
      <dgm:prSet/>
      <dgm:spPr/>
      <dgm:t>
        <a:bodyPr/>
        <a:lstStyle/>
        <a:p>
          <a:endParaRPr lang="en-US"/>
        </a:p>
      </dgm:t>
    </dgm:pt>
    <dgm:pt modelId="{2E710FFD-51E2-414C-AD1A-240D3DAB8B81}">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Narcotic Treatment Programs</a:t>
          </a:r>
        </a:p>
      </dgm:t>
    </dgm:pt>
    <dgm:pt modelId="{DBC7D09E-FDAE-462D-BE81-9DF1E83E94C8}" type="parTrans" cxnId="{F1B2D76C-A11D-4F18-98D8-49562BD879AF}">
      <dgm:prSet/>
      <dgm:spPr/>
      <dgm:t>
        <a:bodyPr/>
        <a:lstStyle/>
        <a:p>
          <a:endParaRPr lang="en-US"/>
        </a:p>
      </dgm:t>
    </dgm:pt>
    <dgm:pt modelId="{9E17AEE6-CF96-4EB2-A1BA-C1AB6F984F1A}" type="sibTrans" cxnId="{F1B2D76C-A11D-4F18-98D8-49562BD879AF}">
      <dgm:prSet/>
      <dgm:spPr/>
      <dgm:t>
        <a:bodyPr/>
        <a:lstStyle/>
        <a:p>
          <a:endParaRPr lang="en-US"/>
        </a:p>
      </dgm:t>
    </dgm:pt>
    <dgm:pt modelId="{2E1C834E-BFAF-4BFC-A245-5CCAD0AD5FFF}">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Childcare</a:t>
          </a:r>
        </a:p>
      </dgm:t>
    </dgm:pt>
    <dgm:pt modelId="{32C3CB68-DF9B-4617-88BE-D4EF260A9A35}" type="parTrans" cxnId="{1E9598D9-1787-4F6D-9B37-23EE4F7CD7B4}">
      <dgm:prSet/>
      <dgm:spPr/>
      <dgm:t>
        <a:bodyPr/>
        <a:lstStyle/>
        <a:p>
          <a:endParaRPr lang="en-US"/>
        </a:p>
      </dgm:t>
    </dgm:pt>
    <dgm:pt modelId="{F8E27FB6-8E11-46CD-8AF1-387FACF3C41F}" type="sibTrans" cxnId="{1E9598D9-1787-4F6D-9B37-23EE4F7CD7B4}">
      <dgm:prSet/>
      <dgm:spPr/>
      <dgm:t>
        <a:bodyPr/>
        <a:lstStyle/>
        <a:p>
          <a:endParaRPr lang="en-US"/>
        </a:p>
      </dgm:t>
    </dgm:pt>
    <dgm:pt modelId="{4AA755C3-3C1F-4F3B-9DE4-C6F00975EEF3}">
      <dgm:prSet/>
      <dgm:spPr>
        <a:solidFill>
          <a:schemeClr val="accent2">
            <a:lumMod val="40000"/>
            <a:lumOff val="60000"/>
            <a:alpha val="48000"/>
          </a:schemeClr>
        </a:solidFill>
      </dgm:spPr>
      <dgm:t>
        <a:bodyPr/>
        <a:lstStyle/>
        <a:p>
          <a:pPr>
            <a:buFont typeface="Wingdings" panose="05000000000000000000" pitchFamily="2" charset="2"/>
            <a:buChar char="v"/>
          </a:pPr>
          <a:r>
            <a:rPr lang="en-US" dirty="0">
              <a:solidFill>
                <a:schemeClr val="tx1"/>
              </a:solidFill>
              <a:latin typeface="+mj-lt"/>
            </a:rPr>
            <a:t>Crisis Evaluations in ER</a:t>
          </a:r>
        </a:p>
      </dgm:t>
    </dgm:pt>
    <dgm:pt modelId="{9C6C6B59-1D67-4076-A6EA-DF0E50F864FE}" type="parTrans" cxnId="{BC8DACB6-1DEB-462B-8BF1-59FC9629457D}">
      <dgm:prSet/>
      <dgm:spPr/>
      <dgm:t>
        <a:bodyPr/>
        <a:lstStyle/>
        <a:p>
          <a:endParaRPr lang="en-US"/>
        </a:p>
      </dgm:t>
    </dgm:pt>
    <dgm:pt modelId="{7525E3EC-DE3F-41D4-8523-B7A6C2D60EBD}" type="sibTrans" cxnId="{BC8DACB6-1DEB-462B-8BF1-59FC9629457D}">
      <dgm:prSet/>
      <dgm:spPr/>
      <dgm:t>
        <a:bodyPr/>
        <a:lstStyle/>
        <a:p>
          <a:endParaRPr lang="en-US"/>
        </a:p>
      </dgm:t>
    </dgm:pt>
    <dgm:pt modelId="{5627E1AF-7E21-47EC-909C-EC79471F6076}">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Six Stones Wellness Center</a:t>
          </a:r>
        </a:p>
      </dgm:t>
    </dgm:pt>
    <dgm:pt modelId="{38DDD36A-5563-4513-B367-9C1D5EBB86A9}" type="parTrans" cxnId="{51898F3F-AA05-4A4D-8CD0-07DA86FF41FB}">
      <dgm:prSet/>
      <dgm:spPr/>
      <dgm:t>
        <a:bodyPr/>
        <a:lstStyle/>
        <a:p>
          <a:endParaRPr lang="en-US"/>
        </a:p>
      </dgm:t>
    </dgm:pt>
    <dgm:pt modelId="{D3C8D759-3560-4162-8193-5D91A862062F}" type="sibTrans" cxnId="{51898F3F-AA05-4A4D-8CD0-07DA86FF41FB}">
      <dgm:prSet/>
      <dgm:spPr/>
      <dgm:t>
        <a:bodyPr/>
        <a:lstStyle/>
        <a:p>
          <a:endParaRPr lang="en-US"/>
        </a:p>
      </dgm:t>
    </dgm:pt>
    <dgm:pt modelId="{0906BDF6-F3E0-4FD9-8AA1-CD5F5374DA6D}">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Outreach Officer with YPD</a:t>
          </a:r>
        </a:p>
      </dgm:t>
    </dgm:pt>
    <dgm:pt modelId="{C76D3144-8084-45F2-85C1-4A48C11EC2F9}" type="sibTrans" cxnId="{1E5214F6-8497-4451-A26E-0A4255C0EF2D}">
      <dgm:prSet/>
      <dgm:spPr/>
      <dgm:t>
        <a:bodyPr/>
        <a:lstStyle/>
        <a:p>
          <a:endParaRPr lang="en-US"/>
        </a:p>
      </dgm:t>
    </dgm:pt>
    <dgm:pt modelId="{29EC2548-1B6B-4F15-98BD-DB4807D1375C}" type="parTrans" cxnId="{1E5214F6-8497-4451-A26E-0A4255C0EF2D}">
      <dgm:prSet/>
      <dgm:spPr/>
      <dgm:t>
        <a:bodyPr/>
        <a:lstStyle/>
        <a:p>
          <a:endParaRPr lang="en-US"/>
        </a:p>
      </dgm:t>
    </dgm:pt>
    <dgm:pt modelId="{D75858A2-6551-4F27-A4B0-72F14B069503}">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FSP Supports</a:t>
          </a:r>
        </a:p>
      </dgm:t>
    </dgm:pt>
    <dgm:pt modelId="{F21DB579-A011-44C7-B8EF-2AC3DC7D2EE0}" type="sibTrans" cxnId="{E723C5DD-1818-4994-B8E9-9B1B98FB8EEF}">
      <dgm:prSet/>
      <dgm:spPr/>
      <dgm:t>
        <a:bodyPr/>
        <a:lstStyle/>
        <a:p>
          <a:endParaRPr lang="en-US"/>
        </a:p>
      </dgm:t>
    </dgm:pt>
    <dgm:pt modelId="{4BF28A95-318B-44A7-A34E-1998C3C68500}" type="parTrans" cxnId="{E723C5DD-1818-4994-B8E9-9B1B98FB8EEF}">
      <dgm:prSet/>
      <dgm:spPr/>
      <dgm:t>
        <a:bodyPr/>
        <a:lstStyle/>
        <a:p>
          <a:endParaRPr lang="en-US"/>
        </a:p>
      </dgm:t>
    </dgm:pt>
    <dgm:pt modelId="{E88A992A-69CE-4316-919E-68EA122D6F25}">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Healthy Siskiyou Mobile Van</a:t>
          </a:r>
        </a:p>
      </dgm:t>
    </dgm:pt>
    <dgm:pt modelId="{D876081C-527E-4722-ADC1-DA0D30715ADC}" type="sibTrans" cxnId="{3A872CD8-328E-4E20-89AB-7FDBF8A42BED}">
      <dgm:prSet/>
      <dgm:spPr/>
      <dgm:t>
        <a:bodyPr/>
        <a:lstStyle/>
        <a:p>
          <a:endParaRPr lang="en-US"/>
        </a:p>
      </dgm:t>
    </dgm:pt>
    <dgm:pt modelId="{15F9EF68-766F-4CAB-ACF9-81387764DC62}" type="parTrans" cxnId="{3A872CD8-328E-4E20-89AB-7FDBF8A42BED}">
      <dgm:prSet/>
      <dgm:spPr/>
      <dgm:t>
        <a:bodyPr/>
        <a:lstStyle/>
        <a:p>
          <a:endParaRPr lang="en-US"/>
        </a:p>
      </dgm:t>
    </dgm:pt>
    <dgm:pt modelId="{DAF6ECF5-D50A-45B1-98B1-4E542DC3A721}">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Housing</a:t>
          </a:r>
        </a:p>
      </dgm:t>
    </dgm:pt>
    <dgm:pt modelId="{8793D5E3-F3D1-48F5-9528-02A5A47EF3D6}" type="sibTrans" cxnId="{97C13FD8-5AA2-4EDC-A5D8-B7635150034F}">
      <dgm:prSet/>
      <dgm:spPr/>
      <dgm:t>
        <a:bodyPr/>
        <a:lstStyle/>
        <a:p>
          <a:endParaRPr lang="en-US"/>
        </a:p>
      </dgm:t>
    </dgm:pt>
    <dgm:pt modelId="{66CB2F5F-D839-4B71-BB98-2874F14E695A}" type="parTrans" cxnId="{97C13FD8-5AA2-4EDC-A5D8-B7635150034F}">
      <dgm:prSet/>
      <dgm:spPr/>
      <dgm:t>
        <a:bodyPr/>
        <a:lstStyle/>
        <a:p>
          <a:endParaRPr lang="en-US"/>
        </a:p>
      </dgm:t>
    </dgm:pt>
    <dgm:pt modelId="{A7CE6CC1-3232-4759-B581-F4238538A8C2}">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 Contracts with PEI providers including:</a:t>
          </a:r>
        </a:p>
      </dgm:t>
    </dgm:pt>
    <dgm:pt modelId="{15A1DA19-F016-40F9-8CA0-646350272FD5}" type="parTrans" cxnId="{D4A9F3A0-23F8-4D69-A799-8D926C87821E}">
      <dgm:prSet/>
      <dgm:spPr/>
      <dgm:t>
        <a:bodyPr/>
        <a:lstStyle/>
        <a:p>
          <a:endParaRPr lang="en-US"/>
        </a:p>
      </dgm:t>
    </dgm:pt>
    <dgm:pt modelId="{E02DEC5C-758A-4232-B5CD-4FAD032C32EA}" type="sibTrans" cxnId="{D4A9F3A0-23F8-4D69-A799-8D926C87821E}">
      <dgm:prSet/>
      <dgm:spPr/>
      <dgm:t>
        <a:bodyPr/>
        <a:lstStyle/>
        <a:p>
          <a:endParaRPr lang="en-US"/>
        </a:p>
      </dgm:t>
    </dgm:pt>
    <dgm:pt modelId="{9B43DC59-C1A2-46B5-9281-B2DF7B4C33A0}">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FRC/CRC</a:t>
          </a:r>
        </a:p>
      </dgm:t>
    </dgm:pt>
    <dgm:pt modelId="{150731A1-61EA-4817-A89F-CEF67DD9EEC3}" type="parTrans" cxnId="{F76AC628-1032-48B1-AFA4-A3EF2DCCA469}">
      <dgm:prSet/>
      <dgm:spPr/>
      <dgm:t>
        <a:bodyPr/>
        <a:lstStyle/>
        <a:p>
          <a:endParaRPr lang="en-US"/>
        </a:p>
      </dgm:t>
    </dgm:pt>
    <dgm:pt modelId="{14E4D105-1062-4408-9976-37D36D63F563}" type="sibTrans" cxnId="{F76AC628-1032-48B1-AFA4-A3EF2DCCA469}">
      <dgm:prSet/>
      <dgm:spPr/>
      <dgm:t>
        <a:bodyPr/>
        <a:lstStyle/>
        <a:p>
          <a:endParaRPr lang="en-US"/>
        </a:p>
      </dgm:t>
    </dgm:pt>
    <dgm:pt modelId="{EC75CA2D-1E75-4A55-9538-5A7F60A6F9FD}">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err="1">
              <a:solidFill>
                <a:schemeClr val="tx1"/>
              </a:solidFill>
              <a:latin typeface="+mj-lt"/>
            </a:rPr>
            <a:t>Hellikon</a:t>
          </a:r>
          <a:endParaRPr lang="en-US" dirty="0">
            <a:solidFill>
              <a:schemeClr val="tx1"/>
            </a:solidFill>
            <a:latin typeface="+mj-lt"/>
          </a:endParaRPr>
        </a:p>
      </dgm:t>
    </dgm:pt>
    <dgm:pt modelId="{2EBB199B-6A63-4AAD-A23B-FFF415C37049}" type="parTrans" cxnId="{17D3234B-F598-49D7-8667-E6E15024A1AA}">
      <dgm:prSet/>
      <dgm:spPr/>
      <dgm:t>
        <a:bodyPr/>
        <a:lstStyle/>
        <a:p>
          <a:endParaRPr lang="en-US"/>
        </a:p>
      </dgm:t>
    </dgm:pt>
    <dgm:pt modelId="{A8330B31-A8A9-4D5D-A544-90547491F540}" type="sibTrans" cxnId="{17D3234B-F598-49D7-8667-E6E15024A1AA}">
      <dgm:prSet/>
      <dgm:spPr/>
      <dgm:t>
        <a:bodyPr/>
        <a:lstStyle/>
        <a:p>
          <a:endParaRPr lang="en-US"/>
        </a:p>
      </dgm:t>
    </dgm:pt>
    <dgm:pt modelId="{481114AF-795D-482B-8B58-B3B4FCCFA391}">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YES</a:t>
          </a:r>
        </a:p>
      </dgm:t>
    </dgm:pt>
    <dgm:pt modelId="{369ACE28-1108-4BD5-B1AC-760642B78AE0}" type="parTrans" cxnId="{B4259F91-9EC6-4453-9C6E-80E68C377125}">
      <dgm:prSet/>
      <dgm:spPr/>
      <dgm:t>
        <a:bodyPr/>
        <a:lstStyle/>
        <a:p>
          <a:endParaRPr lang="en-US"/>
        </a:p>
      </dgm:t>
    </dgm:pt>
    <dgm:pt modelId="{0FF66F54-3F56-41D5-9DCB-68E4451FD5DD}" type="sibTrans" cxnId="{B4259F91-9EC6-4453-9C6E-80E68C377125}">
      <dgm:prSet/>
      <dgm:spPr/>
      <dgm:t>
        <a:bodyPr/>
        <a:lstStyle/>
        <a:p>
          <a:endParaRPr lang="en-US"/>
        </a:p>
      </dgm:t>
    </dgm:pt>
    <dgm:pt modelId="{696887AA-15CA-4566-A5B3-CB372F8C653A}">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First 5</a:t>
          </a:r>
        </a:p>
      </dgm:t>
    </dgm:pt>
    <dgm:pt modelId="{792FE1B0-B546-4DF0-8359-5364757413EC}" type="parTrans" cxnId="{17067C61-A5A0-4A0B-B8D3-78C26BBA8C0A}">
      <dgm:prSet/>
      <dgm:spPr/>
      <dgm:t>
        <a:bodyPr/>
        <a:lstStyle/>
        <a:p>
          <a:endParaRPr lang="en-US"/>
        </a:p>
      </dgm:t>
    </dgm:pt>
    <dgm:pt modelId="{A068351B-E752-4177-97DD-AF8031773876}" type="sibTrans" cxnId="{17067C61-A5A0-4A0B-B8D3-78C26BBA8C0A}">
      <dgm:prSet/>
      <dgm:spPr/>
      <dgm:t>
        <a:bodyPr/>
        <a:lstStyle/>
        <a:p>
          <a:endParaRPr lang="en-US"/>
        </a:p>
      </dgm:t>
    </dgm:pt>
    <dgm:pt modelId="{FE79B8A1-C946-431C-9828-77AD1138B0E4}">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Healthy Siskiyou Mobile Van</a:t>
          </a:r>
        </a:p>
      </dgm:t>
    </dgm:pt>
    <dgm:pt modelId="{1E640C82-CADE-42FD-A771-741D4D83BCB0}" type="parTrans" cxnId="{A21EA2B6-A764-4A33-AA10-7FFC3A2C3D58}">
      <dgm:prSet/>
      <dgm:spPr/>
      <dgm:t>
        <a:bodyPr/>
        <a:lstStyle/>
        <a:p>
          <a:endParaRPr lang="en-US"/>
        </a:p>
      </dgm:t>
    </dgm:pt>
    <dgm:pt modelId="{F13AF49E-1816-44D9-A81A-FE546CA18D42}" type="sibTrans" cxnId="{A21EA2B6-A764-4A33-AA10-7FFC3A2C3D58}">
      <dgm:prSet/>
      <dgm:spPr/>
      <dgm:t>
        <a:bodyPr/>
        <a:lstStyle/>
        <a:p>
          <a:endParaRPr lang="en-US"/>
        </a:p>
      </dgm:t>
    </dgm:pt>
    <dgm:pt modelId="{CFB308A2-598B-4AB7-A9D2-6549EAE8B01F}">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Siskiyou County Sheriff</a:t>
          </a:r>
        </a:p>
      </dgm:t>
    </dgm:pt>
    <dgm:pt modelId="{C4A058B3-DEF4-4117-A680-1B7A8B4B320D}" type="parTrans" cxnId="{10F43C16-6E3D-4E7B-B4CA-AF86C01EA3CF}">
      <dgm:prSet/>
      <dgm:spPr/>
      <dgm:t>
        <a:bodyPr/>
        <a:lstStyle/>
        <a:p>
          <a:endParaRPr lang="en-US"/>
        </a:p>
      </dgm:t>
    </dgm:pt>
    <dgm:pt modelId="{51593534-F02F-449F-8A39-057A26B35EA5}" type="sibTrans" cxnId="{10F43C16-6E3D-4E7B-B4CA-AF86C01EA3CF}">
      <dgm:prSet/>
      <dgm:spPr/>
      <dgm:t>
        <a:bodyPr/>
        <a:lstStyle/>
        <a:p>
          <a:endParaRPr lang="en-US"/>
        </a:p>
      </dgm:t>
    </dgm:pt>
    <dgm:pt modelId="{E33179C7-9B18-4757-99CB-CF0CBD1639FE}">
      <dgm:prSet/>
      <dgm:spPr>
        <a:solidFill>
          <a:schemeClr val="accent1">
            <a:lumMod val="20000"/>
            <a:lumOff val="80000"/>
            <a:alpha val="50000"/>
          </a:schemeClr>
        </a:solidFill>
      </dgm:spPr>
      <dgm:t>
        <a:bodyPr/>
        <a:lstStyle/>
        <a:p>
          <a:pPr marL="514350" indent="-174625">
            <a:buFont typeface="Courier New" panose="02070309020205020404" pitchFamily="49" charset="0"/>
            <a:buChar char="o"/>
          </a:pPr>
          <a:r>
            <a:rPr lang="en-US" dirty="0">
              <a:solidFill>
                <a:schemeClr val="tx1"/>
              </a:solidFill>
              <a:latin typeface="+mj-lt"/>
            </a:rPr>
            <a:t>Lotus-Suicide Prevention Services</a:t>
          </a:r>
        </a:p>
      </dgm:t>
    </dgm:pt>
    <dgm:pt modelId="{9C8CF094-9A49-474C-A0DD-5C40CA6D7E59}" type="parTrans" cxnId="{B8B29B2D-7DC1-42C6-AA0D-B09E703FC8C6}">
      <dgm:prSet/>
      <dgm:spPr/>
      <dgm:t>
        <a:bodyPr/>
        <a:lstStyle/>
        <a:p>
          <a:endParaRPr lang="en-US"/>
        </a:p>
      </dgm:t>
    </dgm:pt>
    <dgm:pt modelId="{A2F1AEA4-5659-405F-8B40-0E1C88AF0AC7}" type="sibTrans" cxnId="{B8B29B2D-7DC1-42C6-AA0D-B09E703FC8C6}">
      <dgm:prSet/>
      <dgm:spPr/>
      <dgm:t>
        <a:bodyPr/>
        <a:lstStyle/>
        <a:p>
          <a:endParaRPr lang="en-US"/>
        </a:p>
      </dgm:t>
    </dgm:pt>
    <dgm:pt modelId="{39C076B1-6B28-4999-A26D-9D33C08C1222}">
      <dgm:prSet/>
      <dgm:spPr>
        <a:solidFill>
          <a:schemeClr val="accent1">
            <a:lumMod val="20000"/>
            <a:lumOff val="80000"/>
            <a:alpha val="50000"/>
          </a:schemeClr>
        </a:solidFill>
      </dgm:spPr>
      <dgm:t>
        <a:bodyPr/>
        <a:lstStyle/>
        <a:p>
          <a:pPr marL="0" indent="0">
            <a:buFont typeface="Wingdings" panose="05000000000000000000" pitchFamily="2" charset="2"/>
            <a:buChar char="v"/>
          </a:pPr>
          <a:r>
            <a:rPr lang="en-US" dirty="0">
              <a:solidFill>
                <a:schemeClr val="tx1"/>
              </a:solidFill>
              <a:latin typeface="+mn-lt"/>
            </a:rPr>
            <a:t>Innovation (INN)</a:t>
          </a:r>
        </a:p>
      </dgm:t>
    </dgm:pt>
    <dgm:pt modelId="{197C9743-18D5-4341-822F-6867D7952F21}" type="parTrans" cxnId="{85E925A8-36C6-46C5-B253-63352024CA7D}">
      <dgm:prSet/>
      <dgm:spPr/>
      <dgm:t>
        <a:bodyPr/>
        <a:lstStyle/>
        <a:p>
          <a:endParaRPr lang="en-US"/>
        </a:p>
      </dgm:t>
    </dgm:pt>
    <dgm:pt modelId="{CEF0D69C-60C4-4801-AA33-5741AA4160DB}" type="sibTrans" cxnId="{85E925A8-36C6-46C5-B253-63352024CA7D}">
      <dgm:prSet/>
      <dgm:spPr/>
      <dgm:t>
        <a:bodyPr/>
        <a:lstStyle/>
        <a:p>
          <a:endParaRPr lang="en-US"/>
        </a:p>
      </dgm:t>
    </dgm:pt>
    <dgm:pt modelId="{BD8BCA57-1069-428B-BD9B-26E173B15866}">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Improving data metrics for FSP</a:t>
          </a:r>
        </a:p>
      </dgm:t>
    </dgm:pt>
    <dgm:pt modelId="{C7D4758D-C1DB-4D7F-854B-6EEB529D58CF}" type="parTrans" cxnId="{14794EB5-6FBE-4115-8542-153F9A1DEEAC}">
      <dgm:prSet/>
      <dgm:spPr/>
      <dgm:t>
        <a:bodyPr/>
        <a:lstStyle/>
        <a:p>
          <a:endParaRPr lang="en-US"/>
        </a:p>
      </dgm:t>
    </dgm:pt>
    <dgm:pt modelId="{5EEF1B48-A3F8-4B09-A77D-95FFD9C1E40F}" type="sibTrans" cxnId="{14794EB5-6FBE-4115-8542-153F9A1DEEAC}">
      <dgm:prSet/>
      <dgm:spPr/>
      <dgm:t>
        <a:bodyPr/>
        <a:lstStyle/>
        <a:p>
          <a:endParaRPr lang="en-US"/>
        </a:p>
      </dgm:t>
    </dgm:pt>
    <dgm:pt modelId="{8BB19746-D129-4C79-9862-B4727B21D89D}">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Implementation of new Electronic Medical Records</a:t>
          </a:r>
        </a:p>
      </dgm:t>
    </dgm:pt>
    <dgm:pt modelId="{7AEB6C9A-41AC-49D6-8DB3-66E082E2D277}" type="parTrans" cxnId="{4870365E-563B-48CD-A594-769835C37C75}">
      <dgm:prSet/>
      <dgm:spPr/>
      <dgm:t>
        <a:bodyPr/>
        <a:lstStyle/>
        <a:p>
          <a:endParaRPr lang="en-US"/>
        </a:p>
      </dgm:t>
    </dgm:pt>
    <dgm:pt modelId="{40625425-E2BF-4BCF-8F63-64A4690E9854}" type="sibTrans" cxnId="{4870365E-563B-48CD-A594-769835C37C75}">
      <dgm:prSet/>
      <dgm:spPr/>
      <dgm:t>
        <a:bodyPr/>
        <a:lstStyle/>
        <a:p>
          <a:endParaRPr lang="en-US"/>
        </a:p>
      </dgm:t>
    </dgm:pt>
    <dgm:pt modelId="{C9C48D62-0346-40D9-BCDF-CB66FD5EE3E9}">
      <dgm:prSet/>
      <dgm:spPr>
        <a:solidFill>
          <a:schemeClr val="accent1">
            <a:lumMod val="20000"/>
            <a:lumOff val="80000"/>
            <a:alpha val="50000"/>
          </a:schemeClr>
        </a:solidFill>
      </dgm:spPr>
      <dgm:t>
        <a:bodyPr/>
        <a:lstStyle/>
        <a:p>
          <a:pPr marL="0" indent="0">
            <a:buFont typeface="Wingdings" panose="05000000000000000000" pitchFamily="2" charset="2"/>
            <a:buChar char="v"/>
          </a:pPr>
          <a:r>
            <a:rPr lang="en-US" dirty="0">
              <a:solidFill>
                <a:schemeClr val="tx1"/>
              </a:solidFill>
              <a:latin typeface="+mn-lt"/>
            </a:rPr>
            <a:t>Workforce Education and Training</a:t>
          </a:r>
        </a:p>
      </dgm:t>
    </dgm:pt>
    <dgm:pt modelId="{F3C9758D-0563-44FF-AF91-ED28FDB2C444}" type="parTrans" cxnId="{07F1ECDC-0E3B-46C2-94CB-705506470EE8}">
      <dgm:prSet/>
      <dgm:spPr/>
      <dgm:t>
        <a:bodyPr/>
        <a:lstStyle/>
        <a:p>
          <a:endParaRPr lang="en-US"/>
        </a:p>
      </dgm:t>
    </dgm:pt>
    <dgm:pt modelId="{C169B42B-31C6-48C1-8C61-A5203D56FB55}" type="sibTrans" cxnId="{07F1ECDC-0E3B-46C2-94CB-705506470EE8}">
      <dgm:prSet/>
      <dgm:spPr/>
      <dgm:t>
        <a:bodyPr/>
        <a:lstStyle/>
        <a:p>
          <a:endParaRPr lang="en-US"/>
        </a:p>
      </dgm:t>
    </dgm:pt>
    <dgm:pt modelId="{6E2E00F8-15E6-40E9-BC2B-C3A7058A9E74}">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Supports workforce training and development</a:t>
          </a:r>
        </a:p>
      </dgm:t>
    </dgm:pt>
    <dgm:pt modelId="{C3D67038-3110-43E9-AD09-279F23AFB913}" type="parTrans" cxnId="{7A2CAFA4-F00F-4573-913C-1B83F0D3D104}">
      <dgm:prSet/>
      <dgm:spPr/>
      <dgm:t>
        <a:bodyPr/>
        <a:lstStyle/>
        <a:p>
          <a:endParaRPr lang="en-US"/>
        </a:p>
      </dgm:t>
    </dgm:pt>
    <dgm:pt modelId="{D5F150C6-CD6D-4966-9172-22100BA79FAC}" type="sibTrans" cxnId="{7A2CAFA4-F00F-4573-913C-1B83F0D3D104}">
      <dgm:prSet/>
      <dgm:spPr/>
      <dgm:t>
        <a:bodyPr/>
        <a:lstStyle/>
        <a:p>
          <a:endParaRPr lang="en-US"/>
        </a:p>
      </dgm:t>
    </dgm:pt>
    <dgm:pt modelId="{1C535459-1933-49D7-BC2C-AB6D32BE34B1}">
      <dgm:prSet/>
      <dgm:spPr>
        <a:solidFill>
          <a:schemeClr val="accent1">
            <a:lumMod val="20000"/>
            <a:lumOff val="80000"/>
            <a:alpha val="50000"/>
          </a:schemeClr>
        </a:solidFill>
      </dgm:spPr>
      <dgm:t>
        <a:bodyPr/>
        <a:lstStyle/>
        <a:p>
          <a:pPr marL="0" indent="0">
            <a:buFont typeface="Wingdings" panose="05000000000000000000" pitchFamily="2" charset="2"/>
            <a:buChar char="v"/>
          </a:pPr>
          <a:r>
            <a:rPr lang="en-US" dirty="0">
              <a:solidFill>
                <a:schemeClr val="tx1"/>
              </a:solidFill>
              <a:latin typeface="+mn-lt"/>
            </a:rPr>
            <a:t>Capital Facilities and Technological Needs (CFTN)</a:t>
          </a:r>
        </a:p>
      </dgm:t>
    </dgm:pt>
    <dgm:pt modelId="{9CF989F8-7287-449B-B36F-CA9C93FEE6B3}" type="parTrans" cxnId="{C4BC86DC-40F8-477A-87ED-F53834964563}">
      <dgm:prSet/>
      <dgm:spPr/>
      <dgm:t>
        <a:bodyPr/>
        <a:lstStyle/>
        <a:p>
          <a:endParaRPr lang="en-US"/>
        </a:p>
      </dgm:t>
    </dgm:pt>
    <dgm:pt modelId="{0885C8FA-2A98-41E5-BFB6-CCA49CA28D54}" type="sibTrans" cxnId="{C4BC86DC-40F8-477A-87ED-F53834964563}">
      <dgm:prSet/>
      <dgm:spPr/>
      <dgm:t>
        <a:bodyPr/>
        <a:lstStyle/>
        <a:p>
          <a:endParaRPr lang="en-US"/>
        </a:p>
      </dgm:t>
    </dgm:pt>
    <dgm:pt modelId="{5DFEFAA6-E40D-4405-9EC3-6BC92568F13C}">
      <dgm:prSet/>
      <dgm:spPr>
        <a:solidFill>
          <a:schemeClr val="accent1">
            <a:lumMod val="20000"/>
            <a:lumOff val="80000"/>
            <a:alpha val="50000"/>
          </a:schemeClr>
        </a:solidFill>
      </dgm:spPr>
      <dgm:t>
        <a:bodyPr/>
        <a:lstStyle/>
        <a:p>
          <a:pPr marL="339725" indent="-165100">
            <a:buFont typeface="Wingdings" panose="05000000000000000000" pitchFamily="2" charset="2"/>
            <a:buChar char="§"/>
          </a:pPr>
          <a:r>
            <a:rPr lang="en-US" dirty="0">
              <a:solidFill>
                <a:schemeClr val="tx1"/>
              </a:solidFill>
              <a:latin typeface="+mj-lt"/>
            </a:rPr>
            <a:t>Supports IT and other infrastructure needs</a:t>
          </a:r>
        </a:p>
      </dgm:t>
    </dgm:pt>
    <dgm:pt modelId="{4CD6F218-95B7-4ECC-A1D5-68800728D9CA}" type="parTrans" cxnId="{58BAE8DE-AC4D-4A96-B99B-EBCF8ABA1B9E}">
      <dgm:prSet/>
      <dgm:spPr/>
      <dgm:t>
        <a:bodyPr/>
        <a:lstStyle/>
        <a:p>
          <a:endParaRPr lang="en-US"/>
        </a:p>
      </dgm:t>
    </dgm:pt>
    <dgm:pt modelId="{8F6B6A3A-CB72-47F1-B412-3B2FAE482BFE}" type="sibTrans" cxnId="{58BAE8DE-AC4D-4A96-B99B-EBCF8ABA1B9E}">
      <dgm:prSet/>
      <dgm:spPr/>
      <dgm:t>
        <a:bodyPr/>
        <a:lstStyle/>
        <a:p>
          <a:endParaRPr lang="en-US"/>
        </a:p>
      </dgm:t>
    </dgm:pt>
    <dgm:pt modelId="{CCF9CD2C-1EF3-4418-83BA-DF86F7FE9D85}" type="pres">
      <dgm:prSet presAssocID="{4F88F2EC-417E-4C77-B787-5488BA9D4F4A}" presName="Name0" presStyleCnt="0">
        <dgm:presLayoutVars>
          <dgm:dir/>
          <dgm:animLvl val="lvl"/>
          <dgm:resizeHandles val="exact"/>
        </dgm:presLayoutVars>
      </dgm:prSet>
      <dgm:spPr/>
    </dgm:pt>
    <dgm:pt modelId="{59044326-C294-4B86-A670-4C8A7C7E4230}" type="pres">
      <dgm:prSet presAssocID="{B24D631C-DE7D-45C1-87ED-F408963DF84D}" presName="linNode" presStyleCnt="0"/>
      <dgm:spPr/>
    </dgm:pt>
    <dgm:pt modelId="{8ED2ED77-7183-4064-8516-463459B95A5A}" type="pres">
      <dgm:prSet presAssocID="{B24D631C-DE7D-45C1-87ED-F408963DF84D}" presName="parTx" presStyleLbl="revTx" presStyleIdx="0" presStyleCnt="2">
        <dgm:presLayoutVars>
          <dgm:chMax val="1"/>
          <dgm:bulletEnabled val="1"/>
        </dgm:presLayoutVars>
      </dgm:prSet>
      <dgm:spPr/>
    </dgm:pt>
    <dgm:pt modelId="{FE611BBC-CCC9-4284-9308-4324458F8A18}" type="pres">
      <dgm:prSet presAssocID="{B24D631C-DE7D-45C1-87ED-F408963DF84D}" presName="bracket" presStyleLbl="parChTrans1D1" presStyleIdx="0" presStyleCnt="2"/>
      <dgm:spPr>
        <a:ln>
          <a:solidFill>
            <a:schemeClr val="accent2"/>
          </a:solidFill>
        </a:ln>
      </dgm:spPr>
    </dgm:pt>
    <dgm:pt modelId="{C4C81275-ACA5-447F-ABB5-99976212C999}" type="pres">
      <dgm:prSet presAssocID="{B24D631C-DE7D-45C1-87ED-F408963DF84D}" presName="spH" presStyleCnt="0"/>
      <dgm:spPr/>
    </dgm:pt>
    <dgm:pt modelId="{AE5B1193-C087-4887-BAF0-B380DF645149}" type="pres">
      <dgm:prSet presAssocID="{B24D631C-DE7D-45C1-87ED-F408963DF84D}" presName="desTx" presStyleLbl="node1" presStyleIdx="0" presStyleCnt="2">
        <dgm:presLayoutVars>
          <dgm:bulletEnabled val="1"/>
        </dgm:presLayoutVars>
      </dgm:prSet>
      <dgm:spPr/>
    </dgm:pt>
    <dgm:pt modelId="{E0FF6665-37B9-466F-A513-699E1CB6D9CF}" type="pres">
      <dgm:prSet presAssocID="{72D95814-DD28-42CD-BBEA-7C2FA0DB8772}" presName="spV" presStyleCnt="0"/>
      <dgm:spPr/>
    </dgm:pt>
    <dgm:pt modelId="{0DE4AA2B-35CC-4919-8101-FC4679708BCD}" type="pres">
      <dgm:prSet presAssocID="{C9EC9A9E-7DE6-4305-910A-26D75029F98A}" presName="linNode" presStyleCnt="0"/>
      <dgm:spPr/>
    </dgm:pt>
    <dgm:pt modelId="{C07385BA-E1D0-4B43-A01B-C9E4A4E42BE4}" type="pres">
      <dgm:prSet presAssocID="{C9EC9A9E-7DE6-4305-910A-26D75029F98A}" presName="parTx" presStyleLbl="revTx" presStyleIdx="1" presStyleCnt="2">
        <dgm:presLayoutVars>
          <dgm:chMax val="1"/>
          <dgm:bulletEnabled val="1"/>
        </dgm:presLayoutVars>
      </dgm:prSet>
      <dgm:spPr/>
    </dgm:pt>
    <dgm:pt modelId="{3318BD6E-FD33-487F-9CDE-5FC3DDAFE10F}" type="pres">
      <dgm:prSet presAssocID="{C9EC9A9E-7DE6-4305-910A-26D75029F98A}" presName="bracket" presStyleLbl="parChTrans1D1" presStyleIdx="1" presStyleCnt="2"/>
      <dgm:spPr>
        <a:ln>
          <a:solidFill>
            <a:schemeClr val="accent2"/>
          </a:solidFill>
        </a:ln>
      </dgm:spPr>
    </dgm:pt>
    <dgm:pt modelId="{D421752F-4D5F-4A9B-945D-DF5A6434C9F4}" type="pres">
      <dgm:prSet presAssocID="{C9EC9A9E-7DE6-4305-910A-26D75029F98A}" presName="spH" presStyleCnt="0"/>
      <dgm:spPr/>
    </dgm:pt>
    <dgm:pt modelId="{873345E0-5AA7-47D3-9821-26DDA47A89B0}" type="pres">
      <dgm:prSet presAssocID="{C9EC9A9E-7DE6-4305-910A-26D75029F98A}" presName="desTx" presStyleLbl="node1" presStyleIdx="1" presStyleCnt="2" custLinFactNeighborX="-4225" custLinFactNeighborY="-528">
        <dgm:presLayoutVars>
          <dgm:bulletEnabled val="1"/>
        </dgm:presLayoutVars>
      </dgm:prSet>
      <dgm:spPr/>
    </dgm:pt>
  </dgm:ptLst>
  <dgm:cxnLst>
    <dgm:cxn modelId="{E01ED200-1B8A-4DFC-B6F3-FA0FA481F267}" srcId="{B24D631C-DE7D-45C1-87ED-F408963DF84D}" destId="{9FDE093C-4860-4F10-9FAD-58C22C415777}" srcOrd="5" destOrd="0" parTransId="{97EBAF74-DB56-42D2-A418-22C7B0D1DC79}" sibTransId="{A7D636FF-B163-4559-949E-BA57816F2EAD}"/>
    <dgm:cxn modelId="{2F15120D-131C-4F1E-8E41-17C7AEF67A9D}" type="presOf" srcId="{A760175F-EBBC-4E2B-BB16-637106DD02AE}" destId="{AE5B1193-C087-4887-BAF0-B380DF645149}" srcOrd="0" destOrd="6" presId="urn:diagrams.loki3.com/BracketList"/>
    <dgm:cxn modelId="{7879E714-2F9A-4E6F-A913-33049EB76343}" type="presOf" srcId="{78707DB6-D5F3-4C88-B0C1-F667FDBE623C}" destId="{873345E0-5AA7-47D3-9821-26DDA47A89B0}" srcOrd="0" destOrd="0" presId="urn:diagrams.loki3.com/BracketList"/>
    <dgm:cxn modelId="{10F43C16-6E3D-4E7B-B4CA-AF86C01EA3CF}" srcId="{C9EC9A9E-7DE6-4305-910A-26D75029F98A}" destId="{CFB308A2-598B-4AB7-A9D2-6549EAE8B01F}" srcOrd="13" destOrd="0" parTransId="{C4A058B3-DEF4-4117-A680-1B7A8B4B320D}" sibTransId="{51593534-F02F-449F-8A39-057A26B35EA5}"/>
    <dgm:cxn modelId="{9456BF23-6AFD-49B7-BA8C-CB9A82334576}" srcId="{4F88F2EC-417E-4C77-B787-5488BA9D4F4A}" destId="{B24D631C-DE7D-45C1-87ED-F408963DF84D}" srcOrd="0" destOrd="0" parTransId="{F4F5600F-CD09-4651-95FB-66EF0A23A169}" sibTransId="{72D95814-DD28-42CD-BBEA-7C2FA0DB8772}"/>
    <dgm:cxn modelId="{F76AC628-1032-48B1-AFA4-A3EF2DCCA469}" srcId="{C9EC9A9E-7DE6-4305-910A-26D75029F98A}" destId="{9B43DC59-C1A2-46B5-9281-B2DF7B4C33A0}" srcOrd="8" destOrd="0" parTransId="{150731A1-61EA-4817-A89F-CEF67DD9EEC3}" sibTransId="{14E4D105-1062-4408-9976-37D36D63F563}"/>
    <dgm:cxn modelId="{E6A8682C-F697-4596-A4F9-EF1D9BC932D1}" type="presOf" srcId="{E33179C7-9B18-4757-99CB-CF0CBD1639FE}" destId="{873345E0-5AA7-47D3-9821-26DDA47A89B0}" srcOrd="0" destOrd="14" presId="urn:diagrams.loki3.com/BracketList"/>
    <dgm:cxn modelId="{7F49E02C-3CB5-4C7D-82D7-706ADB4C3A9A}" type="presOf" srcId="{39C076B1-6B28-4999-A26D-9D33C08C1222}" destId="{873345E0-5AA7-47D3-9821-26DDA47A89B0}" srcOrd="0" destOrd="15" presId="urn:diagrams.loki3.com/BracketList"/>
    <dgm:cxn modelId="{B8B29B2D-7DC1-42C6-AA0D-B09E703FC8C6}" srcId="{C9EC9A9E-7DE6-4305-910A-26D75029F98A}" destId="{E33179C7-9B18-4757-99CB-CF0CBD1639FE}" srcOrd="14" destOrd="0" parTransId="{9C8CF094-9A49-474C-A0DD-5C40CA6D7E59}" sibTransId="{A2F1AEA4-5659-405F-8B40-0E1C88AF0AC7}"/>
    <dgm:cxn modelId="{D1FF5930-12F5-4BE3-A072-E96F8A425FCA}" type="presOf" srcId="{481114AF-795D-482B-8B58-B3B4FCCFA391}" destId="{873345E0-5AA7-47D3-9821-26DDA47A89B0}" srcOrd="0" destOrd="10" presId="urn:diagrams.loki3.com/BracketList"/>
    <dgm:cxn modelId="{6EE03331-E2CA-46AE-91BA-33CEE967432B}" type="presOf" srcId="{BD8BCA57-1069-428B-BD9B-26E173B15866}" destId="{873345E0-5AA7-47D3-9821-26DDA47A89B0}" srcOrd="0" destOrd="16" presId="urn:diagrams.loki3.com/BracketList"/>
    <dgm:cxn modelId="{35E7E332-FA39-447E-BA2A-DF38AC005688}" type="presOf" srcId="{8BB19746-D129-4C79-9862-B4727B21D89D}" destId="{873345E0-5AA7-47D3-9821-26DDA47A89B0}" srcOrd="0" destOrd="17" presId="urn:diagrams.loki3.com/BracketList"/>
    <dgm:cxn modelId="{EBF59D33-F36A-4C36-884F-9C4412FC640B}" type="presOf" srcId="{FE79B8A1-C946-431C-9828-77AD1138B0E4}" destId="{873345E0-5AA7-47D3-9821-26DDA47A89B0}" srcOrd="0" destOrd="12" presId="urn:diagrams.loki3.com/BracketList"/>
    <dgm:cxn modelId="{51898F3F-AA05-4A4D-8CD0-07DA86FF41FB}" srcId="{C9EC9A9E-7DE6-4305-910A-26D75029F98A}" destId="{5627E1AF-7E21-47EC-909C-EC79471F6076}" srcOrd="1" destOrd="0" parTransId="{38DDD36A-5563-4513-B367-9C1D5EBB86A9}" sibTransId="{D3C8D759-3560-4162-8193-5D91A862062F}"/>
    <dgm:cxn modelId="{1322A65C-1A7F-4FCA-8CBA-269C52494CAD}" srcId="{C9EC9A9E-7DE6-4305-910A-26D75029F98A}" destId="{78707DB6-D5F3-4C88-B0C1-F667FDBE623C}" srcOrd="0" destOrd="0" parTransId="{E2FBB780-064E-445A-A164-672E47CD1A70}" sibTransId="{3644C20B-5CAE-4769-A1B5-92FF69FF75FC}"/>
    <dgm:cxn modelId="{4870365E-563B-48CD-A594-769835C37C75}" srcId="{C9EC9A9E-7DE6-4305-910A-26D75029F98A}" destId="{8BB19746-D129-4C79-9862-B4727B21D89D}" srcOrd="17" destOrd="0" parTransId="{7AEB6C9A-41AC-49D6-8DB3-66E082E2D277}" sibTransId="{40625425-E2BF-4BCF-8F63-64A4690E9854}"/>
    <dgm:cxn modelId="{826B085F-CDAA-49DE-AF09-B2CDB67C2A14}" type="presOf" srcId="{696887AA-15CA-4566-A5B3-CB372F8C653A}" destId="{873345E0-5AA7-47D3-9821-26DDA47A89B0}" srcOrd="0" destOrd="11" presId="urn:diagrams.loki3.com/BracketList"/>
    <dgm:cxn modelId="{17067C61-A5A0-4A0B-B8D3-78C26BBA8C0A}" srcId="{C9EC9A9E-7DE6-4305-910A-26D75029F98A}" destId="{696887AA-15CA-4566-A5B3-CB372F8C653A}" srcOrd="11" destOrd="0" parTransId="{792FE1B0-B546-4DF0-8359-5364757413EC}" sibTransId="{A068351B-E752-4177-97DD-AF8031773876}"/>
    <dgm:cxn modelId="{CD28CB66-F2C9-4858-A265-363FD875A69E}" srcId="{B24D631C-DE7D-45C1-87ED-F408963DF84D}" destId="{93451209-8D9F-41A7-9C04-6624597C961A}" srcOrd="0" destOrd="0" parTransId="{12BEF7E1-1056-4AAF-8C1B-70B12B143759}" sibTransId="{1C33BA56-9DFB-4DC9-B93A-F2679E115518}"/>
    <dgm:cxn modelId="{9B1B9049-19DE-4DDB-941C-D6CD08C65C53}" type="presOf" srcId="{015887F5-FF3C-4F83-AF64-EA14D8D5F936}" destId="{AE5B1193-C087-4887-BAF0-B380DF645149}" srcOrd="0" destOrd="4" presId="urn:diagrams.loki3.com/BracketList"/>
    <dgm:cxn modelId="{17D3234B-F598-49D7-8667-E6E15024A1AA}" srcId="{C9EC9A9E-7DE6-4305-910A-26D75029F98A}" destId="{EC75CA2D-1E75-4A55-9538-5A7F60A6F9FD}" srcOrd="9" destOrd="0" parTransId="{2EBB199B-6A63-4AAD-A23B-FFF415C37049}" sibTransId="{A8330B31-A8A9-4D5D-A544-90547491F540}"/>
    <dgm:cxn modelId="{EE25726B-A292-4A08-87E3-6311D923C963}" type="presOf" srcId="{B54DACF1-FEC3-43A5-B8A8-7C2BFE6F2929}" destId="{AE5B1193-C087-4887-BAF0-B380DF645149}" srcOrd="0" destOrd="1" presId="urn:diagrams.loki3.com/BracketList"/>
    <dgm:cxn modelId="{F1B2D76C-A11D-4F18-98D8-49562BD879AF}" srcId="{B24D631C-DE7D-45C1-87ED-F408963DF84D}" destId="{2E710FFD-51E2-414C-AD1A-240D3DAB8B81}" srcOrd="8" destOrd="0" parTransId="{DBC7D09E-FDAE-462D-BE81-9DF1E83E94C8}" sibTransId="{9E17AEE6-CF96-4EB2-A1BA-C1AB6F984F1A}"/>
    <dgm:cxn modelId="{A4EBB86D-2F5D-4B7C-A402-59FE51CA64F2}" type="presOf" srcId="{E88A992A-69CE-4316-919E-68EA122D6F25}" destId="{873345E0-5AA7-47D3-9821-26DDA47A89B0}" srcOrd="0" destOrd="4" presId="urn:diagrams.loki3.com/BracketList"/>
    <dgm:cxn modelId="{5E917A52-7D78-4D0E-AB87-B62AEE6545A9}" type="presOf" srcId="{4F88F2EC-417E-4C77-B787-5488BA9D4F4A}" destId="{CCF9CD2C-1EF3-4418-83BA-DF86F7FE9D85}" srcOrd="0" destOrd="0" presId="urn:diagrams.loki3.com/BracketList"/>
    <dgm:cxn modelId="{3BD00B57-8D37-4EFD-9E9E-DFA2928C9E1E}" srcId="{B24D631C-DE7D-45C1-87ED-F408963DF84D}" destId="{340386C1-3985-40A5-B578-7BC688ADB49E}" srcOrd="2" destOrd="0" parTransId="{2624C147-BFCF-4D90-8833-D7033FD349DF}" sibTransId="{DA81B294-CA6C-4E21-9679-1B32F254F441}"/>
    <dgm:cxn modelId="{C318467C-9B66-48F1-A4BA-6FCE7163AD99}" type="presOf" srcId="{C9EC9A9E-7DE6-4305-910A-26D75029F98A}" destId="{C07385BA-E1D0-4B43-A01B-C9E4A4E42BE4}" srcOrd="0" destOrd="0" presId="urn:diagrams.loki3.com/BracketList"/>
    <dgm:cxn modelId="{21E6D37C-74B9-4FC2-B271-83C6DF03CA1E}" type="presOf" srcId="{1C535459-1933-49D7-BC2C-AB6D32BE34B1}" destId="{873345E0-5AA7-47D3-9821-26DDA47A89B0}" srcOrd="0" destOrd="20" presId="urn:diagrams.loki3.com/BracketList"/>
    <dgm:cxn modelId="{6AA64685-6BC6-4AA5-9FC6-1965A755422B}" srcId="{B24D631C-DE7D-45C1-87ED-F408963DF84D}" destId="{B54DACF1-FEC3-43A5-B8A8-7C2BFE6F2929}" srcOrd="1" destOrd="0" parTransId="{EDEF2CDD-513C-4D56-85BA-29D255D52027}" sibTransId="{ED622468-A7A6-42CD-B8BB-A872970EF962}"/>
    <dgm:cxn modelId="{77800286-C999-4978-8F0A-B4BDE6B06677}" type="presOf" srcId="{D75858A2-6551-4F27-A4B0-72F14B069503}" destId="{873345E0-5AA7-47D3-9821-26DDA47A89B0}" srcOrd="0" destOrd="3" presId="urn:diagrams.loki3.com/BracketList"/>
    <dgm:cxn modelId="{850D8288-97BE-41B0-AC91-943FFB59306E}" type="presOf" srcId="{5D408290-E3D7-4404-93BF-321C74E19BF2}" destId="{AE5B1193-C087-4887-BAF0-B380DF645149}" srcOrd="0" destOrd="7" presId="urn:diagrams.loki3.com/BracketList"/>
    <dgm:cxn modelId="{B4259F91-9EC6-4453-9C6E-80E68C377125}" srcId="{C9EC9A9E-7DE6-4305-910A-26D75029F98A}" destId="{481114AF-795D-482B-8B58-B3B4FCCFA391}" srcOrd="10" destOrd="0" parTransId="{369ACE28-1108-4BD5-B1AC-760642B78AE0}" sibTransId="{0FF66F54-3F56-41D5-9DCB-68E4451FD5DD}"/>
    <dgm:cxn modelId="{6A0AC79B-44A8-47BA-8514-D25C7129B334}" type="presOf" srcId="{93451209-8D9F-41A7-9C04-6624597C961A}" destId="{AE5B1193-C087-4887-BAF0-B380DF645149}" srcOrd="0" destOrd="0" presId="urn:diagrams.loki3.com/BracketList"/>
    <dgm:cxn modelId="{E917659F-9CDA-4475-A033-513216C85092}" type="presOf" srcId="{6E2E00F8-15E6-40E9-BC2B-C3A7058A9E74}" destId="{873345E0-5AA7-47D3-9821-26DDA47A89B0}" srcOrd="0" destOrd="19" presId="urn:diagrams.loki3.com/BracketList"/>
    <dgm:cxn modelId="{5318CBA0-0D94-45E5-BB93-4CB9C17CAC5A}" srcId="{B24D631C-DE7D-45C1-87ED-F408963DF84D}" destId="{A760175F-EBBC-4E2B-BB16-637106DD02AE}" srcOrd="6" destOrd="0" parTransId="{764AA244-51AE-45F6-B8E8-DC9C1E41831F}" sibTransId="{7AECFE95-1C1F-4CBE-A550-D5E3FE230FE0}"/>
    <dgm:cxn modelId="{D4A9F3A0-23F8-4D69-A799-8D926C87821E}" srcId="{C9EC9A9E-7DE6-4305-910A-26D75029F98A}" destId="{A7CE6CC1-3232-4759-B581-F4238538A8C2}" srcOrd="7" destOrd="0" parTransId="{15A1DA19-F016-40F9-8CA0-646350272FD5}" sibTransId="{E02DEC5C-758A-4232-B5CD-4FAD032C32EA}"/>
    <dgm:cxn modelId="{19A425A2-2B8F-4DD9-A774-32C3CD87BA4F}" srcId="{4F88F2EC-417E-4C77-B787-5488BA9D4F4A}" destId="{C9EC9A9E-7DE6-4305-910A-26D75029F98A}" srcOrd="1" destOrd="0" parTransId="{B5868FC9-D401-4090-A615-7A56AF24DA46}" sibTransId="{32F9487F-D608-4DD1-8A60-DFBEB45FB2BD}"/>
    <dgm:cxn modelId="{7A2CAFA4-F00F-4573-913C-1B83F0D3D104}" srcId="{C9EC9A9E-7DE6-4305-910A-26D75029F98A}" destId="{6E2E00F8-15E6-40E9-BC2B-C3A7058A9E74}" srcOrd="19" destOrd="0" parTransId="{C3D67038-3110-43E9-AD09-279F23AFB913}" sibTransId="{D5F150C6-CD6D-4966-9172-22100BA79FAC}"/>
    <dgm:cxn modelId="{85E925A8-36C6-46C5-B253-63352024CA7D}" srcId="{C9EC9A9E-7DE6-4305-910A-26D75029F98A}" destId="{39C076B1-6B28-4999-A26D-9D33C08C1222}" srcOrd="15" destOrd="0" parTransId="{197C9743-18D5-4341-822F-6867D7952F21}" sibTransId="{CEF0D69C-60C4-4801-AA33-5741AA4160DB}"/>
    <dgm:cxn modelId="{C6EAC4AA-5304-4296-AEDE-1B691FE455C5}" type="presOf" srcId="{4AA755C3-3C1F-4F3B-9DE4-C6F00975EEF3}" destId="{AE5B1193-C087-4887-BAF0-B380DF645149}" srcOrd="0" destOrd="10" presId="urn:diagrams.loki3.com/BracketList"/>
    <dgm:cxn modelId="{E41470AB-1F0C-43BB-879A-02EAC29AE733}" type="presOf" srcId="{5DFEFAA6-E40D-4405-9EC3-6BC92568F13C}" destId="{873345E0-5AA7-47D3-9821-26DDA47A89B0}" srcOrd="0" destOrd="21" presId="urn:diagrams.loki3.com/BracketList"/>
    <dgm:cxn modelId="{03379AB0-355A-4A56-A2E2-7DE6561E141D}" type="presOf" srcId="{B24D631C-DE7D-45C1-87ED-F408963DF84D}" destId="{8ED2ED77-7183-4064-8516-463459B95A5A}" srcOrd="0" destOrd="0" presId="urn:diagrams.loki3.com/BracketList"/>
    <dgm:cxn modelId="{14794EB5-6FBE-4115-8542-153F9A1DEEAC}" srcId="{C9EC9A9E-7DE6-4305-910A-26D75029F98A}" destId="{BD8BCA57-1069-428B-BD9B-26E173B15866}" srcOrd="16" destOrd="0" parTransId="{C7D4758D-C1DB-4D7F-854B-6EEB529D58CF}" sibTransId="{5EEF1B48-A3F8-4B09-A77D-95FFD9C1E40F}"/>
    <dgm:cxn modelId="{4120A0B5-8146-4BEA-B5B6-48B6F13AF988}" srcId="{B24D631C-DE7D-45C1-87ED-F408963DF84D}" destId="{5D408290-E3D7-4404-93BF-321C74E19BF2}" srcOrd="7" destOrd="0" parTransId="{7B3DD91E-DC51-47D1-8896-DD81F0C1C1D2}" sibTransId="{8390B870-582C-480D-8069-0E1661BB087E}"/>
    <dgm:cxn modelId="{A21EA2B6-A764-4A33-AA10-7FFC3A2C3D58}" srcId="{C9EC9A9E-7DE6-4305-910A-26D75029F98A}" destId="{FE79B8A1-C946-431C-9828-77AD1138B0E4}" srcOrd="12" destOrd="0" parTransId="{1E640C82-CADE-42FD-A771-741D4D83BCB0}" sibTransId="{F13AF49E-1816-44D9-A81A-FE546CA18D42}"/>
    <dgm:cxn modelId="{BC8DACB6-1DEB-462B-8BF1-59FC9629457D}" srcId="{B24D631C-DE7D-45C1-87ED-F408963DF84D}" destId="{4AA755C3-3C1F-4F3B-9DE4-C6F00975EEF3}" srcOrd="10" destOrd="0" parTransId="{9C6C6B59-1D67-4076-A6EA-DF0E50F864FE}" sibTransId="{7525E3EC-DE3F-41D4-8523-B7A6C2D60EBD}"/>
    <dgm:cxn modelId="{821DABB7-386F-4027-88A8-6C95B3AA1538}" type="presOf" srcId="{0906BDF6-F3E0-4FD9-8AA1-CD5F5374DA6D}" destId="{873345E0-5AA7-47D3-9821-26DDA47A89B0}" srcOrd="0" destOrd="2" presId="urn:diagrams.loki3.com/BracketList"/>
    <dgm:cxn modelId="{2B1BE1BE-67FB-489E-BA46-61BE0CD59B3F}" type="presOf" srcId="{340386C1-3985-40A5-B578-7BC688ADB49E}" destId="{AE5B1193-C087-4887-BAF0-B380DF645149}" srcOrd="0" destOrd="2" presId="urn:diagrams.loki3.com/BracketList"/>
    <dgm:cxn modelId="{58A5D8C3-F898-4998-B38E-09A36D00F8F0}" srcId="{B24D631C-DE7D-45C1-87ED-F408963DF84D}" destId="{015887F5-FF3C-4F83-AF64-EA14D8D5F936}" srcOrd="4" destOrd="0" parTransId="{3D8BEAF6-BB73-45A3-8574-039F49E1AC35}" sibTransId="{65BCDA0D-0593-4341-949C-D7B8872B521A}"/>
    <dgm:cxn modelId="{A42656C5-3DEB-4C66-A91F-2C06273AC113}" type="presOf" srcId="{2E710FFD-51E2-414C-AD1A-240D3DAB8B81}" destId="{AE5B1193-C087-4887-BAF0-B380DF645149}" srcOrd="0" destOrd="8" presId="urn:diagrams.loki3.com/BracketList"/>
    <dgm:cxn modelId="{12C8E3CA-B15D-4B2A-9B7C-DA58F0849A40}" srcId="{C9EC9A9E-7DE6-4305-910A-26D75029F98A}" destId="{A00E91B7-F9D1-4CEC-91D9-0C56EC581CD5}" srcOrd="6" destOrd="0" parTransId="{B23167D8-82F3-424D-81DB-32220A9D874F}" sibTransId="{04D6DF74-4C56-49BC-ADBF-E54B9484402F}"/>
    <dgm:cxn modelId="{D7B6DACF-0890-4EDC-87E1-DAD45554EABF}" type="presOf" srcId="{68D37883-84AC-4F76-9FD5-A7E27E8EAE11}" destId="{AE5B1193-C087-4887-BAF0-B380DF645149}" srcOrd="0" destOrd="3" presId="urn:diagrams.loki3.com/BracketList"/>
    <dgm:cxn modelId="{9EBB11D6-DD70-4FC8-A765-BF4BA559536D}" type="presOf" srcId="{C9C48D62-0346-40D9-BCDF-CB66FD5EE3E9}" destId="{873345E0-5AA7-47D3-9821-26DDA47A89B0}" srcOrd="0" destOrd="18" presId="urn:diagrams.loki3.com/BracketList"/>
    <dgm:cxn modelId="{3A872CD8-328E-4E20-89AB-7FDBF8A42BED}" srcId="{C9EC9A9E-7DE6-4305-910A-26D75029F98A}" destId="{E88A992A-69CE-4316-919E-68EA122D6F25}" srcOrd="4" destOrd="0" parTransId="{15F9EF68-766F-4CAB-ACF9-81387764DC62}" sibTransId="{D876081C-527E-4722-ADC1-DA0D30715ADC}"/>
    <dgm:cxn modelId="{97C13FD8-5AA2-4EDC-A5D8-B7635150034F}" srcId="{C9EC9A9E-7DE6-4305-910A-26D75029F98A}" destId="{DAF6ECF5-D50A-45B1-98B1-4E542DC3A721}" srcOrd="5" destOrd="0" parTransId="{66CB2F5F-D839-4B71-BB98-2874F14E695A}" sibTransId="{8793D5E3-F3D1-48F5-9528-02A5A47EF3D6}"/>
    <dgm:cxn modelId="{1E9598D9-1787-4F6D-9B37-23EE4F7CD7B4}" srcId="{B24D631C-DE7D-45C1-87ED-F408963DF84D}" destId="{2E1C834E-BFAF-4BFC-A245-5CCAD0AD5FFF}" srcOrd="9" destOrd="0" parTransId="{32C3CB68-DF9B-4617-88BE-D4EF260A9A35}" sibTransId="{F8E27FB6-8E11-46CD-8AF1-387FACF3C41F}"/>
    <dgm:cxn modelId="{C4BC86DC-40F8-477A-87ED-F53834964563}" srcId="{C9EC9A9E-7DE6-4305-910A-26D75029F98A}" destId="{1C535459-1933-49D7-BC2C-AB6D32BE34B1}" srcOrd="20" destOrd="0" parTransId="{9CF989F8-7287-449B-B36F-CA9C93FEE6B3}" sibTransId="{0885C8FA-2A98-41E5-BFB6-CCA49CA28D54}"/>
    <dgm:cxn modelId="{07F1ECDC-0E3B-46C2-94CB-705506470EE8}" srcId="{C9EC9A9E-7DE6-4305-910A-26D75029F98A}" destId="{C9C48D62-0346-40D9-BCDF-CB66FD5EE3E9}" srcOrd="18" destOrd="0" parTransId="{F3C9758D-0563-44FF-AF91-ED28FDB2C444}" sibTransId="{C169B42B-31C6-48C1-8C61-A5203D56FB55}"/>
    <dgm:cxn modelId="{E723C5DD-1818-4994-B8E9-9B1B98FB8EEF}" srcId="{C9EC9A9E-7DE6-4305-910A-26D75029F98A}" destId="{D75858A2-6551-4F27-A4B0-72F14B069503}" srcOrd="3" destOrd="0" parTransId="{4BF28A95-318B-44A7-A34E-1998C3C68500}" sibTransId="{F21DB579-A011-44C7-B8EF-2AC3DC7D2EE0}"/>
    <dgm:cxn modelId="{58BAE8DE-AC4D-4A96-B99B-EBCF8ABA1B9E}" srcId="{C9EC9A9E-7DE6-4305-910A-26D75029F98A}" destId="{5DFEFAA6-E40D-4405-9EC3-6BC92568F13C}" srcOrd="21" destOrd="0" parTransId="{4CD6F218-95B7-4ECC-A1D5-68800728D9CA}" sibTransId="{8F6B6A3A-CB72-47F1-B412-3B2FAE482BFE}"/>
    <dgm:cxn modelId="{76C836E0-9CF1-409A-A0B1-CC6B3563AC98}" type="presOf" srcId="{EC75CA2D-1E75-4A55-9538-5A7F60A6F9FD}" destId="{873345E0-5AA7-47D3-9821-26DDA47A89B0}" srcOrd="0" destOrd="9" presId="urn:diagrams.loki3.com/BracketList"/>
    <dgm:cxn modelId="{B72472E0-2C96-4ADC-A859-C80121F2F2E3}" type="presOf" srcId="{A7CE6CC1-3232-4759-B581-F4238538A8C2}" destId="{873345E0-5AA7-47D3-9821-26DDA47A89B0}" srcOrd="0" destOrd="7" presId="urn:diagrams.loki3.com/BracketList"/>
    <dgm:cxn modelId="{25B5D7EA-627E-46B2-B56C-B9386B59E6EF}" type="presOf" srcId="{A00E91B7-F9D1-4CEC-91D9-0C56EC581CD5}" destId="{873345E0-5AA7-47D3-9821-26DDA47A89B0}" srcOrd="0" destOrd="6" presId="urn:diagrams.loki3.com/BracketList"/>
    <dgm:cxn modelId="{B01E1CF1-0324-4DC3-98CF-7EC266F99830}" type="presOf" srcId="{CFB308A2-598B-4AB7-A9D2-6549EAE8B01F}" destId="{873345E0-5AA7-47D3-9821-26DDA47A89B0}" srcOrd="0" destOrd="13" presId="urn:diagrams.loki3.com/BracketList"/>
    <dgm:cxn modelId="{EFF199F1-9184-427E-9D8D-CF49339ACF62}" type="presOf" srcId="{5627E1AF-7E21-47EC-909C-EC79471F6076}" destId="{873345E0-5AA7-47D3-9821-26DDA47A89B0}" srcOrd="0" destOrd="1" presId="urn:diagrams.loki3.com/BracketList"/>
    <dgm:cxn modelId="{DA7D17F2-B305-4174-9C6F-1C62E280EA98}" type="presOf" srcId="{9FDE093C-4860-4F10-9FAD-58C22C415777}" destId="{AE5B1193-C087-4887-BAF0-B380DF645149}" srcOrd="0" destOrd="5" presId="urn:diagrams.loki3.com/BracketList"/>
    <dgm:cxn modelId="{9A69CAF2-129F-4BA6-AC78-45F1404ECDE8}" srcId="{B24D631C-DE7D-45C1-87ED-F408963DF84D}" destId="{68D37883-84AC-4F76-9FD5-A7E27E8EAE11}" srcOrd="3" destOrd="0" parTransId="{79586D00-3640-4D52-97E7-D09ABF0F4B52}" sibTransId="{8697EDC0-68CA-4A0C-8A61-5F896FE85D55}"/>
    <dgm:cxn modelId="{5C0B5EF3-7C31-4A5D-8AED-E15B1AC6BF1B}" type="presOf" srcId="{2E1C834E-BFAF-4BFC-A245-5CCAD0AD5FFF}" destId="{AE5B1193-C087-4887-BAF0-B380DF645149}" srcOrd="0" destOrd="9" presId="urn:diagrams.loki3.com/BracketList"/>
    <dgm:cxn modelId="{9A0CFAF5-CE53-49E4-9A02-B7C433906E02}" type="presOf" srcId="{DAF6ECF5-D50A-45B1-98B1-4E542DC3A721}" destId="{873345E0-5AA7-47D3-9821-26DDA47A89B0}" srcOrd="0" destOrd="5" presId="urn:diagrams.loki3.com/BracketList"/>
    <dgm:cxn modelId="{1E5214F6-8497-4451-A26E-0A4255C0EF2D}" srcId="{C9EC9A9E-7DE6-4305-910A-26D75029F98A}" destId="{0906BDF6-F3E0-4FD9-8AA1-CD5F5374DA6D}" srcOrd="2" destOrd="0" parTransId="{29EC2548-1B6B-4F15-98BD-DB4807D1375C}" sibTransId="{C76D3144-8084-45F2-85C1-4A48C11EC2F9}"/>
    <dgm:cxn modelId="{4FE395FF-1333-4F00-8C58-CBE58228E8FB}" type="presOf" srcId="{9B43DC59-C1A2-46B5-9281-B2DF7B4C33A0}" destId="{873345E0-5AA7-47D3-9821-26DDA47A89B0}" srcOrd="0" destOrd="8" presId="urn:diagrams.loki3.com/BracketList"/>
    <dgm:cxn modelId="{E9BA49C5-9A45-4F6E-844E-FBAD60678A50}" type="presParOf" srcId="{CCF9CD2C-1EF3-4418-83BA-DF86F7FE9D85}" destId="{59044326-C294-4B86-A670-4C8A7C7E4230}" srcOrd="0" destOrd="0" presId="urn:diagrams.loki3.com/BracketList"/>
    <dgm:cxn modelId="{99B88598-6FFD-4259-BFED-3E53DA3268A8}" type="presParOf" srcId="{59044326-C294-4B86-A670-4C8A7C7E4230}" destId="{8ED2ED77-7183-4064-8516-463459B95A5A}" srcOrd="0" destOrd="0" presId="urn:diagrams.loki3.com/BracketList"/>
    <dgm:cxn modelId="{D19A86EF-BD2F-436E-BD5C-C283D85AA0A1}" type="presParOf" srcId="{59044326-C294-4B86-A670-4C8A7C7E4230}" destId="{FE611BBC-CCC9-4284-9308-4324458F8A18}" srcOrd="1" destOrd="0" presId="urn:diagrams.loki3.com/BracketList"/>
    <dgm:cxn modelId="{B41BAC1C-900F-4FE7-A76F-B6E9E21B7343}" type="presParOf" srcId="{59044326-C294-4B86-A670-4C8A7C7E4230}" destId="{C4C81275-ACA5-447F-ABB5-99976212C999}" srcOrd="2" destOrd="0" presId="urn:diagrams.loki3.com/BracketList"/>
    <dgm:cxn modelId="{90A0F7BD-1E25-4093-B69A-64334E1F5EAE}" type="presParOf" srcId="{59044326-C294-4B86-A670-4C8A7C7E4230}" destId="{AE5B1193-C087-4887-BAF0-B380DF645149}" srcOrd="3" destOrd="0" presId="urn:diagrams.loki3.com/BracketList"/>
    <dgm:cxn modelId="{ABD5B596-9C07-4131-B784-0CDF66A943A2}" type="presParOf" srcId="{CCF9CD2C-1EF3-4418-83BA-DF86F7FE9D85}" destId="{E0FF6665-37B9-466F-A513-699E1CB6D9CF}" srcOrd="1" destOrd="0" presId="urn:diagrams.loki3.com/BracketList"/>
    <dgm:cxn modelId="{7C8A7E46-A22B-4678-A9CE-02AB0AE3EE73}" type="presParOf" srcId="{CCF9CD2C-1EF3-4418-83BA-DF86F7FE9D85}" destId="{0DE4AA2B-35CC-4919-8101-FC4679708BCD}" srcOrd="2" destOrd="0" presId="urn:diagrams.loki3.com/BracketList"/>
    <dgm:cxn modelId="{BAF160FE-5DB0-4AC3-B885-4BC1B09B501A}" type="presParOf" srcId="{0DE4AA2B-35CC-4919-8101-FC4679708BCD}" destId="{C07385BA-E1D0-4B43-A01B-C9E4A4E42BE4}" srcOrd="0" destOrd="0" presId="urn:diagrams.loki3.com/BracketList"/>
    <dgm:cxn modelId="{D868C899-F1AC-4F3A-B117-32C3266191BF}" type="presParOf" srcId="{0DE4AA2B-35CC-4919-8101-FC4679708BCD}" destId="{3318BD6E-FD33-487F-9CDE-5FC3DDAFE10F}" srcOrd="1" destOrd="0" presId="urn:diagrams.loki3.com/BracketList"/>
    <dgm:cxn modelId="{6F3FF4BD-2F45-4FAF-B7E0-47C19ED60D84}" type="presParOf" srcId="{0DE4AA2B-35CC-4919-8101-FC4679708BCD}" destId="{D421752F-4D5F-4A9B-945D-DF5A6434C9F4}" srcOrd="2" destOrd="0" presId="urn:diagrams.loki3.com/BracketList"/>
    <dgm:cxn modelId="{F3E44B2F-601E-4F4D-8910-852B1EB3D8C8}" type="presParOf" srcId="{0DE4AA2B-35CC-4919-8101-FC4679708BCD}" destId="{873345E0-5AA7-47D3-9821-26DDA47A89B0}" srcOrd="3" destOrd="0" presId="urn:diagrams.loki3.com/Bracket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F88F2EC-417E-4C77-B787-5488BA9D4F4A}"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C9EC9A9E-7DE6-4305-910A-26D75029F98A}">
      <dgm:prSet/>
      <dgm:spPr/>
      <dgm:t>
        <a:bodyPr/>
        <a:lstStyle/>
        <a:p>
          <a:r>
            <a:rPr lang="en-US" dirty="0"/>
            <a:t>Eligibility Temporary Assistance Services (ETAS)</a:t>
          </a:r>
        </a:p>
      </dgm:t>
    </dgm:pt>
    <dgm:pt modelId="{B5868FC9-D401-4090-A615-7A56AF24DA46}" type="parTrans" cxnId="{19A425A2-2B8F-4DD9-A774-32C3CD87BA4F}">
      <dgm:prSet/>
      <dgm:spPr/>
      <dgm:t>
        <a:bodyPr/>
        <a:lstStyle/>
        <a:p>
          <a:endParaRPr lang="en-US"/>
        </a:p>
      </dgm:t>
    </dgm:pt>
    <dgm:pt modelId="{32F9487F-D608-4DD1-8A60-DFBEB45FB2BD}" type="sibTrans" cxnId="{19A425A2-2B8F-4DD9-A774-32C3CD87BA4F}">
      <dgm:prSet/>
      <dgm:spPr/>
      <dgm:t>
        <a:bodyPr/>
        <a:lstStyle/>
        <a:p>
          <a:endParaRPr lang="en-US"/>
        </a:p>
      </dgm:t>
    </dgm:pt>
    <dgm:pt modelId="{CC312FC0-82B8-4138-A465-FFD6AD11BFCF}">
      <dgm:prSet/>
      <dgm:spPr/>
      <dgm:t>
        <a:bodyPr/>
        <a:lstStyle/>
        <a:p>
          <a:r>
            <a:rPr lang="en-US" dirty="0"/>
            <a:t>Administrative Services</a:t>
          </a:r>
        </a:p>
      </dgm:t>
    </dgm:pt>
    <dgm:pt modelId="{0301A924-9621-4A48-A55C-7E9A2E02E9E2}" type="sibTrans" cxnId="{4C5D18B3-33E1-47D9-8CB8-490B6D71BDFD}">
      <dgm:prSet/>
      <dgm:spPr/>
      <dgm:t>
        <a:bodyPr/>
        <a:lstStyle/>
        <a:p>
          <a:endParaRPr lang="en-US"/>
        </a:p>
      </dgm:t>
    </dgm:pt>
    <dgm:pt modelId="{D4F9C3CB-8943-48F7-8134-EB7C3BEF815B}" type="parTrans" cxnId="{4C5D18B3-33E1-47D9-8CB8-490B6D71BDFD}">
      <dgm:prSet/>
      <dgm:spPr/>
      <dgm:t>
        <a:bodyPr/>
        <a:lstStyle/>
        <a:p>
          <a:endParaRPr lang="en-US"/>
        </a:p>
      </dgm:t>
    </dgm:pt>
    <dgm:pt modelId="{D4AD034D-BF4B-4102-9AE8-416691AD1F87}">
      <dgm:prSet/>
      <dgm:spPr/>
      <dgm:t>
        <a:bodyPr/>
        <a:lstStyle/>
        <a:p>
          <a:pPr marL="233363" indent="-233363">
            <a:buFont typeface="Wingdings" panose="05000000000000000000" pitchFamily="2" charset="2"/>
            <a:buChar char="v"/>
          </a:pPr>
          <a:r>
            <a:rPr lang="en-US" b="1" dirty="0">
              <a:latin typeface="+mj-lt"/>
            </a:rPr>
            <a:t>Fiscal Services </a:t>
          </a:r>
          <a:r>
            <a:rPr lang="en-US" dirty="0">
              <a:latin typeface="+mj-lt"/>
            </a:rPr>
            <a:t>– Responsible for administrative and fiscal services, including planning, projections and oversight for all welfare and social service programs, facility and fleet management, purchasing, safety and other administrative support functions.</a:t>
          </a:r>
        </a:p>
      </dgm:t>
    </dgm:pt>
    <dgm:pt modelId="{418B3C4D-2815-47D2-AE19-7B55BEE2A8D9}" type="parTrans" cxnId="{072E3C97-D83B-4400-BD0B-3FBA4A40AAA1}">
      <dgm:prSet/>
      <dgm:spPr/>
      <dgm:t>
        <a:bodyPr/>
        <a:lstStyle/>
        <a:p>
          <a:endParaRPr lang="en-US"/>
        </a:p>
      </dgm:t>
    </dgm:pt>
    <dgm:pt modelId="{FDC9FBBE-D8FE-4565-A46C-03C602C038B3}" type="sibTrans" cxnId="{072E3C97-D83B-4400-BD0B-3FBA4A40AAA1}">
      <dgm:prSet/>
      <dgm:spPr/>
      <dgm:t>
        <a:bodyPr/>
        <a:lstStyle/>
        <a:p>
          <a:endParaRPr lang="en-US"/>
        </a:p>
      </dgm:t>
    </dgm:pt>
    <dgm:pt modelId="{4A1DBF0F-A0F2-4D0A-83BF-044B80311CE3}">
      <dgm:prSet/>
      <dgm:spPr/>
      <dgm:t>
        <a:bodyPr/>
        <a:lstStyle/>
        <a:p>
          <a:pPr marL="233363" indent="-233363">
            <a:buFont typeface="Wingdings" panose="05000000000000000000" pitchFamily="2" charset="2"/>
            <a:buChar char="v"/>
          </a:pPr>
          <a:r>
            <a:rPr lang="en-US" b="1" dirty="0">
              <a:latin typeface="+mj-lt"/>
            </a:rPr>
            <a:t>Public Guardian (probate conservatorship)/Public Conservator (Lanterman-Petris Short Act) </a:t>
          </a:r>
          <a:r>
            <a:rPr lang="en-US" dirty="0">
              <a:latin typeface="+mj-lt"/>
            </a:rPr>
            <a:t>–County-funded programs. To protect and care for those who cannot properly care for themselves due to their own personal and/or financial needs alone, due to severe dementia or mental illness.</a:t>
          </a:r>
        </a:p>
      </dgm:t>
    </dgm:pt>
    <dgm:pt modelId="{8908A1D7-C588-4C51-AF86-E5055F7CB51C}" type="parTrans" cxnId="{CCEFBF89-D76D-4D0B-8FAD-73DD99820089}">
      <dgm:prSet/>
      <dgm:spPr/>
      <dgm:t>
        <a:bodyPr/>
        <a:lstStyle/>
        <a:p>
          <a:endParaRPr lang="en-US"/>
        </a:p>
      </dgm:t>
    </dgm:pt>
    <dgm:pt modelId="{EACCC890-8060-40DF-B4B2-0394FE520CDB}" type="sibTrans" cxnId="{CCEFBF89-D76D-4D0B-8FAD-73DD99820089}">
      <dgm:prSet/>
      <dgm:spPr/>
      <dgm:t>
        <a:bodyPr/>
        <a:lstStyle/>
        <a:p>
          <a:endParaRPr lang="en-US"/>
        </a:p>
      </dgm:t>
    </dgm:pt>
    <dgm:pt modelId="{27DA469B-EC85-4B9A-9DAF-9EF01FD3B675}">
      <dgm:prSet/>
      <dgm:spPr/>
      <dgm:t>
        <a:bodyPr/>
        <a:lstStyle/>
        <a:p>
          <a:pPr marL="233363" indent="-233363">
            <a:buFont typeface="Wingdings" panose="05000000000000000000" pitchFamily="2" charset="2"/>
            <a:buChar char="v"/>
          </a:pPr>
          <a:r>
            <a:rPr lang="en-US" b="1" dirty="0">
              <a:latin typeface="+mj-lt"/>
            </a:rPr>
            <a:t>Public Administrator </a:t>
          </a:r>
          <a:r>
            <a:rPr lang="en-US" dirty="0">
              <a:latin typeface="+mj-lt"/>
            </a:rPr>
            <a:t>– A state mandated county-funded program which administers the estates of county residents who die without a will or family in California.</a:t>
          </a:r>
        </a:p>
      </dgm:t>
    </dgm:pt>
    <dgm:pt modelId="{678266EE-2E51-4D48-8BB4-47F64921F774}" type="parTrans" cxnId="{C80BDB94-6B60-4420-8BF8-D38405306C83}">
      <dgm:prSet/>
      <dgm:spPr/>
      <dgm:t>
        <a:bodyPr/>
        <a:lstStyle/>
        <a:p>
          <a:endParaRPr lang="en-US"/>
        </a:p>
      </dgm:t>
    </dgm:pt>
    <dgm:pt modelId="{86ACFDCF-A566-42AF-ADB4-E8A64939573E}" type="sibTrans" cxnId="{C80BDB94-6B60-4420-8BF8-D38405306C83}">
      <dgm:prSet/>
      <dgm:spPr/>
      <dgm:t>
        <a:bodyPr/>
        <a:lstStyle/>
        <a:p>
          <a:endParaRPr lang="en-US"/>
        </a:p>
      </dgm:t>
    </dgm:pt>
    <dgm:pt modelId="{CAEA32CA-2427-4E7D-84C9-9D90B2B2C3B7}">
      <dgm:prSet/>
      <dgm:spPr/>
      <dgm:t>
        <a:bodyPr/>
        <a:lstStyle/>
        <a:p>
          <a:pPr marL="233363" indent="-233363">
            <a:buFont typeface="Wingdings" panose="05000000000000000000" pitchFamily="2" charset="2"/>
            <a:buChar char="v"/>
          </a:pPr>
          <a:r>
            <a:rPr lang="en-US" b="1" dirty="0">
              <a:latin typeface="+mj-lt"/>
            </a:rPr>
            <a:t>IHSS Public Authority</a:t>
          </a:r>
          <a:r>
            <a:rPr lang="en-US" b="0" dirty="0">
              <a:latin typeface="+mj-lt"/>
            </a:rPr>
            <a:t> – A state mandated state-funded program that acts as Employer-of-Record for all IHSS providers. The PA acts as a separate entity from the county system.  The primary role of the PA is to assist recipients and providers within the IHSS program. </a:t>
          </a:r>
          <a:endParaRPr lang="en-US" b="1" dirty="0">
            <a:latin typeface="+mj-lt"/>
          </a:endParaRPr>
        </a:p>
      </dgm:t>
    </dgm:pt>
    <dgm:pt modelId="{9E9A86CB-3A3F-45EA-B470-534A42CBE58A}" type="parTrans" cxnId="{BCB3A6B5-C190-4CEC-87A1-B1D07294C045}">
      <dgm:prSet/>
      <dgm:spPr/>
      <dgm:t>
        <a:bodyPr/>
        <a:lstStyle/>
        <a:p>
          <a:endParaRPr lang="en-US"/>
        </a:p>
      </dgm:t>
    </dgm:pt>
    <dgm:pt modelId="{BF4BD986-8DEF-45FA-982F-A9DBE72CCB7E}" type="sibTrans" cxnId="{BCB3A6B5-C190-4CEC-87A1-B1D07294C045}">
      <dgm:prSet/>
      <dgm:spPr/>
      <dgm:t>
        <a:bodyPr/>
        <a:lstStyle/>
        <a:p>
          <a:endParaRPr lang="en-US"/>
        </a:p>
      </dgm:t>
    </dgm:pt>
    <dgm:pt modelId="{2CE797AA-A58F-47A4-830E-3687BBE19531}">
      <dgm:prSet/>
      <dgm:spPr>
        <a:solidFill>
          <a:schemeClr val="bg1"/>
        </a:solidFill>
      </dgm:spPr>
      <dgm:t>
        <a:bodyPr/>
        <a:lstStyle/>
        <a:p>
          <a:pPr marL="233363" indent="0" algn="l"/>
          <a:r>
            <a:rPr lang="en-US" dirty="0">
              <a:latin typeface="+mj-lt"/>
            </a:rPr>
            <a:t>Welfare-to-Work</a:t>
          </a:r>
        </a:p>
      </dgm:t>
    </dgm:pt>
    <dgm:pt modelId="{CBC612ED-322C-4AD4-8E93-AB1FF562D061}" type="parTrans" cxnId="{787326F3-BA01-4AF9-9CF2-6869A0F001F0}">
      <dgm:prSet/>
      <dgm:spPr/>
      <dgm:t>
        <a:bodyPr/>
        <a:lstStyle/>
        <a:p>
          <a:endParaRPr lang="en-US"/>
        </a:p>
      </dgm:t>
    </dgm:pt>
    <dgm:pt modelId="{F5C296A6-4B77-489A-B1A5-C656D24B87F8}" type="sibTrans" cxnId="{787326F3-BA01-4AF9-9CF2-6869A0F001F0}">
      <dgm:prSet/>
      <dgm:spPr/>
      <dgm:t>
        <a:bodyPr/>
        <a:lstStyle/>
        <a:p>
          <a:endParaRPr lang="en-US"/>
        </a:p>
      </dgm:t>
    </dgm:pt>
    <dgm:pt modelId="{79A2FDDC-469B-40CF-8E0E-D8847A639C33}">
      <dgm:prSet/>
      <dgm:spPr>
        <a:solidFill>
          <a:schemeClr val="bg1"/>
        </a:solidFill>
      </dgm:spPr>
      <dgm:t>
        <a:bodyPr/>
        <a:lstStyle/>
        <a:p>
          <a:pPr marL="233363" indent="0" algn="l"/>
          <a:r>
            <a:rPr lang="en-US" dirty="0">
              <a:latin typeface="+mj-lt"/>
            </a:rPr>
            <a:t>CalFresh</a:t>
          </a:r>
        </a:p>
      </dgm:t>
    </dgm:pt>
    <dgm:pt modelId="{F21C68EE-EA4C-48F8-9D2F-0EF68FC6CA3D}" type="parTrans" cxnId="{E45BF190-4D55-4204-AA18-7B7122E7F075}">
      <dgm:prSet/>
      <dgm:spPr/>
      <dgm:t>
        <a:bodyPr/>
        <a:lstStyle/>
        <a:p>
          <a:endParaRPr lang="en-US"/>
        </a:p>
      </dgm:t>
    </dgm:pt>
    <dgm:pt modelId="{FB13D8CB-D498-457B-BE32-39F3F45D5725}" type="sibTrans" cxnId="{E45BF190-4D55-4204-AA18-7B7122E7F075}">
      <dgm:prSet/>
      <dgm:spPr/>
      <dgm:t>
        <a:bodyPr/>
        <a:lstStyle/>
        <a:p>
          <a:endParaRPr lang="en-US"/>
        </a:p>
      </dgm:t>
    </dgm:pt>
    <dgm:pt modelId="{638E369B-401D-4B2C-BB39-C9086F779B09}">
      <dgm:prSet/>
      <dgm:spPr>
        <a:solidFill>
          <a:schemeClr val="bg1"/>
        </a:solidFill>
      </dgm:spPr>
      <dgm:t>
        <a:bodyPr/>
        <a:lstStyle/>
        <a:p>
          <a:pPr marL="233363" indent="0" algn="l"/>
          <a:r>
            <a:rPr lang="en-US" dirty="0">
              <a:latin typeface="+mj-lt"/>
            </a:rPr>
            <a:t>MediCal</a:t>
          </a:r>
        </a:p>
      </dgm:t>
    </dgm:pt>
    <dgm:pt modelId="{03CC831E-18C9-46A4-AA6E-D666E221D000}" type="parTrans" cxnId="{8741C6F2-8F86-4DCF-A9ED-FCB33D2A7506}">
      <dgm:prSet/>
      <dgm:spPr/>
      <dgm:t>
        <a:bodyPr/>
        <a:lstStyle/>
        <a:p>
          <a:endParaRPr lang="en-US"/>
        </a:p>
      </dgm:t>
    </dgm:pt>
    <dgm:pt modelId="{80FE27EF-3F95-44A7-9673-35392CC8B748}" type="sibTrans" cxnId="{8741C6F2-8F86-4DCF-A9ED-FCB33D2A7506}">
      <dgm:prSet/>
      <dgm:spPr/>
      <dgm:t>
        <a:bodyPr/>
        <a:lstStyle/>
        <a:p>
          <a:endParaRPr lang="en-US"/>
        </a:p>
      </dgm:t>
    </dgm:pt>
    <dgm:pt modelId="{7D46F5BA-19B1-4C00-8C7D-BDF887D6FD8D}">
      <dgm:prSet/>
      <dgm:spPr>
        <a:solidFill>
          <a:schemeClr val="bg1"/>
        </a:solidFill>
      </dgm:spPr>
      <dgm:t>
        <a:bodyPr/>
        <a:lstStyle/>
        <a:p>
          <a:pPr marL="233363" indent="0" algn="l"/>
          <a:r>
            <a:rPr lang="en-US" dirty="0">
              <a:latin typeface="+mj-lt"/>
            </a:rPr>
            <a:t>County Medical Services Program</a:t>
          </a:r>
        </a:p>
      </dgm:t>
    </dgm:pt>
    <dgm:pt modelId="{EB9724E2-C8C4-4DE6-BE15-532BCD559653}" type="parTrans" cxnId="{9CC4B1C0-ECDF-40D7-99ED-25835E267D3B}">
      <dgm:prSet/>
      <dgm:spPr/>
      <dgm:t>
        <a:bodyPr/>
        <a:lstStyle/>
        <a:p>
          <a:endParaRPr lang="en-US"/>
        </a:p>
      </dgm:t>
    </dgm:pt>
    <dgm:pt modelId="{B4A0E801-D5F1-4F49-9512-B75EFC1067AF}" type="sibTrans" cxnId="{9CC4B1C0-ECDF-40D7-99ED-25835E267D3B}">
      <dgm:prSet/>
      <dgm:spPr/>
      <dgm:t>
        <a:bodyPr/>
        <a:lstStyle/>
        <a:p>
          <a:endParaRPr lang="en-US"/>
        </a:p>
      </dgm:t>
    </dgm:pt>
    <dgm:pt modelId="{78707DB6-D5F3-4C88-B0C1-F667FDBE623C}">
      <dgm:prSet/>
      <dgm:spPr>
        <a:solidFill>
          <a:schemeClr val="bg1"/>
        </a:solidFill>
      </dgm:spPr>
      <dgm:t>
        <a:bodyPr/>
        <a:lstStyle/>
        <a:p>
          <a:pPr marL="233363" indent="0" algn="l"/>
          <a:r>
            <a:rPr lang="en-US" dirty="0">
              <a:latin typeface="+mj-lt"/>
            </a:rPr>
            <a:t>CalWORKs</a:t>
          </a:r>
        </a:p>
      </dgm:t>
    </dgm:pt>
    <dgm:pt modelId="{3644C20B-5CAE-4769-A1B5-92FF69FF75FC}" type="sibTrans" cxnId="{1322A65C-1A7F-4FCA-8CBA-269C52494CAD}">
      <dgm:prSet/>
      <dgm:spPr/>
      <dgm:t>
        <a:bodyPr/>
        <a:lstStyle/>
        <a:p>
          <a:endParaRPr lang="en-US"/>
        </a:p>
      </dgm:t>
    </dgm:pt>
    <dgm:pt modelId="{E2FBB780-064E-445A-A164-672E47CD1A70}" type="parTrans" cxnId="{1322A65C-1A7F-4FCA-8CBA-269C52494CAD}">
      <dgm:prSet/>
      <dgm:spPr/>
      <dgm:t>
        <a:bodyPr/>
        <a:lstStyle/>
        <a:p>
          <a:endParaRPr lang="en-US"/>
        </a:p>
      </dgm:t>
    </dgm:pt>
    <dgm:pt modelId="{3D1C5B21-E1DA-4185-A196-DF00C9A6365B}">
      <dgm:prSet/>
      <dgm:spPr>
        <a:solidFill>
          <a:schemeClr val="bg1"/>
        </a:solidFill>
      </dgm:spPr>
      <dgm:t>
        <a:bodyPr/>
        <a:lstStyle/>
        <a:p>
          <a:pPr marL="233363" indent="0" algn="l"/>
          <a:r>
            <a:rPr lang="en-US" dirty="0">
              <a:latin typeface="+mj-lt"/>
            </a:rPr>
            <a:t>General Assistance</a:t>
          </a:r>
        </a:p>
      </dgm:t>
    </dgm:pt>
    <dgm:pt modelId="{0F4C72FB-8087-4DB1-A431-8E515947C7E1}" type="sibTrans" cxnId="{5EC16FA3-6F3F-42F7-A8D6-34774227CE55}">
      <dgm:prSet/>
      <dgm:spPr/>
      <dgm:t>
        <a:bodyPr/>
        <a:lstStyle/>
        <a:p>
          <a:endParaRPr lang="en-US"/>
        </a:p>
      </dgm:t>
    </dgm:pt>
    <dgm:pt modelId="{BBE2897D-EDDC-4A8C-9ABF-D86C9DF075D5}" type="parTrans" cxnId="{5EC16FA3-6F3F-42F7-A8D6-34774227CE55}">
      <dgm:prSet/>
      <dgm:spPr/>
      <dgm:t>
        <a:bodyPr/>
        <a:lstStyle/>
        <a:p>
          <a:endParaRPr lang="en-US"/>
        </a:p>
      </dgm:t>
    </dgm:pt>
    <dgm:pt modelId="{1249B5C4-ACA5-489A-A7D2-679EDAD6B9BA}">
      <dgm:prSet/>
      <dgm:spPr>
        <a:solidFill>
          <a:schemeClr val="bg1"/>
        </a:solidFill>
      </dgm:spPr>
      <dgm:t>
        <a:bodyPr/>
        <a:lstStyle/>
        <a:p>
          <a:pPr marL="233363" indent="-233363" algn="l">
            <a:buFont typeface="Wingdings" panose="05000000000000000000" pitchFamily="2" charset="2"/>
            <a:buChar char="v"/>
          </a:pPr>
          <a:r>
            <a:rPr lang="en-US" b="1" dirty="0">
              <a:latin typeface="+mj-lt"/>
            </a:rPr>
            <a:t>Cash Assistance Programs</a:t>
          </a:r>
        </a:p>
      </dgm:t>
    </dgm:pt>
    <dgm:pt modelId="{C60F7183-0A65-46D5-AF16-A487D3F30F66}" type="parTrans" cxnId="{1EBE6B85-3A8E-4FA9-ADAC-2DB9D03F1C75}">
      <dgm:prSet/>
      <dgm:spPr/>
      <dgm:t>
        <a:bodyPr/>
        <a:lstStyle/>
        <a:p>
          <a:endParaRPr lang="en-US"/>
        </a:p>
      </dgm:t>
    </dgm:pt>
    <dgm:pt modelId="{ACD5F561-A9F3-498C-A851-6438CF83F778}" type="sibTrans" cxnId="{1EBE6B85-3A8E-4FA9-ADAC-2DB9D03F1C75}">
      <dgm:prSet/>
      <dgm:spPr/>
      <dgm:t>
        <a:bodyPr/>
        <a:lstStyle/>
        <a:p>
          <a:endParaRPr lang="en-US"/>
        </a:p>
      </dgm:t>
    </dgm:pt>
    <dgm:pt modelId="{64D78185-F834-4B48-BD9D-65A8995C72C0}">
      <dgm:prSet/>
      <dgm:spPr>
        <a:solidFill>
          <a:schemeClr val="bg1"/>
        </a:solidFill>
      </dgm:spPr>
      <dgm:t>
        <a:bodyPr/>
        <a:lstStyle/>
        <a:p>
          <a:pPr marL="233363" indent="-233363" algn="l">
            <a:buFont typeface="Wingdings" panose="05000000000000000000" pitchFamily="2" charset="2"/>
            <a:buChar char="v"/>
          </a:pPr>
          <a:r>
            <a:rPr lang="en-US" b="1" dirty="0">
              <a:latin typeface="+mj-lt"/>
            </a:rPr>
            <a:t>Employment Services</a:t>
          </a:r>
        </a:p>
      </dgm:t>
    </dgm:pt>
    <dgm:pt modelId="{4982CCB2-DC91-4CC7-A6FD-1B15C775845B}" type="parTrans" cxnId="{46E268B7-87B5-45F0-A425-2E01D22AEEBD}">
      <dgm:prSet/>
      <dgm:spPr/>
      <dgm:t>
        <a:bodyPr/>
        <a:lstStyle/>
        <a:p>
          <a:endParaRPr lang="en-US"/>
        </a:p>
      </dgm:t>
    </dgm:pt>
    <dgm:pt modelId="{3A021EEC-4975-4CA4-851F-8F58B40A6015}" type="sibTrans" cxnId="{46E268B7-87B5-45F0-A425-2E01D22AEEBD}">
      <dgm:prSet/>
      <dgm:spPr/>
      <dgm:t>
        <a:bodyPr/>
        <a:lstStyle/>
        <a:p>
          <a:endParaRPr lang="en-US"/>
        </a:p>
      </dgm:t>
    </dgm:pt>
    <dgm:pt modelId="{3220D097-B3CA-43AF-B806-494DC2AA5A90}">
      <dgm:prSet/>
      <dgm:spPr>
        <a:solidFill>
          <a:schemeClr val="bg1"/>
        </a:solidFill>
      </dgm:spPr>
      <dgm:t>
        <a:bodyPr/>
        <a:lstStyle/>
        <a:p>
          <a:pPr marL="233363" indent="-233363" algn="l">
            <a:buFont typeface="Wingdings" panose="05000000000000000000" pitchFamily="2" charset="2"/>
            <a:buChar char="v"/>
          </a:pPr>
          <a:r>
            <a:rPr lang="en-US" b="1" dirty="0">
              <a:latin typeface="+mj-lt"/>
            </a:rPr>
            <a:t>Nutritional Assistance</a:t>
          </a:r>
        </a:p>
      </dgm:t>
    </dgm:pt>
    <dgm:pt modelId="{9CFEFF96-6AA3-466F-BD90-94E4F98BD323}" type="parTrans" cxnId="{C2A7173A-0B98-4BA2-B67D-876B2FA1DC07}">
      <dgm:prSet/>
      <dgm:spPr/>
      <dgm:t>
        <a:bodyPr/>
        <a:lstStyle/>
        <a:p>
          <a:endParaRPr lang="en-US"/>
        </a:p>
      </dgm:t>
    </dgm:pt>
    <dgm:pt modelId="{1AE48CA5-5D70-4EA9-BA2E-A8060C02AA5D}" type="sibTrans" cxnId="{C2A7173A-0B98-4BA2-B67D-876B2FA1DC07}">
      <dgm:prSet/>
      <dgm:spPr/>
      <dgm:t>
        <a:bodyPr/>
        <a:lstStyle/>
        <a:p>
          <a:endParaRPr lang="en-US"/>
        </a:p>
      </dgm:t>
    </dgm:pt>
    <dgm:pt modelId="{D23A7AB3-0BE8-4814-A089-AA50930E5A63}">
      <dgm:prSet/>
      <dgm:spPr>
        <a:solidFill>
          <a:schemeClr val="bg1"/>
        </a:solidFill>
      </dgm:spPr>
      <dgm:t>
        <a:bodyPr/>
        <a:lstStyle/>
        <a:p>
          <a:pPr marL="233363" indent="-233363" algn="l">
            <a:buFont typeface="Wingdings" panose="05000000000000000000" pitchFamily="2" charset="2"/>
            <a:buChar char="v"/>
          </a:pPr>
          <a:r>
            <a:rPr lang="en-US" b="1" dirty="0">
              <a:latin typeface="+mj-lt"/>
            </a:rPr>
            <a:t>Medical/Healthcare Benefits</a:t>
          </a:r>
        </a:p>
      </dgm:t>
    </dgm:pt>
    <dgm:pt modelId="{A1FD657A-B8B3-45EB-AB15-0F6C05AE56DA}" type="parTrans" cxnId="{0BAA8F21-CE9B-4D03-85E6-D4B94235632F}">
      <dgm:prSet/>
      <dgm:spPr/>
      <dgm:t>
        <a:bodyPr/>
        <a:lstStyle/>
        <a:p>
          <a:endParaRPr lang="en-US"/>
        </a:p>
      </dgm:t>
    </dgm:pt>
    <dgm:pt modelId="{0F8F7965-44BF-45E6-A1C5-1494E0A0BDDF}" type="sibTrans" cxnId="{0BAA8F21-CE9B-4D03-85E6-D4B94235632F}">
      <dgm:prSet/>
      <dgm:spPr/>
      <dgm:t>
        <a:bodyPr/>
        <a:lstStyle/>
        <a:p>
          <a:endParaRPr lang="en-US"/>
        </a:p>
      </dgm:t>
    </dgm:pt>
    <dgm:pt modelId="{605A2F6E-038A-4786-A691-1CFB371D157E}">
      <dgm:prSet/>
      <dgm:spPr>
        <a:solidFill>
          <a:schemeClr val="bg1"/>
        </a:solidFill>
      </dgm:spPr>
      <dgm:t>
        <a:bodyPr/>
        <a:lstStyle/>
        <a:p>
          <a:pPr marL="233363" indent="-233363" algn="l">
            <a:buFont typeface="Wingdings" panose="05000000000000000000" pitchFamily="2" charset="2"/>
            <a:buChar char="v"/>
          </a:pPr>
          <a:r>
            <a:rPr lang="en-US" b="1" dirty="0">
              <a:latin typeface="+mj-lt"/>
            </a:rPr>
            <a:t>Special Investigation Unit</a:t>
          </a:r>
        </a:p>
      </dgm:t>
    </dgm:pt>
    <dgm:pt modelId="{A21F6192-E24A-429E-A43D-45CAE12A6D7F}" type="parTrans" cxnId="{2FBA7652-C696-4BE0-818E-809CC5AA7100}">
      <dgm:prSet/>
      <dgm:spPr/>
      <dgm:t>
        <a:bodyPr/>
        <a:lstStyle/>
        <a:p>
          <a:endParaRPr lang="en-US"/>
        </a:p>
      </dgm:t>
    </dgm:pt>
    <dgm:pt modelId="{AB1B4CA7-8AB0-4641-AD3E-245E405B6436}" type="sibTrans" cxnId="{2FBA7652-C696-4BE0-818E-809CC5AA7100}">
      <dgm:prSet/>
      <dgm:spPr/>
      <dgm:t>
        <a:bodyPr/>
        <a:lstStyle/>
        <a:p>
          <a:endParaRPr lang="en-US"/>
        </a:p>
      </dgm:t>
    </dgm:pt>
    <dgm:pt modelId="{CA452C00-B97F-4B4C-9A41-E1F9A681260E}">
      <dgm:prSet/>
      <dgm:spPr>
        <a:solidFill>
          <a:schemeClr val="bg1"/>
        </a:solidFill>
      </dgm:spPr>
      <dgm:t>
        <a:bodyPr/>
        <a:lstStyle/>
        <a:p>
          <a:pPr marL="233363" indent="0" algn="l">
            <a:buFont typeface="Arial" panose="020B0604020202020204" pitchFamily="34" charset="0"/>
            <a:buChar char="•"/>
          </a:pPr>
          <a:r>
            <a:rPr lang="en-US" b="0" dirty="0">
              <a:latin typeface="+mj-lt"/>
            </a:rPr>
            <a:t>Contracted through the District Attorney’s Office – Investigations of suspected welfare fraud for all ETAS programs</a:t>
          </a:r>
        </a:p>
      </dgm:t>
    </dgm:pt>
    <dgm:pt modelId="{F750F020-4EE2-42C3-BE2F-28651253C2ED}" type="parTrans" cxnId="{EA9AB796-E503-4466-96FF-CC22DF39F70E}">
      <dgm:prSet/>
      <dgm:spPr/>
      <dgm:t>
        <a:bodyPr/>
        <a:lstStyle/>
        <a:p>
          <a:endParaRPr lang="en-US"/>
        </a:p>
      </dgm:t>
    </dgm:pt>
    <dgm:pt modelId="{94645C8C-0948-4E26-AD2A-3D1D320D91C0}" type="sibTrans" cxnId="{EA9AB796-E503-4466-96FF-CC22DF39F70E}">
      <dgm:prSet/>
      <dgm:spPr/>
      <dgm:t>
        <a:bodyPr/>
        <a:lstStyle/>
        <a:p>
          <a:endParaRPr lang="en-US"/>
        </a:p>
      </dgm:t>
    </dgm:pt>
    <dgm:pt modelId="{21ABDD7C-F75C-459E-8DA5-3A9D194A1CB3}">
      <dgm:prSet/>
      <dgm:spPr/>
      <dgm:t>
        <a:bodyPr/>
        <a:lstStyle/>
        <a:p>
          <a:pPr marL="233363" indent="0">
            <a:buFont typeface="Wingdings" panose="05000000000000000000" pitchFamily="2" charset="2"/>
            <a:buNone/>
          </a:pPr>
          <a:r>
            <a:rPr lang="en-US" b="0" i="1" u="sng" dirty="0">
              <a:latin typeface="+mj-lt"/>
            </a:rPr>
            <a:t>PA services include:</a:t>
          </a:r>
          <a:endParaRPr lang="en-US" b="1" i="1" u="sng" dirty="0">
            <a:latin typeface="+mj-lt"/>
          </a:endParaRPr>
        </a:p>
      </dgm:t>
    </dgm:pt>
    <dgm:pt modelId="{E7A2F79A-08AE-4734-A7EC-DDCA37782605}" type="parTrans" cxnId="{8E428D4A-F9FC-4C9C-A027-CD942EA047F2}">
      <dgm:prSet/>
      <dgm:spPr/>
      <dgm:t>
        <a:bodyPr/>
        <a:lstStyle/>
        <a:p>
          <a:endParaRPr lang="en-US"/>
        </a:p>
      </dgm:t>
    </dgm:pt>
    <dgm:pt modelId="{FD70510F-9C0A-4F3D-93AE-3B0BB3A46481}" type="sibTrans" cxnId="{8E428D4A-F9FC-4C9C-A027-CD942EA047F2}">
      <dgm:prSet/>
      <dgm:spPr/>
      <dgm:t>
        <a:bodyPr/>
        <a:lstStyle/>
        <a:p>
          <a:endParaRPr lang="en-US"/>
        </a:p>
      </dgm:t>
    </dgm:pt>
    <dgm:pt modelId="{87C4DCDD-3FA5-4919-9573-7786EBB5A3C8}">
      <dgm:prSet/>
      <dgm:spPr/>
      <dgm:t>
        <a:bodyPr/>
        <a:lstStyle/>
        <a:p>
          <a:pPr marL="233363" indent="0">
            <a:buFont typeface="Arial" panose="020B0604020202020204" pitchFamily="34" charset="0"/>
            <a:buChar char="•"/>
          </a:pPr>
          <a:r>
            <a:rPr lang="en-US" b="0" dirty="0">
              <a:latin typeface="+mj-lt"/>
            </a:rPr>
            <a:t>Provider Enrollment</a:t>
          </a:r>
        </a:p>
      </dgm:t>
    </dgm:pt>
    <dgm:pt modelId="{A414E643-41E9-4FFD-BAB5-7B3878A4B9D7}" type="parTrans" cxnId="{3639E84C-0FE3-49EC-A535-A731631F458E}">
      <dgm:prSet/>
      <dgm:spPr/>
      <dgm:t>
        <a:bodyPr/>
        <a:lstStyle/>
        <a:p>
          <a:endParaRPr lang="en-US"/>
        </a:p>
      </dgm:t>
    </dgm:pt>
    <dgm:pt modelId="{8CE023AF-569F-455E-AF19-806F4EDC1799}" type="sibTrans" cxnId="{3639E84C-0FE3-49EC-A535-A731631F458E}">
      <dgm:prSet/>
      <dgm:spPr/>
      <dgm:t>
        <a:bodyPr/>
        <a:lstStyle/>
        <a:p>
          <a:endParaRPr lang="en-US"/>
        </a:p>
      </dgm:t>
    </dgm:pt>
    <dgm:pt modelId="{2E81BA0C-DA72-492A-B844-FB9670D048FF}">
      <dgm:prSet/>
      <dgm:spPr/>
      <dgm:t>
        <a:bodyPr/>
        <a:lstStyle/>
        <a:p>
          <a:pPr marL="233363" indent="0">
            <a:buFont typeface="Arial" panose="020B0604020202020204" pitchFamily="34" charset="0"/>
            <a:buChar char="•"/>
          </a:pPr>
          <a:r>
            <a:rPr lang="en-US" b="0" dirty="0">
              <a:latin typeface="+mj-lt"/>
            </a:rPr>
            <a:t>Provider Registry</a:t>
          </a:r>
        </a:p>
      </dgm:t>
    </dgm:pt>
    <dgm:pt modelId="{741EE46E-D526-4BE0-80AD-E59BA527886B}" type="parTrans" cxnId="{B9EF9CD1-5528-446F-8948-E826570340DB}">
      <dgm:prSet/>
      <dgm:spPr/>
      <dgm:t>
        <a:bodyPr/>
        <a:lstStyle/>
        <a:p>
          <a:endParaRPr lang="en-US"/>
        </a:p>
      </dgm:t>
    </dgm:pt>
    <dgm:pt modelId="{B46AE064-80EE-4978-9CE6-BE376D52DB58}" type="sibTrans" cxnId="{B9EF9CD1-5528-446F-8948-E826570340DB}">
      <dgm:prSet/>
      <dgm:spPr/>
      <dgm:t>
        <a:bodyPr/>
        <a:lstStyle/>
        <a:p>
          <a:endParaRPr lang="en-US"/>
        </a:p>
      </dgm:t>
    </dgm:pt>
    <dgm:pt modelId="{F9742846-A954-4742-8F16-C2282F85F8DB}">
      <dgm:prSet/>
      <dgm:spPr/>
      <dgm:t>
        <a:bodyPr/>
        <a:lstStyle/>
        <a:p>
          <a:pPr marL="233363" indent="0">
            <a:buFont typeface="Arial" panose="020B0604020202020204" pitchFamily="34" charset="0"/>
            <a:buChar char="•"/>
          </a:pPr>
          <a:r>
            <a:rPr lang="en-US" b="0" dirty="0">
              <a:latin typeface="+mj-lt"/>
            </a:rPr>
            <a:t>Provider and Recipient Education</a:t>
          </a:r>
        </a:p>
      </dgm:t>
    </dgm:pt>
    <dgm:pt modelId="{B5BD94D2-F2E2-488A-B171-0D9FD378BCA7}" type="parTrans" cxnId="{A41FDF90-E271-42DC-BBA9-4E1CD370B4C7}">
      <dgm:prSet/>
      <dgm:spPr/>
      <dgm:t>
        <a:bodyPr/>
        <a:lstStyle/>
        <a:p>
          <a:endParaRPr lang="en-US"/>
        </a:p>
      </dgm:t>
    </dgm:pt>
    <dgm:pt modelId="{113EA1D9-3C04-48FF-8917-A8C785AB5118}" type="sibTrans" cxnId="{A41FDF90-E271-42DC-BBA9-4E1CD370B4C7}">
      <dgm:prSet/>
      <dgm:spPr/>
      <dgm:t>
        <a:bodyPr/>
        <a:lstStyle/>
        <a:p>
          <a:endParaRPr lang="en-US"/>
        </a:p>
      </dgm:t>
    </dgm:pt>
    <dgm:pt modelId="{F9273BE9-D9E1-4C1E-BC86-E5E12492CB67}">
      <dgm:prSet/>
      <dgm:spPr>
        <a:solidFill>
          <a:schemeClr val="bg1"/>
        </a:solidFill>
      </dgm:spPr>
      <dgm:t>
        <a:bodyPr/>
        <a:lstStyle/>
        <a:p>
          <a:pPr marL="233363" indent="0" algn="l"/>
          <a:r>
            <a:rPr lang="en-US" dirty="0">
              <a:latin typeface="+mj-lt"/>
            </a:rPr>
            <a:t>Work Fare</a:t>
          </a:r>
        </a:p>
      </dgm:t>
    </dgm:pt>
    <dgm:pt modelId="{C6A01EAF-FC4F-42DA-BCB1-E74F55B4FF70}" type="parTrans" cxnId="{038FFCF6-DD91-4BEA-8C5E-A68C3596D3E7}">
      <dgm:prSet/>
      <dgm:spPr/>
    </dgm:pt>
    <dgm:pt modelId="{6F481958-64DF-4DCB-8CFA-A5B5C838615E}" type="sibTrans" cxnId="{038FFCF6-DD91-4BEA-8C5E-A68C3596D3E7}">
      <dgm:prSet/>
      <dgm:spPr/>
    </dgm:pt>
    <dgm:pt modelId="{ED07BE24-B6BD-446A-912A-8370B8B65FA5}" type="pres">
      <dgm:prSet presAssocID="{4F88F2EC-417E-4C77-B787-5488BA9D4F4A}" presName="linear" presStyleCnt="0">
        <dgm:presLayoutVars>
          <dgm:dir/>
          <dgm:animLvl val="lvl"/>
          <dgm:resizeHandles val="exact"/>
        </dgm:presLayoutVars>
      </dgm:prSet>
      <dgm:spPr/>
    </dgm:pt>
    <dgm:pt modelId="{A3CBC013-DD1E-4F44-B4DE-794B4AF12F36}" type="pres">
      <dgm:prSet presAssocID="{C9EC9A9E-7DE6-4305-910A-26D75029F98A}" presName="parentLin" presStyleCnt="0"/>
      <dgm:spPr/>
    </dgm:pt>
    <dgm:pt modelId="{1AB8E341-88F8-48E9-91A6-E18395D04B77}" type="pres">
      <dgm:prSet presAssocID="{C9EC9A9E-7DE6-4305-910A-26D75029F98A}" presName="parentLeftMargin" presStyleLbl="node1" presStyleIdx="0" presStyleCnt="2"/>
      <dgm:spPr/>
    </dgm:pt>
    <dgm:pt modelId="{5DE559F8-EBD4-48E3-A142-29CFED1DD8D9}" type="pres">
      <dgm:prSet presAssocID="{C9EC9A9E-7DE6-4305-910A-26D75029F98A}" presName="parentText" presStyleLbl="node1" presStyleIdx="0" presStyleCnt="2">
        <dgm:presLayoutVars>
          <dgm:chMax val="0"/>
          <dgm:bulletEnabled val="1"/>
        </dgm:presLayoutVars>
      </dgm:prSet>
      <dgm:spPr/>
    </dgm:pt>
    <dgm:pt modelId="{3CD64E03-88F5-4F70-8585-E61C263BB197}" type="pres">
      <dgm:prSet presAssocID="{C9EC9A9E-7DE6-4305-910A-26D75029F98A}" presName="negativeSpace" presStyleCnt="0"/>
      <dgm:spPr/>
    </dgm:pt>
    <dgm:pt modelId="{2FCEDDFB-EB00-4FE5-8C17-EE4F920EABF9}" type="pres">
      <dgm:prSet presAssocID="{C9EC9A9E-7DE6-4305-910A-26D75029F98A}" presName="childText" presStyleLbl="conFgAcc1" presStyleIdx="0" presStyleCnt="2">
        <dgm:presLayoutVars>
          <dgm:bulletEnabled val="1"/>
        </dgm:presLayoutVars>
      </dgm:prSet>
      <dgm:spPr/>
    </dgm:pt>
    <dgm:pt modelId="{C777DC76-3290-436E-BB26-333873BA9F87}" type="pres">
      <dgm:prSet presAssocID="{32F9487F-D608-4DD1-8A60-DFBEB45FB2BD}" presName="spaceBetweenRectangles" presStyleCnt="0"/>
      <dgm:spPr/>
    </dgm:pt>
    <dgm:pt modelId="{33FD6C9C-35DD-4504-B5B0-A7B45E81916B}" type="pres">
      <dgm:prSet presAssocID="{CC312FC0-82B8-4138-A465-FFD6AD11BFCF}" presName="parentLin" presStyleCnt="0"/>
      <dgm:spPr/>
    </dgm:pt>
    <dgm:pt modelId="{26A796E0-E166-462B-9C54-0F166DE5B395}" type="pres">
      <dgm:prSet presAssocID="{CC312FC0-82B8-4138-A465-FFD6AD11BFCF}" presName="parentLeftMargin" presStyleLbl="node1" presStyleIdx="0" presStyleCnt="2"/>
      <dgm:spPr/>
    </dgm:pt>
    <dgm:pt modelId="{D07E625B-6BB0-43CD-BA56-571EBF7B01C7}" type="pres">
      <dgm:prSet presAssocID="{CC312FC0-82B8-4138-A465-FFD6AD11BFCF}" presName="parentText" presStyleLbl="node1" presStyleIdx="1" presStyleCnt="2">
        <dgm:presLayoutVars>
          <dgm:chMax val="0"/>
          <dgm:bulletEnabled val="1"/>
        </dgm:presLayoutVars>
      </dgm:prSet>
      <dgm:spPr/>
    </dgm:pt>
    <dgm:pt modelId="{BAE8479B-7254-45FA-8739-FFFCF26B728E}" type="pres">
      <dgm:prSet presAssocID="{CC312FC0-82B8-4138-A465-FFD6AD11BFCF}" presName="negativeSpace" presStyleCnt="0"/>
      <dgm:spPr/>
    </dgm:pt>
    <dgm:pt modelId="{83CA2FA6-3ED4-486E-86EA-7E5281363588}" type="pres">
      <dgm:prSet presAssocID="{CC312FC0-82B8-4138-A465-FFD6AD11BFCF}" presName="childText" presStyleLbl="conFgAcc1" presStyleIdx="1" presStyleCnt="2">
        <dgm:presLayoutVars>
          <dgm:bulletEnabled val="1"/>
        </dgm:presLayoutVars>
      </dgm:prSet>
      <dgm:spPr/>
    </dgm:pt>
  </dgm:ptLst>
  <dgm:cxnLst>
    <dgm:cxn modelId="{0BAA8F21-CE9B-4D03-85E6-D4B94235632F}" srcId="{C9EC9A9E-7DE6-4305-910A-26D75029F98A}" destId="{D23A7AB3-0BE8-4814-A089-AA50930E5A63}" srcOrd="3" destOrd="0" parTransId="{A1FD657A-B8B3-45EB-AB15-0F6C05AE56DA}" sibTransId="{0F8F7965-44BF-45E6-A1C5-1494E0A0BDDF}"/>
    <dgm:cxn modelId="{CCE10A24-A1F9-46F1-9734-FB1F09B5501E}" type="presOf" srcId="{21ABDD7C-F75C-459E-8DA5-3A9D194A1CB3}" destId="{83CA2FA6-3ED4-486E-86EA-7E5281363588}" srcOrd="0" destOrd="4" presId="urn:microsoft.com/office/officeart/2005/8/layout/list1"/>
    <dgm:cxn modelId="{1CCD9426-E07E-41BF-ABCE-DEA3B0A0A346}" type="presOf" srcId="{F9742846-A954-4742-8F16-C2282F85F8DB}" destId="{83CA2FA6-3ED4-486E-86EA-7E5281363588}" srcOrd="0" destOrd="7" presId="urn:microsoft.com/office/officeart/2005/8/layout/list1"/>
    <dgm:cxn modelId="{35569F2A-D4F8-4CDA-9D6A-1732AB839A28}" type="presOf" srcId="{27DA469B-EC85-4B9A-9DAF-9EF01FD3B675}" destId="{83CA2FA6-3ED4-486E-86EA-7E5281363588}" srcOrd="0" destOrd="2" presId="urn:microsoft.com/office/officeart/2005/8/layout/list1"/>
    <dgm:cxn modelId="{E4C66D2D-22AA-49E0-B85E-6976F92B6142}" type="presOf" srcId="{C9EC9A9E-7DE6-4305-910A-26D75029F98A}" destId="{5DE559F8-EBD4-48E3-A142-29CFED1DD8D9}" srcOrd="1" destOrd="0" presId="urn:microsoft.com/office/officeart/2005/8/layout/list1"/>
    <dgm:cxn modelId="{DE627D30-FA09-4314-A412-AC0429E9C8AB}" type="presOf" srcId="{7D46F5BA-19B1-4C00-8C7D-BDF887D6FD8D}" destId="{2FCEDDFB-EB00-4FE5-8C17-EE4F920EABF9}" srcOrd="0" destOrd="10" presId="urn:microsoft.com/office/officeart/2005/8/layout/list1"/>
    <dgm:cxn modelId="{C2A7173A-0B98-4BA2-B67D-876B2FA1DC07}" srcId="{C9EC9A9E-7DE6-4305-910A-26D75029F98A}" destId="{3220D097-B3CA-43AF-B806-494DC2AA5A90}" srcOrd="2" destOrd="0" parTransId="{9CFEFF96-6AA3-466F-BD90-94E4F98BD323}" sibTransId="{1AE48CA5-5D70-4EA9-BA2E-A8060C02AA5D}"/>
    <dgm:cxn modelId="{1322A65C-1A7F-4FCA-8CBA-269C52494CAD}" srcId="{1249B5C4-ACA5-489A-A7D2-679EDAD6B9BA}" destId="{78707DB6-D5F3-4C88-B0C1-F667FDBE623C}" srcOrd="0" destOrd="0" parTransId="{E2FBB780-064E-445A-A164-672E47CD1A70}" sibTransId="{3644C20B-5CAE-4769-A1B5-92FF69FF75FC}"/>
    <dgm:cxn modelId="{91F11564-FAA5-43E8-AA4F-E53CBE42C76D}" type="presOf" srcId="{CC312FC0-82B8-4138-A465-FFD6AD11BFCF}" destId="{26A796E0-E166-462B-9C54-0F166DE5B395}" srcOrd="0" destOrd="0" presId="urn:microsoft.com/office/officeart/2005/8/layout/list1"/>
    <dgm:cxn modelId="{8E428D4A-F9FC-4C9C-A027-CD942EA047F2}" srcId="{CAEA32CA-2427-4E7D-84C9-9D90B2B2C3B7}" destId="{21ABDD7C-F75C-459E-8DA5-3A9D194A1CB3}" srcOrd="0" destOrd="0" parTransId="{E7A2F79A-08AE-4734-A7EC-DDCA37782605}" sibTransId="{FD70510F-9C0A-4F3D-93AE-3B0BB3A46481}"/>
    <dgm:cxn modelId="{C9DB106C-DAB7-4844-9BAD-575BA44FAB30}" type="presOf" srcId="{D23A7AB3-0BE8-4814-A089-AA50930E5A63}" destId="{2FCEDDFB-EB00-4FE5-8C17-EE4F920EABF9}" srcOrd="0" destOrd="8" presId="urn:microsoft.com/office/officeart/2005/8/layout/list1"/>
    <dgm:cxn modelId="{3639E84C-0FE3-49EC-A535-A731631F458E}" srcId="{CAEA32CA-2427-4E7D-84C9-9D90B2B2C3B7}" destId="{87C4DCDD-3FA5-4919-9573-7786EBB5A3C8}" srcOrd="1" destOrd="0" parTransId="{A414E643-41E9-4FFD-BAB5-7B3878A4B9D7}" sibTransId="{8CE023AF-569F-455E-AF19-806F4EDC1799}"/>
    <dgm:cxn modelId="{81C1024D-2B78-4F9A-A3AB-C8DA51A3F967}" type="presOf" srcId="{3220D097-B3CA-43AF-B806-494DC2AA5A90}" destId="{2FCEDDFB-EB00-4FE5-8C17-EE4F920EABF9}" srcOrd="0" destOrd="6" presId="urn:microsoft.com/office/officeart/2005/8/layout/list1"/>
    <dgm:cxn modelId="{ADFD8B6F-CE5F-4F43-B2BA-0553448E43CA}" type="presOf" srcId="{2E81BA0C-DA72-492A-B844-FB9670D048FF}" destId="{83CA2FA6-3ED4-486E-86EA-7E5281363588}" srcOrd="0" destOrd="6" presId="urn:microsoft.com/office/officeart/2005/8/layout/list1"/>
    <dgm:cxn modelId="{2FBA7652-C696-4BE0-818E-809CC5AA7100}" srcId="{C9EC9A9E-7DE6-4305-910A-26D75029F98A}" destId="{605A2F6E-038A-4786-A691-1CFB371D157E}" srcOrd="4" destOrd="0" parTransId="{A21F6192-E24A-429E-A43D-45CAE12A6D7F}" sibTransId="{AB1B4CA7-8AB0-4641-AD3E-245E405B6436}"/>
    <dgm:cxn modelId="{CF1E8872-79B5-4839-8383-D1D74F56296A}" type="presOf" srcId="{78707DB6-D5F3-4C88-B0C1-F667FDBE623C}" destId="{2FCEDDFB-EB00-4FE5-8C17-EE4F920EABF9}" srcOrd="0" destOrd="1" presId="urn:microsoft.com/office/officeart/2005/8/layout/list1"/>
    <dgm:cxn modelId="{1EBE6B85-3A8E-4FA9-ADAC-2DB9D03F1C75}" srcId="{C9EC9A9E-7DE6-4305-910A-26D75029F98A}" destId="{1249B5C4-ACA5-489A-A7D2-679EDAD6B9BA}" srcOrd="0" destOrd="0" parTransId="{C60F7183-0A65-46D5-AF16-A487D3F30F66}" sibTransId="{ACD5F561-A9F3-498C-A851-6438CF83F778}"/>
    <dgm:cxn modelId="{CCEFBF89-D76D-4D0B-8FAD-73DD99820089}" srcId="{CC312FC0-82B8-4138-A465-FFD6AD11BFCF}" destId="{4A1DBF0F-A0F2-4D0A-83BF-044B80311CE3}" srcOrd="1" destOrd="0" parTransId="{8908A1D7-C588-4C51-AF86-E5055F7CB51C}" sibTransId="{EACCC890-8060-40DF-B4B2-0394FE520CDB}"/>
    <dgm:cxn modelId="{A41FDF90-E271-42DC-BBA9-4E1CD370B4C7}" srcId="{CAEA32CA-2427-4E7D-84C9-9D90B2B2C3B7}" destId="{F9742846-A954-4742-8F16-C2282F85F8DB}" srcOrd="3" destOrd="0" parTransId="{B5BD94D2-F2E2-488A-B171-0D9FD378BCA7}" sibTransId="{113EA1D9-3C04-48FF-8917-A8C785AB5118}"/>
    <dgm:cxn modelId="{E45BF190-4D55-4204-AA18-7B7122E7F075}" srcId="{3220D097-B3CA-43AF-B806-494DC2AA5A90}" destId="{79A2FDDC-469B-40CF-8E0E-D8847A639C33}" srcOrd="0" destOrd="0" parTransId="{F21C68EE-EA4C-48F8-9D2F-0EF68FC6CA3D}" sibTransId="{FB13D8CB-D498-457B-BE32-39F3F45D5725}"/>
    <dgm:cxn modelId="{C80BDB94-6B60-4420-8BF8-D38405306C83}" srcId="{CC312FC0-82B8-4138-A465-FFD6AD11BFCF}" destId="{27DA469B-EC85-4B9A-9DAF-9EF01FD3B675}" srcOrd="2" destOrd="0" parTransId="{678266EE-2E51-4D48-8BB4-47F64921F774}" sibTransId="{86ACFDCF-A566-42AF-ADB4-E8A64939573E}"/>
    <dgm:cxn modelId="{EA9AB796-E503-4466-96FF-CC22DF39F70E}" srcId="{605A2F6E-038A-4786-A691-1CFB371D157E}" destId="{CA452C00-B97F-4B4C-9A41-E1F9A681260E}" srcOrd="0" destOrd="0" parTransId="{F750F020-4EE2-42C3-BE2F-28651253C2ED}" sibTransId="{94645C8C-0948-4E26-AD2A-3D1D320D91C0}"/>
    <dgm:cxn modelId="{072E3C97-D83B-4400-BD0B-3FBA4A40AAA1}" srcId="{CC312FC0-82B8-4138-A465-FFD6AD11BFCF}" destId="{D4AD034D-BF4B-4102-9AE8-416691AD1F87}" srcOrd="0" destOrd="0" parTransId="{418B3C4D-2815-47D2-AE19-7B55BEE2A8D9}" sibTransId="{FDC9FBBE-D8FE-4565-A46C-03C602C038B3}"/>
    <dgm:cxn modelId="{586F3F97-6C4F-4D4D-8FE5-99F1675EC041}" type="presOf" srcId="{CC312FC0-82B8-4138-A465-FFD6AD11BFCF}" destId="{D07E625B-6BB0-43CD-BA56-571EBF7B01C7}" srcOrd="1" destOrd="0" presId="urn:microsoft.com/office/officeart/2005/8/layout/list1"/>
    <dgm:cxn modelId="{15CDF39A-9BD6-4CCA-82DE-12ED93B2510F}" type="presOf" srcId="{64D78185-F834-4B48-BD9D-65A8995C72C0}" destId="{2FCEDDFB-EB00-4FE5-8C17-EE4F920EABF9}" srcOrd="0" destOrd="3" presId="urn:microsoft.com/office/officeart/2005/8/layout/list1"/>
    <dgm:cxn modelId="{1BA18E9C-ED25-4047-B786-D38642AD8DCE}" type="presOf" srcId="{CAEA32CA-2427-4E7D-84C9-9D90B2B2C3B7}" destId="{83CA2FA6-3ED4-486E-86EA-7E5281363588}" srcOrd="0" destOrd="3" presId="urn:microsoft.com/office/officeart/2005/8/layout/list1"/>
    <dgm:cxn modelId="{19A425A2-2B8F-4DD9-A774-32C3CD87BA4F}" srcId="{4F88F2EC-417E-4C77-B787-5488BA9D4F4A}" destId="{C9EC9A9E-7DE6-4305-910A-26D75029F98A}" srcOrd="0" destOrd="0" parTransId="{B5868FC9-D401-4090-A615-7A56AF24DA46}" sibTransId="{32F9487F-D608-4DD1-8A60-DFBEB45FB2BD}"/>
    <dgm:cxn modelId="{E5D862A3-70F6-4E3B-92E0-F231C035FCE0}" type="presOf" srcId="{C9EC9A9E-7DE6-4305-910A-26D75029F98A}" destId="{1AB8E341-88F8-48E9-91A6-E18395D04B77}" srcOrd="0" destOrd="0" presId="urn:microsoft.com/office/officeart/2005/8/layout/list1"/>
    <dgm:cxn modelId="{5EC16FA3-6F3F-42F7-A8D6-34774227CE55}" srcId="{1249B5C4-ACA5-489A-A7D2-679EDAD6B9BA}" destId="{3D1C5B21-E1DA-4185-A196-DF00C9A6365B}" srcOrd="1" destOrd="0" parTransId="{BBE2897D-EDDC-4A8C-9ABF-D86C9DF075D5}" sibTransId="{0F4C72FB-8087-4DB1-A431-8E515947C7E1}"/>
    <dgm:cxn modelId="{4C5D18B3-33E1-47D9-8CB8-490B6D71BDFD}" srcId="{4F88F2EC-417E-4C77-B787-5488BA9D4F4A}" destId="{CC312FC0-82B8-4138-A465-FFD6AD11BFCF}" srcOrd="1" destOrd="0" parTransId="{D4F9C3CB-8943-48F7-8134-EB7C3BEF815B}" sibTransId="{0301A924-9621-4A48-A55C-7E9A2E02E9E2}"/>
    <dgm:cxn modelId="{3AF850B3-F3C8-4C67-BDC3-131EFA1EFBB6}" type="presOf" srcId="{605A2F6E-038A-4786-A691-1CFB371D157E}" destId="{2FCEDDFB-EB00-4FE5-8C17-EE4F920EABF9}" srcOrd="0" destOrd="11" presId="urn:microsoft.com/office/officeart/2005/8/layout/list1"/>
    <dgm:cxn modelId="{DB7401B4-2840-49BC-A94C-9DBE746FF45B}" type="presOf" srcId="{CA452C00-B97F-4B4C-9A41-E1F9A681260E}" destId="{2FCEDDFB-EB00-4FE5-8C17-EE4F920EABF9}" srcOrd="0" destOrd="12" presId="urn:microsoft.com/office/officeart/2005/8/layout/list1"/>
    <dgm:cxn modelId="{BCB3A6B5-C190-4CEC-87A1-B1D07294C045}" srcId="{CC312FC0-82B8-4138-A465-FFD6AD11BFCF}" destId="{CAEA32CA-2427-4E7D-84C9-9D90B2B2C3B7}" srcOrd="3" destOrd="0" parTransId="{9E9A86CB-3A3F-45EA-B470-534A42CBE58A}" sibTransId="{BF4BD986-8DEF-45FA-982F-A9DBE72CCB7E}"/>
    <dgm:cxn modelId="{46E268B7-87B5-45F0-A425-2E01D22AEEBD}" srcId="{C9EC9A9E-7DE6-4305-910A-26D75029F98A}" destId="{64D78185-F834-4B48-BD9D-65A8995C72C0}" srcOrd="1" destOrd="0" parTransId="{4982CCB2-DC91-4CC7-A6FD-1B15C775845B}" sibTransId="{3A021EEC-4975-4CA4-851F-8F58B40A6015}"/>
    <dgm:cxn modelId="{C44E6DBA-4348-404F-A62C-990FEE5DEB3B}" type="presOf" srcId="{79A2FDDC-469B-40CF-8E0E-D8847A639C33}" destId="{2FCEDDFB-EB00-4FE5-8C17-EE4F920EABF9}" srcOrd="0" destOrd="7" presId="urn:microsoft.com/office/officeart/2005/8/layout/list1"/>
    <dgm:cxn modelId="{75A17CC0-9819-4473-A9F9-1323B4A23A21}" type="presOf" srcId="{638E369B-401D-4B2C-BB39-C9086F779B09}" destId="{2FCEDDFB-EB00-4FE5-8C17-EE4F920EABF9}" srcOrd="0" destOrd="9" presId="urn:microsoft.com/office/officeart/2005/8/layout/list1"/>
    <dgm:cxn modelId="{9CC4B1C0-ECDF-40D7-99ED-25835E267D3B}" srcId="{D23A7AB3-0BE8-4814-A089-AA50930E5A63}" destId="{7D46F5BA-19B1-4C00-8C7D-BDF887D6FD8D}" srcOrd="1" destOrd="0" parTransId="{EB9724E2-C8C4-4DE6-BE15-532BCD559653}" sibTransId="{B4A0E801-D5F1-4F49-9512-B75EFC1067AF}"/>
    <dgm:cxn modelId="{1C9F52C6-5D44-4A7D-888A-49CC11F6B13C}" type="presOf" srcId="{2CE797AA-A58F-47A4-830E-3687BBE19531}" destId="{2FCEDDFB-EB00-4FE5-8C17-EE4F920EABF9}" srcOrd="0" destOrd="4" presId="urn:microsoft.com/office/officeart/2005/8/layout/list1"/>
    <dgm:cxn modelId="{D07C05CB-DFBB-4D96-AFF1-193AA45DAD9D}" type="presOf" srcId="{D4AD034D-BF4B-4102-9AE8-416691AD1F87}" destId="{83CA2FA6-3ED4-486E-86EA-7E5281363588}" srcOrd="0" destOrd="0" presId="urn:microsoft.com/office/officeart/2005/8/layout/list1"/>
    <dgm:cxn modelId="{70887DCF-FFF1-46AD-8955-0AAE2B168609}" type="presOf" srcId="{4A1DBF0F-A0F2-4D0A-83BF-044B80311CE3}" destId="{83CA2FA6-3ED4-486E-86EA-7E5281363588}" srcOrd="0" destOrd="1" presId="urn:microsoft.com/office/officeart/2005/8/layout/list1"/>
    <dgm:cxn modelId="{B9EF9CD1-5528-446F-8948-E826570340DB}" srcId="{CAEA32CA-2427-4E7D-84C9-9D90B2B2C3B7}" destId="{2E81BA0C-DA72-492A-B844-FB9670D048FF}" srcOrd="2" destOrd="0" parTransId="{741EE46E-D526-4BE0-80AD-E59BA527886B}" sibTransId="{B46AE064-80EE-4978-9CE6-BE376D52DB58}"/>
    <dgm:cxn modelId="{F205C5D7-6155-4FE7-9171-6CFCD5A17C85}" type="presOf" srcId="{4F88F2EC-417E-4C77-B787-5488BA9D4F4A}" destId="{ED07BE24-B6BD-446A-912A-8370B8B65FA5}" srcOrd="0" destOrd="0" presId="urn:microsoft.com/office/officeart/2005/8/layout/list1"/>
    <dgm:cxn modelId="{38C3A1E2-FC41-466C-A853-5AB33C48F6DB}" type="presOf" srcId="{1249B5C4-ACA5-489A-A7D2-679EDAD6B9BA}" destId="{2FCEDDFB-EB00-4FE5-8C17-EE4F920EABF9}" srcOrd="0" destOrd="0" presId="urn:microsoft.com/office/officeart/2005/8/layout/list1"/>
    <dgm:cxn modelId="{2E1ECAEA-5781-4BFC-A3BF-E25E59766753}" type="presOf" srcId="{87C4DCDD-3FA5-4919-9573-7786EBB5A3C8}" destId="{83CA2FA6-3ED4-486E-86EA-7E5281363588}" srcOrd="0" destOrd="5" presId="urn:microsoft.com/office/officeart/2005/8/layout/list1"/>
    <dgm:cxn modelId="{31A231ED-1A63-4927-A810-49EE0FB9EA84}" type="presOf" srcId="{3D1C5B21-E1DA-4185-A196-DF00C9A6365B}" destId="{2FCEDDFB-EB00-4FE5-8C17-EE4F920EABF9}" srcOrd="0" destOrd="2" presId="urn:microsoft.com/office/officeart/2005/8/layout/list1"/>
    <dgm:cxn modelId="{8741C6F2-8F86-4DCF-A9ED-FCB33D2A7506}" srcId="{D23A7AB3-0BE8-4814-A089-AA50930E5A63}" destId="{638E369B-401D-4B2C-BB39-C9086F779B09}" srcOrd="0" destOrd="0" parTransId="{03CC831E-18C9-46A4-AA6E-D666E221D000}" sibTransId="{80FE27EF-3F95-44A7-9673-35392CC8B748}"/>
    <dgm:cxn modelId="{787326F3-BA01-4AF9-9CF2-6869A0F001F0}" srcId="{64D78185-F834-4B48-BD9D-65A8995C72C0}" destId="{2CE797AA-A58F-47A4-830E-3687BBE19531}" srcOrd="0" destOrd="0" parTransId="{CBC612ED-322C-4AD4-8E93-AB1FF562D061}" sibTransId="{F5C296A6-4B77-489A-B1A5-C656D24B87F8}"/>
    <dgm:cxn modelId="{92F039F6-B046-4E1D-9FCD-8FDE66F9E98D}" type="presOf" srcId="{F9273BE9-D9E1-4C1E-BC86-E5E12492CB67}" destId="{2FCEDDFB-EB00-4FE5-8C17-EE4F920EABF9}" srcOrd="0" destOrd="5" presId="urn:microsoft.com/office/officeart/2005/8/layout/list1"/>
    <dgm:cxn modelId="{038FFCF6-DD91-4BEA-8C5E-A68C3596D3E7}" srcId="{64D78185-F834-4B48-BD9D-65A8995C72C0}" destId="{F9273BE9-D9E1-4C1E-BC86-E5E12492CB67}" srcOrd="1" destOrd="0" parTransId="{C6A01EAF-FC4F-42DA-BCB1-E74F55B4FF70}" sibTransId="{6F481958-64DF-4DCB-8CFA-A5B5C838615E}"/>
    <dgm:cxn modelId="{DBD0DD73-911B-48E9-881B-38327ADEFC7C}" type="presParOf" srcId="{ED07BE24-B6BD-446A-912A-8370B8B65FA5}" destId="{A3CBC013-DD1E-4F44-B4DE-794B4AF12F36}" srcOrd="0" destOrd="0" presId="urn:microsoft.com/office/officeart/2005/8/layout/list1"/>
    <dgm:cxn modelId="{6913BF0D-09E4-4DC5-B655-9760FFE2A5F7}" type="presParOf" srcId="{A3CBC013-DD1E-4F44-B4DE-794B4AF12F36}" destId="{1AB8E341-88F8-48E9-91A6-E18395D04B77}" srcOrd="0" destOrd="0" presId="urn:microsoft.com/office/officeart/2005/8/layout/list1"/>
    <dgm:cxn modelId="{90BDC6CF-7D1D-422A-8F9F-FBBE09F23B77}" type="presParOf" srcId="{A3CBC013-DD1E-4F44-B4DE-794B4AF12F36}" destId="{5DE559F8-EBD4-48E3-A142-29CFED1DD8D9}" srcOrd="1" destOrd="0" presId="urn:microsoft.com/office/officeart/2005/8/layout/list1"/>
    <dgm:cxn modelId="{19A5B31C-3161-416C-AAE2-ACFF29FDCFD9}" type="presParOf" srcId="{ED07BE24-B6BD-446A-912A-8370B8B65FA5}" destId="{3CD64E03-88F5-4F70-8585-E61C263BB197}" srcOrd="1" destOrd="0" presId="urn:microsoft.com/office/officeart/2005/8/layout/list1"/>
    <dgm:cxn modelId="{8BA0602E-D19C-4C7D-87B7-09829DE281EF}" type="presParOf" srcId="{ED07BE24-B6BD-446A-912A-8370B8B65FA5}" destId="{2FCEDDFB-EB00-4FE5-8C17-EE4F920EABF9}" srcOrd="2" destOrd="0" presId="urn:microsoft.com/office/officeart/2005/8/layout/list1"/>
    <dgm:cxn modelId="{176E1FC2-39FC-4C29-98BA-A1CF9F196F12}" type="presParOf" srcId="{ED07BE24-B6BD-446A-912A-8370B8B65FA5}" destId="{C777DC76-3290-436E-BB26-333873BA9F87}" srcOrd="3" destOrd="0" presId="urn:microsoft.com/office/officeart/2005/8/layout/list1"/>
    <dgm:cxn modelId="{2CBA5D87-CC78-4A58-8100-E5A191671E68}" type="presParOf" srcId="{ED07BE24-B6BD-446A-912A-8370B8B65FA5}" destId="{33FD6C9C-35DD-4504-B5B0-A7B45E81916B}" srcOrd="4" destOrd="0" presId="urn:microsoft.com/office/officeart/2005/8/layout/list1"/>
    <dgm:cxn modelId="{F7CF4276-6BAF-42FA-AF79-F1A24F29F17B}" type="presParOf" srcId="{33FD6C9C-35DD-4504-B5B0-A7B45E81916B}" destId="{26A796E0-E166-462B-9C54-0F166DE5B395}" srcOrd="0" destOrd="0" presId="urn:microsoft.com/office/officeart/2005/8/layout/list1"/>
    <dgm:cxn modelId="{37930D82-558A-49DE-AD1E-6133C9BA9D96}" type="presParOf" srcId="{33FD6C9C-35DD-4504-B5B0-A7B45E81916B}" destId="{D07E625B-6BB0-43CD-BA56-571EBF7B01C7}" srcOrd="1" destOrd="0" presId="urn:microsoft.com/office/officeart/2005/8/layout/list1"/>
    <dgm:cxn modelId="{CBA5A61F-84ED-48F9-BB66-2B1FA04E43E5}" type="presParOf" srcId="{ED07BE24-B6BD-446A-912A-8370B8B65FA5}" destId="{BAE8479B-7254-45FA-8739-FFFCF26B728E}" srcOrd="5" destOrd="0" presId="urn:microsoft.com/office/officeart/2005/8/layout/list1"/>
    <dgm:cxn modelId="{87899924-03D8-4794-B441-B5EAD6281E1C}" type="presParOf" srcId="{ED07BE24-B6BD-446A-912A-8370B8B65FA5}" destId="{83CA2FA6-3ED4-486E-86EA-7E528136358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F88F2EC-417E-4C77-B787-5488BA9D4F4A}"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546755F-4964-4044-AFB1-7FF14D6819A7}">
      <dgm:prSet/>
      <dgm:spPr/>
      <dgm:t>
        <a:bodyPr/>
        <a:lstStyle/>
        <a:p>
          <a:r>
            <a:rPr lang="en-US" dirty="0"/>
            <a:t>Adult Services</a:t>
          </a:r>
        </a:p>
      </dgm:t>
    </dgm:pt>
    <dgm:pt modelId="{DF45ED8B-524B-4B91-A9CA-DC2E49DC0246}" type="parTrans" cxnId="{461522D1-DF34-45E2-B237-686CACBCDFAF}">
      <dgm:prSet/>
      <dgm:spPr/>
      <dgm:t>
        <a:bodyPr/>
        <a:lstStyle/>
        <a:p>
          <a:endParaRPr lang="en-US"/>
        </a:p>
      </dgm:t>
    </dgm:pt>
    <dgm:pt modelId="{1EEAE7E3-F3C8-4EFB-8DD2-E15F1D3DA1F1}" type="sibTrans" cxnId="{461522D1-DF34-45E2-B237-686CACBCDFAF}">
      <dgm:prSet/>
      <dgm:spPr/>
      <dgm:t>
        <a:bodyPr/>
        <a:lstStyle/>
        <a:p>
          <a:endParaRPr lang="en-US"/>
        </a:p>
      </dgm:t>
    </dgm:pt>
    <dgm:pt modelId="{C41EDB15-66C9-4286-8148-2ACF5EB6BBAE}">
      <dgm:prSet/>
      <dgm:spPr/>
      <dgm:t>
        <a:bodyPr/>
        <a:lstStyle/>
        <a:p>
          <a:r>
            <a:rPr lang="en-US" dirty="0"/>
            <a:t>Children’s Services</a:t>
          </a:r>
        </a:p>
      </dgm:t>
    </dgm:pt>
    <dgm:pt modelId="{E3309E5A-FDC4-4B42-AD0B-EDDFEADC252D}" type="parTrans" cxnId="{9DEFFBB1-0B1C-4E8A-941F-414187E988E8}">
      <dgm:prSet/>
      <dgm:spPr/>
      <dgm:t>
        <a:bodyPr/>
        <a:lstStyle/>
        <a:p>
          <a:endParaRPr lang="en-US"/>
        </a:p>
      </dgm:t>
    </dgm:pt>
    <dgm:pt modelId="{AB63C77B-8B80-466C-AF5E-B9A700BF1BCF}" type="sibTrans" cxnId="{9DEFFBB1-0B1C-4E8A-941F-414187E988E8}">
      <dgm:prSet/>
      <dgm:spPr/>
      <dgm:t>
        <a:bodyPr/>
        <a:lstStyle/>
        <a:p>
          <a:endParaRPr lang="en-US"/>
        </a:p>
      </dgm:t>
    </dgm:pt>
    <dgm:pt modelId="{93451209-8D9F-41A7-9C04-6624597C961A}">
      <dgm:prSet/>
      <dgm:spPr/>
      <dgm:t>
        <a:bodyPr/>
        <a:lstStyle/>
        <a:p>
          <a:pPr marL="287338" indent="-287338">
            <a:buFont typeface="Wingdings" panose="05000000000000000000" pitchFamily="2" charset="2"/>
            <a:buChar char="v"/>
          </a:pPr>
          <a:r>
            <a:rPr lang="en-US" b="1" dirty="0">
              <a:latin typeface="+mj-lt"/>
            </a:rPr>
            <a:t>Emergency Response Unit </a:t>
          </a:r>
          <a:r>
            <a:rPr lang="en-US" dirty="0">
              <a:latin typeface="+mj-lt"/>
            </a:rPr>
            <a:t>– 24 hour on call services to respond to allegations of suspected child abuse.</a:t>
          </a:r>
        </a:p>
      </dgm:t>
    </dgm:pt>
    <dgm:pt modelId="{12BEF7E1-1056-4AAF-8C1B-70B12B143759}" type="parTrans" cxnId="{CD28CB66-F2C9-4858-A265-363FD875A69E}">
      <dgm:prSet/>
      <dgm:spPr/>
      <dgm:t>
        <a:bodyPr/>
        <a:lstStyle/>
        <a:p>
          <a:endParaRPr lang="en-US"/>
        </a:p>
      </dgm:t>
    </dgm:pt>
    <dgm:pt modelId="{1C33BA56-9DFB-4DC9-B93A-F2679E115518}" type="sibTrans" cxnId="{CD28CB66-F2C9-4858-A265-363FD875A69E}">
      <dgm:prSet/>
      <dgm:spPr/>
      <dgm:t>
        <a:bodyPr/>
        <a:lstStyle/>
        <a:p>
          <a:endParaRPr lang="en-US"/>
        </a:p>
      </dgm:t>
    </dgm:pt>
    <dgm:pt modelId="{D443D630-BF30-41FD-ADFF-CF58E041DB0A}">
      <dgm:prSet/>
      <dgm:spPr/>
      <dgm:t>
        <a:bodyPr/>
        <a:lstStyle/>
        <a:p>
          <a:pPr marL="233363" indent="-233363">
            <a:buFont typeface="Wingdings" panose="05000000000000000000" pitchFamily="2" charset="2"/>
            <a:buChar char="v"/>
            <a:tabLst>
              <a:tab pos="457200" algn="l"/>
            </a:tabLst>
          </a:pPr>
          <a:r>
            <a:rPr lang="en-US" b="1" dirty="0">
              <a:latin typeface="+mj-lt"/>
            </a:rPr>
            <a:t> Adult Protective Services (APS)</a:t>
          </a:r>
          <a:r>
            <a:rPr lang="en-US" b="0" dirty="0">
              <a:latin typeface="+mj-lt"/>
            </a:rPr>
            <a:t> – Protective services for elderly adults ages 60 and above. </a:t>
          </a:r>
          <a:endParaRPr lang="en-US" b="1" dirty="0">
            <a:latin typeface="+mj-lt"/>
          </a:endParaRPr>
        </a:p>
      </dgm:t>
    </dgm:pt>
    <dgm:pt modelId="{0FCB1AB8-9C80-4BE5-9671-2465C522C018}" type="parTrans" cxnId="{CB30296C-6F82-4D43-BD43-14E70EB48C7C}">
      <dgm:prSet/>
      <dgm:spPr/>
      <dgm:t>
        <a:bodyPr/>
        <a:lstStyle/>
        <a:p>
          <a:endParaRPr lang="en-US"/>
        </a:p>
      </dgm:t>
    </dgm:pt>
    <dgm:pt modelId="{D1D94CEE-AF80-433B-918F-92FF66B32E93}" type="sibTrans" cxnId="{CB30296C-6F82-4D43-BD43-14E70EB48C7C}">
      <dgm:prSet/>
      <dgm:spPr/>
      <dgm:t>
        <a:bodyPr/>
        <a:lstStyle/>
        <a:p>
          <a:endParaRPr lang="en-US"/>
        </a:p>
      </dgm:t>
    </dgm:pt>
    <dgm:pt modelId="{24292FC8-29AB-4D3D-9E43-1F7A586DE542}">
      <dgm:prSet/>
      <dgm:spPr/>
      <dgm:t>
        <a:bodyPr/>
        <a:lstStyle/>
        <a:p>
          <a:pPr marL="287338" indent="-287338">
            <a:buFont typeface="Wingdings" panose="05000000000000000000" pitchFamily="2" charset="2"/>
            <a:buChar char="v"/>
          </a:pPr>
          <a:r>
            <a:rPr lang="en-US" b="1" dirty="0">
              <a:latin typeface="+mj-lt"/>
            </a:rPr>
            <a:t>In Home Supportive Services (IHSS) </a:t>
          </a:r>
          <a:r>
            <a:rPr lang="en-US" b="0" dirty="0">
              <a:latin typeface="+mj-lt"/>
            </a:rPr>
            <a:t>– Allows for disabled or blind individuals to remain safely in their own home through the assistance of necessary aid and assistance, including but not limited to, housecleaning, meal preparation, laundry, grocery shopping, and personal care.</a:t>
          </a:r>
          <a:endParaRPr lang="en-US" b="1" dirty="0">
            <a:latin typeface="+mj-lt"/>
          </a:endParaRPr>
        </a:p>
      </dgm:t>
    </dgm:pt>
    <dgm:pt modelId="{62D9363F-C057-4C1E-BFC4-33A3AFCCDA06}" type="parTrans" cxnId="{18B3B334-7B70-4C45-8D2E-8D676B77E579}">
      <dgm:prSet/>
      <dgm:spPr/>
      <dgm:t>
        <a:bodyPr/>
        <a:lstStyle/>
        <a:p>
          <a:endParaRPr lang="en-US"/>
        </a:p>
      </dgm:t>
    </dgm:pt>
    <dgm:pt modelId="{25542F14-6030-46F1-947C-C8D8F8529A74}" type="sibTrans" cxnId="{18B3B334-7B70-4C45-8D2E-8D676B77E579}">
      <dgm:prSet/>
      <dgm:spPr/>
      <dgm:t>
        <a:bodyPr/>
        <a:lstStyle/>
        <a:p>
          <a:endParaRPr lang="en-US"/>
        </a:p>
      </dgm:t>
    </dgm:pt>
    <dgm:pt modelId="{E169B479-8F94-4FEB-832B-19DB2D9DD33A}">
      <dgm:prSet/>
      <dgm:spPr/>
      <dgm:t>
        <a:bodyPr/>
        <a:lstStyle/>
        <a:p>
          <a:pPr marL="287338" indent="-287338">
            <a:buFont typeface="Wingdings" panose="05000000000000000000" pitchFamily="2" charset="2"/>
            <a:buChar char="v"/>
          </a:pPr>
          <a:r>
            <a:rPr lang="en-US" b="1" dirty="0">
              <a:latin typeface="+mj-lt"/>
            </a:rPr>
            <a:t>Family Urgent Response System (FURS)</a:t>
          </a:r>
          <a:r>
            <a:rPr lang="en-US" dirty="0"/>
            <a:t> </a:t>
          </a:r>
          <a:r>
            <a:rPr lang="en-US" dirty="0">
              <a:latin typeface="+mj-lt"/>
            </a:rPr>
            <a:t>– 24 hour in person interventions for former or current foster youth.</a:t>
          </a:r>
        </a:p>
      </dgm:t>
    </dgm:pt>
    <dgm:pt modelId="{9D8BE696-DC98-4E6A-99B9-F88E4D1590DD}" type="parTrans" cxnId="{5FA73210-FAE6-43FE-A003-34D76B08B2B7}">
      <dgm:prSet/>
      <dgm:spPr/>
      <dgm:t>
        <a:bodyPr/>
        <a:lstStyle/>
        <a:p>
          <a:endParaRPr lang="en-US"/>
        </a:p>
      </dgm:t>
    </dgm:pt>
    <dgm:pt modelId="{EF2178FF-43CE-4B6B-8E6C-BD127F87A893}" type="sibTrans" cxnId="{5FA73210-FAE6-43FE-A003-34D76B08B2B7}">
      <dgm:prSet/>
      <dgm:spPr/>
      <dgm:t>
        <a:bodyPr/>
        <a:lstStyle/>
        <a:p>
          <a:endParaRPr lang="en-US"/>
        </a:p>
      </dgm:t>
    </dgm:pt>
    <dgm:pt modelId="{1092E608-C38C-4CCF-8D45-FF01B4B3C5FE}">
      <dgm:prSet/>
      <dgm:spPr/>
      <dgm:t>
        <a:bodyPr/>
        <a:lstStyle/>
        <a:p>
          <a:pPr marL="287338" indent="-287338">
            <a:buFont typeface="Wingdings" panose="05000000000000000000" pitchFamily="2" charset="2"/>
            <a:buChar char="v"/>
          </a:pPr>
          <a:r>
            <a:rPr lang="en-US" b="1" dirty="0">
              <a:latin typeface="+mj-lt"/>
            </a:rPr>
            <a:t>Family Preservation</a:t>
          </a:r>
        </a:p>
      </dgm:t>
    </dgm:pt>
    <dgm:pt modelId="{40E78E85-0F43-49E2-B168-0E8D4EC498B6}" type="parTrans" cxnId="{D6507750-4C80-4E51-AD37-DF31A3C67FC0}">
      <dgm:prSet/>
      <dgm:spPr/>
      <dgm:t>
        <a:bodyPr/>
        <a:lstStyle/>
        <a:p>
          <a:endParaRPr lang="en-US"/>
        </a:p>
      </dgm:t>
    </dgm:pt>
    <dgm:pt modelId="{C1473703-6986-452D-A46E-4C3174A0C8C7}" type="sibTrans" cxnId="{D6507750-4C80-4E51-AD37-DF31A3C67FC0}">
      <dgm:prSet/>
      <dgm:spPr/>
      <dgm:t>
        <a:bodyPr/>
        <a:lstStyle/>
        <a:p>
          <a:endParaRPr lang="en-US"/>
        </a:p>
      </dgm:t>
    </dgm:pt>
    <dgm:pt modelId="{8DD724D2-AAEC-493B-B10B-7ADBCB3BD276}">
      <dgm:prSet/>
      <dgm:spPr/>
      <dgm:t>
        <a:bodyPr/>
        <a:lstStyle/>
        <a:p>
          <a:pPr marL="287338" indent="-287338">
            <a:buFont typeface="Wingdings" panose="05000000000000000000" pitchFamily="2" charset="2"/>
            <a:buChar char="v"/>
          </a:pPr>
          <a:r>
            <a:rPr lang="en-US" b="1" dirty="0">
              <a:latin typeface="+mj-lt"/>
            </a:rPr>
            <a:t>Family Maintenance</a:t>
          </a:r>
        </a:p>
      </dgm:t>
    </dgm:pt>
    <dgm:pt modelId="{6D4C151D-3A45-4807-BC6C-F623A6354863}" type="parTrans" cxnId="{3D0DDC04-CA84-49B6-8E7C-C8B5D73DBCA7}">
      <dgm:prSet/>
      <dgm:spPr/>
      <dgm:t>
        <a:bodyPr/>
        <a:lstStyle/>
        <a:p>
          <a:endParaRPr lang="en-US"/>
        </a:p>
      </dgm:t>
    </dgm:pt>
    <dgm:pt modelId="{9A388B52-1328-4329-92DA-C19644864DCC}" type="sibTrans" cxnId="{3D0DDC04-CA84-49B6-8E7C-C8B5D73DBCA7}">
      <dgm:prSet/>
      <dgm:spPr/>
      <dgm:t>
        <a:bodyPr/>
        <a:lstStyle/>
        <a:p>
          <a:endParaRPr lang="en-US"/>
        </a:p>
      </dgm:t>
    </dgm:pt>
    <dgm:pt modelId="{B24FF6B8-684E-4F0F-91FB-E97690F6773B}">
      <dgm:prSet/>
      <dgm:spPr/>
      <dgm:t>
        <a:bodyPr/>
        <a:lstStyle/>
        <a:p>
          <a:pPr marL="287338" indent="-287338">
            <a:buFont typeface="Wingdings" panose="05000000000000000000" pitchFamily="2" charset="2"/>
            <a:buChar char="v"/>
          </a:pPr>
          <a:r>
            <a:rPr lang="en-US" b="1" dirty="0">
              <a:latin typeface="+mj-lt"/>
            </a:rPr>
            <a:t>Permanency Planning</a:t>
          </a:r>
        </a:p>
      </dgm:t>
    </dgm:pt>
    <dgm:pt modelId="{3E438F9F-5E23-41FC-8717-C7EE99750DFE}" type="parTrans" cxnId="{A596A42A-3BC6-42B0-89E4-F3B5238F654E}">
      <dgm:prSet/>
      <dgm:spPr/>
      <dgm:t>
        <a:bodyPr/>
        <a:lstStyle/>
        <a:p>
          <a:endParaRPr lang="en-US"/>
        </a:p>
      </dgm:t>
    </dgm:pt>
    <dgm:pt modelId="{ACB84FEF-B208-4581-BB76-A5D6A029B172}" type="sibTrans" cxnId="{A596A42A-3BC6-42B0-89E4-F3B5238F654E}">
      <dgm:prSet/>
      <dgm:spPr/>
      <dgm:t>
        <a:bodyPr/>
        <a:lstStyle/>
        <a:p>
          <a:endParaRPr lang="en-US"/>
        </a:p>
      </dgm:t>
    </dgm:pt>
    <dgm:pt modelId="{17D3C5EA-1F45-48AB-A36D-F220ECFB3C82}">
      <dgm:prSet/>
      <dgm:spPr/>
      <dgm:t>
        <a:bodyPr/>
        <a:lstStyle/>
        <a:p>
          <a:pPr marL="287338" indent="-287338">
            <a:buFont typeface="Wingdings" panose="05000000000000000000" pitchFamily="2" charset="2"/>
            <a:buChar char="v"/>
          </a:pPr>
          <a:r>
            <a:rPr lang="en-US" b="1" dirty="0">
              <a:latin typeface="+mj-lt"/>
            </a:rPr>
            <a:t>Independent Living Skills Program</a:t>
          </a:r>
        </a:p>
      </dgm:t>
    </dgm:pt>
    <dgm:pt modelId="{E11129CF-7092-47A5-91CC-4D50C4AB4C31}" type="parTrans" cxnId="{F4192D26-7FDF-4B35-B6BF-797C60454A5A}">
      <dgm:prSet/>
      <dgm:spPr/>
      <dgm:t>
        <a:bodyPr/>
        <a:lstStyle/>
        <a:p>
          <a:endParaRPr lang="en-US"/>
        </a:p>
      </dgm:t>
    </dgm:pt>
    <dgm:pt modelId="{0B9A2C98-8AD9-439D-9CC2-3DA118B3E6A4}" type="sibTrans" cxnId="{F4192D26-7FDF-4B35-B6BF-797C60454A5A}">
      <dgm:prSet/>
      <dgm:spPr/>
      <dgm:t>
        <a:bodyPr/>
        <a:lstStyle/>
        <a:p>
          <a:endParaRPr lang="en-US"/>
        </a:p>
      </dgm:t>
    </dgm:pt>
    <dgm:pt modelId="{BC473940-BDDD-4147-A8E7-EDB410DF7B12}">
      <dgm:prSet/>
      <dgm:spPr/>
      <dgm:t>
        <a:bodyPr/>
        <a:lstStyle/>
        <a:p>
          <a:pPr marL="287338" indent="-287338">
            <a:buFont typeface="Wingdings" panose="05000000000000000000" pitchFamily="2" charset="2"/>
            <a:buChar char="v"/>
          </a:pPr>
          <a:r>
            <a:rPr lang="en-US" b="1" dirty="0">
              <a:latin typeface="+mj-lt"/>
            </a:rPr>
            <a:t>Resource Family Approval</a:t>
          </a:r>
        </a:p>
      </dgm:t>
    </dgm:pt>
    <dgm:pt modelId="{871C0997-5A4C-46A0-B0E8-69939304147A}" type="parTrans" cxnId="{04F5654C-5FA1-4947-8F4F-A6BF4C290163}">
      <dgm:prSet/>
      <dgm:spPr/>
      <dgm:t>
        <a:bodyPr/>
        <a:lstStyle/>
        <a:p>
          <a:endParaRPr lang="en-US"/>
        </a:p>
      </dgm:t>
    </dgm:pt>
    <dgm:pt modelId="{59461F5F-34E7-41E9-99DF-0A36EB59CF51}" type="sibTrans" cxnId="{04F5654C-5FA1-4947-8F4F-A6BF4C290163}">
      <dgm:prSet/>
      <dgm:spPr/>
      <dgm:t>
        <a:bodyPr/>
        <a:lstStyle/>
        <a:p>
          <a:endParaRPr lang="en-US"/>
        </a:p>
      </dgm:t>
    </dgm:pt>
    <dgm:pt modelId="{289C2EB8-7A7B-489C-8982-546E421D7A12}">
      <dgm:prSet/>
      <dgm:spPr/>
      <dgm:t>
        <a:bodyPr/>
        <a:lstStyle/>
        <a:p>
          <a:pPr marL="287338" indent="-287338">
            <a:buFont typeface="Wingdings" panose="05000000000000000000" pitchFamily="2" charset="2"/>
            <a:buChar char="v"/>
          </a:pPr>
          <a:r>
            <a:rPr lang="en-US" b="1" dirty="0">
              <a:latin typeface="+mj-lt"/>
            </a:rPr>
            <a:t>Family Reunification</a:t>
          </a:r>
        </a:p>
      </dgm:t>
    </dgm:pt>
    <dgm:pt modelId="{50C40914-B15F-4C3D-BA10-E0814D6DD3EC}" type="parTrans" cxnId="{9C8656C4-2387-4F15-8F3A-B82A545D0F22}">
      <dgm:prSet/>
      <dgm:spPr/>
    </dgm:pt>
    <dgm:pt modelId="{6818FAF9-0603-4884-A0FD-E9E6F4ADAC10}" type="sibTrans" cxnId="{9C8656C4-2387-4F15-8F3A-B82A545D0F22}">
      <dgm:prSet/>
      <dgm:spPr/>
    </dgm:pt>
    <dgm:pt modelId="{ED07BE24-B6BD-446A-912A-8370B8B65FA5}" type="pres">
      <dgm:prSet presAssocID="{4F88F2EC-417E-4C77-B787-5488BA9D4F4A}" presName="linear" presStyleCnt="0">
        <dgm:presLayoutVars>
          <dgm:dir/>
          <dgm:animLvl val="lvl"/>
          <dgm:resizeHandles val="exact"/>
        </dgm:presLayoutVars>
      </dgm:prSet>
      <dgm:spPr/>
    </dgm:pt>
    <dgm:pt modelId="{8B3D63AE-592F-4165-882D-2CF87C335D93}" type="pres">
      <dgm:prSet presAssocID="{1546755F-4964-4044-AFB1-7FF14D6819A7}" presName="parentLin" presStyleCnt="0"/>
      <dgm:spPr/>
    </dgm:pt>
    <dgm:pt modelId="{DAF96BCA-0F80-4582-9505-556CFA6DAC88}" type="pres">
      <dgm:prSet presAssocID="{1546755F-4964-4044-AFB1-7FF14D6819A7}" presName="parentLeftMargin" presStyleLbl="node1" presStyleIdx="0" presStyleCnt="2"/>
      <dgm:spPr/>
    </dgm:pt>
    <dgm:pt modelId="{DD650CB5-CD28-44B1-B89B-F4D9561BB453}" type="pres">
      <dgm:prSet presAssocID="{1546755F-4964-4044-AFB1-7FF14D6819A7}" presName="parentText" presStyleLbl="node1" presStyleIdx="0" presStyleCnt="2" custLinFactNeighborX="5338" custLinFactNeighborY="-5377">
        <dgm:presLayoutVars>
          <dgm:chMax val="0"/>
          <dgm:bulletEnabled val="1"/>
        </dgm:presLayoutVars>
      </dgm:prSet>
      <dgm:spPr/>
    </dgm:pt>
    <dgm:pt modelId="{7E54A114-8DDC-4E70-BC5D-2672336AD68C}" type="pres">
      <dgm:prSet presAssocID="{1546755F-4964-4044-AFB1-7FF14D6819A7}" presName="negativeSpace" presStyleCnt="0"/>
      <dgm:spPr/>
    </dgm:pt>
    <dgm:pt modelId="{4282A3D1-D118-41E9-88F2-F03A4030C43F}" type="pres">
      <dgm:prSet presAssocID="{1546755F-4964-4044-AFB1-7FF14D6819A7}" presName="childText" presStyleLbl="conFgAcc1" presStyleIdx="0" presStyleCnt="2">
        <dgm:presLayoutVars>
          <dgm:bulletEnabled val="1"/>
        </dgm:presLayoutVars>
      </dgm:prSet>
      <dgm:spPr/>
    </dgm:pt>
    <dgm:pt modelId="{0596525D-EE65-4121-B827-AC7974DF443D}" type="pres">
      <dgm:prSet presAssocID="{1EEAE7E3-F3C8-4EFB-8DD2-E15F1D3DA1F1}" presName="spaceBetweenRectangles" presStyleCnt="0"/>
      <dgm:spPr/>
    </dgm:pt>
    <dgm:pt modelId="{D12F4140-F7A4-4EA0-87E1-60B7FBBDC210}" type="pres">
      <dgm:prSet presAssocID="{C41EDB15-66C9-4286-8148-2ACF5EB6BBAE}" presName="parentLin" presStyleCnt="0"/>
      <dgm:spPr/>
    </dgm:pt>
    <dgm:pt modelId="{F521695D-64DF-423A-B7C4-076462316BFB}" type="pres">
      <dgm:prSet presAssocID="{C41EDB15-66C9-4286-8148-2ACF5EB6BBAE}" presName="parentLeftMargin" presStyleLbl="node1" presStyleIdx="0" presStyleCnt="2"/>
      <dgm:spPr/>
    </dgm:pt>
    <dgm:pt modelId="{F4C1F9D7-3753-42B6-BF16-21F64EEEE5E2}" type="pres">
      <dgm:prSet presAssocID="{C41EDB15-66C9-4286-8148-2ACF5EB6BBAE}" presName="parentText" presStyleLbl="node1" presStyleIdx="1" presStyleCnt="2">
        <dgm:presLayoutVars>
          <dgm:chMax val="0"/>
          <dgm:bulletEnabled val="1"/>
        </dgm:presLayoutVars>
      </dgm:prSet>
      <dgm:spPr/>
    </dgm:pt>
    <dgm:pt modelId="{15E2A1D8-BF9E-4782-B175-BF7EA3A1EDE3}" type="pres">
      <dgm:prSet presAssocID="{C41EDB15-66C9-4286-8148-2ACF5EB6BBAE}" presName="negativeSpace" presStyleCnt="0"/>
      <dgm:spPr/>
    </dgm:pt>
    <dgm:pt modelId="{4814E991-7DBF-4843-93D4-DB1C89AF3D2D}" type="pres">
      <dgm:prSet presAssocID="{C41EDB15-66C9-4286-8148-2ACF5EB6BBAE}" presName="childText" presStyleLbl="conFgAcc1" presStyleIdx="1" presStyleCnt="2">
        <dgm:presLayoutVars>
          <dgm:bulletEnabled val="1"/>
        </dgm:presLayoutVars>
      </dgm:prSet>
      <dgm:spPr/>
    </dgm:pt>
  </dgm:ptLst>
  <dgm:cxnLst>
    <dgm:cxn modelId="{3BCB9700-9BE1-4133-9B76-5B8FBEB58D3D}" type="presOf" srcId="{C41EDB15-66C9-4286-8148-2ACF5EB6BBAE}" destId="{F4C1F9D7-3753-42B6-BF16-21F64EEEE5E2}" srcOrd="1" destOrd="0" presId="urn:microsoft.com/office/officeart/2005/8/layout/list1"/>
    <dgm:cxn modelId="{2A8ED701-4A25-425F-9A8C-42EC5CEF4A31}" type="presOf" srcId="{289C2EB8-7A7B-489C-8982-546E421D7A12}" destId="{4814E991-7DBF-4843-93D4-DB1C89AF3D2D}" srcOrd="0" destOrd="3" presId="urn:microsoft.com/office/officeart/2005/8/layout/list1"/>
    <dgm:cxn modelId="{3D0DDC04-CA84-49B6-8E7C-C8B5D73DBCA7}" srcId="{C41EDB15-66C9-4286-8148-2ACF5EB6BBAE}" destId="{8DD724D2-AAEC-493B-B10B-7ADBCB3BD276}" srcOrd="4" destOrd="0" parTransId="{6D4C151D-3A45-4807-BC6C-F623A6354863}" sibTransId="{9A388B52-1328-4329-92DA-C19644864DCC}"/>
    <dgm:cxn modelId="{5FA73210-FAE6-43FE-A003-34D76B08B2B7}" srcId="{C41EDB15-66C9-4286-8148-2ACF5EB6BBAE}" destId="{E169B479-8F94-4FEB-832B-19DB2D9DD33A}" srcOrd="1" destOrd="0" parTransId="{9D8BE696-DC98-4E6A-99B9-F88E4D1590DD}" sibTransId="{EF2178FF-43CE-4B6B-8E6C-BD127F87A893}"/>
    <dgm:cxn modelId="{F4192D26-7FDF-4B35-B6BF-797C60454A5A}" srcId="{C41EDB15-66C9-4286-8148-2ACF5EB6BBAE}" destId="{17D3C5EA-1F45-48AB-A36D-F220ECFB3C82}" srcOrd="6" destOrd="0" parTransId="{E11129CF-7092-47A5-91CC-4D50C4AB4C31}" sibTransId="{0B9A2C98-8AD9-439D-9CC2-3DA118B3E6A4}"/>
    <dgm:cxn modelId="{23CA3829-2489-43A4-AE70-BB2A3F9E27F4}" type="presOf" srcId="{BC473940-BDDD-4147-A8E7-EDB410DF7B12}" destId="{4814E991-7DBF-4843-93D4-DB1C89AF3D2D}" srcOrd="0" destOrd="7" presId="urn:microsoft.com/office/officeart/2005/8/layout/list1"/>
    <dgm:cxn modelId="{A596A42A-3BC6-42B0-89E4-F3B5238F654E}" srcId="{C41EDB15-66C9-4286-8148-2ACF5EB6BBAE}" destId="{B24FF6B8-684E-4F0F-91FB-E97690F6773B}" srcOrd="5" destOrd="0" parTransId="{3E438F9F-5E23-41FC-8717-C7EE99750DFE}" sibTransId="{ACB84FEF-B208-4581-BB76-A5D6A029B172}"/>
    <dgm:cxn modelId="{18B3B334-7B70-4C45-8D2E-8D676B77E579}" srcId="{1546755F-4964-4044-AFB1-7FF14D6819A7}" destId="{24292FC8-29AB-4D3D-9E43-1F7A586DE542}" srcOrd="1" destOrd="0" parTransId="{62D9363F-C057-4C1E-BFC4-33A3AFCCDA06}" sibTransId="{25542F14-6030-46F1-947C-C8D8F8529A74}"/>
    <dgm:cxn modelId="{DD87CE3C-631D-4887-8985-88F62EE613C0}" type="presOf" srcId="{C41EDB15-66C9-4286-8148-2ACF5EB6BBAE}" destId="{F521695D-64DF-423A-B7C4-076462316BFB}" srcOrd="0" destOrd="0" presId="urn:microsoft.com/office/officeart/2005/8/layout/list1"/>
    <dgm:cxn modelId="{CFC08F40-ABE6-4E2E-BED1-63EE96485D56}" type="presOf" srcId="{D443D630-BF30-41FD-ADFF-CF58E041DB0A}" destId="{4282A3D1-D118-41E9-88F2-F03A4030C43F}" srcOrd="0" destOrd="0" presId="urn:microsoft.com/office/officeart/2005/8/layout/list1"/>
    <dgm:cxn modelId="{A9A9F15F-5E75-4C82-83D2-39750796FC0B}" type="presOf" srcId="{24292FC8-29AB-4D3D-9E43-1F7A586DE542}" destId="{4282A3D1-D118-41E9-88F2-F03A4030C43F}" srcOrd="0" destOrd="1" presId="urn:microsoft.com/office/officeart/2005/8/layout/list1"/>
    <dgm:cxn modelId="{3DAB1A42-0323-431B-BC9C-02995E1C882F}" type="presOf" srcId="{1546755F-4964-4044-AFB1-7FF14D6819A7}" destId="{DAF96BCA-0F80-4582-9505-556CFA6DAC88}" srcOrd="0" destOrd="0" presId="urn:microsoft.com/office/officeart/2005/8/layout/list1"/>
    <dgm:cxn modelId="{CD28CB66-F2C9-4858-A265-363FD875A69E}" srcId="{C41EDB15-66C9-4286-8148-2ACF5EB6BBAE}" destId="{93451209-8D9F-41A7-9C04-6624597C961A}" srcOrd="0" destOrd="0" parTransId="{12BEF7E1-1056-4AAF-8C1B-70B12B143759}" sibTransId="{1C33BA56-9DFB-4DC9-B93A-F2679E115518}"/>
    <dgm:cxn modelId="{CB30296C-6F82-4D43-BD43-14E70EB48C7C}" srcId="{1546755F-4964-4044-AFB1-7FF14D6819A7}" destId="{D443D630-BF30-41FD-ADFF-CF58E041DB0A}" srcOrd="0" destOrd="0" parTransId="{0FCB1AB8-9C80-4BE5-9671-2465C522C018}" sibTransId="{D1D94CEE-AF80-433B-918F-92FF66B32E93}"/>
    <dgm:cxn modelId="{04F5654C-5FA1-4947-8F4F-A6BF4C290163}" srcId="{C41EDB15-66C9-4286-8148-2ACF5EB6BBAE}" destId="{BC473940-BDDD-4147-A8E7-EDB410DF7B12}" srcOrd="7" destOrd="0" parTransId="{871C0997-5A4C-46A0-B0E8-69939304147A}" sibTransId="{59461F5F-34E7-41E9-99DF-0A36EB59CF51}"/>
    <dgm:cxn modelId="{D6507750-4C80-4E51-AD37-DF31A3C67FC0}" srcId="{C41EDB15-66C9-4286-8148-2ACF5EB6BBAE}" destId="{1092E608-C38C-4CCF-8D45-FF01B4B3C5FE}" srcOrd="2" destOrd="0" parTransId="{40E78E85-0F43-49E2-B168-0E8D4EC498B6}" sibTransId="{C1473703-6986-452D-A46E-4C3174A0C8C7}"/>
    <dgm:cxn modelId="{59A00859-F91F-4B96-9412-28B1FD40E730}" type="presOf" srcId="{17D3C5EA-1F45-48AB-A36D-F220ECFB3C82}" destId="{4814E991-7DBF-4843-93D4-DB1C89AF3D2D}" srcOrd="0" destOrd="6" presId="urn:microsoft.com/office/officeart/2005/8/layout/list1"/>
    <dgm:cxn modelId="{CD809681-640D-4CD5-95C3-40639587828E}" type="presOf" srcId="{B24FF6B8-684E-4F0F-91FB-E97690F6773B}" destId="{4814E991-7DBF-4843-93D4-DB1C89AF3D2D}" srcOrd="0" destOrd="5" presId="urn:microsoft.com/office/officeart/2005/8/layout/list1"/>
    <dgm:cxn modelId="{9DEFFBB1-0B1C-4E8A-941F-414187E988E8}" srcId="{4F88F2EC-417E-4C77-B787-5488BA9D4F4A}" destId="{C41EDB15-66C9-4286-8148-2ACF5EB6BBAE}" srcOrd="1" destOrd="0" parTransId="{E3309E5A-FDC4-4B42-AD0B-EDDFEADC252D}" sibTransId="{AB63C77B-8B80-466C-AF5E-B9A700BF1BCF}"/>
    <dgm:cxn modelId="{3BCC90C2-8609-4C1D-AD4E-E272757565CB}" type="presOf" srcId="{1546755F-4964-4044-AFB1-7FF14D6819A7}" destId="{DD650CB5-CD28-44B1-B89B-F4D9561BB453}" srcOrd="1" destOrd="0" presId="urn:microsoft.com/office/officeart/2005/8/layout/list1"/>
    <dgm:cxn modelId="{9C8656C4-2387-4F15-8F3A-B82A545D0F22}" srcId="{C41EDB15-66C9-4286-8148-2ACF5EB6BBAE}" destId="{289C2EB8-7A7B-489C-8982-546E421D7A12}" srcOrd="3" destOrd="0" parTransId="{50C40914-B15F-4C3D-BA10-E0814D6DD3EC}" sibTransId="{6818FAF9-0603-4884-A0FD-E9E6F4ADAC10}"/>
    <dgm:cxn modelId="{461522D1-DF34-45E2-B237-686CACBCDFAF}" srcId="{4F88F2EC-417E-4C77-B787-5488BA9D4F4A}" destId="{1546755F-4964-4044-AFB1-7FF14D6819A7}" srcOrd="0" destOrd="0" parTransId="{DF45ED8B-524B-4B91-A9CA-DC2E49DC0246}" sibTransId="{1EEAE7E3-F3C8-4EFB-8DD2-E15F1D3DA1F1}"/>
    <dgm:cxn modelId="{F63256D2-D202-4A35-8ED6-6E8599EAEB33}" type="presOf" srcId="{1092E608-C38C-4CCF-8D45-FF01B4B3C5FE}" destId="{4814E991-7DBF-4843-93D4-DB1C89AF3D2D}" srcOrd="0" destOrd="2" presId="urn:microsoft.com/office/officeart/2005/8/layout/list1"/>
    <dgm:cxn modelId="{F205C5D7-6155-4FE7-9171-6CFCD5A17C85}" type="presOf" srcId="{4F88F2EC-417E-4C77-B787-5488BA9D4F4A}" destId="{ED07BE24-B6BD-446A-912A-8370B8B65FA5}" srcOrd="0" destOrd="0" presId="urn:microsoft.com/office/officeart/2005/8/layout/list1"/>
    <dgm:cxn modelId="{F0F80DDB-66E3-4D66-8C26-F0CC70D70991}" type="presOf" srcId="{93451209-8D9F-41A7-9C04-6624597C961A}" destId="{4814E991-7DBF-4843-93D4-DB1C89AF3D2D}" srcOrd="0" destOrd="0" presId="urn:microsoft.com/office/officeart/2005/8/layout/list1"/>
    <dgm:cxn modelId="{A6072FF2-A14A-402B-93F2-C00E9A91BDB6}" type="presOf" srcId="{E169B479-8F94-4FEB-832B-19DB2D9DD33A}" destId="{4814E991-7DBF-4843-93D4-DB1C89AF3D2D}" srcOrd="0" destOrd="1" presId="urn:microsoft.com/office/officeart/2005/8/layout/list1"/>
    <dgm:cxn modelId="{9617F6FE-41C7-4EC2-8B40-FD9BD05D46C4}" type="presOf" srcId="{8DD724D2-AAEC-493B-B10B-7ADBCB3BD276}" destId="{4814E991-7DBF-4843-93D4-DB1C89AF3D2D}" srcOrd="0" destOrd="4" presId="urn:microsoft.com/office/officeart/2005/8/layout/list1"/>
    <dgm:cxn modelId="{89C71D2B-453E-4DA4-8BAE-522D1A9285C8}" type="presParOf" srcId="{ED07BE24-B6BD-446A-912A-8370B8B65FA5}" destId="{8B3D63AE-592F-4165-882D-2CF87C335D93}" srcOrd="0" destOrd="0" presId="urn:microsoft.com/office/officeart/2005/8/layout/list1"/>
    <dgm:cxn modelId="{C9D0AF61-680C-42BE-A031-D33AD82C1EFE}" type="presParOf" srcId="{8B3D63AE-592F-4165-882D-2CF87C335D93}" destId="{DAF96BCA-0F80-4582-9505-556CFA6DAC88}" srcOrd="0" destOrd="0" presId="urn:microsoft.com/office/officeart/2005/8/layout/list1"/>
    <dgm:cxn modelId="{BF53F52E-A492-4C5D-BE84-BF11CE523715}" type="presParOf" srcId="{8B3D63AE-592F-4165-882D-2CF87C335D93}" destId="{DD650CB5-CD28-44B1-B89B-F4D9561BB453}" srcOrd="1" destOrd="0" presId="urn:microsoft.com/office/officeart/2005/8/layout/list1"/>
    <dgm:cxn modelId="{CC67DFFA-CCDC-4829-8C5C-214BF012FE47}" type="presParOf" srcId="{ED07BE24-B6BD-446A-912A-8370B8B65FA5}" destId="{7E54A114-8DDC-4E70-BC5D-2672336AD68C}" srcOrd="1" destOrd="0" presId="urn:microsoft.com/office/officeart/2005/8/layout/list1"/>
    <dgm:cxn modelId="{9270702B-556C-47CA-A028-6D654BB7248B}" type="presParOf" srcId="{ED07BE24-B6BD-446A-912A-8370B8B65FA5}" destId="{4282A3D1-D118-41E9-88F2-F03A4030C43F}" srcOrd="2" destOrd="0" presId="urn:microsoft.com/office/officeart/2005/8/layout/list1"/>
    <dgm:cxn modelId="{AFA1155C-3E5A-4185-8F49-4B5A4D2117CD}" type="presParOf" srcId="{ED07BE24-B6BD-446A-912A-8370B8B65FA5}" destId="{0596525D-EE65-4121-B827-AC7974DF443D}" srcOrd="3" destOrd="0" presId="urn:microsoft.com/office/officeart/2005/8/layout/list1"/>
    <dgm:cxn modelId="{656B0C81-91C1-4AE9-A3B8-1BB223D9FCFA}" type="presParOf" srcId="{ED07BE24-B6BD-446A-912A-8370B8B65FA5}" destId="{D12F4140-F7A4-4EA0-87E1-60B7FBBDC210}" srcOrd="4" destOrd="0" presId="urn:microsoft.com/office/officeart/2005/8/layout/list1"/>
    <dgm:cxn modelId="{594C8573-01E8-443C-8AC8-95898543D7B7}" type="presParOf" srcId="{D12F4140-F7A4-4EA0-87E1-60B7FBBDC210}" destId="{F521695D-64DF-423A-B7C4-076462316BFB}" srcOrd="0" destOrd="0" presId="urn:microsoft.com/office/officeart/2005/8/layout/list1"/>
    <dgm:cxn modelId="{299B19DA-8EC1-44BD-ABB2-7D011399951E}" type="presParOf" srcId="{D12F4140-F7A4-4EA0-87E1-60B7FBBDC210}" destId="{F4C1F9D7-3753-42B6-BF16-21F64EEEE5E2}" srcOrd="1" destOrd="0" presId="urn:microsoft.com/office/officeart/2005/8/layout/list1"/>
    <dgm:cxn modelId="{D1A9D64B-92E9-4558-B535-518CE22A0C42}" type="presParOf" srcId="{ED07BE24-B6BD-446A-912A-8370B8B65FA5}" destId="{15E2A1D8-BF9E-4782-B175-BF7EA3A1EDE3}" srcOrd="5" destOrd="0" presId="urn:microsoft.com/office/officeart/2005/8/layout/list1"/>
    <dgm:cxn modelId="{001B46C7-1282-497D-BA17-23DFBFF7CFF0}" type="presParOf" srcId="{ED07BE24-B6BD-446A-912A-8370B8B65FA5}" destId="{4814E991-7DBF-4843-93D4-DB1C89AF3D2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BE807B3-02B3-404D-9BC5-6622420474D5}"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n-US"/>
        </a:p>
      </dgm:t>
    </dgm:pt>
    <dgm:pt modelId="{72A51615-171A-4603-B36A-0231F59EFB80}">
      <dgm:prSet/>
      <dgm:spPr/>
      <dgm:t>
        <a:bodyPr/>
        <a:lstStyle/>
        <a:p>
          <a:pPr algn="ctr" rtl="0"/>
          <a:r>
            <a:rPr lang="en-US" dirty="0">
              <a:solidFill>
                <a:schemeClr val="tx1"/>
              </a:solidFill>
            </a:rPr>
            <a:t>In 2022 - 321 residents experienced homelessness at a given moment (likely an undercount</a:t>
          </a:r>
          <a:r>
            <a:rPr lang="en-US" dirty="0">
              <a:solidFill>
                <a:schemeClr val="tx1"/>
              </a:solidFill>
              <a:latin typeface="Corbel" panose="020B0503020204020204"/>
            </a:rPr>
            <a:t>). Expected to be 507 in 2023 PIT count. </a:t>
          </a:r>
          <a:endParaRPr lang="en-US" dirty="0">
            <a:solidFill>
              <a:schemeClr val="tx1"/>
            </a:solidFill>
          </a:endParaRPr>
        </a:p>
      </dgm:t>
    </dgm:pt>
    <dgm:pt modelId="{2B4874B3-D3F3-4079-AE00-AECAC8648806}" type="parTrans" cxnId="{12523000-C632-423D-861E-645B34BE1FF0}">
      <dgm:prSet/>
      <dgm:spPr/>
      <dgm:t>
        <a:bodyPr/>
        <a:lstStyle/>
        <a:p>
          <a:pPr algn="l"/>
          <a:endParaRPr lang="en-US"/>
        </a:p>
      </dgm:t>
    </dgm:pt>
    <dgm:pt modelId="{0D5B6AE5-DC84-4E10-8DEC-17753145247A}" type="sibTrans" cxnId="{12523000-C632-423D-861E-645B34BE1FF0}">
      <dgm:prSet/>
      <dgm:spPr/>
      <dgm:t>
        <a:bodyPr/>
        <a:lstStyle/>
        <a:p>
          <a:pPr algn="l"/>
          <a:endParaRPr lang="en-US"/>
        </a:p>
      </dgm:t>
    </dgm:pt>
    <dgm:pt modelId="{CE7F5054-1D19-4524-ABC7-1A08A2182B09}">
      <dgm:prSet/>
      <dgm:spPr/>
      <dgm:t>
        <a:bodyPr/>
        <a:lstStyle/>
        <a:p>
          <a:pPr algn="ctr"/>
          <a:r>
            <a:rPr lang="en-US" dirty="0">
              <a:solidFill>
                <a:schemeClr val="tx1"/>
              </a:solidFill>
            </a:rPr>
            <a:t>148 were living in a place not intended for human habitation (on the street, in a tent, in a vehicle, etc.).</a:t>
          </a:r>
        </a:p>
      </dgm:t>
    </dgm:pt>
    <dgm:pt modelId="{9D3CC210-4273-4DAF-8B46-2BF433846FD3}" type="parTrans" cxnId="{02BA597E-83D1-4D62-8274-06ED51DF89A4}">
      <dgm:prSet/>
      <dgm:spPr/>
      <dgm:t>
        <a:bodyPr/>
        <a:lstStyle/>
        <a:p>
          <a:pPr algn="l"/>
          <a:endParaRPr lang="en-US"/>
        </a:p>
      </dgm:t>
    </dgm:pt>
    <dgm:pt modelId="{7640F35F-D72E-4D55-A51D-8F780B844FE6}" type="sibTrans" cxnId="{02BA597E-83D1-4D62-8274-06ED51DF89A4}">
      <dgm:prSet/>
      <dgm:spPr/>
      <dgm:t>
        <a:bodyPr/>
        <a:lstStyle/>
        <a:p>
          <a:pPr algn="l"/>
          <a:endParaRPr lang="en-US"/>
        </a:p>
      </dgm:t>
    </dgm:pt>
    <dgm:pt modelId="{16AED923-8042-4BAE-A47F-E1FB58001EA3}">
      <dgm:prSet/>
      <dgm:spPr/>
      <dgm:t>
        <a:bodyPr/>
        <a:lstStyle/>
        <a:p>
          <a:pPr algn="ctr"/>
          <a:r>
            <a:rPr lang="en-US" dirty="0">
              <a:solidFill>
                <a:schemeClr val="tx1"/>
              </a:solidFill>
            </a:rPr>
            <a:t>173 were in temporary shelter provided by a government agency or charitable organization.</a:t>
          </a:r>
        </a:p>
      </dgm:t>
    </dgm:pt>
    <dgm:pt modelId="{76755324-4E07-437D-A97D-65C4A0A3F62F}" type="parTrans" cxnId="{0F424706-4CDC-411A-AB7B-E4EF7B07DAF7}">
      <dgm:prSet/>
      <dgm:spPr/>
      <dgm:t>
        <a:bodyPr/>
        <a:lstStyle/>
        <a:p>
          <a:pPr algn="l"/>
          <a:endParaRPr lang="en-US"/>
        </a:p>
      </dgm:t>
    </dgm:pt>
    <dgm:pt modelId="{40260D27-5DEA-495A-BE08-AC0A0D34DE9D}" type="sibTrans" cxnId="{0F424706-4CDC-411A-AB7B-E4EF7B07DAF7}">
      <dgm:prSet/>
      <dgm:spPr/>
      <dgm:t>
        <a:bodyPr/>
        <a:lstStyle/>
        <a:p>
          <a:pPr algn="l"/>
          <a:endParaRPr lang="en-US"/>
        </a:p>
      </dgm:t>
    </dgm:pt>
    <dgm:pt modelId="{8824318F-07B3-481F-B751-6DF5CF1643B6}">
      <dgm:prSet/>
      <dgm:spPr/>
      <dgm:t>
        <a:bodyPr/>
        <a:lstStyle/>
        <a:p>
          <a:pPr algn="ctr"/>
          <a:r>
            <a:rPr lang="en-US" dirty="0">
              <a:solidFill>
                <a:schemeClr val="tx1"/>
              </a:solidFill>
            </a:rPr>
            <a:t>40.4% of households are renters</a:t>
          </a:r>
        </a:p>
      </dgm:t>
    </dgm:pt>
    <dgm:pt modelId="{7D47096E-3169-475C-89AB-8D67272558C0}" type="parTrans" cxnId="{25D45000-95B7-4EE3-A342-C5A02C00CEA9}">
      <dgm:prSet/>
      <dgm:spPr/>
      <dgm:t>
        <a:bodyPr/>
        <a:lstStyle/>
        <a:p>
          <a:pPr algn="l"/>
          <a:endParaRPr lang="en-US"/>
        </a:p>
      </dgm:t>
    </dgm:pt>
    <dgm:pt modelId="{7E80513F-DEB1-4C0A-B454-6F9A127F11BD}" type="sibTrans" cxnId="{25D45000-95B7-4EE3-A342-C5A02C00CEA9}">
      <dgm:prSet/>
      <dgm:spPr/>
      <dgm:t>
        <a:bodyPr/>
        <a:lstStyle/>
        <a:p>
          <a:pPr algn="l"/>
          <a:endParaRPr lang="en-US"/>
        </a:p>
      </dgm:t>
    </dgm:pt>
    <dgm:pt modelId="{92862248-0ECE-473B-BAA5-D7CA25560623}">
      <dgm:prSet/>
      <dgm:spPr/>
      <dgm:t>
        <a:bodyPr/>
        <a:lstStyle/>
        <a:p>
          <a:pPr algn="ctr"/>
          <a:r>
            <a:rPr lang="en-US" dirty="0">
              <a:solidFill>
                <a:schemeClr val="tx1"/>
              </a:solidFill>
            </a:rPr>
            <a:t>53.69% of renter households are considered rent overburdened.</a:t>
          </a:r>
        </a:p>
      </dgm:t>
    </dgm:pt>
    <dgm:pt modelId="{923D8713-ABB6-4AFF-92D2-02016754627C}" type="parTrans" cxnId="{DA0D172C-98B5-44FC-9800-E26890384DC9}">
      <dgm:prSet/>
      <dgm:spPr/>
      <dgm:t>
        <a:bodyPr/>
        <a:lstStyle/>
        <a:p>
          <a:pPr algn="l"/>
          <a:endParaRPr lang="en-US"/>
        </a:p>
      </dgm:t>
    </dgm:pt>
    <dgm:pt modelId="{0F4E4780-1290-40D0-84AE-B97F7A2921F2}" type="sibTrans" cxnId="{DA0D172C-98B5-44FC-9800-E26890384DC9}">
      <dgm:prSet/>
      <dgm:spPr/>
      <dgm:t>
        <a:bodyPr/>
        <a:lstStyle/>
        <a:p>
          <a:pPr algn="l"/>
          <a:endParaRPr lang="en-US"/>
        </a:p>
      </dgm:t>
    </dgm:pt>
    <dgm:pt modelId="{E6127BE8-F1B3-4F84-8F11-FA9586E62038}" type="pres">
      <dgm:prSet presAssocID="{CBE807B3-02B3-404D-9BC5-6622420474D5}" presName="diagram" presStyleCnt="0">
        <dgm:presLayoutVars>
          <dgm:dir/>
          <dgm:resizeHandles val="exact"/>
        </dgm:presLayoutVars>
      </dgm:prSet>
      <dgm:spPr/>
    </dgm:pt>
    <dgm:pt modelId="{4B17BA4A-B783-488A-ADFE-C949FA4B404A}" type="pres">
      <dgm:prSet presAssocID="{72A51615-171A-4603-B36A-0231F59EFB80}" presName="node" presStyleLbl="node1" presStyleIdx="0" presStyleCnt="5">
        <dgm:presLayoutVars>
          <dgm:bulletEnabled val="1"/>
        </dgm:presLayoutVars>
      </dgm:prSet>
      <dgm:spPr/>
    </dgm:pt>
    <dgm:pt modelId="{CEAB64CD-B9F1-4705-86FE-A3A52185F408}" type="pres">
      <dgm:prSet presAssocID="{0D5B6AE5-DC84-4E10-8DEC-17753145247A}" presName="sibTrans" presStyleCnt="0"/>
      <dgm:spPr/>
    </dgm:pt>
    <dgm:pt modelId="{C6BF1EC7-1580-4B3D-B611-B5DA897A35C3}" type="pres">
      <dgm:prSet presAssocID="{CE7F5054-1D19-4524-ABC7-1A08A2182B09}" presName="node" presStyleLbl="node1" presStyleIdx="1" presStyleCnt="5">
        <dgm:presLayoutVars>
          <dgm:bulletEnabled val="1"/>
        </dgm:presLayoutVars>
      </dgm:prSet>
      <dgm:spPr/>
    </dgm:pt>
    <dgm:pt modelId="{365A5774-D56D-4AED-8E75-3E2BF58F8067}" type="pres">
      <dgm:prSet presAssocID="{7640F35F-D72E-4D55-A51D-8F780B844FE6}" presName="sibTrans" presStyleCnt="0"/>
      <dgm:spPr/>
    </dgm:pt>
    <dgm:pt modelId="{92C3CF49-BE59-4547-8B11-AA39BB9463EB}" type="pres">
      <dgm:prSet presAssocID="{16AED923-8042-4BAE-A47F-E1FB58001EA3}" presName="node" presStyleLbl="node1" presStyleIdx="2" presStyleCnt="5">
        <dgm:presLayoutVars>
          <dgm:bulletEnabled val="1"/>
        </dgm:presLayoutVars>
      </dgm:prSet>
      <dgm:spPr/>
    </dgm:pt>
    <dgm:pt modelId="{60FE2BF8-4436-4EAE-9BBE-33C3AC710A32}" type="pres">
      <dgm:prSet presAssocID="{40260D27-5DEA-495A-BE08-AC0A0D34DE9D}" presName="sibTrans" presStyleCnt="0"/>
      <dgm:spPr/>
    </dgm:pt>
    <dgm:pt modelId="{64A995DB-565D-4CBF-B929-236F23781FB2}" type="pres">
      <dgm:prSet presAssocID="{8824318F-07B3-481F-B751-6DF5CF1643B6}" presName="node" presStyleLbl="node1" presStyleIdx="3" presStyleCnt="5">
        <dgm:presLayoutVars>
          <dgm:bulletEnabled val="1"/>
        </dgm:presLayoutVars>
      </dgm:prSet>
      <dgm:spPr/>
    </dgm:pt>
    <dgm:pt modelId="{4B9155F9-654B-4A4E-96C5-20B998077DBD}" type="pres">
      <dgm:prSet presAssocID="{7E80513F-DEB1-4C0A-B454-6F9A127F11BD}" presName="sibTrans" presStyleCnt="0"/>
      <dgm:spPr/>
    </dgm:pt>
    <dgm:pt modelId="{9E6A58A8-C1A3-4F78-8C3F-E3A470AB1090}" type="pres">
      <dgm:prSet presAssocID="{92862248-0ECE-473B-BAA5-D7CA25560623}" presName="node" presStyleLbl="node1" presStyleIdx="4" presStyleCnt="5">
        <dgm:presLayoutVars>
          <dgm:bulletEnabled val="1"/>
        </dgm:presLayoutVars>
      </dgm:prSet>
      <dgm:spPr/>
    </dgm:pt>
  </dgm:ptLst>
  <dgm:cxnLst>
    <dgm:cxn modelId="{12523000-C632-423D-861E-645B34BE1FF0}" srcId="{CBE807B3-02B3-404D-9BC5-6622420474D5}" destId="{72A51615-171A-4603-B36A-0231F59EFB80}" srcOrd="0" destOrd="0" parTransId="{2B4874B3-D3F3-4079-AE00-AECAC8648806}" sibTransId="{0D5B6AE5-DC84-4E10-8DEC-17753145247A}"/>
    <dgm:cxn modelId="{25D45000-95B7-4EE3-A342-C5A02C00CEA9}" srcId="{CBE807B3-02B3-404D-9BC5-6622420474D5}" destId="{8824318F-07B3-481F-B751-6DF5CF1643B6}" srcOrd="3" destOrd="0" parTransId="{7D47096E-3169-475C-89AB-8D67272558C0}" sibTransId="{7E80513F-DEB1-4C0A-B454-6F9A127F11BD}"/>
    <dgm:cxn modelId="{90C8FF05-7135-497A-965A-EDAAB86F3EFF}" type="presOf" srcId="{16AED923-8042-4BAE-A47F-E1FB58001EA3}" destId="{92C3CF49-BE59-4547-8B11-AA39BB9463EB}" srcOrd="0" destOrd="0" presId="urn:microsoft.com/office/officeart/2005/8/layout/default"/>
    <dgm:cxn modelId="{0F424706-4CDC-411A-AB7B-E4EF7B07DAF7}" srcId="{CBE807B3-02B3-404D-9BC5-6622420474D5}" destId="{16AED923-8042-4BAE-A47F-E1FB58001EA3}" srcOrd="2" destOrd="0" parTransId="{76755324-4E07-437D-A97D-65C4A0A3F62F}" sibTransId="{40260D27-5DEA-495A-BE08-AC0A0D34DE9D}"/>
    <dgm:cxn modelId="{ED917210-BE35-482C-9AF3-46898D2ECDA9}" type="presOf" srcId="{CE7F5054-1D19-4524-ABC7-1A08A2182B09}" destId="{C6BF1EC7-1580-4B3D-B611-B5DA897A35C3}" srcOrd="0" destOrd="0" presId="urn:microsoft.com/office/officeart/2005/8/layout/default"/>
    <dgm:cxn modelId="{DA0D172C-98B5-44FC-9800-E26890384DC9}" srcId="{CBE807B3-02B3-404D-9BC5-6622420474D5}" destId="{92862248-0ECE-473B-BAA5-D7CA25560623}" srcOrd="4" destOrd="0" parTransId="{923D8713-ABB6-4AFF-92D2-02016754627C}" sibTransId="{0F4E4780-1290-40D0-84AE-B97F7A2921F2}"/>
    <dgm:cxn modelId="{D2816132-A165-45C7-9E3C-7E346D4E374E}" type="presOf" srcId="{CBE807B3-02B3-404D-9BC5-6622420474D5}" destId="{E6127BE8-F1B3-4F84-8F11-FA9586E62038}" srcOrd="0" destOrd="0" presId="urn:microsoft.com/office/officeart/2005/8/layout/default"/>
    <dgm:cxn modelId="{76286950-A6E4-4E58-9CB1-01B4344F31AB}" type="presOf" srcId="{72A51615-171A-4603-B36A-0231F59EFB80}" destId="{4B17BA4A-B783-488A-ADFE-C949FA4B404A}" srcOrd="0" destOrd="0" presId="urn:microsoft.com/office/officeart/2005/8/layout/default"/>
    <dgm:cxn modelId="{25257173-6AAA-4BBA-8BA2-071F479B7D63}" type="presOf" srcId="{92862248-0ECE-473B-BAA5-D7CA25560623}" destId="{9E6A58A8-C1A3-4F78-8C3F-E3A470AB1090}" srcOrd="0" destOrd="0" presId="urn:microsoft.com/office/officeart/2005/8/layout/default"/>
    <dgm:cxn modelId="{02BA597E-83D1-4D62-8274-06ED51DF89A4}" srcId="{CBE807B3-02B3-404D-9BC5-6622420474D5}" destId="{CE7F5054-1D19-4524-ABC7-1A08A2182B09}" srcOrd="1" destOrd="0" parTransId="{9D3CC210-4273-4DAF-8B46-2BF433846FD3}" sibTransId="{7640F35F-D72E-4D55-A51D-8F780B844FE6}"/>
    <dgm:cxn modelId="{7341038F-FE78-4A7F-9748-71B442E684A3}" type="presOf" srcId="{8824318F-07B3-481F-B751-6DF5CF1643B6}" destId="{64A995DB-565D-4CBF-B929-236F23781FB2}" srcOrd="0" destOrd="0" presId="urn:microsoft.com/office/officeart/2005/8/layout/default"/>
    <dgm:cxn modelId="{10BFCC4D-BC6C-4F58-9414-2947F6F18D90}" type="presParOf" srcId="{E6127BE8-F1B3-4F84-8F11-FA9586E62038}" destId="{4B17BA4A-B783-488A-ADFE-C949FA4B404A}" srcOrd="0" destOrd="0" presId="urn:microsoft.com/office/officeart/2005/8/layout/default"/>
    <dgm:cxn modelId="{13622FF4-EC3A-4FD9-9179-1D8370EE8065}" type="presParOf" srcId="{E6127BE8-F1B3-4F84-8F11-FA9586E62038}" destId="{CEAB64CD-B9F1-4705-86FE-A3A52185F408}" srcOrd="1" destOrd="0" presId="urn:microsoft.com/office/officeart/2005/8/layout/default"/>
    <dgm:cxn modelId="{9C639979-1B06-45C7-AC9C-1D4C831E5A8D}" type="presParOf" srcId="{E6127BE8-F1B3-4F84-8F11-FA9586E62038}" destId="{C6BF1EC7-1580-4B3D-B611-B5DA897A35C3}" srcOrd="2" destOrd="0" presId="urn:microsoft.com/office/officeart/2005/8/layout/default"/>
    <dgm:cxn modelId="{5A33F92C-373D-4898-80FB-2EFAF9B76C46}" type="presParOf" srcId="{E6127BE8-F1B3-4F84-8F11-FA9586E62038}" destId="{365A5774-D56D-4AED-8E75-3E2BF58F8067}" srcOrd="3" destOrd="0" presId="urn:microsoft.com/office/officeart/2005/8/layout/default"/>
    <dgm:cxn modelId="{A439B085-1A64-477F-B34D-81076DFCF2B2}" type="presParOf" srcId="{E6127BE8-F1B3-4F84-8F11-FA9586E62038}" destId="{92C3CF49-BE59-4547-8B11-AA39BB9463EB}" srcOrd="4" destOrd="0" presId="urn:microsoft.com/office/officeart/2005/8/layout/default"/>
    <dgm:cxn modelId="{EDE2FF60-D5FA-4C7A-9872-C36AC3D1CCEE}" type="presParOf" srcId="{E6127BE8-F1B3-4F84-8F11-FA9586E62038}" destId="{60FE2BF8-4436-4EAE-9BBE-33C3AC710A32}" srcOrd="5" destOrd="0" presId="urn:microsoft.com/office/officeart/2005/8/layout/default"/>
    <dgm:cxn modelId="{3AC61E5F-9EDC-4B49-B9DB-A7BD42FAB71F}" type="presParOf" srcId="{E6127BE8-F1B3-4F84-8F11-FA9586E62038}" destId="{64A995DB-565D-4CBF-B929-236F23781FB2}" srcOrd="6" destOrd="0" presId="urn:microsoft.com/office/officeart/2005/8/layout/default"/>
    <dgm:cxn modelId="{B641B46C-FC65-4205-A27E-36B49FA99D18}" type="presParOf" srcId="{E6127BE8-F1B3-4F84-8F11-FA9586E62038}" destId="{4B9155F9-654B-4A4E-96C5-20B998077DBD}" srcOrd="7" destOrd="0" presId="urn:microsoft.com/office/officeart/2005/8/layout/default"/>
    <dgm:cxn modelId="{1CF050E2-F6E2-4FD5-9C09-448868A30F54}" type="presParOf" srcId="{E6127BE8-F1B3-4F84-8F11-FA9586E62038}" destId="{9E6A58A8-C1A3-4F78-8C3F-E3A470AB109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6539F-0ABA-4EB3-B8F0-8C53A02D7EC7}">
      <dsp:nvSpPr>
        <dsp:cNvPr id="0" name=""/>
        <dsp:cNvSpPr/>
      </dsp:nvSpPr>
      <dsp:spPr>
        <a:xfrm>
          <a:off x="5008" y="926973"/>
          <a:ext cx="2561625" cy="30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dirty="0"/>
            <a:t>Adult System of Care</a:t>
          </a:r>
        </a:p>
      </dsp:txBody>
      <dsp:txXfrm>
        <a:off x="5008" y="926973"/>
        <a:ext cx="2561625" cy="309375"/>
      </dsp:txXfrm>
    </dsp:sp>
    <dsp:sp modelId="{7CF49F5E-1075-4A66-ADA0-007B69E56CAE}">
      <dsp:nvSpPr>
        <dsp:cNvPr id="0" name=""/>
        <dsp:cNvSpPr/>
      </dsp:nvSpPr>
      <dsp:spPr>
        <a:xfrm>
          <a:off x="2566633" y="76192"/>
          <a:ext cx="512325" cy="2010937"/>
        </a:xfrm>
        <a:prstGeom prst="leftBrace">
          <a:avLst>
            <a:gd name="adj1" fmla="val 35000"/>
            <a:gd name="adj2" fmla="val 50000"/>
          </a:avLst>
        </a:prstGeom>
        <a:noFill/>
        <a:ln w="1587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CC14261B-288B-4A37-9F54-C08B7A573961}">
      <dsp:nvSpPr>
        <dsp:cNvPr id="0" name=""/>
        <dsp:cNvSpPr/>
      </dsp:nvSpPr>
      <dsp:spPr>
        <a:xfrm>
          <a:off x="3283888" y="76192"/>
          <a:ext cx="6967621" cy="2010937"/>
        </a:xfrm>
        <a:prstGeom prst="rect">
          <a:avLst/>
        </a:prstGeom>
        <a:solidFill>
          <a:schemeClr val="accent2">
            <a:lumMod val="40000"/>
            <a:lumOff val="60000"/>
            <a:alpha val="48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Therapy</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Case Management</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Medication Support</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Teletherapy</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CalWORKs/Child Welfare Services Groups</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Peer Support</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Discharge Planning/Care Coordination</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Mental Health Diversion</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Crisis Services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Acute Psychiatric Assessments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IMD/Board and Care/Residential Placements</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HMIS Enrollment in Coordinate Entry</a:t>
          </a:r>
        </a:p>
      </dsp:txBody>
      <dsp:txXfrm>
        <a:off x="3283888" y="76192"/>
        <a:ext cx="6967621" cy="2010937"/>
      </dsp:txXfrm>
    </dsp:sp>
    <dsp:sp modelId="{6A879BE5-70FF-45CC-8386-71B53E601425}">
      <dsp:nvSpPr>
        <dsp:cNvPr id="0" name=""/>
        <dsp:cNvSpPr/>
      </dsp:nvSpPr>
      <dsp:spPr>
        <a:xfrm>
          <a:off x="5008" y="3557889"/>
          <a:ext cx="2561625" cy="30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dirty="0"/>
            <a:t>Children’s System of Care</a:t>
          </a:r>
        </a:p>
      </dsp:txBody>
      <dsp:txXfrm>
        <a:off x="5008" y="3557889"/>
        <a:ext cx="2561625" cy="309375"/>
      </dsp:txXfrm>
    </dsp:sp>
    <dsp:sp modelId="{D7692F3B-06F8-4460-9BCC-9631C1B73EE5}">
      <dsp:nvSpPr>
        <dsp:cNvPr id="0" name=""/>
        <dsp:cNvSpPr/>
      </dsp:nvSpPr>
      <dsp:spPr>
        <a:xfrm>
          <a:off x="2566633" y="2127030"/>
          <a:ext cx="512325" cy="3171093"/>
        </a:xfrm>
        <a:prstGeom prst="leftBrace">
          <a:avLst>
            <a:gd name="adj1" fmla="val 35000"/>
            <a:gd name="adj2" fmla="val 50000"/>
          </a:avLst>
        </a:prstGeom>
        <a:noFill/>
        <a:ln w="1587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75F17508-B0FB-4C0D-87F7-17B8A55DC0DA}">
      <dsp:nvSpPr>
        <dsp:cNvPr id="0" name=""/>
        <dsp:cNvSpPr/>
      </dsp:nvSpPr>
      <dsp:spPr>
        <a:xfrm>
          <a:off x="3283888" y="2123129"/>
          <a:ext cx="6967621" cy="3178894"/>
        </a:xfrm>
        <a:prstGeom prst="rect">
          <a:avLst/>
        </a:prstGeom>
        <a:solidFill>
          <a:schemeClr val="accent1">
            <a:lumMod val="20000"/>
            <a:lumOff val="80000"/>
            <a:alpha val="50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Screening</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Comprehensive assessment including the CANSA/CANS</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MHSA FSP-Intensive Services</a:t>
          </a:r>
        </a:p>
        <a:p>
          <a:pPr marL="114300" lvl="2" indent="-57150" algn="l" defTabSz="444500">
            <a:lnSpc>
              <a:spcPct val="90000"/>
            </a:lnSpc>
            <a:spcBef>
              <a:spcPct val="0"/>
            </a:spcBef>
            <a:spcAft>
              <a:spcPct val="15000"/>
            </a:spcAft>
            <a:buFont typeface="Wingdings" panose="05000000000000000000" pitchFamily="2" charset="2"/>
            <a:buChar char="§"/>
          </a:pPr>
          <a:r>
            <a:rPr lang="en-US" sz="1000" kern="1200" dirty="0">
              <a:solidFill>
                <a:schemeClr val="tx1"/>
              </a:solidFill>
              <a:latin typeface="+mj-lt"/>
            </a:rPr>
            <a:t>Intensive Home-Based Services</a:t>
          </a:r>
        </a:p>
        <a:p>
          <a:pPr marL="114300" lvl="2" indent="-57150" algn="l" defTabSz="444500">
            <a:lnSpc>
              <a:spcPct val="90000"/>
            </a:lnSpc>
            <a:spcBef>
              <a:spcPct val="0"/>
            </a:spcBef>
            <a:spcAft>
              <a:spcPct val="15000"/>
            </a:spcAft>
            <a:buFont typeface="Wingdings" panose="05000000000000000000" pitchFamily="2" charset="2"/>
            <a:buChar char="§"/>
          </a:pPr>
          <a:r>
            <a:rPr lang="en-US" sz="1000" kern="1200" dirty="0">
              <a:solidFill>
                <a:schemeClr val="tx1"/>
              </a:solidFill>
              <a:latin typeface="+mj-lt"/>
            </a:rPr>
            <a:t>Intensive Care Coordination (Child &amp; Family Team meetings with client’s treatment team)</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Katie-A Intensive Services</a:t>
          </a:r>
          <a:endParaRPr lang="en-US" sz="1000" kern="1200" dirty="0">
            <a:solidFill>
              <a:schemeClr val="tx1"/>
            </a:solidFill>
            <a:latin typeface="+mj-lt"/>
          </a:endParaRPr>
        </a:p>
        <a:p>
          <a:pPr marL="114300" lvl="2" indent="-57150" algn="l" defTabSz="444500">
            <a:lnSpc>
              <a:spcPct val="90000"/>
            </a:lnSpc>
            <a:spcBef>
              <a:spcPct val="0"/>
            </a:spcBef>
            <a:spcAft>
              <a:spcPct val="15000"/>
            </a:spcAft>
            <a:buFont typeface="Wingdings" panose="05000000000000000000" pitchFamily="2" charset="2"/>
            <a:buChar char="§"/>
          </a:pPr>
          <a:r>
            <a:rPr lang="en-US" sz="1000" kern="1200">
              <a:solidFill>
                <a:schemeClr val="tx1"/>
              </a:solidFill>
              <a:latin typeface="+mj-lt"/>
            </a:rPr>
            <a:t>Intensive Home-Based Services</a:t>
          </a:r>
          <a:endParaRPr lang="en-US" sz="1000" kern="1200" dirty="0">
            <a:solidFill>
              <a:schemeClr val="tx1"/>
            </a:solidFill>
            <a:latin typeface="+mj-lt"/>
          </a:endParaRPr>
        </a:p>
        <a:p>
          <a:pPr marL="114300" lvl="2" indent="-57150" algn="l" defTabSz="444500">
            <a:lnSpc>
              <a:spcPct val="90000"/>
            </a:lnSpc>
            <a:spcBef>
              <a:spcPct val="0"/>
            </a:spcBef>
            <a:spcAft>
              <a:spcPct val="15000"/>
            </a:spcAft>
            <a:buFont typeface="Wingdings" panose="05000000000000000000" pitchFamily="2" charset="2"/>
            <a:buChar char="§"/>
          </a:pPr>
          <a:r>
            <a:rPr lang="en-US" sz="1000" kern="1200" dirty="0">
              <a:solidFill>
                <a:schemeClr val="tx1"/>
              </a:solidFill>
              <a:latin typeface="+mj-lt"/>
            </a:rPr>
            <a:t>Intensive Care Coordination (Child &amp; Family Team meetings with client’s treatment team)</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Therapy</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Case Management</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Rehab</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Family Partner Peer (Peer Specialist)</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In Home Supportive Services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Therapeutic Behavioral Services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Crisis Services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Acute Psychiatric Hospitalizations</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Family Urgent Response System (in collaboration with CWS and Probation)</a:t>
          </a:r>
          <a:endParaRPr lang="en-US" sz="1000" kern="1200" dirty="0">
            <a:solidFill>
              <a:schemeClr val="tx1"/>
            </a:solidFill>
            <a:latin typeface="+mj-lt"/>
          </a:endParaRP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dirty="0">
              <a:solidFill>
                <a:schemeClr val="tx1"/>
              </a:solidFill>
              <a:latin typeface="+mj-lt"/>
            </a:rPr>
            <a:t>Mental Health Student Act (grant for school-based services in collaboration with SCOE and Grenada Elementary School)</a:t>
          </a:r>
        </a:p>
        <a:p>
          <a:pPr marL="57150" lvl="1" indent="-57150" algn="l" defTabSz="444500">
            <a:lnSpc>
              <a:spcPct val="90000"/>
            </a:lnSpc>
            <a:spcBef>
              <a:spcPct val="0"/>
            </a:spcBef>
            <a:spcAft>
              <a:spcPct val="15000"/>
            </a:spcAft>
            <a:buFont typeface="Wingdings" panose="05000000000000000000" pitchFamily="2" charset="2"/>
            <a:buChar char="v"/>
          </a:pPr>
          <a:r>
            <a:rPr lang="en-US" sz="1000" kern="1200">
              <a:solidFill>
                <a:schemeClr val="tx1"/>
              </a:solidFill>
              <a:latin typeface="+mj-lt"/>
            </a:rPr>
            <a:t>Qualified Individual (QI) assessments for youth referred for or changing placement in a Short-Term Therapeutic Program </a:t>
          </a:r>
          <a:endParaRPr lang="en-US" sz="1000" kern="1200" dirty="0">
            <a:solidFill>
              <a:schemeClr val="tx1"/>
            </a:solidFill>
            <a:latin typeface="+mj-lt"/>
          </a:endParaRPr>
        </a:p>
      </dsp:txBody>
      <dsp:txXfrm>
        <a:off x="3283888" y="2123129"/>
        <a:ext cx="6967621" cy="317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ED77-7183-4064-8516-463459B95A5A}">
      <dsp:nvSpPr>
        <dsp:cNvPr id="0" name=""/>
        <dsp:cNvSpPr/>
      </dsp:nvSpPr>
      <dsp:spPr>
        <a:xfrm>
          <a:off x="5037" y="820695"/>
          <a:ext cx="2576850" cy="53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dirty="0"/>
            <a:t>Substance Use Disorder Services</a:t>
          </a:r>
          <a:endParaRPr lang="en-US" sz="1600" b="1" kern="1200" dirty="0">
            <a:solidFill>
              <a:schemeClr val="tx1"/>
            </a:solidFill>
          </a:endParaRPr>
        </a:p>
      </dsp:txBody>
      <dsp:txXfrm>
        <a:off x="5037" y="820695"/>
        <a:ext cx="2576850" cy="534600"/>
      </dsp:txXfrm>
    </dsp:sp>
    <dsp:sp modelId="{FE611BBC-CCC9-4284-9308-4324458F8A18}">
      <dsp:nvSpPr>
        <dsp:cNvPr id="0" name=""/>
        <dsp:cNvSpPr/>
      </dsp:nvSpPr>
      <dsp:spPr>
        <a:xfrm>
          <a:off x="2581888" y="185858"/>
          <a:ext cx="515370" cy="1804275"/>
        </a:xfrm>
        <a:prstGeom prst="leftBrace">
          <a:avLst>
            <a:gd name="adj1" fmla="val 35000"/>
            <a:gd name="adj2" fmla="val 50000"/>
          </a:avLst>
        </a:prstGeom>
        <a:noFill/>
        <a:ln w="1587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E5B1193-C087-4887-BAF0-B380DF645149}">
      <dsp:nvSpPr>
        <dsp:cNvPr id="0" name=""/>
        <dsp:cNvSpPr/>
      </dsp:nvSpPr>
      <dsp:spPr>
        <a:xfrm>
          <a:off x="3303406" y="185858"/>
          <a:ext cx="7009034" cy="1804275"/>
        </a:xfrm>
        <a:prstGeom prst="rect">
          <a:avLst/>
        </a:prstGeom>
        <a:solidFill>
          <a:schemeClr val="accent2">
            <a:lumMod val="40000"/>
            <a:lumOff val="60000"/>
            <a:alpha val="48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Intensive Outpatient Services (9 hours per week up to 19 hours per week for adolescents)</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Outpatient Drug Free Services (up to 9 per week)</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Prevention including brief intervention, harm presentations, referrals to treatment in Mt. Shasta, Weed, Etna, Fort Jones, Tulelake, </a:t>
          </a:r>
          <a:r>
            <a:rPr lang="en-US" sz="900" kern="1200" dirty="0" err="1">
              <a:solidFill>
                <a:schemeClr val="tx1"/>
              </a:solidFill>
              <a:latin typeface="+mj-lt"/>
            </a:rPr>
            <a:t>Dorris</a:t>
          </a:r>
          <a:r>
            <a:rPr lang="en-US" sz="900" kern="1200" dirty="0">
              <a:solidFill>
                <a:schemeClr val="tx1"/>
              </a:solidFill>
              <a:latin typeface="+mj-lt"/>
            </a:rPr>
            <a:t>, Montague, &amp; Yreka</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DARE</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Youth Services</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Social and Medical Detox (with Regional Model Network)</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Sober Living (within Regional Model Network)</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Medication Assisted Treatment Services</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Narcotic Treatment Programs</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Childcare</a:t>
          </a:r>
        </a:p>
        <a:p>
          <a:pPr marL="57150" lvl="1" indent="-5715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j-lt"/>
            </a:rPr>
            <a:t>Crisis Evaluations in ER</a:t>
          </a:r>
        </a:p>
      </dsp:txBody>
      <dsp:txXfrm>
        <a:off x="3303406" y="185858"/>
        <a:ext cx="7009034" cy="1804275"/>
      </dsp:txXfrm>
    </dsp:sp>
    <dsp:sp modelId="{C07385BA-E1D0-4B43-A01B-C9E4A4E42BE4}">
      <dsp:nvSpPr>
        <dsp:cNvPr id="0" name=""/>
        <dsp:cNvSpPr/>
      </dsp:nvSpPr>
      <dsp:spPr>
        <a:xfrm>
          <a:off x="5037" y="3515654"/>
          <a:ext cx="2576850" cy="306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dirty="0"/>
            <a:t>Mental Health Services Act</a:t>
          </a:r>
        </a:p>
      </dsp:txBody>
      <dsp:txXfrm>
        <a:off x="5037" y="3515654"/>
        <a:ext cx="2576850" cy="306281"/>
      </dsp:txXfrm>
    </dsp:sp>
    <dsp:sp modelId="{3318BD6E-FD33-487F-9CDE-5FC3DDAFE10F}">
      <dsp:nvSpPr>
        <dsp:cNvPr id="0" name=""/>
        <dsp:cNvSpPr/>
      </dsp:nvSpPr>
      <dsp:spPr>
        <a:xfrm>
          <a:off x="2581888" y="2022533"/>
          <a:ext cx="515370" cy="3292523"/>
        </a:xfrm>
        <a:prstGeom prst="leftBrace">
          <a:avLst>
            <a:gd name="adj1" fmla="val 35000"/>
            <a:gd name="adj2" fmla="val 50000"/>
          </a:avLst>
        </a:prstGeom>
        <a:noFill/>
        <a:ln w="1587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73345E0-5AA7-47D3-9821-26DDA47A89B0}">
      <dsp:nvSpPr>
        <dsp:cNvPr id="0" name=""/>
        <dsp:cNvSpPr/>
      </dsp:nvSpPr>
      <dsp:spPr>
        <a:xfrm>
          <a:off x="3294697" y="2005148"/>
          <a:ext cx="7009034" cy="3292523"/>
        </a:xfrm>
        <a:prstGeom prst="rect">
          <a:avLst/>
        </a:prstGeom>
        <a:solidFill>
          <a:schemeClr val="accent1">
            <a:lumMod val="20000"/>
            <a:lumOff val="80000"/>
            <a:alpha val="50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1" indent="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n-lt"/>
            </a:rPr>
            <a:t>Community Services and Supports (CSS)</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Six Stones Wellness Center</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Outreach Officer with YPD</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FSP Supports</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Healthy Siskiyou Mobile Van</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Housing</a:t>
          </a:r>
        </a:p>
        <a:p>
          <a:pPr marL="0" lvl="1" indent="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n-lt"/>
            </a:rPr>
            <a:t>Prevention and Early Intervention (PEI)</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 Contracts with PEI providers including:</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FRC/CRC</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err="1">
              <a:solidFill>
                <a:schemeClr val="tx1"/>
              </a:solidFill>
              <a:latin typeface="+mj-lt"/>
            </a:rPr>
            <a:t>Hellikon</a:t>
          </a:r>
          <a:endParaRPr lang="en-US" sz="900" kern="1200" dirty="0">
            <a:solidFill>
              <a:schemeClr val="tx1"/>
            </a:solidFill>
            <a:latin typeface="+mj-lt"/>
          </a:endParaRP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YES</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First 5</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Healthy Siskiyou Mobile Van</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Siskiyou County Sheriff</a:t>
          </a:r>
        </a:p>
        <a:p>
          <a:pPr marL="514350" lvl="1" indent="-174625" algn="l" defTabSz="400050">
            <a:lnSpc>
              <a:spcPct val="90000"/>
            </a:lnSpc>
            <a:spcBef>
              <a:spcPct val="0"/>
            </a:spcBef>
            <a:spcAft>
              <a:spcPct val="15000"/>
            </a:spcAft>
            <a:buFont typeface="Courier New" panose="02070309020205020404" pitchFamily="49" charset="0"/>
            <a:buChar char="o"/>
          </a:pPr>
          <a:r>
            <a:rPr lang="en-US" sz="900" kern="1200" dirty="0">
              <a:solidFill>
                <a:schemeClr val="tx1"/>
              </a:solidFill>
              <a:latin typeface="+mj-lt"/>
            </a:rPr>
            <a:t>Lotus-Suicide Prevention Services</a:t>
          </a:r>
        </a:p>
        <a:p>
          <a:pPr marL="0" lvl="1" indent="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n-lt"/>
            </a:rPr>
            <a:t>Innovation (INN)</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Improving data metrics for FSP</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Implementation of new Electronic Medical Records</a:t>
          </a:r>
        </a:p>
        <a:p>
          <a:pPr marL="0" lvl="1" indent="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n-lt"/>
            </a:rPr>
            <a:t>Workforce Education and Training</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Supports workforce training and development</a:t>
          </a:r>
        </a:p>
        <a:p>
          <a:pPr marL="0" lvl="1" indent="0" algn="l" defTabSz="400050">
            <a:lnSpc>
              <a:spcPct val="90000"/>
            </a:lnSpc>
            <a:spcBef>
              <a:spcPct val="0"/>
            </a:spcBef>
            <a:spcAft>
              <a:spcPct val="15000"/>
            </a:spcAft>
            <a:buFont typeface="Wingdings" panose="05000000000000000000" pitchFamily="2" charset="2"/>
            <a:buChar char="v"/>
          </a:pPr>
          <a:r>
            <a:rPr lang="en-US" sz="900" kern="1200" dirty="0">
              <a:solidFill>
                <a:schemeClr val="tx1"/>
              </a:solidFill>
              <a:latin typeface="+mn-lt"/>
            </a:rPr>
            <a:t>Capital Facilities and Technological Needs (CFTN)</a:t>
          </a:r>
        </a:p>
        <a:p>
          <a:pPr marL="339725" lvl="1" indent="-165100" algn="l" defTabSz="400050">
            <a:lnSpc>
              <a:spcPct val="90000"/>
            </a:lnSpc>
            <a:spcBef>
              <a:spcPct val="0"/>
            </a:spcBef>
            <a:spcAft>
              <a:spcPct val="15000"/>
            </a:spcAft>
            <a:buFont typeface="Wingdings" panose="05000000000000000000" pitchFamily="2" charset="2"/>
            <a:buChar char="§"/>
          </a:pPr>
          <a:r>
            <a:rPr lang="en-US" sz="900" kern="1200" dirty="0">
              <a:solidFill>
                <a:schemeClr val="tx1"/>
              </a:solidFill>
              <a:latin typeface="+mj-lt"/>
            </a:rPr>
            <a:t>Supports IT and other infrastructure needs</a:t>
          </a:r>
        </a:p>
      </dsp:txBody>
      <dsp:txXfrm>
        <a:off x="3294697" y="2005148"/>
        <a:ext cx="7009034" cy="3292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EDDFB-EB00-4FE5-8C17-EE4F920EABF9}">
      <dsp:nvSpPr>
        <dsp:cNvPr id="0" name=""/>
        <dsp:cNvSpPr/>
      </dsp:nvSpPr>
      <dsp:spPr>
        <a:xfrm>
          <a:off x="0" y="209175"/>
          <a:ext cx="10706100" cy="2633399"/>
        </a:xfrm>
        <a:prstGeom prst="rect">
          <a:avLst/>
        </a:prstGeom>
        <a:solidFill>
          <a:schemeClr val="bg1"/>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912" tIns="229108" rIns="830912" bIns="78232" numCol="1" spcCol="1270" anchor="t" anchorCtr="0">
          <a:noAutofit/>
        </a:bodyPr>
        <a:lstStyle/>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Cash Assistance Programs</a:t>
          </a:r>
        </a:p>
        <a:p>
          <a:pPr marL="233363" lvl="2" indent="0" algn="l" defTabSz="488950">
            <a:lnSpc>
              <a:spcPct val="90000"/>
            </a:lnSpc>
            <a:spcBef>
              <a:spcPct val="0"/>
            </a:spcBef>
            <a:spcAft>
              <a:spcPct val="15000"/>
            </a:spcAft>
            <a:buChar char="•"/>
          </a:pPr>
          <a:r>
            <a:rPr lang="en-US" sz="1100" kern="1200" dirty="0">
              <a:latin typeface="+mj-lt"/>
            </a:rPr>
            <a:t>CalWORKs</a:t>
          </a:r>
        </a:p>
        <a:p>
          <a:pPr marL="233363" lvl="2" indent="0" algn="l" defTabSz="488950">
            <a:lnSpc>
              <a:spcPct val="90000"/>
            </a:lnSpc>
            <a:spcBef>
              <a:spcPct val="0"/>
            </a:spcBef>
            <a:spcAft>
              <a:spcPct val="15000"/>
            </a:spcAft>
            <a:buChar char="•"/>
          </a:pPr>
          <a:r>
            <a:rPr lang="en-US" sz="1100" kern="1200" dirty="0">
              <a:latin typeface="+mj-lt"/>
            </a:rPr>
            <a:t>General Assistance</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Employment Services</a:t>
          </a:r>
        </a:p>
        <a:p>
          <a:pPr marL="233363" lvl="2" indent="0" algn="l" defTabSz="488950">
            <a:lnSpc>
              <a:spcPct val="90000"/>
            </a:lnSpc>
            <a:spcBef>
              <a:spcPct val="0"/>
            </a:spcBef>
            <a:spcAft>
              <a:spcPct val="15000"/>
            </a:spcAft>
            <a:buChar char="•"/>
          </a:pPr>
          <a:r>
            <a:rPr lang="en-US" sz="1100" kern="1200" dirty="0">
              <a:latin typeface="+mj-lt"/>
            </a:rPr>
            <a:t>Welfare-to-Work</a:t>
          </a:r>
        </a:p>
        <a:p>
          <a:pPr marL="233363" lvl="2" indent="0" algn="l" defTabSz="488950">
            <a:lnSpc>
              <a:spcPct val="90000"/>
            </a:lnSpc>
            <a:spcBef>
              <a:spcPct val="0"/>
            </a:spcBef>
            <a:spcAft>
              <a:spcPct val="15000"/>
            </a:spcAft>
            <a:buChar char="•"/>
          </a:pPr>
          <a:r>
            <a:rPr lang="en-US" sz="1100" kern="1200" dirty="0">
              <a:latin typeface="+mj-lt"/>
            </a:rPr>
            <a:t>Work Fare</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Nutritional Assistance</a:t>
          </a:r>
        </a:p>
        <a:p>
          <a:pPr marL="233363" lvl="2" indent="0" algn="l" defTabSz="488950">
            <a:lnSpc>
              <a:spcPct val="90000"/>
            </a:lnSpc>
            <a:spcBef>
              <a:spcPct val="0"/>
            </a:spcBef>
            <a:spcAft>
              <a:spcPct val="15000"/>
            </a:spcAft>
            <a:buChar char="•"/>
          </a:pPr>
          <a:r>
            <a:rPr lang="en-US" sz="1100" kern="1200" dirty="0">
              <a:latin typeface="+mj-lt"/>
            </a:rPr>
            <a:t>CalFresh</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Medical/Healthcare Benefits</a:t>
          </a:r>
        </a:p>
        <a:p>
          <a:pPr marL="233363" lvl="2" indent="0" algn="l" defTabSz="488950">
            <a:lnSpc>
              <a:spcPct val="90000"/>
            </a:lnSpc>
            <a:spcBef>
              <a:spcPct val="0"/>
            </a:spcBef>
            <a:spcAft>
              <a:spcPct val="15000"/>
            </a:spcAft>
            <a:buChar char="•"/>
          </a:pPr>
          <a:r>
            <a:rPr lang="en-US" sz="1100" kern="1200" dirty="0">
              <a:latin typeface="+mj-lt"/>
            </a:rPr>
            <a:t>MediCal</a:t>
          </a:r>
        </a:p>
        <a:p>
          <a:pPr marL="233363" lvl="2" indent="0" algn="l" defTabSz="488950">
            <a:lnSpc>
              <a:spcPct val="90000"/>
            </a:lnSpc>
            <a:spcBef>
              <a:spcPct val="0"/>
            </a:spcBef>
            <a:spcAft>
              <a:spcPct val="15000"/>
            </a:spcAft>
            <a:buChar char="•"/>
          </a:pPr>
          <a:r>
            <a:rPr lang="en-US" sz="1100" kern="1200" dirty="0">
              <a:latin typeface="+mj-lt"/>
            </a:rPr>
            <a:t>County Medical Services Program</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Special Investigation Unit</a:t>
          </a:r>
        </a:p>
        <a:p>
          <a:pPr marL="233363" lvl="2" indent="0" algn="l" defTabSz="488950">
            <a:lnSpc>
              <a:spcPct val="90000"/>
            </a:lnSpc>
            <a:spcBef>
              <a:spcPct val="0"/>
            </a:spcBef>
            <a:spcAft>
              <a:spcPct val="15000"/>
            </a:spcAft>
            <a:buFont typeface="Arial" panose="020B0604020202020204" pitchFamily="34" charset="0"/>
            <a:buChar char="•"/>
          </a:pPr>
          <a:r>
            <a:rPr lang="en-US" sz="1100" b="0" kern="1200" dirty="0">
              <a:latin typeface="+mj-lt"/>
            </a:rPr>
            <a:t>Contracted through the District Attorney’s Office – Investigations of suspected welfare fraud for all ETAS programs</a:t>
          </a:r>
        </a:p>
      </dsp:txBody>
      <dsp:txXfrm>
        <a:off x="0" y="209175"/>
        <a:ext cx="10706100" cy="2633399"/>
      </dsp:txXfrm>
    </dsp:sp>
    <dsp:sp modelId="{5DE559F8-EBD4-48E3-A142-29CFED1DD8D9}">
      <dsp:nvSpPr>
        <dsp:cNvPr id="0" name=""/>
        <dsp:cNvSpPr/>
      </dsp:nvSpPr>
      <dsp:spPr>
        <a:xfrm>
          <a:off x="535305" y="46815"/>
          <a:ext cx="7494270" cy="324720"/>
        </a:xfrm>
        <a:prstGeom prst="round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266" tIns="0" rIns="283266" bIns="0" numCol="1" spcCol="1270" anchor="ctr" anchorCtr="0">
          <a:noAutofit/>
        </a:bodyPr>
        <a:lstStyle/>
        <a:p>
          <a:pPr marL="0" lvl="0" indent="0" algn="l" defTabSz="488950">
            <a:lnSpc>
              <a:spcPct val="90000"/>
            </a:lnSpc>
            <a:spcBef>
              <a:spcPct val="0"/>
            </a:spcBef>
            <a:spcAft>
              <a:spcPct val="35000"/>
            </a:spcAft>
            <a:buNone/>
          </a:pPr>
          <a:r>
            <a:rPr lang="en-US" sz="1100" kern="1200" dirty="0"/>
            <a:t>Eligibility Temporary Assistance Services (ETAS)</a:t>
          </a:r>
        </a:p>
      </dsp:txBody>
      <dsp:txXfrm>
        <a:off x="551157" y="62667"/>
        <a:ext cx="7462566" cy="293016"/>
      </dsp:txXfrm>
    </dsp:sp>
    <dsp:sp modelId="{83CA2FA6-3ED4-486E-86EA-7E5281363588}">
      <dsp:nvSpPr>
        <dsp:cNvPr id="0" name=""/>
        <dsp:cNvSpPr/>
      </dsp:nvSpPr>
      <dsp:spPr>
        <a:xfrm>
          <a:off x="0" y="3064335"/>
          <a:ext cx="10706100" cy="2356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912" tIns="229108" rIns="830912" bIns="78232" numCol="1" spcCol="1270" anchor="t" anchorCtr="0">
          <a:noAutofit/>
        </a:bodyPr>
        <a:lstStyle/>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Fiscal Services </a:t>
          </a:r>
          <a:r>
            <a:rPr lang="en-US" sz="1100" kern="1200" dirty="0">
              <a:latin typeface="+mj-lt"/>
            </a:rPr>
            <a:t>– Responsible for administrative and fiscal services, including planning, projections and oversight for all welfare and social service programs, facility and fleet management, purchasing, safety and other administrative support functions.</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Public Guardian (probate conservatorship)/Public Conservator (Lanterman-Petris Short Act) </a:t>
          </a:r>
          <a:r>
            <a:rPr lang="en-US" sz="1100" kern="1200" dirty="0">
              <a:latin typeface="+mj-lt"/>
            </a:rPr>
            <a:t>–County-funded programs. To protect and care for those who cannot properly care for themselves due to their own personal and/or financial needs alone, due to severe dementia or mental illness.</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Public Administrator </a:t>
          </a:r>
          <a:r>
            <a:rPr lang="en-US" sz="1100" kern="1200" dirty="0">
              <a:latin typeface="+mj-lt"/>
            </a:rPr>
            <a:t>– A state mandated county-funded program which administers the estates of county residents who die without a will or family in California.</a:t>
          </a:r>
        </a:p>
        <a:p>
          <a:pPr marL="233363" lvl="1" indent="-233363" algn="l" defTabSz="488950">
            <a:lnSpc>
              <a:spcPct val="90000"/>
            </a:lnSpc>
            <a:spcBef>
              <a:spcPct val="0"/>
            </a:spcBef>
            <a:spcAft>
              <a:spcPct val="15000"/>
            </a:spcAft>
            <a:buFont typeface="Wingdings" panose="05000000000000000000" pitchFamily="2" charset="2"/>
            <a:buChar char="v"/>
          </a:pPr>
          <a:r>
            <a:rPr lang="en-US" sz="1100" b="1" kern="1200" dirty="0">
              <a:latin typeface="+mj-lt"/>
            </a:rPr>
            <a:t>IHSS Public Authority</a:t>
          </a:r>
          <a:r>
            <a:rPr lang="en-US" sz="1100" b="0" kern="1200" dirty="0">
              <a:latin typeface="+mj-lt"/>
            </a:rPr>
            <a:t> – A state mandated state-funded program that acts as Employer-of-Record for all IHSS providers. The PA acts as a separate entity from the county system.  The primary role of the PA is to assist recipients and providers within the IHSS program. </a:t>
          </a:r>
          <a:endParaRPr lang="en-US" sz="1100" b="1" kern="1200" dirty="0">
            <a:latin typeface="+mj-lt"/>
          </a:endParaRPr>
        </a:p>
        <a:p>
          <a:pPr marL="233363" lvl="2" indent="0" algn="l" defTabSz="488950">
            <a:lnSpc>
              <a:spcPct val="90000"/>
            </a:lnSpc>
            <a:spcBef>
              <a:spcPct val="0"/>
            </a:spcBef>
            <a:spcAft>
              <a:spcPct val="15000"/>
            </a:spcAft>
            <a:buFont typeface="Wingdings" panose="05000000000000000000" pitchFamily="2" charset="2"/>
            <a:buNone/>
          </a:pPr>
          <a:r>
            <a:rPr lang="en-US" sz="1100" b="0" i="1" u="sng" kern="1200" dirty="0">
              <a:latin typeface="+mj-lt"/>
            </a:rPr>
            <a:t>PA services include:</a:t>
          </a:r>
          <a:endParaRPr lang="en-US" sz="1100" b="1" i="1" u="sng" kern="1200" dirty="0">
            <a:latin typeface="+mj-lt"/>
          </a:endParaRPr>
        </a:p>
        <a:p>
          <a:pPr marL="233363" lvl="2" indent="0" algn="l" defTabSz="488950">
            <a:lnSpc>
              <a:spcPct val="90000"/>
            </a:lnSpc>
            <a:spcBef>
              <a:spcPct val="0"/>
            </a:spcBef>
            <a:spcAft>
              <a:spcPct val="15000"/>
            </a:spcAft>
            <a:buFont typeface="Arial" panose="020B0604020202020204" pitchFamily="34" charset="0"/>
            <a:buChar char="•"/>
          </a:pPr>
          <a:r>
            <a:rPr lang="en-US" sz="1100" b="0" kern="1200" dirty="0">
              <a:latin typeface="+mj-lt"/>
            </a:rPr>
            <a:t>Provider Enrollment</a:t>
          </a:r>
        </a:p>
        <a:p>
          <a:pPr marL="233363" lvl="2" indent="0" algn="l" defTabSz="488950">
            <a:lnSpc>
              <a:spcPct val="90000"/>
            </a:lnSpc>
            <a:spcBef>
              <a:spcPct val="0"/>
            </a:spcBef>
            <a:spcAft>
              <a:spcPct val="15000"/>
            </a:spcAft>
            <a:buFont typeface="Arial" panose="020B0604020202020204" pitchFamily="34" charset="0"/>
            <a:buChar char="•"/>
          </a:pPr>
          <a:r>
            <a:rPr lang="en-US" sz="1100" b="0" kern="1200" dirty="0">
              <a:latin typeface="+mj-lt"/>
            </a:rPr>
            <a:t>Provider Registry</a:t>
          </a:r>
        </a:p>
        <a:p>
          <a:pPr marL="233363" lvl="2" indent="0" algn="l" defTabSz="488950">
            <a:lnSpc>
              <a:spcPct val="90000"/>
            </a:lnSpc>
            <a:spcBef>
              <a:spcPct val="0"/>
            </a:spcBef>
            <a:spcAft>
              <a:spcPct val="15000"/>
            </a:spcAft>
            <a:buFont typeface="Arial" panose="020B0604020202020204" pitchFamily="34" charset="0"/>
            <a:buChar char="•"/>
          </a:pPr>
          <a:r>
            <a:rPr lang="en-US" sz="1100" b="0" kern="1200" dirty="0">
              <a:latin typeface="+mj-lt"/>
            </a:rPr>
            <a:t>Provider and Recipient Education</a:t>
          </a:r>
        </a:p>
      </dsp:txBody>
      <dsp:txXfrm>
        <a:off x="0" y="3064335"/>
        <a:ext cx="10706100" cy="2356200"/>
      </dsp:txXfrm>
    </dsp:sp>
    <dsp:sp modelId="{D07E625B-6BB0-43CD-BA56-571EBF7B01C7}">
      <dsp:nvSpPr>
        <dsp:cNvPr id="0" name=""/>
        <dsp:cNvSpPr/>
      </dsp:nvSpPr>
      <dsp:spPr>
        <a:xfrm>
          <a:off x="535305" y="2901975"/>
          <a:ext cx="7494270" cy="3247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266" tIns="0" rIns="283266" bIns="0" numCol="1" spcCol="1270" anchor="ctr" anchorCtr="0">
          <a:noAutofit/>
        </a:bodyPr>
        <a:lstStyle/>
        <a:p>
          <a:pPr marL="0" lvl="0" indent="0" algn="l" defTabSz="488950">
            <a:lnSpc>
              <a:spcPct val="90000"/>
            </a:lnSpc>
            <a:spcBef>
              <a:spcPct val="0"/>
            </a:spcBef>
            <a:spcAft>
              <a:spcPct val="35000"/>
            </a:spcAft>
            <a:buNone/>
          </a:pPr>
          <a:r>
            <a:rPr lang="en-US" sz="1100" kern="1200" dirty="0"/>
            <a:t>Administrative Services</a:t>
          </a:r>
        </a:p>
      </dsp:txBody>
      <dsp:txXfrm>
        <a:off x="551157" y="2917827"/>
        <a:ext cx="7462566"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A3D1-D118-41E9-88F2-F03A4030C43F}">
      <dsp:nvSpPr>
        <dsp:cNvPr id="0" name=""/>
        <dsp:cNvSpPr/>
      </dsp:nvSpPr>
      <dsp:spPr>
        <a:xfrm>
          <a:off x="0" y="594599"/>
          <a:ext cx="10706100" cy="138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912" tIns="333248" rIns="830912" bIns="113792" numCol="1" spcCol="1270" anchor="t" anchorCtr="0">
          <a:noAutofit/>
        </a:bodyPr>
        <a:lstStyle/>
        <a:p>
          <a:pPr marL="233363" lvl="1" indent="-233363" algn="l" defTabSz="711200">
            <a:lnSpc>
              <a:spcPct val="90000"/>
            </a:lnSpc>
            <a:spcBef>
              <a:spcPct val="0"/>
            </a:spcBef>
            <a:spcAft>
              <a:spcPct val="15000"/>
            </a:spcAft>
            <a:buFont typeface="Wingdings" panose="05000000000000000000" pitchFamily="2" charset="2"/>
            <a:buChar char="v"/>
            <a:tabLst>
              <a:tab pos="457200" algn="l"/>
            </a:tabLst>
          </a:pPr>
          <a:r>
            <a:rPr lang="en-US" sz="1600" b="1" kern="1200" dirty="0">
              <a:latin typeface="+mj-lt"/>
            </a:rPr>
            <a:t> Adult Protective Services (APS)</a:t>
          </a:r>
          <a:r>
            <a:rPr lang="en-US" sz="1600" b="0" kern="1200" dirty="0">
              <a:latin typeface="+mj-lt"/>
            </a:rPr>
            <a:t> – Protective services for elderly adults ages 60 and above. </a:t>
          </a:r>
          <a:endParaRPr lang="en-US" sz="1600" b="1" kern="1200" dirty="0">
            <a:latin typeface="+mj-lt"/>
          </a:endParaRP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In Home Supportive Services (IHSS) </a:t>
          </a:r>
          <a:r>
            <a:rPr lang="en-US" sz="1600" b="0" kern="1200" dirty="0">
              <a:latin typeface="+mj-lt"/>
            </a:rPr>
            <a:t>– Allows for disabled or blind individuals to remain safely in their own home through the assistance of necessary aid and assistance, including but not limited to, housecleaning, meal preparation, laundry, grocery shopping, and personal care.</a:t>
          </a:r>
          <a:endParaRPr lang="en-US" sz="1600" b="1" kern="1200" dirty="0">
            <a:latin typeface="+mj-lt"/>
          </a:endParaRPr>
        </a:p>
      </dsp:txBody>
      <dsp:txXfrm>
        <a:off x="0" y="594599"/>
        <a:ext cx="10706100" cy="1386000"/>
      </dsp:txXfrm>
    </dsp:sp>
    <dsp:sp modelId="{DD650CB5-CD28-44B1-B89B-F4D9561BB453}">
      <dsp:nvSpPr>
        <dsp:cNvPr id="0" name=""/>
        <dsp:cNvSpPr/>
      </dsp:nvSpPr>
      <dsp:spPr>
        <a:xfrm>
          <a:off x="563879" y="333043"/>
          <a:ext cx="7494270" cy="472320"/>
        </a:xfrm>
        <a:prstGeom prst="round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266" tIns="0" rIns="283266" bIns="0" numCol="1" spcCol="1270" anchor="ctr" anchorCtr="0">
          <a:noAutofit/>
        </a:bodyPr>
        <a:lstStyle/>
        <a:p>
          <a:pPr marL="0" lvl="0" indent="0" algn="l" defTabSz="711200">
            <a:lnSpc>
              <a:spcPct val="90000"/>
            </a:lnSpc>
            <a:spcBef>
              <a:spcPct val="0"/>
            </a:spcBef>
            <a:spcAft>
              <a:spcPct val="35000"/>
            </a:spcAft>
            <a:buNone/>
          </a:pPr>
          <a:r>
            <a:rPr lang="en-US" sz="1600" kern="1200" dirty="0"/>
            <a:t>Adult Services</a:t>
          </a:r>
        </a:p>
      </dsp:txBody>
      <dsp:txXfrm>
        <a:off x="586936" y="356100"/>
        <a:ext cx="7448156" cy="426206"/>
      </dsp:txXfrm>
    </dsp:sp>
    <dsp:sp modelId="{4814E991-7DBF-4843-93D4-DB1C89AF3D2D}">
      <dsp:nvSpPr>
        <dsp:cNvPr id="0" name=""/>
        <dsp:cNvSpPr/>
      </dsp:nvSpPr>
      <dsp:spPr>
        <a:xfrm>
          <a:off x="0" y="2303160"/>
          <a:ext cx="10706100" cy="252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912" tIns="333248" rIns="830912" bIns="113792" numCol="1" spcCol="1270" anchor="t" anchorCtr="0">
          <a:noAutofit/>
        </a:bodyPr>
        <a:lstStyle/>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Emergency Response Unit </a:t>
          </a:r>
          <a:r>
            <a:rPr lang="en-US" sz="1600" kern="1200" dirty="0">
              <a:latin typeface="+mj-lt"/>
            </a:rPr>
            <a:t>– 24 hour on call services to respond to allegations of suspected child abuse.</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Family Urgent Response System (FURS)</a:t>
          </a:r>
          <a:r>
            <a:rPr lang="en-US" sz="1600" kern="1200" dirty="0"/>
            <a:t> </a:t>
          </a:r>
          <a:r>
            <a:rPr lang="en-US" sz="1600" kern="1200" dirty="0">
              <a:latin typeface="+mj-lt"/>
            </a:rPr>
            <a:t>– 24 hour in person interventions for former or current foster youth.</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Family Preservation</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Family Reunification</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Family Maintenance</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Permanency Planning</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Independent Living Skills Program</a:t>
          </a:r>
        </a:p>
        <a:p>
          <a:pPr marL="287338" lvl="1" indent="-287338" algn="l" defTabSz="711200">
            <a:lnSpc>
              <a:spcPct val="90000"/>
            </a:lnSpc>
            <a:spcBef>
              <a:spcPct val="0"/>
            </a:spcBef>
            <a:spcAft>
              <a:spcPct val="15000"/>
            </a:spcAft>
            <a:buFont typeface="Wingdings" panose="05000000000000000000" pitchFamily="2" charset="2"/>
            <a:buChar char="v"/>
          </a:pPr>
          <a:r>
            <a:rPr lang="en-US" sz="1600" b="1" kern="1200" dirty="0">
              <a:latin typeface="+mj-lt"/>
            </a:rPr>
            <a:t>Resource Family Approval</a:t>
          </a:r>
        </a:p>
      </dsp:txBody>
      <dsp:txXfrm>
        <a:off x="0" y="2303160"/>
        <a:ext cx="10706100" cy="2520000"/>
      </dsp:txXfrm>
    </dsp:sp>
    <dsp:sp modelId="{F4C1F9D7-3753-42B6-BF16-21F64EEEE5E2}">
      <dsp:nvSpPr>
        <dsp:cNvPr id="0" name=""/>
        <dsp:cNvSpPr/>
      </dsp:nvSpPr>
      <dsp:spPr>
        <a:xfrm>
          <a:off x="535305" y="2067000"/>
          <a:ext cx="7494270" cy="4723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266" tIns="0" rIns="283266" bIns="0" numCol="1" spcCol="1270" anchor="ctr" anchorCtr="0">
          <a:noAutofit/>
        </a:bodyPr>
        <a:lstStyle/>
        <a:p>
          <a:pPr marL="0" lvl="0" indent="0" algn="l" defTabSz="711200">
            <a:lnSpc>
              <a:spcPct val="90000"/>
            </a:lnSpc>
            <a:spcBef>
              <a:spcPct val="0"/>
            </a:spcBef>
            <a:spcAft>
              <a:spcPct val="35000"/>
            </a:spcAft>
            <a:buNone/>
          </a:pPr>
          <a:r>
            <a:rPr lang="en-US" sz="1600" kern="1200" dirty="0"/>
            <a:t>Children’s Services</a:t>
          </a:r>
        </a:p>
      </dsp:txBody>
      <dsp:txXfrm>
        <a:off x="558362" y="2090057"/>
        <a:ext cx="744815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7BA4A-B783-488A-ADFE-C949FA4B404A}">
      <dsp:nvSpPr>
        <dsp:cNvPr id="0" name=""/>
        <dsp:cNvSpPr/>
      </dsp:nvSpPr>
      <dsp:spPr>
        <a:xfrm>
          <a:off x="0" y="3124"/>
          <a:ext cx="2735460" cy="1641276"/>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solidFill>
                <a:schemeClr val="tx1"/>
              </a:solidFill>
            </a:rPr>
            <a:t>In 2022 - 321 residents experienced homelessness at a given moment (likely an undercount</a:t>
          </a:r>
          <a:r>
            <a:rPr lang="en-US" sz="1700" kern="1200" dirty="0">
              <a:solidFill>
                <a:schemeClr val="tx1"/>
              </a:solidFill>
              <a:latin typeface="Corbel" panose="020B0503020204020204"/>
            </a:rPr>
            <a:t>). Expected to be 507 in 2023 PIT count. </a:t>
          </a:r>
          <a:endParaRPr lang="en-US" sz="1700" kern="1200" dirty="0">
            <a:solidFill>
              <a:schemeClr val="tx1"/>
            </a:solidFill>
          </a:endParaRPr>
        </a:p>
      </dsp:txBody>
      <dsp:txXfrm>
        <a:off x="0" y="3124"/>
        <a:ext cx="2735460" cy="1641276"/>
      </dsp:txXfrm>
    </dsp:sp>
    <dsp:sp modelId="{C6BF1EC7-1580-4B3D-B611-B5DA897A35C3}">
      <dsp:nvSpPr>
        <dsp:cNvPr id="0" name=""/>
        <dsp:cNvSpPr/>
      </dsp:nvSpPr>
      <dsp:spPr>
        <a:xfrm>
          <a:off x="3009007" y="3124"/>
          <a:ext cx="2735460" cy="1641276"/>
        </a:xfrm>
        <a:prstGeom prst="rect">
          <a:avLst/>
        </a:prstGeom>
        <a:gradFill rotWithShape="0">
          <a:gsLst>
            <a:gs pos="0">
              <a:schemeClr val="accent5">
                <a:hueOff val="531780"/>
                <a:satOff val="-5973"/>
                <a:lumOff val="-1275"/>
                <a:alphaOff val="0"/>
                <a:tint val="65000"/>
                <a:shade val="92000"/>
                <a:satMod val="130000"/>
              </a:schemeClr>
            </a:gs>
            <a:gs pos="45000">
              <a:schemeClr val="accent5">
                <a:hueOff val="531780"/>
                <a:satOff val="-5973"/>
                <a:lumOff val="-1275"/>
                <a:alphaOff val="0"/>
                <a:tint val="60000"/>
                <a:shade val="99000"/>
                <a:satMod val="120000"/>
              </a:schemeClr>
            </a:gs>
            <a:gs pos="100000">
              <a:schemeClr val="accent5">
                <a:hueOff val="531780"/>
                <a:satOff val="-5973"/>
                <a:lumOff val="-1275"/>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148 were living in a place not intended for human habitation (on the street, in a tent, in a vehicle, etc.).</a:t>
          </a:r>
        </a:p>
      </dsp:txBody>
      <dsp:txXfrm>
        <a:off x="3009007" y="3124"/>
        <a:ext cx="2735460" cy="1641276"/>
      </dsp:txXfrm>
    </dsp:sp>
    <dsp:sp modelId="{92C3CF49-BE59-4547-8B11-AA39BB9463EB}">
      <dsp:nvSpPr>
        <dsp:cNvPr id="0" name=""/>
        <dsp:cNvSpPr/>
      </dsp:nvSpPr>
      <dsp:spPr>
        <a:xfrm>
          <a:off x="6018014" y="3124"/>
          <a:ext cx="2735460" cy="1641276"/>
        </a:xfrm>
        <a:prstGeom prst="rect">
          <a:avLst/>
        </a:prstGeom>
        <a:gradFill rotWithShape="0">
          <a:gsLst>
            <a:gs pos="0">
              <a:schemeClr val="accent5">
                <a:hueOff val="1063560"/>
                <a:satOff val="-11946"/>
                <a:lumOff val="-2549"/>
                <a:alphaOff val="0"/>
                <a:tint val="65000"/>
                <a:shade val="92000"/>
                <a:satMod val="130000"/>
              </a:schemeClr>
            </a:gs>
            <a:gs pos="45000">
              <a:schemeClr val="accent5">
                <a:hueOff val="1063560"/>
                <a:satOff val="-11946"/>
                <a:lumOff val="-2549"/>
                <a:alphaOff val="0"/>
                <a:tint val="60000"/>
                <a:shade val="99000"/>
                <a:satMod val="120000"/>
              </a:schemeClr>
            </a:gs>
            <a:gs pos="100000">
              <a:schemeClr val="accent5">
                <a:hueOff val="1063560"/>
                <a:satOff val="-11946"/>
                <a:lumOff val="-254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173 were in temporary shelter provided by a government agency or charitable organization.</a:t>
          </a:r>
        </a:p>
      </dsp:txBody>
      <dsp:txXfrm>
        <a:off x="6018014" y="3124"/>
        <a:ext cx="2735460" cy="1641276"/>
      </dsp:txXfrm>
    </dsp:sp>
    <dsp:sp modelId="{64A995DB-565D-4CBF-B929-236F23781FB2}">
      <dsp:nvSpPr>
        <dsp:cNvPr id="0" name=""/>
        <dsp:cNvSpPr/>
      </dsp:nvSpPr>
      <dsp:spPr>
        <a:xfrm>
          <a:off x="1504503" y="1917947"/>
          <a:ext cx="2735460" cy="1641276"/>
        </a:xfrm>
        <a:prstGeom prst="rect">
          <a:avLst/>
        </a:prstGeom>
        <a:gradFill rotWithShape="0">
          <a:gsLst>
            <a:gs pos="0">
              <a:schemeClr val="accent5">
                <a:hueOff val="1595340"/>
                <a:satOff val="-17918"/>
                <a:lumOff val="-3824"/>
                <a:alphaOff val="0"/>
                <a:tint val="65000"/>
                <a:shade val="92000"/>
                <a:satMod val="130000"/>
              </a:schemeClr>
            </a:gs>
            <a:gs pos="45000">
              <a:schemeClr val="accent5">
                <a:hueOff val="1595340"/>
                <a:satOff val="-17918"/>
                <a:lumOff val="-3824"/>
                <a:alphaOff val="0"/>
                <a:tint val="60000"/>
                <a:shade val="99000"/>
                <a:satMod val="120000"/>
              </a:schemeClr>
            </a:gs>
            <a:gs pos="100000">
              <a:schemeClr val="accent5">
                <a:hueOff val="1595340"/>
                <a:satOff val="-17918"/>
                <a:lumOff val="-3824"/>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40.4% of households are renters</a:t>
          </a:r>
        </a:p>
      </dsp:txBody>
      <dsp:txXfrm>
        <a:off x="1504503" y="1917947"/>
        <a:ext cx="2735460" cy="1641276"/>
      </dsp:txXfrm>
    </dsp:sp>
    <dsp:sp modelId="{9E6A58A8-C1A3-4F78-8C3F-E3A470AB1090}">
      <dsp:nvSpPr>
        <dsp:cNvPr id="0" name=""/>
        <dsp:cNvSpPr/>
      </dsp:nvSpPr>
      <dsp:spPr>
        <a:xfrm>
          <a:off x="4513510" y="1917947"/>
          <a:ext cx="2735460" cy="1641276"/>
        </a:xfrm>
        <a:prstGeom prst="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53.69% of renter households are considered rent overburdened.</a:t>
          </a:r>
        </a:p>
      </dsp:txBody>
      <dsp:txXfrm>
        <a:off x="4513510" y="1917947"/>
        <a:ext cx="2735460" cy="1641276"/>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8DA23F-9FA0-4BB2-B89B-4D983D446089}" type="datetimeFigureOut">
              <a:rPr lang="en-US" smtClean="0"/>
              <a:t>4/26/2023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24924D-8356-45E8-9D28-715AE3EDEB83}" type="slidenum">
              <a:rPr lang="en-US" smtClean="0"/>
              <a:t>‹#›</a:t>
            </a:fld>
            <a:endParaRPr lang="en-US" dirty="0"/>
          </a:p>
        </p:txBody>
      </p:sp>
    </p:spTree>
    <p:extLst>
      <p:ext uri="{BB962C8B-B14F-4D97-AF65-F5344CB8AC3E}">
        <p14:creationId xmlns:p14="http://schemas.microsoft.com/office/powerpoint/2010/main" val="322576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2</a:t>
            </a:fld>
            <a:endParaRPr lang="en-US" dirty="0"/>
          </a:p>
        </p:txBody>
      </p:sp>
    </p:spTree>
    <p:extLst>
      <p:ext uri="{BB962C8B-B14F-4D97-AF65-F5344CB8AC3E}">
        <p14:creationId xmlns:p14="http://schemas.microsoft.com/office/powerpoint/2010/main" val="152132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21</a:t>
            </a:fld>
            <a:endParaRPr lang="en-US" dirty="0"/>
          </a:p>
        </p:txBody>
      </p:sp>
    </p:spTree>
    <p:extLst>
      <p:ext uri="{BB962C8B-B14F-4D97-AF65-F5344CB8AC3E}">
        <p14:creationId xmlns:p14="http://schemas.microsoft.com/office/powerpoint/2010/main" val="175462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23</a:t>
            </a:fld>
            <a:endParaRPr lang="en-US" dirty="0"/>
          </a:p>
        </p:txBody>
      </p:sp>
    </p:spTree>
    <p:extLst>
      <p:ext uri="{BB962C8B-B14F-4D97-AF65-F5344CB8AC3E}">
        <p14:creationId xmlns:p14="http://schemas.microsoft.com/office/powerpoint/2010/main" val="46907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CD3540-47EC-47F1-9DF7-C96EE8190A07}" type="slidenum">
              <a:rPr lang="en-US" smtClean="0"/>
              <a:t>24</a:t>
            </a:fld>
            <a:endParaRPr lang="en-US" dirty="0"/>
          </a:p>
        </p:txBody>
      </p:sp>
    </p:spTree>
    <p:extLst>
      <p:ext uri="{BB962C8B-B14F-4D97-AF65-F5344CB8AC3E}">
        <p14:creationId xmlns:p14="http://schemas.microsoft.com/office/powerpoint/2010/main" val="3761791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31</a:t>
            </a:fld>
            <a:endParaRPr lang="en-US" dirty="0"/>
          </a:p>
        </p:txBody>
      </p:sp>
    </p:spTree>
    <p:extLst>
      <p:ext uri="{BB962C8B-B14F-4D97-AF65-F5344CB8AC3E}">
        <p14:creationId xmlns:p14="http://schemas.microsoft.com/office/powerpoint/2010/main" val="312789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9E73B-FDAC-4E35-BEF3-863D7586D273}" type="slidenum">
              <a:rPr lang="en-US" smtClean="0"/>
              <a:t>32</a:t>
            </a:fld>
            <a:endParaRPr lang="en-US" dirty="0"/>
          </a:p>
        </p:txBody>
      </p:sp>
    </p:spTree>
    <p:extLst>
      <p:ext uri="{BB962C8B-B14F-4D97-AF65-F5344CB8AC3E}">
        <p14:creationId xmlns:p14="http://schemas.microsoft.com/office/powerpoint/2010/main" val="208012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3</a:t>
            </a:fld>
            <a:endParaRPr lang="en-US" dirty="0"/>
          </a:p>
        </p:txBody>
      </p:sp>
    </p:spTree>
    <p:extLst>
      <p:ext uri="{BB962C8B-B14F-4D97-AF65-F5344CB8AC3E}">
        <p14:creationId xmlns:p14="http://schemas.microsoft.com/office/powerpoint/2010/main" val="405277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4</a:t>
            </a:fld>
            <a:endParaRPr lang="en-US" dirty="0"/>
          </a:p>
        </p:txBody>
      </p:sp>
    </p:spTree>
    <p:extLst>
      <p:ext uri="{BB962C8B-B14F-4D97-AF65-F5344CB8AC3E}">
        <p14:creationId xmlns:p14="http://schemas.microsoft.com/office/powerpoint/2010/main" val="167411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9</a:t>
            </a:fld>
            <a:endParaRPr lang="en-US" dirty="0"/>
          </a:p>
        </p:txBody>
      </p:sp>
    </p:spTree>
    <p:extLst>
      <p:ext uri="{BB962C8B-B14F-4D97-AF65-F5344CB8AC3E}">
        <p14:creationId xmlns:p14="http://schemas.microsoft.com/office/powerpoint/2010/main" val="149549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10</a:t>
            </a:fld>
            <a:endParaRPr lang="en-US" dirty="0"/>
          </a:p>
        </p:txBody>
      </p:sp>
    </p:spTree>
    <p:extLst>
      <p:ext uri="{BB962C8B-B14F-4D97-AF65-F5344CB8AC3E}">
        <p14:creationId xmlns:p14="http://schemas.microsoft.com/office/powerpoint/2010/main" val="329055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13</a:t>
            </a:fld>
            <a:endParaRPr lang="en-US" dirty="0"/>
          </a:p>
        </p:txBody>
      </p:sp>
    </p:spTree>
    <p:extLst>
      <p:ext uri="{BB962C8B-B14F-4D97-AF65-F5344CB8AC3E}">
        <p14:creationId xmlns:p14="http://schemas.microsoft.com/office/powerpoint/2010/main" val="105942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14</a:t>
            </a:fld>
            <a:endParaRPr lang="en-US" dirty="0"/>
          </a:p>
        </p:txBody>
      </p:sp>
    </p:spTree>
    <p:extLst>
      <p:ext uri="{BB962C8B-B14F-4D97-AF65-F5344CB8AC3E}">
        <p14:creationId xmlns:p14="http://schemas.microsoft.com/office/powerpoint/2010/main" val="37310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3293-0820-4BC8-BD8F-B5AE10C4A443}" type="slidenum">
              <a:rPr lang="en-US" smtClean="0"/>
              <a:t>16</a:t>
            </a:fld>
            <a:endParaRPr lang="en-US" dirty="0"/>
          </a:p>
        </p:txBody>
      </p:sp>
    </p:spTree>
    <p:extLst>
      <p:ext uri="{BB962C8B-B14F-4D97-AF65-F5344CB8AC3E}">
        <p14:creationId xmlns:p14="http://schemas.microsoft.com/office/powerpoint/2010/main" val="386023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17</a:t>
            </a:fld>
            <a:endParaRPr lang="en-US" dirty="0"/>
          </a:p>
        </p:txBody>
      </p:sp>
    </p:spTree>
    <p:extLst>
      <p:ext uri="{BB962C8B-B14F-4D97-AF65-F5344CB8AC3E}">
        <p14:creationId xmlns:p14="http://schemas.microsoft.com/office/powerpoint/2010/main" val="344485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84952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752949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455E735-931B-4174-A9D2-F7AA2A6E3A3A}"/>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41D1FC6-72B7-4BF1-92A5-981B32C6282F}"/>
              </a:ext>
            </a:extLst>
          </p:cNvPr>
          <p:cNvSpPr>
            <a:spLocks noGrp="1"/>
          </p:cNvSpPr>
          <p:nvPr>
            <p:ph type="pic" sz="quarter" idx="15"/>
          </p:nvPr>
        </p:nvSpPr>
        <p:spPr>
          <a:xfrm>
            <a:off x="680720" y="685799"/>
            <a:ext cx="10830560" cy="54864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BF57104-5AD3-4F7D-87FE-D1B5E2488922}"/>
              </a:ext>
            </a:extLst>
          </p:cNvPr>
          <p:cNvSpPr>
            <a:spLocks noGrp="1"/>
          </p:cNvSpPr>
          <p:nvPr>
            <p:ph type="title" hasCustomPrompt="1"/>
          </p:nvPr>
        </p:nvSpPr>
        <p:spPr>
          <a:xfrm>
            <a:off x="680720" y="3813048"/>
            <a:ext cx="10830560" cy="2359152"/>
          </a:xfrm>
          <a:gradFill>
            <a:gsLst>
              <a:gs pos="61000">
                <a:srgbClr val="000000">
                  <a:alpha val="52000"/>
                </a:srgbClr>
              </a:gs>
              <a:gs pos="0">
                <a:schemeClr val="tx1">
                  <a:alpha val="0"/>
                </a:scheme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lvl1pPr algn="ctr">
              <a:defRPr lang="en-US" spc="300" baseline="0" dirty="0">
                <a:solidFill>
                  <a:schemeClr val="bg1"/>
                </a:solidFill>
                <a:effectLst>
                  <a:outerShdw blurRad="38100" dist="38100" dir="2700000" algn="tl">
                    <a:srgbClr val="000000">
                      <a:alpha val="43137"/>
                    </a:srgbClr>
                  </a:outerShdw>
                </a:effectLst>
                <a:latin typeface="+mj-lt"/>
              </a:defRPr>
            </a:lvl1pPr>
          </a:lstStyle>
          <a:p>
            <a:pPr marL="0" lvl="0" algn="ctr"/>
            <a:r>
              <a:rPr lang="en-US" dirty="0"/>
              <a:t>CLICK TO EDIT MASTER TEXT STYLES</a:t>
            </a:r>
          </a:p>
        </p:txBody>
      </p:sp>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a:normAutofit/>
          </a:bodyPr>
          <a:lstStyle>
            <a:lvl1pPr algn="ctr">
              <a:buNone/>
              <a:defRPr lang="en-US"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47733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userDrawn="1"/>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anchor="b">
            <a:normAutofit/>
          </a:bodyPr>
          <a:lstStyle>
            <a:lvl1pPr algn="ctr">
              <a:defRPr sz="2800" spc="300" baseline="0"/>
            </a:lvl1pPr>
          </a:lstStyle>
          <a:p>
            <a:r>
              <a:rPr lang="en-US" dirty="0"/>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0" y="0"/>
            <a:ext cx="3390900" cy="6858000"/>
          </a:xfrm>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a:lstStyle>
            <a:lvl1pPr algn="ctr">
              <a:buNone/>
              <a:defRPr lang="en-US" sz="2000" kern="1200" dirty="0" smtClean="0">
                <a:solidFill>
                  <a:schemeClr val="tx2"/>
                </a:solidFill>
                <a:latin typeface="+mj-lt"/>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0" y="0"/>
            <a:ext cx="3390900" cy="6858000"/>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4B9CD27E-A7F2-4ABE-ACD4-27BF0183A80F}"/>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endParaRPr lang="en-US" dirty="0"/>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dirty="0">
              <a:solidFill>
                <a:schemeClr val="bg1"/>
              </a:solidFill>
            </a:endParaRPr>
          </a:p>
        </p:txBody>
      </p:sp>
    </p:spTree>
    <p:extLst>
      <p:ext uri="{BB962C8B-B14F-4D97-AF65-F5344CB8AC3E}">
        <p14:creationId xmlns:p14="http://schemas.microsoft.com/office/powerpoint/2010/main" val="3395923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userDrawn="1"/>
        </p:nvSpPr>
        <p:spPr>
          <a:xfrm>
            <a:off x="7467600" y="1732305"/>
            <a:ext cx="3390900" cy="348299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29" y="2057400"/>
            <a:ext cx="2804191" cy="1775012"/>
          </a:xfrm>
        </p:spPr>
        <p:txBody>
          <a:bodyPr>
            <a:normAutofit/>
          </a:bodyPr>
          <a:lstStyle>
            <a:lvl1pPr marL="0" indent="0" algn="ctr">
              <a:lnSpc>
                <a:spcPct val="100000"/>
              </a:lnSpc>
              <a:spcBef>
                <a:spcPts val="1000"/>
              </a:spcBef>
              <a:defRPr sz="3200" spc="300"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4" y="3986140"/>
            <a:ext cx="2663825" cy="976312"/>
          </a:xfrm>
        </p:spPr>
        <p:txBody>
          <a:bodyPr/>
          <a:lstStyle>
            <a:lvl1pPr marL="0" indent="0" algn="ctr">
              <a:buNone/>
              <a:defRPr lang="en-US" sz="2000" i="1" kern="1200" dirty="0" smtClean="0">
                <a:solidFill>
                  <a:schemeClr val="bg1"/>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761957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2" y="1371598"/>
            <a:ext cx="3987209" cy="2852057"/>
          </a:xfrm>
        </p:spPr>
        <p:txBody>
          <a:bodyPr>
            <a:normAutofit/>
          </a:bodyPr>
          <a:lstStyle>
            <a:lvl1pPr algn="ctr">
              <a:lnSpc>
                <a:spcPct val="100000"/>
              </a:lnSpc>
              <a:spcBef>
                <a:spcPts val="1000"/>
              </a:spcBef>
              <a:defRPr sz="3600" spc="3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FF7EC272-1CDA-49EE-A51D-80289D74B19B}"/>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2" y="4506686"/>
            <a:ext cx="3987209" cy="979715"/>
          </a:xfrm>
        </p:spPr>
        <p:txBody>
          <a:bodyPr/>
          <a:lstStyle>
            <a:lvl1pPr algn="ctr">
              <a:buNone/>
              <a:defRPr lang="en-US" sz="2400" i="1" kern="1200" dirty="0" smtClean="0">
                <a:solidFill>
                  <a:schemeClr val="bg1"/>
                </a:solidFill>
                <a:latin typeface="+mj-lt"/>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0" y="682625"/>
            <a:ext cx="2230438" cy="2573338"/>
          </a:xfrm>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2" y="682625"/>
            <a:ext cx="2153978" cy="2573338"/>
          </a:xfrm>
        </p:spPr>
        <p:txBody>
          <a:bodyPr/>
          <a:lstStyle/>
          <a:p>
            <a:r>
              <a:rPr lang="en-US"/>
              <a:t>Click icon to add picture</a:t>
            </a:r>
            <a:endParaRPr lang="en-US" dirty="0"/>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1"/>
            <a:ext cx="2230438" cy="2573338"/>
          </a:xfrm>
        </p:spPr>
        <p:txBody>
          <a:bodyPr/>
          <a:lstStyle/>
          <a:p>
            <a:r>
              <a:rPr lang="en-US"/>
              <a:t>Click icon to add picture</a:t>
            </a:r>
            <a:endParaRPr lang="en-US" dirty="0"/>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2" y="3599121"/>
            <a:ext cx="2153978" cy="2573338"/>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6A5D7937-881E-428C-BBB9-CFD456B6B8F0}"/>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61084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8" y="2353490"/>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48" y="2351313"/>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49" y="3150733"/>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80143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0"/>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2"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3"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6"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7953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a:normAutofit/>
          </a:bodyPr>
          <a:lstStyle>
            <a:lvl1pPr algn="ctr">
              <a:lnSpc>
                <a:spcPct val="100000"/>
              </a:lnSpc>
              <a:spcBef>
                <a:spcPts val="1000"/>
              </a:spcBef>
              <a:defRPr sz="3600" spc="300" baseline="0"/>
            </a:lvl1pPr>
          </a:lstStyle>
          <a:p>
            <a:r>
              <a:rPr lang="en-US" dirty="0"/>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endParaRPr lang="en-US" dirty="0"/>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a:lstStyle>
            <a:lvl1pPr marL="0" indent="0">
              <a:buNone/>
              <a:defRPr lang="en-US" sz="2000" kern="1200" dirty="0" smtClean="0">
                <a:solidFill>
                  <a:schemeClr val="tx2"/>
                </a:solidFill>
                <a:latin typeface="+mj-lt"/>
                <a:ea typeface="+mn-ea"/>
                <a:cs typeface="+mn-cs"/>
              </a:defRPr>
            </a:lvl1pPr>
            <a:lvl2pPr marL="0" indent="0">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a:lstStyle/>
          <a:p>
            <a:r>
              <a:rPr lang="en-US"/>
              <a:t>Click icon to add picture</a:t>
            </a:r>
            <a:endParaRPr lang="en-US" dirty="0"/>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C48EE059-FB54-4749-99E9-807468BE576B}"/>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136182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userDrawn="1"/>
        </p:nvSpPr>
        <p:spPr>
          <a:xfrm>
            <a:off x="7467600" y="685800"/>
            <a:ext cx="40386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7"/>
            <a:ext cx="3221037" cy="2011362"/>
          </a:xfrm>
        </p:spPr>
        <p:txBody>
          <a:bodyPr>
            <a:noAutofit/>
          </a:bodyPr>
          <a:lstStyle>
            <a:lvl1pPr algn="ctr">
              <a:lnSpc>
                <a:spcPct val="125000"/>
              </a:lnSpc>
              <a:spcBef>
                <a:spcPts val="1000"/>
              </a:spcBef>
              <a:spcAft>
                <a:spcPts val="1200"/>
              </a:spcAft>
              <a:defRPr sz="3200" spc="3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83B3BE5E-E2B2-4C08-9DF1-D0BBD2556DA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solidFill>
            <a:schemeClr val="tx2"/>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0"/>
            <a:ext cx="3221037" cy="2316163"/>
          </a:xfrm>
        </p:spPr>
        <p:txBody>
          <a:bodyPr/>
          <a:lstStyle>
            <a:lvl1pPr algn="ctr">
              <a:buNone/>
              <a:defRPr lang="en-US" sz="2000" i="1" kern="1200" dirty="0" smtClean="0">
                <a:solidFill>
                  <a:schemeClr val="bg1"/>
                </a:solidFill>
                <a:latin typeface="+mj-lt"/>
                <a:ea typeface="+mn-ea"/>
                <a:cs typeface="+mn-cs"/>
              </a:defRPr>
            </a:lvl1pPr>
            <a:lvl2pPr>
              <a:defRPr lang="en-US" sz="2000" i="1" kern="1200" dirty="0" smtClean="0">
                <a:solidFill>
                  <a:schemeClr val="bg1"/>
                </a:solidFill>
                <a:latin typeface="+mj-lt"/>
                <a:ea typeface="+mn-ea"/>
                <a:cs typeface="+mn-cs"/>
              </a:defRPr>
            </a:lvl2pPr>
            <a:lvl3pPr>
              <a:defRPr lang="en-US" sz="2000" i="1" kern="1200" dirty="0" smtClean="0">
                <a:solidFill>
                  <a:schemeClr val="bg1"/>
                </a:solidFill>
                <a:latin typeface="+mj-lt"/>
                <a:ea typeface="+mn-ea"/>
                <a:cs typeface="+mn-cs"/>
              </a:defRPr>
            </a:lvl3pPr>
            <a:lvl4pPr>
              <a:defRPr lang="en-US" sz="2000" i="1" kern="1200" dirty="0" smtClean="0">
                <a:solidFill>
                  <a:schemeClr val="bg1"/>
                </a:solidFill>
                <a:latin typeface="+mj-lt"/>
                <a:ea typeface="+mn-ea"/>
                <a:cs typeface="+mn-cs"/>
              </a:defRPr>
            </a:lvl4pPr>
            <a:lvl5pPr>
              <a:defRPr lang="en-US" sz="2000" i="1" kern="1200" dirty="0">
                <a:solidFill>
                  <a:schemeClr val="bg1"/>
                </a:solidFill>
                <a:latin typeface="+mj-lt"/>
                <a:ea typeface="+mn-ea"/>
                <a:cs typeface="+mn-cs"/>
              </a:defRPr>
            </a:lvl5pPr>
          </a:lstStyle>
          <a:p>
            <a:pPr lvl="0"/>
            <a:r>
              <a:rPr lang="en-US"/>
              <a:t>Click to edit Master text styles</a:t>
            </a:r>
          </a:p>
        </p:txBody>
      </p:sp>
      <p:sp>
        <p:nvSpPr>
          <p:cNvPr id="3" name="Date Placeholder 2">
            <a:extLst>
              <a:ext uri="{FF2B5EF4-FFF2-40B4-BE49-F238E27FC236}">
                <a16:creationId xmlns:a16="http://schemas.microsoft.com/office/drawing/2014/main" id="{C2E19391-DDEC-44D3-81A7-253A8C2CCA7B}"/>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56639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43280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userDrawn="1"/>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4"/>
            <a:ext cx="6106886" cy="873350"/>
          </a:xfrm>
        </p:spPr>
        <p:txBody>
          <a:bodyPr>
            <a:normAutofit/>
          </a:bodyPr>
          <a:lstStyle>
            <a:lvl1pPr algn="ctr">
              <a:lnSpc>
                <a:spcPct val="100000"/>
              </a:lnSpc>
              <a:spcBef>
                <a:spcPts val="1000"/>
              </a:spcBef>
              <a:defRPr sz="3200" spc="300" baseline="0"/>
            </a:lvl1pPr>
          </a:lstStyle>
          <a:p>
            <a:r>
              <a:rPr lang="en-US" dirty="0"/>
              <a:t>CLICK TO EDIT MASTER TITLE STYLE</a:t>
            </a:r>
          </a:p>
        </p:txBody>
      </p:sp>
      <p:sp>
        <p:nvSpPr>
          <p:cNvPr id="4" name="Footer Placeholder 3">
            <a:extLst>
              <a:ext uri="{FF2B5EF4-FFF2-40B4-BE49-F238E27FC236}">
                <a16:creationId xmlns:a16="http://schemas.microsoft.com/office/drawing/2014/main" id="{610806B2-016E-4D04-B3A9-D00B8645D895}"/>
              </a:ext>
            </a:extLst>
          </p:cNvPr>
          <p:cNvSpPr>
            <a:spLocks noGrp="1"/>
          </p:cNvSpPr>
          <p:nvPr>
            <p:ph type="ftr" sz="quarter" idx="11"/>
          </p:nvPr>
        </p:nvSpPr>
        <p:spPr/>
        <p:txBody>
          <a:bodyPr/>
          <a:lstStyle/>
          <a:p>
            <a:endParaRPr lang="en-US" dirty="0"/>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799"/>
            <a:ext cx="3397250" cy="5486401"/>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D0F59A49-6D3D-4BB6-ADBF-00E13E6C64F3}"/>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4015647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F0E8C4-F22F-4115-BFF9-731C089BD7B0}"/>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D082772B-9710-45A8-9D16-12613E7BD4D4}"/>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2A839-69EA-494F-A4E7-B066C09CF24A}"/>
              </a:ext>
            </a:extLst>
          </p:cNvPr>
          <p:cNvSpPr>
            <a:spLocks noGrp="1"/>
          </p:cNvSpPr>
          <p:nvPr>
            <p:ph type="title" hasCustomPrompt="1"/>
          </p:nvPr>
        </p:nvSpPr>
        <p:spPr>
          <a:xfrm>
            <a:off x="1274064" y="964889"/>
            <a:ext cx="5605272" cy="914400"/>
          </a:xfrm>
        </p:spPr>
        <p:txBody>
          <a:bodyPr>
            <a:noAutofit/>
          </a:bodyPr>
          <a:lstStyle>
            <a:lvl1pPr marL="228600" indent="-228600" algn="ctr">
              <a:lnSpc>
                <a:spcPct val="100000"/>
              </a:lnSpc>
              <a:spcBef>
                <a:spcPts val="1000"/>
              </a:spcBef>
              <a:defRPr sz="3200" spc="300" baseline="0"/>
            </a:lvl1pPr>
          </a:lstStyle>
          <a:p>
            <a:r>
              <a:rPr lang="en-US" dirty="0"/>
              <a:t>CLICK TO EDIT MASTER TITLE STYLE</a:t>
            </a:r>
          </a:p>
        </p:txBody>
      </p:sp>
      <p:sp>
        <p:nvSpPr>
          <p:cNvPr id="16" name="Footer Placeholder 3">
            <a:extLst>
              <a:ext uri="{FF2B5EF4-FFF2-40B4-BE49-F238E27FC236}">
                <a16:creationId xmlns:a16="http://schemas.microsoft.com/office/drawing/2014/main" id="{2289EB81-6F63-41FF-8B72-E2D82EB50E07}"/>
              </a:ext>
            </a:extLst>
          </p:cNvPr>
          <p:cNvSpPr>
            <a:spLocks noGrp="1"/>
          </p:cNvSpPr>
          <p:nvPr>
            <p:ph type="ftr" sz="quarter" idx="15"/>
          </p:nvPr>
        </p:nvSpPr>
        <p:spPr>
          <a:xfrm rot="5400000">
            <a:off x="-1708136" y="3223750"/>
            <a:ext cx="4114800" cy="410501"/>
          </a:xfrm>
        </p:spPr>
        <p:txBody>
          <a:bodyPr/>
          <a:lstStyle/>
          <a:p>
            <a:endParaRPr lang="en-US" dirty="0"/>
          </a:p>
        </p:txBody>
      </p:sp>
      <p:sp>
        <p:nvSpPr>
          <p:cNvPr id="10" name="Text Placeholder 9">
            <a:extLst>
              <a:ext uri="{FF2B5EF4-FFF2-40B4-BE49-F238E27FC236}">
                <a16:creationId xmlns:a16="http://schemas.microsoft.com/office/drawing/2014/main" id="{F2D898A5-86F4-4520-A618-C1CE7FCC1E94}"/>
              </a:ext>
            </a:extLst>
          </p:cNvPr>
          <p:cNvSpPr>
            <a:spLocks noGrp="1"/>
          </p:cNvSpPr>
          <p:nvPr>
            <p:ph type="body" sz="quarter" idx="13"/>
          </p:nvPr>
        </p:nvSpPr>
        <p:spPr>
          <a:xfrm>
            <a:off x="1309853" y="2135829"/>
            <a:ext cx="5600700" cy="3642347"/>
          </a:xfrm>
        </p:spPr>
        <p:txBody>
          <a:bodyPr/>
          <a:lstStyle>
            <a:lvl1pPr marL="0" indent="0">
              <a:buNone/>
              <a:defRPr lang="en-US" sz="2000" kern="1200" dirty="0" smtClean="0">
                <a:solidFill>
                  <a:schemeClr val="tx2">
                    <a:lumMod val="90000"/>
                  </a:schemeClr>
                </a:solidFill>
                <a:latin typeface="+mj-lt"/>
                <a:ea typeface="+mn-ea"/>
                <a:cs typeface="+mn-cs"/>
              </a:defRPr>
            </a:lvl1pPr>
            <a:lvl2pPr>
              <a:defRPr lang="en-US" sz="2000" kern="1200" dirty="0" smtClean="0">
                <a:solidFill>
                  <a:schemeClr val="tx2">
                    <a:lumMod val="90000"/>
                  </a:schemeClr>
                </a:solidFill>
                <a:latin typeface="+mj-lt"/>
                <a:ea typeface="+mn-ea"/>
                <a:cs typeface="+mn-cs"/>
              </a:defRPr>
            </a:lvl2pPr>
            <a:lvl3pPr>
              <a:defRPr lang="en-US" sz="2000" kern="1200" dirty="0" smtClean="0">
                <a:solidFill>
                  <a:schemeClr val="tx2">
                    <a:lumMod val="90000"/>
                  </a:schemeClr>
                </a:solidFill>
                <a:latin typeface="+mj-lt"/>
                <a:ea typeface="+mn-ea"/>
                <a:cs typeface="+mn-cs"/>
              </a:defRPr>
            </a:lvl3pPr>
            <a:lvl4pPr>
              <a:defRPr lang="en-US" sz="2000" kern="1200" dirty="0" smtClean="0">
                <a:solidFill>
                  <a:schemeClr val="tx2">
                    <a:lumMod val="90000"/>
                  </a:schemeClr>
                </a:solidFill>
                <a:latin typeface="+mj-lt"/>
                <a:ea typeface="+mn-ea"/>
                <a:cs typeface="+mn-cs"/>
              </a:defRPr>
            </a:lvl4pPr>
            <a:lvl5pPr>
              <a:defRPr lang="en-US" sz="2000" kern="1200" dirty="0">
                <a:solidFill>
                  <a:schemeClr val="tx2">
                    <a:lumMod val="90000"/>
                  </a:schemeClr>
                </a:solidFill>
                <a:latin typeface="+mj-lt"/>
                <a:ea typeface="+mn-ea"/>
                <a:cs typeface="+mn-cs"/>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2D8262DD-38B7-432E-838E-874DEB156E0D}"/>
              </a:ext>
            </a:extLst>
          </p:cNvPr>
          <p:cNvSpPr>
            <a:spLocks noGrp="1"/>
          </p:cNvSpPr>
          <p:nvPr>
            <p:ph type="pic" sz="quarter" idx="10"/>
          </p:nvPr>
        </p:nvSpPr>
        <p:spPr>
          <a:xfrm>
            <a:off x="8839200" y="685800"/>
            <a:ext cx="2667000" cy="2400300"/>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A1F656D3-42D5-4850-9BCE-034D55DCDBF9}"/>
              </a:ext>
            </a:extLst>
          </p:cNvPr>
          <p:cNvSpPr>
            <a:spLocks noGrp="1"/>
          </p:cNvSpPr>
          <p:nvPr>
            <p:ph type="pic" sz="quarter" idx="11"/>
          </p:nvPr>
        </p:nvSpPr>
        <p:spPr>
          <a:xfrm>
            <a:off x="8839200" y="3764738"/>
            <a:ext cx="2667000" cy="2404872"/>
          </a:xfrm>
        </p:spPr>
        <p:txBody>
          <a:bodyPr/>
          <a:lstStyle/>
          <a:p>
            <a:r>
              <a:rPr lang="en-US"/>
              <a:t>Click icon to add picture</a:t>
            </a:r>
            <a:endParaRPr lang="en-US" dirty="0"/>
          </a:p>
        </p:txBody>
      </p:sp>
      <p:sp>
        <p:nvSpPr>
          <p:cNvPr id="15" name="Date Placeholder 2">
            <a:extLst>
              <a:ext uri="{FF2B5EF4-FFF2-40B4-BE49-F238E27FC236}">
                <a16:creationId xmlns:a16="http://schemas.microsoft.com/office/drawing/2014/main" id="{5E061156-5BF8-492F-93F2-A0C925229EF0}"/>
              </a:ext>
            </a:extLst>
          </p:cNvPr>
          <p:cNvSpPr>
            <a:spLocks noGrp="1"/>
          </p:cNvSpPr>
          <p:nvPr>
            <p:ph type="dt" sz="half" idx="14"/>
          </p:nvPr>
        </p:nvSpPr>
        <p:spPr>
          <a:xfrm rot="5400000">
            <a:off x="9800022" y="3223751"/>
            <a:ext cx="4114801" cy="410501"/>
          </a:xfrm>
        </p:spPr>
        <p:txBody>
          <a:bodyPr/>
          <a:lstStyle/>
          <a:p>
            <a:endParaRPr lang="en-US" dirty="0"/>
          </a:p>
        </p:txBody>
      </p:sp>
      <p:sp>
        <p:nvSpPr>
          <p:cNvPr id="18" name="Slide Number Placeholder 4">
            <a:extLst>
              <a:ext uri="{FF2B5EF4-FFF2-40B4-BE49-F238E27FC236}">
                <a16:creationId xmlns:a16="http://schemas.microsoft.com/office/drawing/2014/main" id="{DE11E1B1-2B5D-421D-9903-5D4845A77B77}"/>
              </a:ext>
            </a:extLst>
          </p:cNvPr>
          <p:cNvSpPr>
            <a:spLocks noGrp="1"/>
          </p:cNvSpPr>
          <p:nvPr>
            <p:ph type="sldNum" sz="quarter" idx="16"/>
          </p:nvPr>
        </p:nvSpPr>
        <p:spPr>
          <a:xfrm>
            <a:off x="11116340" y="6356350"/>
            <a:ext cx="871868" cy="365125"/>
          </a:xfrm>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568204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6930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601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88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818649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5714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38237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3073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1719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14155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8E28480-1C08-4458-AD97-0283E6FFD09D}"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595000"/>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80" r:id="rId14"/>
    <p:sldLayoutId id="2147483981" r:id="rId15"/>
    <p:sldLayoutId id="2147483982" r:id="rId16"/>
    <p:sldLayoutId id="2147483983" r:id="rId17"/>
    <p:sldLayoutId id="2147483984" r:id="rId18"/>
    <p:sldLayoutId id="2147483985" r:id="rId19"/>
    <p:sldLayoutId id="2147483759" r:id="rId20"/>
    <p:sldLayoutId id="2147483986" r:id="rId2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941488"/>
      </p:ext>
    </p:extLst>
  </p:cSld>
  <p:clrMap bg1="lt1" tx1="dk1" bg2="lt2" tx2="dk2" accent1="accent1" accent2="accent2" accent3="accent3" accent4="accent4" accent5="accent5" accent6="accent6" hlink="hlink" folHlink="folHlink"/>
  <p:sldLayoutIdLst>
    <p:sldLayoutId id="2147483857" r:id="rId1"/>
    <p:sldLayoutId id="2147483854" r:id="rId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usahello.org/how-to-help/get-involved/community-partners/" TargetMode="External"/><Relationship Id="rId5" Type="http://schemas.openxmlformats.org/officeDocument/2006/relationships/image" Target="../media/image10.jpg"/><Relationship Id="rId4" Type="http://schemas.openxmlformats.org/officeDocument/2006/relationships/hyperlink" Target="https://pixnio.com/science/medical-science/infants-and-young-children-need-to-be-vaccinated-because-the-diseases-prevented-by-vaccin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flickr.com/photos/guerson/44990789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freestock.com/free-photos/group-young-people-smiling-isolated-white-57268609" TargetMode="External"/><Relationship Id="rId5" Type="http://schemas.openxmlformats.org/officeDocument/2006/relationships/image" Target="../media/image4.jpg"/><Relationship Id="rId4" Type="http://schemas.openxmlformats.org/officeDocument/2006/relationships/hyperlink" Target="https://blog.ssmgrp.com/blog/author/christina-trentham/page/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pxhere.com/en/photo/905585"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ounterinformation.wordpress.com/2014/11/20/if-the-economy-is-recovering-why-is-there-a-surge-in-homeless-children/" TargetMode="External"/><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fabiusmaximus.com/2018/01/05/an-anthropologist-looks-at-privilege-white-american-imperial/" TargetMode="External"/><Relationship Id="rId5" Type="http://schemas.openxmlformats.org/officeDocument/2006/relationships/image" Target="../media/image20.jpg"/><Relationship Id="rId10" Type="http://schemas.openxmlformats.org/officeDocument/2006/relationships/hyperlink" Target="https://flickr.com/photos/ctsenatedems/17255200465" TargetMode="External"/><Relationship Id="rId4" Type="http://schemas.openxmlformats.org/officeDocument/2006/relationships/hyperlink" Target="https://kinihangat.blogspot.com/2016/05/mereka-pengemis-bertuah-yang-akhirnya.html" TargetMode="External"/><Relationship Id="rId9"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journalistsresource.org/studies/government/health-care/integrated-care-collaborative-mental-healt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www.piqsels.com/en/search?q=teamwor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s://fr.wikipedia.org/wiki/Fichier:Flag_of_Siskiyou_County,_California.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7.jpg"/><Relationship Id="rId4" Type="http://schemas.openxmlformats.org/officeDocument/2006/relationships/hyperlink" Target="https://www.choosehelp.com/topics/addiction-treatment/group-therapy-in-drug-treatment"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www.bundabergnow.com/2020/12/16/helping-health-care-workers-become-skilled-lead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859FB18-B421-43A7-A91C-76D12F25E84C}"/>
              </a:ext>
            </a:extLst>
          </p:cNvPr>
          <p:cNvSpPr>
            <a:spLocks noGrp="1"/>
          </p:cNvSpPr>
          <p:nvPr>
            <p:ph type="title"/>
          </p:nvPr>
        </p:nvSpPr>
        <p:spPr>
          <a:xfrm>
            <a:off x="721086" y="3867151"/>
            <a:ext cx="10515600" cy="1758108"/>
          </a:xfrm>
          <a:gradFill flip="none" rotWithShape="1">
            <a:gsLst>
              <a:gs pos="0">
                <a:schemeClr val="accent6">
                  <a:lumMod val="60000"/>
                  <a:lumOff val="40000"/>
                </a:schemeClr>
              </a:gs>
              <a:gs pos="45000">
                <a:schemeClr val="accent6">
                  <a:lumMod val="60000"/>
                  <a:lumOff val="40000"/>
                </a:schemeClr>
              </a:gs>
              <a:gs pos="100000">
                <a:schemeClr val="accent6">
                  <a:lumMod val="60000"/>
                  <a:lumOff val="40000"/>
                </a:schemeClr>
              </a:gs>
            </a:gsLst>
            <a:path path="shape">
              <a:fillToRect l="50000" t="50000" r="50000" b="50000"/>
            </a:path>
            <a:tileRect/>
          </a:gradFill>
        </p:spPr>
        <p:txBody>
          <a:bodyPr vert="horz" lIns="91440" tIns="45720" rIns="91440" bIns="45720" rtlCol="0" anchor="ctr">
            <a:noAutofit/>
          </a:bodyPr>
          <a:lstStyle/>
          <a:p>
            <a:r>
              <a:rPr lang="en-US" sz="3600" spc="-50" dirty="0">
                <a:solidFill>
                  <a:schemeClr val="accent2">
                    <a:lumMod val="75000"/>
                  </a:schemeClr>
                </a:solidFill>
                <a:ea typeface="+mj-ea"/>
                <a:cs typeface="+mj-cs"/>
              </a:rPr>
              <a:t>Siskiyou County </a:t>
            </a:r>
            <a:br>
              <a:rPr lang="en-US" sz="3600" spc="-50" dirty="0">
                <a:solidFill>
                  <a:schemeClr val="accent2">
                    <a:lumMod val="75000"/>
                  </a:schemeClr>
                </a:solidFill>
                <a:ea typeface="+mj-ea"/>
                <a:cs typeface="+mj-cs"/>
              </a:rPr>
            </a:br>
            <a:r>
              <a:rPr lang="en-US" sz="3600" spc="-50" dirty="0">
                <a:solidFill>
                  <a:schemeClr val="accent2">
                    <a:lumMod val="75000"/>
                  </a:schemeClr>
                </a:solidFill>
                <a:ea typeface="+mj-ea"/>
                <a:cs typeface="+mj-cs"/>
              </a:rPr>
              <a:t>Health &amp; Human Services</a:t>
            </a:r>
            <a:br>
              <a:rPr lang="en-US" sz="3600" spc="-50" dirty="0">
                <a:solidFill>
                  <a:schemeClr val="accent2">
                    <a:lumMod val="75000"/>
                  </a:schemeClr>
                </a:solidFill>
                <a:ea typeface="+mj-ea"/>
                <a:cs typeface="+mj-cs"/>
              </a:rPr>
            </a:br>
            <a:r>
              <a:rPr lang="en-US" sz="3600" spc="-50" dirty="0">
                <a:solidFill>
                  <a:schemeClr val="accent2">
                    <a:lumMod val="75000"/>
                  </a:schemeClr>
                </a:solidFill>
                <a:ea typeface="+mj-ea"/>
                <a:cs typeface="+mj-cs"/>
              </a:rPr>
              <a:t>Agency </a:t>
            </a:r>
          </a:p>
        </p:txBody>
      </p:sp>
      <p:pic>
        <p:nvPicPr>
          <p:cNvPr id="13" name="Picture Placeholder 19">
            <a:extLst>
              <a:ext uri="{FF2B5EF4-FFF2-40B4-BE49-F238E27FC236}">
                <a16:creationId xmlns:a16="http://schemas.microsoft.com/office/drawing/2014/main" id="{E6035419-2FB6-49A3-84EA-916B97615BDB}"/>
              </a:ext>
            </a:extLst>
          </p:cNvPr>
          <p:cNvPicPr>
            <a:picLocks noGrp="1" noChangeAspect="1"/>
          </p:cNvPicPr>
          <p:nvPr>
            <p:ph type="pic" sz="quarter" idx="15"/>
          </p:nvPr>
        </p:nvPicPr>
        <p:blipFill rotWithShape="1">
          <a:blip r:embed="rId2"/>
          <a:srcRect l="17299" r="6949" b="-1"/>
          <a:stretch/>
        </p:blipFill>
        <p:spPr>
          <a:xfrm>
            <a:off x="1740357" y="688608"/>
            <a:ext cx="8851443" cy="2921222"/>
          </a:xfrm>
          <a:prstGeom prst="rect">
            <a:avLst/>
          </a:prstGeom>
        </p:spPr>
      </p:pic>
      <p:cxnSp>
        <p:nvCxnSpPr>
          <p:cNvPr id="26" name="Straight Connector 25">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C38FD922-D272-8750-B81E-2C34444D0AAE}"/>
              </a:ext>
            </a:extLst>
          </p:cNvPr>
          <p:cNvSpPr txBox="1"/>
          <p:nvPr/>
        </p:nvSpPr>
        <p:spPr>
          <a:xfrm>
            <a:off x="9658351" y="5310863"/>
            <a:ext cx="2209186" cy="1303865"/>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sz="2000" dirty="0">
                <a:solidFill>
                  <a:schemeClr val="accent2">
                    <a:lumMod val="75000"/>
                  </a:schemeClr>
                </a:solidFill>
              </a:rPr>
              <a:t>Sarah Collard, Ph.D.</a:t>
            </a:r>
          </a:p>
          <a:p>
            <a:pPr defTabSz="914400">
              <a:lnSpc>
                <a:spcPct val="90000"/>
              </a:lnSpc>
              <a:spcAft>
                <a:spcPts val="600"/>
              </a:spcAft>
              <a:buClr>
                <a:schemeClr val="accent1"/>
              </a:buClr>
            </a:pPr>
            <a:r>
              <a:rPr lang="en-US" sz="2000" dirty="0">
                <a:solidFill>
                  <a:schemeClr val="accent2">
                    <a:lumMod val="75000"/>
                  </a:schemeClr>
                </a:solidFill>
              </a:rPr>
              <a:t>Agency Director</a:t>
            </a:r>
          </a:p>
        </p:txBody>
      </p:sp>
    </p:spTree>
    <p:extLst>
      <p:ext uri="{BB962C8B-B14F-4D97-AF65-F5344CB8AC3E}">
        <p14:creationId xmlns:p14="http://schemas.microsoft.com/office/powerpoint/2010/main" val="185265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p:txBody>
          <a:bodyPr/>
          <a:lstStyle/>
          <a:p>
            <a:r>
              <a:rPr lang="en-US"/>
              <a:t>Public Health Division</a:t>
            </a:r>
            <a:endParaRPr lang="en-US" dirty="0"/>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p:txBody>
          <a:bodyPr>
            <a:normAutofit fontScale="85000" lnSpcReduction="20000"/>
          </a:bodyPr>
          <a:lstStyle/>
          <a:p>
            <a:r>
              <a:rPr lang="en-US" dirty="0"/>
              <a:t>The mission of the Public Health Division is to promote and improve the health and wellness of the people of Siskiyou County through community empowerment and meaningful partnerships. </a:t>
            </a:r>
          </a:p>
          <a:p>
            <a:r>
              <a:rPr lang="en-US" dirty="0"/>
              <a:t>Our vision is for all Siskiyou County residents to live healthy, connected, and equitable lives</a:t>
            </a:r>
          </a:p>
          <a:p>
            <a:r>
              <a:rPr lang="en-US" dirty="0"/>
              <a:t>Our work is guided by our Values:</a:t>
            </a:r>
          </a:p>
          <a:p>
            <a:pPr marL="342900" indent="-342900">
              <a:buFont typeface="Wingdings" panose="05000000000000000000" pitchFamily="2" charset="2"/>
              <a:buChar char="Ø"/>
            </a:pPr>
            <a:r>
              <a:rPr lang="en-US" dirty="0"/>
              <a:t>Excellence;</a:t>
            </a:r>
          </a:p>
          <a:p>
            <a:pPr marL="342900" indent="-342900">
              <a:buFont typeface="Wingdings" panose="05000000000000000000" pitchFamily="2" charset="2"/>
              <a:buChar char="Ø"/>
            </a:pPr>
            <a:r>
              <a:rPr lang="en-US" dirty="0"/>
              <a:t>Community;</a:t>
            </a:r>
          </a:p>
          <a:p>
            <a:pPr marL="342900" indent="-342900">
              <a:buFont typeface="Wingdings" panose="05000000000000000000" pitchFamily="2" charset="2"/>
              <a:buChar char="Ø"/>
            </a:pPr>
            <a:r>
              <a:rPr lang="en-US" dirty="0"/>
              <a:t>Services;</a:t>
            </a:r>
          </a:p>
          <a:p>
            <a:pPr marL="342900" indent="-342900">
              <a:buFont typeface="Wingdings" panose="05000000000000000000" pitchFamily="2" charset="2"/>
              <a:buChar char="Ø"/>
            </a:pPr>
            <a:r>
              <a:rPr lang="en-US" dirty="0"/>
              <a:t>Innovation; and</a:t>
            </a:r>
          </a:p>
          <a:p>
            <a:pPr marL="342900" indent="-342900">
              <a:buFont typeface="Wingdings" panose="05000000000000000000" pitchFamily="2" charset="2"/>
              <a:buChar char="Ø"/>
            </a:pPr>
            <a:r>
              <a:rPr lang="en-US" dirty="0"/>
              <a:t>Collaboration</a:t>
            </a:r>
          </a:p>
        </p:txBody>
      </p:sp>
      <p:pic>
        <p:nvPicPr>
          <p:cNvPr id="17" name="Picture Placeholder 16">
            <a:extLst>
              <a:ext uri="{FF2B5EF4-FFF2-40B4-BE49-F238E27FC236}">
                <a16:creationId xmlns:a16="http://schemas.microsoft.com/office/drawing/2014/main" id="{46A4BCDE-7CC8-4957-9B87-CAA62EE09131}"/>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3269" r="13269"/>
          <a:stretch/>
        </p:blipFill>
        <p:spPr/>
      </p:pic>
      <p:pic>
        <p:nvPicPr>
          <p:cNvPr id="20" name="Picture Placeholder 19">
            <a:extLst>
              <a:ext uri="{FF2B5EF4-FFF2-40B4-BE49-F238E27FC236}">
                <a16:creationId xmlns:a16="http://schemas.microsoft.com/office/drawing/2014/main" id="{2B177F5B-7DFE-4FD1-A148-077391BBE74C}"/>
              </a:ext>
            </a:extLst>
          </p:cNvPr>
          <p:cNvPicPr>
            <a:picLocks noGrp="1" noChangeAspect="1"/>
          </p:cNvPicPr>
          <p:nvPr>
            <p:ph type="pic" sz="quarter" idx="11"/>
          </p:nvPr>
        </p:nvPicPr>
        <p:blipFill>
          <a:blip r:embed="rId5">
            <a:extLst>
              <a:ext uri="{837473B0-CC2E-450A-ABE3-18F120FF3D39}">
                <a1611:picAttrSrcUrl xmlns:a1611="http://schemas.microsoft.com/office/drawing/2016/11/main" r:id="rId6"/>
              </a:ext>
            </a:extLst>
          </a:blip>
          <a:srcRect l="13033" r="13033"/>
          <a:stretch/>
        </p:blipFill>
        <p:spPr/>
      </p:pic>
    </p:spTree>
    <p:extLst>
      <p:ext uri="{BB962C8B-B14F-4D97-AF65-F5344CB8AC3E}">
        <p14:creationId xmlns:p14="http://schemas.microsoft.com/office/powerpoint/2010/main" val="2907551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243CB42-35EF-FB63-C7EA-FE169F6F76CB}"/>
              </a:ext>
            </a:extLst>
          </p:cNvPr>
          <p:cNvSpPr>
            <a:spLocks noGrp="1"/>
          </p:cNvSpPr>
          <p:nvPr>
            <p:ph type="title"/>
          </p:nvPr>
        </p:nvSpPr>
        <p:spPr>
          <a:xfrm>
            <a:off x="305945" y="5350395"/>
            <a:ext cx="10909073" cy="1057655"/>
          </a:xfrm>
        </p:spPr>
        <p:txBody>
          <a:bodyPr vert="horz" lIns="91440" tIns="45720" rIns="91440" bIns="45720" rtlCol="0" anchor="b">
            <a:normAutofit/>
          </a:bodyPr>
          <a:lstStyle/>
          <a:p>
            <a:pPr algn="l">
              <a:lnSpc>
                <a:spcPct val="85000"/>
              </a:lnSpc>
              <a:spcBef>
                <a:spcPct val="0"/>
              </a:spcBef>
            </a:pPr>
            <a:r>
              <a:rPr lang="en-US" sz="5400" spc="-50" dirty="0">
                <a:solidFill>
                  <a:schemeClr val="tx1">
                    <a:lumMod val="85000"/>
                    <a:lumOff val="15000"/>
                  </a:schemeClr>
                </a:solidFill>
              </a:rPr>
              <a:t>Public Health Programs</a:t>
            </a:r>
          </a:p>
        </p:txBody>
      </p:sp>
      <p:cxnSp>
        <p:nvCxnSpPr>
          <p:cNvPr id="18" name="Straight Connector 17">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10">
            <a:extLst>
              <a:ext uri="{FF2B5EF4-FFF2-40B4-BE49-F238E27FC236}">
                <a16:creationId xmlns:a16="http://schemas.microsoft.com/office/drawing/2014/main" id="{5D7675A0-5EF0-2DF6-56ED-4DE1F9886108}"/>
              </a:ext>
            </a:extLst>
          </p:cNvPr>
          <p:cNvGraphicFramePr>
            <a:graphicFrameLocks noGrp="1"/>
          </p:cNvGraphicFramePr>
          <p:nvPr>
            <p:extLst>
              <p:ext uri="{D42A27DB-BD31-4B8C-83A1-F6EECF244321}">
                <p14:modId xmlns:p14="http://schemas.microsoft.com/office/powerpoint/2010/main" val="2011936579"/>
              </p:ext>
            </p:extLst>
          </p:nvPr>
        </p:nvGraphicFramePr>
        <p:xfrm>
          <a:off x="373077" y="321195"/>
          <a:ext cx="11442700" cy="5029200"/>
        </p:xfrm>
        <a:graphic>
          <a:graphicData uri="http://schemas.openxmlformats.org/drawingml/2006/table">
            <a:tbl>
              <a:tblPr firstRow="1" bandRow="1">
                <a:tableStyleId>{93296810-A885-4BE3-A3E7-6D5BEEA58F35}</a:tableStyleId>
              </a:tblPr>
              <a:tblGrid>
                <a:gridCol w="6083300">
                  <a:extLst>
                    <a:ext uri="{9D8B030D-6E8A-4147-A177-3AD203B41FA5}">
                      <a16:colId xmlns:a16="http://schemas.microsoft.com/office/drawing/2014/main" val="3784152468"/>
                    </a:ext>
                  </a:extLst>
                </a:gridCol>
                <a:gridCol w="5359400">
                  <a:extLst>
                    <a:ext uri="{9D8B030D-6E8A-4147-A177-3AD203B41FA5}">
                      <a16:colId xmlns:a16="http://schemas.microsoft.com/office/drawing/2014/main" val="2927684012"/>
                    </a:ext>
                  </a:extLst>
                </a:gridCol>
              </a:tblGrid>
              <a:tr h="4649669">
                <a:tc>
                  <a:txBody>
                    <a:bodyPr/>
                    <a:lstStyle/>
                    <a:p>
                      <a:pPr marL="285750" indent="-285750">
                        <a:buFont typeface="Wingdings" panose="05000000000000000000" pitchFamily="2" charset="2"/>
                        <a:buChar char="Ø"/>
                      </a:pPr>
                      <a:r>
                        <a:rPr lang="en-US" b="0" dirty="0">
                          <a:solidFill>
                            <a:schemeClr val="tx1"/>
                          </a:solidFill>
                          <a:latin typeface="+mj-lt"/>
                        </a:rPr>
                        <a:t>Maternal Child Adolescent Health (MICAH)</a:t>
                      </a:r>
                    </a:p>
                    <a:p>
                      <a:pPr marL="285750" indent="-285750">
                        <a:buFont typeface="Wingdings" panose="05000000000000000000" pitchFamily="2" charset="2"/>
                        <a:buChar char="Ø"/>
                      </a:pPr>
                      <a:r>
                        <a:rPr lang="en-US" b="0" dirty="0">
                          <a:solidFill>
                            <a:schemeClr val="tx1"/>
                          </a:solidFill>
                          <a:latin typeface="+mj-lt"/>
                        </a:rPr>
                        <a:t>CA Children’s Services (CCS)</a:t>
                      </a:r>
                    </a:p>
                    <a:p>
                      <a:pPr marL="285750" indent="-285750">
                        <a:buFont typeface="Wingdings" panose="05000000000000000000" pitchFamily="2" charset="2"/>
                        <a:buChar char="Ø"/>
                      </a:pPr>
                      <a:r>
                        <a:rPr lang="en-US" b="0" dirty="0">
                          <a:solidFill>
                            <a:schemeClr val="tx1"/>
                          </a:solidFill>
                          <a:latin typeface="+mj-lt"/>
                        </a:rPr>
                        <a:t>County Based Medical Administrative Activities (CMAA)</a:t>
                      </a:r>
                    </a:p>
                    <a:p>
                      <a:pPr marL="285750" indent="-285750">
                        <a:buFont typeface="Wingdings" panose="05000000000000000000" pitchFamily="2" charset="2"/>
                        <a:buChar char="Ø"/>
                      </a:pPr>
                      <a:r>
                        <a:rPr lang="en-US" b="0" dirty="0">
                          <a:solidFill>
                            <a:schemeClr val="tx1"/>
                          </a:solidFill>
                          <a:latin typeface="+mj-lt"/>
                        </a:rPr>
                        <a:t>CalFresh Healthy Living (CFHL)</a:t>
                      </a:r>
                    </a:p>
                    <a:p>
                      <a:pPr marL="285750" indent="-285750">
                        <a:buFont typeface="Wingdings" panose="05000000000000000000" pitchFamily="2" charset="2"/>
                        <a:buChar char="Ø"/>
                      </a:pPr>
                      <a:r>
                        <a:rPr lang="en-US" b="0" dirty="0">
                          <a:solidFill>
                            <a:schemeClr val="tx1"/>
                          </a:solidFill>
                          <a:latin typeface="+mj-lt"/>
                        </a:rPr>
                        <a:t>Communicable Disease, Immunization and HIV</a:t>
                      </a:r>
                    </a:p>
                    <a:p>
                      <a:pPr marL="742950" lvl="1" indent="-285750">
                        <a:buFont typeface="Wingdings" panose="05000000000000000000" pitchFamily="2" charset="2"/>
                        <a:buChar char="§"/>
                      </a:pPr>
                      <a:r>
                        <a:rPr lang="en-US" b="0" dirty="0">
                          <a:solidFill>
                            <a:schemeClr val="tx1"/>
                          </a:solidFill>
                          <a:latin typeface="+mj-lt"/>
                        </a:rPr>
                        <a:t>COVID/IZ</a:t>
                      </a:r>
                    </a:p>
                    <a:p>
                      <a:pPr marL="285750" lvl="0" indent="-285750">
                        <a:buFont typeface="Wingdings" panose="05000000000000000000" pitchFamily="2" charset="2"/>
                        <a:buChar char="Ø"/>
                      </a:pPr>
                      <a:r>
                        <a:rPr lang="en-US" b="0" dirty="0">
                          <a:solidFill>
                            <a:schemeClr val="tx1"/>
                          </a:solidFill>
                          <a:latin typeface="+mj-lt"/>
                        </a:rPr>
                        <a:t>HIV - Outreach for High-Risk Activity</a:t>
                      </a:r>
                    </a:p>
                    <a:p>
                      <a:pPr marL="285750" lvl="0" indent="-285750">
                        <a:buFont typeface="Wingdings" panose="05000000000000000000" pitchFamily="2" charset="2"/>
                        <a:buChar char="Ø"/>
                      </a:pPr>
                      <a:r>
                        <a:rPr lang="en-US" b="0" dirty="0">
                          <a:solidFill>
                            <a:schemeClr val="tx1"/>
                          </a:solidFill>
                          <a:latin typeface="+mj-lt"/>
                        </a:rPr>
                        <a:t>HIV State-Surveillance</a:t>
                      </a:r>
                    </a:p>
                    <a:p>
                      <a:pPr marL="285750" lvl="0" indent="-285750">
                        <a:buFont typeface="Wingdings" panose="05000000000000000000" pitchFamily="2" charset="2"/>
                        <a:buChar char="Ø"/>
                      </a:pPr>
                      <a:r>
                        <a:rPr lang="en-US" b="0" dirty="0">
                          <a:solidFill>
                            <a:schemeClr val="tx1"/>
                          </a:solidFill>
                          <a:latin typeface="+mj-lt"/>
                        </a:rPr>
                        <a:t>CalWORKs/California Home Visiting Programs</a:t>
                      </a:r>
                    </a:p>
                    <a:p>
                      <a:pPr marL="285750" lvl="0" indent="-285750">
                        <a:buFont typeface="Wingdings" panose="05000000000000000000" pitchFamily="2" charset="2"/>
                        <a:buChar char="Ø"/>
                      </a:pPr>
                      <a:r>
                        <a:rPr lang="en-US" b="0" dirty="0">
                          <a:solidFill>
                            <a:schemeClr val="tx1"/>
                          </a:solidFill>
                          <a:latin typeface="+mj-lt"/>
                        </a:rPr>
                        <a:t>Children’s Health &amp; Disability Program (CHDP)</a:t>
                      </a:r>
                    </a:p>
                    <a:p>
                      <a:pPr marL="285750" lvl="0" indent="-285750">
                        <a:buFont typeface="Wingdings" panose="05000000000000000000" pitchFamily="2" charset="2"/>
                        <a:buChar char="Ø"/>
                      </a:pPr>
                      <a:r>
                        <a:rPr lang="en-US" b="0" dirty="0">
                          <a:solidFill>
                            <a:schemeClr val="tx1"/>
                          </a:solidFill>
                          <a:latin typeface="+mj-lt"/>
                        </a:rPr>
                        <a:t>California Harm Reduction Initiative (CHRI)</a:t>
                      </a:r>
                    </a:p>
                    <a:p>
                      <a:pPr marL="285750" lvl="0" indent="-285750">
                        <a:buFont typeface="Wingdings" panose="05000000000000000000" pitchFamily="2" charset="2"/>
                        <a:buChar char="Ø"/>
                      </a:pPr>
                      <a:r>
                        <a:rPr lang="en-US" b="0" dirty="0">
                          <a:solidFill>
                            <a:schemeClr val="tx1"/>
                          </a:solidFill>
                          <a:latin typeface="+mj-lt"/>
                        </a:rPr>
                        <a:t>Medical Marijuana Identification Card Program (MMIC)</a:t>
                      </a:r>
                    </a:p>
                    <a:p>
                      <a:pPr marL="285750" lvl="0" indent="-285750">
                        <a:buFont typeface="Wingdings" panose="05000000000000000000" pitchFamily="2" charset="2"/>
                        <a:buChar char="Ø"/>
                      </a:pPr>
                      <a:r>
                        <a:rPr lang="en-US" b="0" dirty="0">
                          <a:solidFill>
                            <a:schemeClr val="tx1"/>
                          </a:solidFill>
                          <a:latin typeface="+mj-lt"/>
                        </a:rPr>
                        <a:t>Health Care Program for Children in Foster Care (HCPCFC)</a:t>
                      </a:r>
                    </a:p>
                    <a:p>
                      <a:pPr marL="285750" lvl="0" indent="-285750">
                        <a:buFont typeface="Wingdings" panose="05000000000000000000" pitchFamily="2" charset="2"/>
                        <a:buChar char="Ø"/>
                      </a:pPr>
                      <a:r>
                        <a:rPr lang="en-US" b="0" dirty="0">
                          <a:solidFill>
                            <a:schemeClr val="tx1"/>
                          </a:solidFill>
                          <a:latin typeface="+mj-lt"/>
                        </a:rPr>
                        <a:t>Lead, Prevention &amp; Education</a:t>
                      </a:r>
                    </a:p>
                    <a:p>
                      <a:pPr marL="285750" lvl="0" indent="-285750">
                        <a:buFont typeface="Wingdings" panose="05000000000000000000" pitchFamily="2" charset="2"/>
                        <a:buChar char="Ø"/>
                      </a:pPr>
                      <a:r>
                        <a:rPr lang="en-US" b="0" dirty="0">
                          <a:solidFill>
                            <a:schemeClr val="tx1"/>
                          </a:solidFill>
                          <a:latin typeface="+mj-lt"/>
                        </a:rPr>
                        <a:t>Strengths Finder 2.0/Strengths Based Leadership</a:t>
                      </a:r>
                    </a:p>
                    <a:p>
                      <a:pPr marL="285750" lvl="0" indent="-285750">
                        <a:buFont typeface="Wingdings" panose="05000000000000000000" pitchFamily="2" charset="2"/>
                        <a:buChar char="Ø"/>
                      </a:pPr>
                      <a:r>
                        <a:rPr lang="en-US" b="0" dirty="0">
                          <a:solidFill>
                            <a:schemeClr val="tx1"/>
                          </a:solidFill>
                          <a:latin typeface="+mj-lt"/>
                        </a:rPr>
                        <a:t>Women, Infants and Children (WIC)</a:t>
                      </a:r>
                    </a:p>
                    <a:p>
                      <a:pPr marL="285750" lvl="0" indent="-285750">
                        <a:buFont typeface="Wingdings" panose="05000000000000000000" pitchFamily="2" charset="2"/>
                        <a:buChar char="Ø"/>
                      </a:pPr>
                      <a:r>
                        <a:rPr lang="en-US" b="0" dirty="0">
                          <a:solidFill>
                            <a:schemeClr val="tx1"/>
                          </a:solidFill>
                          <a:latin typeface="+mj-lt"/>
                        </a:rPr>
                        <a:t>Whole Person Care Pilot Program (WPCPP)</a:t>
                      </a:r>
                    </a:p>
                    <a:p>
                      <a:pPr marL="0" lvl="0" indent="0">
                        <a:buFont typeface="Arial" panose="020B0604020202020204" pitchFamily="34" charset="0"/>
                        <a:buNone/>
                      </a:pPr>
                      <a:endParaRPr lang="en-US" b="0" dirty="0">
                        <a:solidFill>
                          <a:schemeClr val="tx1"/>
                        </a:solidFill>
                      </a:endParaRPr>
                    </a:p>
                  </a:txBody>
                  <a:tcPr>
                    <a:solidFill>
                      <a:schemeClr val="accent6">
                        <a:lumMod val="40000"/>
                        <a:lumOff val="60000"/>
                      </a:schemeClr>
                    </a:solidFill>
                  </a:tcPr>
                </a:tc>
                <a:tc>
                  <a:txBody>
                    <a:bodyPr/>
                    <a:lstStyle/>
                    <a:p>
                      <a:pPr marL="285750" indent="-285750">
                        <a:buFont typeface="Wingdings" panose="05000000000000000000" pitchFamily="2" charset="2"/>
                        <a:buChar char="Ø"/>
                      </a:pPr>
                      <a:r>
                        <a:rPr lang="en-US" b="0" dirty="0">
                          <a:solidFill>
                            <a:schemeClr val="tx1"/>
                          </a:solidFill>
                          <a:latin typeface="+mj-lt"/>
                        </a:rPr>
                        <a:t>Future of Public Health (FoPH)</a:t>
                      </a:r>
                    </a:p>
                    <a:p>
                      <a:pPr marL="742950" lvl="1" indent="-285750">
                        <a:buFont typeface="Wingdings" panose="05000000000000000000" pitchFamily="2" charset="2"/>
                        <a:buChar char="§"/>
                      </a:pPr>
                      <a:r>
                        <a:rPr lang="en-US" b="0" dirty="0">
                          <a:solidFill>
                            <a:schemeClr val="tx1"/>
                          </a:solidFill>
                          <a:latin typeface="+mj-lt"/>
                        </a:rPr>
                        <a:t>Healthy Aging</a:t>
                      </a:r>
                    </a:p>
                    <a:p>
                      <a:pPr marL="742950" lvl="1" indent="-285750">
                        <a:buFont typeface="Wingdings" panose="05000000000000000000" pitchFamily="2" charset="2"/>
                        <a:buChar char="§"/>
                      </a:pPr>
                      <a:r>
                        <a:rPr lang="en-US" b="0" dirty="0">
                          <a:solidFill>
                            <a:schemeClr val="tx1"/>
                          </a:solidFill>
                          <a:latin typeface="+mj-lt"/>
                        </a:rPr>
                        <a:t>Data Surveillance</a:t>
                      </a:r>
                    </a:p>
                    <a:p>
                      <a:pPr marL="742950" lvl="1" indent="-285750">
                        <a:buFont typeface="Wingdings" panose="05000000000000000000" pitchFamily="2" charset="2"/>
                        <a:buChar char="§"/>
                      </a:pPr>
                      <a:r>
                        <a:rPr lang="en-US" b="0" dirty="0">
                          <a:solidFill>
                            <a:schemeClr val="tx1"/>
                          </a:solidFill>
                          <a:latin typeface="+mj-lt"/>
                        </a:rPr>
                        <a:t>Injury &amp; Violence Prevention</a:t>
                      </a:r>
                    </a:p>
                    <a:p>
                      <a:pPr marL="285750" lvl="0" indent="-285750">
                        <a:buFont typeface="Wingdings" panose="05000000000000000000" pitchFamily="2" charset="2"/>
                        <a:buChar char="Ø"/>
                      </a:pPr>
                      <a:r>
                        <a:rPr lang="en-US" b="0" dirty="0">
                          <a:solidFill>
                            <a:schemeClr val="tx1"/>
                          </a:solidFill>
                          <a:latin typeface="+mj-lt"/>
                        </a:rPr>
                        <a:t>Oral Health Program</a:t>
                      </a:r>
                    </a:p>
                    <a:p>
                      <a:pPr marL="285750" lvl="0" indent="-285750">
                        <a:buFont typeface="Wingdings" panose="05000000000000000000" pitchFamily="2" charset="2"/>
                        <a:buChar char="Ø"/>
                      </a:pPr>
                      <a:r>
                        <a:rPr lang="en-US" b="0" dirty="0">
                          <a:solidFill>
                            <a:schemeClr val="tx1"/>
                          </a:solidFill>
                          <a:latin typeface="+mj-lt"/>
                        </a:rPr>
                        <a:t>Public Health Emergency Preparedness (PHEP)</a:t>
                      </a:r>
                    </a:p>
                    <a:p>
                      <a:pPr marL="742950" lvl="1" indent="-285750">
                        <a:buFont typeface="Wingdings" panose="05000000000000000000" pitchFamily="2" charset="2"/>
                        <a:buChar char="§"/>
                      </a:pPr>
                      <a:r>
                        <a:rPr lang="en-US" b="0" dirty="0">
                          <a:solidFill>
                            <a:schemeClr val="tx1"/>
                          </a:solidFill>
                          <a:latin typeface="+mj-lt"/>
                        </a:rPr>
                        <a:t>Hospital Preparedness Program (HPP)</a:t>
                      </a:r>
                    </a:p>
                    <a:p>
                      <a:pPr marL="742950" lvl="1" indent="-285750">
                        <a:buFont typeface="Wingdings" panose="05000000000000000000" pitchFamily="2" charset="2"/>
                        <a:buChar char="§"/>
                      </a:pPr>
                      <a:r>
                        <a:rPr lang="en-US" b="0" dirty="0">
                          <a:solidFill>
                            <a:schemeClr val="tx1"/>
                          </a:solidFill>
                          <a:latin typeface="+mj-lt"/>
                        </a:rPr>
                        <a:t>Pandemic-Flu</a:t>
                      </a:r>
                    </a:p>
                    <a:p>
                      <a:pPr marL="285750" lvl="0" indent="-285750">
                        <a:buFont typeface="Wingdings" panose="05000000000000000000" pitchFamily="2" charset="2"/>
                        <a:buChar char="Ø"/>
                      </a:pPr>
                      <a:r>
                        <a:rPr lang="en-US" b="0" dirty="0">
                          <a:solidFill>
                            <a:schemeClr val="tx1"/>
                          </a:solidFill>
                          <a:latin typeface="+mj-lt"/>
                        </a:rPr>
                        <a:t>COVID Public Health Emergency Preparedness</a:t>
                      </a:r>
                    </a:p>
                    <a:p>
                      <a:pPr marL="742950" lvl="1" indent="-285750">
                        <a:buFont typeface="Wingdings" panose="05000000000000000000" pitchFamily="2" charset="2"/>
                        <a:buChar char="§"/>
                      </a:pPr>
                      <a:r>
                        <a:rPr lang="en-US" b="0" dirty="0">
                          <a:solidFill>
                            <a:schemeClr val="tx1"/>
                          </a:solidFill>
                          <a:latin typeface="+mj-lt"/>
                        </a:rPr>
                        <a:t>Hospital Preparedness Program</a:t>
                      </a:r>
                    </a:p>
                    <a:p>
                      <a:pPr marL="285750" lvl="0" indent="-285750">
                        <a:buFont typeface="Wingdings" panose="05000000000000000000" pitchFamily="2" charset="2"/>
                        <a:buChar char="Ø"/>
                      </a:pPr>
                      <a:r>
                        <a:rPr lang="en-US" b="0" dirty="0">
                          <a:solidFill>
                            <a:schemeClr val="tx1"/>
                          </a:solidFill>
                          <a:latin typeface="+mj-lt"/>
                        </a:rPr>
                        <a:t>Suicide Prevention</a:t>
                      </a:r>
                    </a:p>
                    <a:p>
                      <a:pPr marL="285750" lvl="0" indent="-285750">
                        <a:buFont typeface="Wingdings" panose="05000000000000000000" pitchFamily="2" charset="2"/>
                        <a:buChar char="Ø"/>
                      </a:pPr>
                      <a:r>
                        <a:rPr lang="en-US" b="0" dirty="0">
                          <a:solidFill>
                            <a:schemeClr val="tx1"/>
                          </a:solidFill>
                          <a:latin typeface="+mj-lt"/>
                        </a:rPr>
                        <a:t>Syringe Exchange Program (SEP)</a:t>
                      </a:r>
                    </a:p>
                    <a:p>
                      <a:pPr marL="285750" lvl="0" indent="-285750">
                        <a:buFont typeface="Wingdings" panose="05000000000000000000" pitchFamily="2" charset="2"/>
                        <a:buChar char="Ø"/>
                      </a:pPr>
                      <a:r>
                        <a:rPr lang="en-US" b="0" dirty="0">
                          <a:solidFill>
                            <a:schemeClr val="tx1"/>
                          </a:solidFill>
                          <a:latin typeface="+mj-lt"/>
                        </a:rPr>
                        <a:t>Tobacco Education Program (TEP)</a:t>
                      </a:r>
                    </a:p>
                    <a:p>
                      <a:pPr marL="285750" lvl="0" indent="-285750">
                        <a:buFont typeface="Wingdings" panose="05000000000000000000" pitchFamily="2" charset="2"/>
                        <a:buChar char="Ø"/>
                      </a:pPr>
                      <a:r>
                        <a:rPr lang="en-US" b="0" dirty="0">
                          <a:solidFill>
                            <a:schemeClr val="tx1"/>
                          </a:solidFill>
                          <a:latin typeface="+mj-lt"/>
                        </a:rPr>
                        <a:t>Inter-Governmental Transfer (IGT) with Partnership Health Plan</a:t>
                      </a:r>
                    </a:p>
                    <a:p>
                      <a:pPr marL="285750" lvl="0" indent="-285750">
                        <a:buFont typeface="Wingdings" panose="05000000000000000000" pitchFamily="2" charset="2"/>
                        <a:buChar char="Ø"/>
                      </a:pPr>
                      <a:r>
                        <a:rPr lang="en-US" b="0" dirty="0">
                          <a:solidFill>
                            <a:schemeClr val="tx1"/>
                          </a:solidFill>
                          <a:latin typeface="+mj-lt"/>
                        </a:rPr>
                        <a:t>CA Equitable Recovery Initiative (CERI)</a:t>
                      </a:r>
                    </a:p>
                    <a:p>
                      <a:pPr marL="285750" lvl="0" indent="-285750">
                        <a:buFont typeface="Wingdings" panose="05000000000000000000" pitchFamily="2" charset="2"/>
                        <a:buChar char="Ø"/>
                      </a:pPr>
                      <a:r>
                        <a:rPr lang="en-US" b="0" dirty="0">
                          <a:solidFill>
                            <a:schemeClr val="tx1"/>
                          </a:solidFill>
                          <a:latin typeface="+mj-lt"/>
                        </a:rPr>
                        <a:t>Work Force Development</a:t>
                      </a:r>
                    </a:p>
                  </a:txBody>
                  <a:tcPr>
                    <a:solidFill>
                      <a:schemeClr val="accent6">
                        <a:lumMod val="60000"/>
                        <a:lumOff val="40000"/>
                      </a:schemeClr>
                    </a:solidFill>
                  </a:tcPr>
                </a:tc>
                <a:extLst>
                  <a:ext uri="{0D108BD9-81ED-4DB2-BD59-A6C34878D82A}">
                    <a16:rowId xmlns:a16="http://schemas.microsoft.com/office/drawing/2014/main" val="1590541497"/>
                  </a:ext>
                </a:extLst>
              </a:tr>
            </a:tbl>
          </a:graphicData>
        </a:graphic>
      </p:graphicFrame>
      <p:sp>
        <p:nvSpPr>
          <p:cNvPr id="22" name="Rectangle 21">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Gráfico 12" descr="Care with solid fill">
            <a:extLst>
              <a:ext uri="{FF2B5EF4-FFF2-40B4-BE49-F238E27FC236}">
                <a16:creationId xmlns:a16="http://schemas.microsoft.com/office/drawing/2014/main" id="{CC172E41-B7D8-D790-94C6-E8F1F645E0D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326254" y="4543589"/>
            <a:ext cx="1400033" cy="1400033"/>
          </a:xfrm>
          <a:prstGeom prst="rect">
            <a:avLst/>
          </a:prstGeom>
        </p:spPr>
      </p:pic>
    </p:spTree>
    <p:extLst>
      <p:ext uri="{BB962C8B-B14F-4D97-AF65-F5344CB8AC3E}">
        <p14:creationId xmlns:p14="http://schemas.microsoft.com/office/powerpoint/2010/main" val="1584827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D7675A0-5EF0-2DF6-56ED-4DE1F9886108}"/>
              </a:ext>
            </a:extLst>
          </p:cNvPr>
          <p:cNvGraphicFramePr>
            <a:graphicFrameLocks noGrp="1"/>
          </p:cNvGraphicFramePr>
          <p:nvPr>
            <p:extLst>
              <p:ext uri="{D42A27DB-BD31-4B8C-83A1-F6EECF244321}">
                <p14:modId xmlns:p14="http://schemas.microsoft.com/office/powerpoint/2010/main" val="848941879"/>
              </p:ext>
            </p:extLst>
          </p:nvPr>
        </p:nvGraphicFramePr>
        <p:xfrm>
          <a:off x="374650" y="1656976"/>
          <a:ext cx="11442700" cy="4314305"/>
        </p:xfrm>
        <a:graphic>
          <a:graphicData uri="http://schemas.openxmlformats.org/drawingml/2006/table">
            <a:tbl>
              <a:tblPr firstRow="1" bandRow="1">
                <a:tableStyleId>{93296810-A885-4BE3-A3E7-6D5BEEA58F35}</a:tableStyleId>
              </a:tblPr>
              <a:tblGrid>
                <a:gridCol w="6083300">
                  <a:extLst>
                    <a:ext uri="{9D8B030D-6E8A-4147-A177-3AD203B41FA5}">
                      <a16:colId xmlns:a16="http://schemas.microsoft.com/office/drawing/2014/main" val="3784152468"/>
                    </a:ext>
                  </a:extLst>
                </a:gridCol>
                <a:gridCol w="5359400">
                  <a:extLst>
                    <a:ext uri="{9D8B030D-6E8A-4147-A177-3AD203B41FA5}">
                      <a16:colId xmlns:a16="http://schemas.microsoft.com/office/drawing/2014/main" val="2927684012"/>
                    </a:ext>
                  </a:extLst>
                </a:gridCol>
              </a:tblGrid>
              <a:tr h="4314305">
                <a:tc>
                  <a:txBody>
                    <a:bodyPr/>
                    <a:lstStyle/>
                    <a:p>
                      <a:pPr marL="285750" indent="-285750">
                        <a:buFont typeface="Wingdings" panose="05000000000000000000" pitchFamily="2" charset="2"/>
                        <a:buChar char="Ø"/>
                      </a:pPr>
                      <a:endParaRPr lang="en-US" b="0" dirty="0">
                        <a:solidFill>
                          <a:schemeClr val="tx1"/>
                        </a:solidFill>
                        <a:latin typeface="+mj-lt"/>
                      </a:endParaRPr>
                    </a:p>
                    <a:p>
                      <a:pPr marL="285750" indent="-285750">
                        <a:buFont typeface="Wingdings" panose="05000000000000000000" pitchFamily="2" charset="2"/>
                        <a:buChar char="Ø"/>
                      </a:pPr>
                      <a:r>
                        <a:rPr lang="en-US" b="0" dirty="0">
                          <a:solidFill>
                            <a:schemeClr val="tx1"/>
                          </a:solidFill>
                          <a:latin typeface="+mj-lt"/>
                        </a:rPr>
                        <a:t>Epidemiology &amp; Lab Capacity (ELC) Program</a:t>
                      </a:r>
                    </a:p>
                    <a:p>
                      <a:pPr marL="742950" lvl="1" indent="-285750">
                        <a:buFont typeface="Wingdings" panose="05000000000000000000" pitchFamily="2" charset="2"/>
                        <a:buChar char="§"/>
                      </a:pPr>
                      <a:r>
                        <a:rPr lang="en-US" b="0" dirty="0">
                          <a:solidFill>
                            <a:schemeClr val="tx1"/>
                          </a:solidFill>
                          <a:latin typeface="+mj-lt"/>
                        </a:rPr>
                        <a:t>Expansion</a:t>
                      </a:r>
                    </a:p>
                    <a:p>
                      <a:pPr marL="742950" lvl="1" indent="-285750">
                        <a:buFont typeface="Wingdings" panose="05000000000000000000" pitchFamily="2" charset="2"/>
                        <a:buChar char="§"/>
                      </a:pPr>
                      <a:r>
                        <a:rPr lang="en-US" b="0" dirty="0">
                          <a:solidFill>
                            <a:schemeClr val="tx1"/>
                          </a:solidFill>
                          <a:latin typeface="+mj-lt"/>
                        </a:rPr>
                        <a:t>Detection</a:t>
                      </a:r>
                    </a:p>
                    <a:p>
                      <a:pPr marL="742950" lvl="1" indent="-285750">
                        <a:buFont typeface="Wingdings" panose="05000000000000000000" pitchFamily="2" charset="2"/>
                        <a:buChar char="§"/>
                      </a:pPr>
                      <a:r>
                        <a:rPr lang="en-US" b="0" dirty="0">
                          <a:solidFill>
                            <a:schemeClr val="tx1"/>
                          </a:solidFill>
                          <a:latin typeface="+mj-lt"/>
                        </a:rPr>
                        <a:t>Cares</a:t>
                      </a:r>
                    </a:p>
                    <a:p>
                      <a:pPr marL="285750" lvl="0" indent="-285750">
                        <a:buFont typeface="Wingdings" panose="05000000000000000000" pitchFamily="2" charset="2"/>
                        <a:buChar char="Ø"/>
                      </a:pPr>
                      <a:r>
                        <a:rPr lang="en-US" b="0" dirty="0">
                          <a:solidFill>
                            <a:schemeClr val="tx1"/>
                          </a:solidFill>
                          <a:latin typeface="+mj-lt"/>
                        </a:rPr>
                        <a:t>Disease Intervention Specialist-Workforce Development &amp; Infrastructure (DIS-WFD)</a:t>
                      </a:r>
                    </a:p>
                    <a:p>
                      <a:pPr marL="285750" lvl="0" indent="-285750">
                        <a:buFont typeface="Wingdings" panose="05000000000000000000" pitchFamily="2" charset="2"/>
                        <a:buChar char="Ø"/>
                      </a:pPr>
                      <a:r>
                        <a:rPr lang="en-US" b="0" dirty="0">
                          <a:solidFill>
                            <a:schemeClr val="tx1"/>
                          </a:solidFill>
                          <a:latin typeface="+mj-lt"/>
                        </a:rPr>
                        <a:t>County Medical Services Program (CMSP)</a:t>
                      </a:r>
                    </a:p>
                    <a:p>
                      <a:pPr marL="742950" lvl="1" indent="-285750">
                        <a:buFont typeface="Wingdings" panose="05000000000000000000" pitchFamily="2" charset="2"/>
                        <a:buChar char="§"/>
                      </a:pPr>
                      <a:r>
                        <a:rPr lang="en-US" b="0" dirty="0">
                          <a:solidFill>
                            <a:schemeClr val="tx1"/>
                          </a:solidFill>
                          <a:latin typeface="+mj-lt"/>
                        </a:rPr>
                        <a:t>Local Indigent Care Needs Program (LIICN)</a:t>
                      </a:r>
                    </a:p>
                    <a:p>
                      <a:pPr marL="742950" lvl="1" indent="-285750">
                        <a:buFont typeface="Wingdings" panose="05000000000000000000" pitchFamily="2" charset="2"/>
                        <a:buChar char="§"/>
                      </a:pPr>
                      <a:r>
                        <a:rPr lang="en-US" b="0" dirty="0">
                          <a:solidFill>
                            <a:schemeClr val="tx1"/>
                          </a:solidFill>
                          <a:latin typeface="+mj-lt"/>
                        </a:rPr>
                        <a:t>Correctional Discharge Planner</a:t>
                      </a:r>
                    </a:p>
                    <a:p>
                      <a:pPr marL="742950" lvl="1" indent="-285750">
                        <a:buFont typeface="Wingdings" panose="05000000000000000000" pitchFamily="2" charset="2"/>
                        <a:buChar char="§"/>
                      </a:pPr>
                      <a:r>
                        <a:rPr lang="en-US" b="0" dirty="0">
                          <a:solidFill>
                            <a:schemeClr val="tx1"/>
                          </a:solidFill>
                          <a:latin typeface="+mj-lt"/>
                        </a:rPr>
                        <a:t>Backpack Medicine /Mobile Outreach</a:t>
                      </a:r>
                    </a:p>
                    <a:p>
                      <a:pPr marL="742950" lvl="1" indent="-285750">
                        <a:buFont typeface="Wingdings" panose="05000000000000000000" pitchFamily="2" charset="2"/>
                        <a:buChar char="§"/>
                      </a:pPr>
                      <a:r>
                        <a:rPr lang="en-US" b="0" dirty="0">
                          <a:solidFill>
                            <a:schemeClr val="tx1"/>
                          </a:solidFill>
                          <a:latin typeface="+mj-lt"/>
                        </a:rPr>
                        <a:t>COVID-19 Emergency Response Grant (PH PIO)</a:t>
                      </a:r>
                    </a:p>
                    <a:p>
                      <a:pPr marL="742950" lvl="1" indent="-285750">
                        <a:buFont typeface="Wingdings" panose="05000000000000000000" pitchFamily="2" charset="2"/>
                        <a:buChar char="§"/>
                      </a:pPr>
                      <a:r>
                        <a:rPr lang="en-US" b="0" dirty="0">
                          <a:solidFill>
                            <a:schemeClr val="tx1"/>
                          </a:solidFill>
                          <a:latin typeface="+mj-lt"/>
                        </a:rPr>
                        <a:t>Health Systems Development Grant</a:t>
                      </a:r>
                    </a:p>
                    <a:p>
                      <a:pPr marL="457200" lvl="1" indent="0">
                        <a:buFont typeface="Wingdings" panose="05000000000000000000" pitchFamily="2" charset="2"/>
                        <a:buNone/>
                      </a:pPr>
                      <a:endParaRPr lang="en-US" b="0" dirty="0">
                        <a:solidFill>
                          <a:schemeClr val="tx1"/>
                        </a:solidFill>
                        <a:latin typeface="+mj-lt"/>
                      </a:endParaRPr>
                    </a:p>
                    <a:p>
                      <a:pPr marL="742950" lvl="1" indent="-285750">
                        <a:buFont typeface="Wingdings" panose="05000000000000000000" pitchFamily="2" charset="2"/>
                        <a:buChar char="§"/>
                      </a:pPr>
                      <a:endParaRPr lang="en-US" b="0" dirty="0">
                        <a:solidFill>
                          <a:schemeClr val="tx1"/>
                        </a:solidFill>
                        <a:latin typeface="+mj-lt"/>
                      </a:endParaRPr>
                    </a:p>
                  </a:txBody>
                  <a:tcPr>
                    <a:solidFill>
                      <a:schemeClr val="accent6">
                        <a:lumMod val="60000"/>
                        <a:lumOff val="40000"/>
                      </a:schemeClr>
                    </a:solidFill>
                  </a:tcPr>
                </a:tc>
                <a:tc>
                  <a:txBody>
                    <a:bodyPr/>
                    <a:lstStyle/>
                    <a:p>
                      <a:pPr marL="285750" lvl="0" indent="-285750">
                        <a:buFont typeface="Wingdings" panose="05000000000000000000" pitchFamily="2" charset="2"/>
                        <a:buChar char="Ø"/>
                      </a:pPr>
                      <a:endParaRPr lang="en-US" sz="1800" b="0" kern="1200" dirty="0">
                        <a:solidFill>
                          <a:schemeClr val="tx1"/>
                        </a:solidFill>
                        <a:latin typeface="+mn-lt"/>
                        <a:ea typeface="+mn-ea"/>
                        <a:cs typeface="+mn-cs"/>
                      </a:endParaRPr>
                    </a:p>
                    <a:p>
                      <a:pPr marL="285750" lvl="0" indent="-285750">
                        <a:buFont typeface="Wingdings" panose="05000000000000000000" pitchFamily="2" charset="2"/>
                        <a:buChar char="Ø"/>
                      </a:pPr>
                      <a:r>
                        <a:rPr lang="en-US" sz="1800" b="0" kern="1200" dirty="0">
                          <a:solidFill>
                            <a:schemeClr val="tx1"/>
                          </a:solidFill>
                          <a:latin typeface="+mn-lt"/>
                          <a:ea typeface="+mn-ea"/>
                          <a:cs typeface="+mn-cs"/>
                        </a:rPr>
                        <a:t>Public Health Programs</a:t>
                      </a:r>
                    </a:p>
                    <a:p>
                      <a:pPr marL="742950" lvl="1" indent="-285750">
                        <a:buFont typeface="Wingdings" panose="05000000000000000000" pitchFamily="2" charset="2"/>
                        <a:buChar char="§"/>
                      </a:pPr>
                      <a:r>
                        <a:rPr lang="en-US" sz="1800" b="0" kern="1200" dirty="0">
                          <a:solidFill>
                            <a:schemeClr val="tx1"/>
                          </a:solidFill>
                          <a:latin typeface="+mj-lt"/>
                          <a:ea typeface="+mn-ea"/>
                          <a:cs typeface="+mn-cs"/>
                        </a:rPr>
                        <a:t>Public Information Officer</a:t>
                      </a:r>
                    </a:p>
                    <a:p>
                      <a:pPr marL="742950" lvl="1" indent="-285750">
                        <a:buFont typeface="Wingdings" panose="05000000000000000000" pitchFamily="2" charset="2"/>
                        <a:buChar char="§"/>
                      </a:pPr>
                      <a:r>
                        <a:rPr lang="en-US" sz="1800" b="0" kern="1200" dirty="0">
                          <a:solidFill>
                            <a:schemeClr val="tx1"/>
                          </a:solidFill>
                          <a:latin typeface="+mj-lt"/>
                          <a:ea typeface="+mn-ea"/>
                          <a:cs typeface="+mn-cs"/>
                        </a:rPr>
                        <a:t>Accreditation/Grant Writer</a:t>
                      </a:r>
                    </a:p>
                    <a:p>
                      <a:pPr marL="742950" lvl="1" indent="-285750">
                        <a:buFont typeface="Wingdings" panose="05000000000000000000" pitchFamily="2" charset="2"/>
                        <a:buChar char="§"/>
                      </a:pPr>
                      <a:r>
                        <a:rPr lang="en-US" sz="1800" b="0" kern="1200" dirty="0">
                          <a:solidFill>
                            <a:schemeClr val="tx1"/>
                          </a:solidFill>
                          <a:latin typeface="+mj-lt"/>
                          <a:ea typeface="+mn-ea"/>
                          <a:cs typeface="+mn-cs"/>
                        </a:rPr>
                        <a:t>Mobile Units</a:t>
                      </a:r>
                    </a:p>
                    <a:p>
                      <a:pPr marL="285750" indent="-285750">
                        <a:buFont typeface="Wingdings" panose="05000000000000000000" pitchFamily="2" charset="2"/>
                        <a:buChar char="Ø"/>
                      </a:pPr>
                      <a:r>
                        <a:rPr lang="en-US" b="0" dirty="0">
                          <a:solidFill>
                            <a:schemeClr val="tx1"/>
                          </a:solidFill>
                          <a:latin typeface="+mj-lt"/>
                        </a:rPr>
                        <a:t>Correctional Health Services</a:t>
                      </a:r>
                    </a:p>
                    <a:p>
                      <a:pPr marL="742950" lvl="1" indent="-285750">
                        <a:buFont typeface="Wingdings" panose="05000000000000000000" pitchFamily="2" charset="2"/>
                        <a:buChar char="§"/>
                      </a:pPr>
                      <a:r>
                        <a:rPr lang="en-US" b="0" dirty="0">
                          <a:solidFill>
                            <a:schemeClr val="tx1"/>
                          </a:solidFill>
                          <a:latin typeface="+mj-lt"/>
                        </a:rPr>
                        <a:t>Medication Assisted Treatment Plan Program (MAT 2.0)</a:t>
                      </a:r>
                    </a:p>
                    <a:p>
                      <a:pPr marL="742950" lvl="1" indent="-285750">
                        <a:buFont typeface="Wingdings" panose="05000000000000000000" pitchFamily="2" charset="2"/>
                        <a:buChar char="§"/>
                      </a:pPr>
                      <a:r>
                        <a:rPr lang="en-US" b="0" dirty="0">
                          <a:solidFill>
                            <a:schemeClr val="tx1"/>
                          </a:solidFill>
                          <a:latin typeface="+mj-lt"/>
                        </a:rPr>
                        <a:t>Epidemiology &amp; Lab Capacity (ELC) Confinement Facilities</a:t>
                      </a:r>
                    </a:p>
                    <a:p>
                      <a:pPr marL="742950" lvl="1" indent="-285750">
                        <a:buFont typeface="Wingdings" panose="05000000000000000000" pitchFamily="2" charset="2"/>
                        <a:buChar char="§"/>
                      </a:pPr>
                      <a:r>
                        <a:rPr lang="en-US" b="0" dirty="0">
                          <a:solidFill>
                            <a:schemeClr val="tx1"/>
                          </a:solidFill>
                          <a:latin typeface="+mj-lt"/>
                        </a:rPr>
                        <a:t>Medication Assisted Treatment (MAT) Jails &amp; Drug Courts</a:t>
                      </a:r>
                    </a:p>
                    <a:p>
                      <a:pPr marL="742950" lvl="1" indent="-285750">
                        <a:buFont typeface="Wingdings" panose="05000000000000000000" pitchFamily="2" charset="2"/>
                        <a:buChar char="§"/>
                      </a:pPr>
                      <a:r>
                        <a:rPr lang="en-US" b="0" dirty="0">
                          <a:solidFill>
                            <a:schemeClr val="tx1"/>
                          </a:solidFill>
                          <a:latin typeface="+mj-lt"/>
                        </a:rPr>
                        <a:t>Discharge Planning</a:t>
                      </a:r>
                    </a:p>
                    <a:p>
                      <a:pPr marL="742950" lvl="1" indent="-285750">
                        <a:buFont typeface="Wingdings" panose="05000000000000000000" pitchFamily="2" charset="2"/>
                        <a:buChar char="§"/>
                      </a:pPr>
                      <a:r>
                        <a:rPr lang="en-US" b="0" dirty="0">
                          <a:solidFill>
                            <a:schemeClr val="tx1"/>
                          </a:solidFill>
                          <a:latin typeface="+mj-lt"/>
                        </a:rPr>
                        <a:t>ELC Detection &amp; Mitigation for Detention Facilities</a:t>
                      </a:r>
                    </a:p>
                  </a:txBody>
                  <a:tcPr>
                    <a:solidFill>
                      <a:schemeClr val="accent6">
                        <a:lumMod val="20000"/>
                        <a:lumOff val="80000"/>
                      </a:schemeClr>
                    </a:solidFill>
                  </a:tcPr>
                </a:tc>
                <a:extLst>
                  <a:ext uri="{0D108BD9-81ED-4DB2-BD59-A6C34878D82A}">
                    <a16:rowId xmlns:a16="http://schemas.microsoft.com/office/drawing/2014/main" val="1590541497"/>
                  </a:ext>
                </a:extLst>
              </a:tr>
            </a:tbl>
          </a:graphicData>
        </a:graphic>
      </p:graphicFrame>
      <p:pic>
        <p:nvPicPr>
          <p:cNvPr id="2" name="Gráfico 12" descr="Stethoscope">
            <a:extLst>
              <a:ext uri="{FF2B5EF4-FFF2-40B4-BE49-F238E27FC236}">
                <a16:creationId xmlns:a16="http://schemas.microsoft.com/office/drawing/2014/main" id="{5EF3687B-CDB0-A2E9-FDC4-D23004FFE4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4611" y="420438"/>
            <a:ext cx="1400033" cy="1400033"/>
          </a:xfrm>
          <a:prstGeom prst="rect">
            <a:avLst/>
          </a:prstGeom>
        </p:spPr>
      </p:pic>
      <p:sp>
        <p:nvSpPr>
          <p:cNvPr id="6" name="Title 2">
            <a:extLst>
              <a:ext uri="{FF2B5EF4-FFF2-40B4-BE49-F238E27FC236}">
                <a16:creationId xmlns:a16="http://schemas.microsoft.com/office/drawing/2014/main" id="{4B90B29C-0AAF-8F7E-FF4C-0FE34AB7836E}"/>
              </a:ext>
            </a:extLst>
          </p:cNvPr>
          <p:cNvSpPr txBox="1">
            <a:spLocks/>
          </p:cNvSpPr>
          <p:nvPr/>
        </p:nvSpPr>
        <p:spPr>
          <a:xfrm>
            <a:off x="225865" y="420438"/>
            <a:ext cx="10909073" cy="1057655"/>
          </a:xfrm>
          <a:prstGeom prst="rect">
            <a:avLst/>
          </a:prstGeom>
        </p:spPr>
        <p:txBody>
          <a:bodyPr vert="horz" lIns="91440" tIns="45720" rIns="91440" bIns="45720" rtlCol="0" anchor="b">
            <a:normAutofit/>
          </a:bodyPr>
          <a:lstStyle>
            <a:lvl1pPr marL="0" indent="0" algn="ctr" defTabSz="914400" rtl="0" eaLnBrk="1" latinLnBrk="0" hangingPunct="1">
              <a:lnSpc>
                <a:spcPct val="100000"/>
              </a:lnSpc>
              <a:spcBef>
                <a:spcPts val="1000"/>
              </a:spcBef>
              <a:buNone/>
              <a:defRPr sz="3200" kern="1200" spc="300" baseline="0">
                <a:solidFill>
                  <a:schemeClr val="bg1"/>
                </a:solidFill>
                <a:latin typeface="+mj-lt"/>
                <a:ea typeface="+mj-ea"/>
                <a:cs typeface="+mj-cs"/>
              </a:defRPr>
            </a:lvl1pPr>
          </a:lstStyle>
          <a:p>
            <a:pPr algn="r">
              <a:lnSpc>
                <a:spcPct val="85000"/>
              </a:lnSpc>
              <a:spcBef>
                <a:spcPct val="0"/>
              </a:spcBef>
            </a:pPr>
            <a:r>
              <a:rPr lang="en-US" sz="5400" spc="-50" dirty="0">
                <a:solidFill>
                  <a:schemeClr val="tx1">
                    <a:lumMod val="85000"/>
                    <a:lumOff val="15000"/>
                  </a:schemeClr>
                </a:solidFill>
              </a:rPr>
              <a:t>Public Health Programs Continued</a:t>
            </a:r>
          </a:p>
        </p:txBody>
      </p:sp>
    </p:spTree>
    <p:extLst>
      <p:ext uri="{BB962C8B-B14F-4D97-AF65-F5344CB8AC3E}">
        <p14:creationId xmlns:p14="http://schemas.microsoft.com/office/powerpoint/2010/main" val="356310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70">
            <a:extLst>
              <a:ext uri="{FF2B5EF4-FFF2-40B4-BE49-F238E27FC236}">
                <a16:creationId xmlns:a16="http://schemas.microsoft.com/office/drawing/2014/main" id="{91710E43-E112-40D3-95B5-7E3C5D5AD8C7}"/>
              </a:ext>
            </a:extLst>
          </p:cNvPr>
          <p:cNvSpPr>
            <a:spLocks noGrp="1"/>
          </p:cNvSpPr>
          <p:nvPr>
            <p:ph type="title"/>
          </p:nvPr>
        </p:nvSpPr>
        <p:spPr>
          <a:xfrm>
            <a:off x="1287780" y="181163"/>
            <a:ext cx="10058400" cy="911860"/>
          </a:xfrm>
        </p:spPr>
        <p:txBody>
          <a:bodyPr>
            <a:normAutofit/>
          </a:bodyPr>
          <a:lstStyle/>
          <a:p>
            <a:r>
              <a:rPr lang="en-US" dirty="0"/>
              <a:t>New Initiatives for Public Health</a:t>
            </a:r>
          </a:p>
        </p:txBody>
      </p:sp>
      <p:graphicFrame>
        <p:nvGraphicFramePr>
          <p:cNvPr id="16" name="Table 8">
            <a:extLst>
              <a:ext uri="{FF2B5EF4-FFF2-40B4-BE49-F238E27FC236}">
                <a16:creationId xmlns:a16="http://schemas.microsoft.com/office/drawing/2014/main" id="{3F62BAEE-02B1-40E8-81D9-B390EF42B8E8}"/>
              </a:ext>
            </a:extLst>
          </p:cNvPr>
          <p:cNvGraphicFramePr>
            <a:graphicFrameLocks noGrp="1"/>
          </p:cNvGraphicFramePr>
          <p:nvPr>
            <p:ph idx="1"/>
            <p:extLst>
              <p:ext uri="{D42A27DB-BD31-4B8C-83A1-F6EECF244321}">
                <p14:modId xmlns:p14="http://schemas.microsoft.com/office/powerpoint/2010/main" val="2172562625"/>
              </p:ext>
            </p:extLst>
          </p:nvPr>
        </p:nvGraphicFramePr>
        <p:xfrm>
          <a:off x="1154083" y="1042223"/>
          <a:ext cx="10058399" cy="5165287"/>
        </p:xfrm>
        <a:graphic>
          <a:graphicData uri="http://schemas.openxmlformats.org/drawingml/2006/table">
            <a:tbl>
              <a:tblPr firstRow="1">
                <a:solidFill>
                  <a:schemeClr val="bg1"/>
                </a:solidFill>
                <a:tableStyleId>{5C22544A-7EE6-4342-B048-85BDC9FD1C3A}</a:tableStyleId>
              </a:tblPr>
              <a:tblGrid>
                <a:gridCol w="10058399">
                  <a:extLst>
                    <a:ext uri="{9D8B030D-6E8A-4147-A177-3AD203B41FA5}">
                      <a16:colId xmlns:a16="http://schemas.microsoft.com/office/drawing/2014/main" val="826133361"/>
                    </a:ext>
                  </a:extLst>
                </a:gridCol>
              </a:tblGrid>
              <a:tr h="367477">
                <a:tc>
                  <a:txBody>
                    <a:bodyPr/>
                    <a:lstStyle/>
                    <a:p>
                      <a:pPr algn="ctr"/>
                      <a:endParaRPr lang="en-US" sz="800" b="0" cap="none" spc="0" dirty="0">
                        <a:ln>
                          <a:solidFill>
                            <a:schemeClr val="accent6">
                              <a:lumMod val="75000"/>
                            </a:schemeClr>
                          </a:solidFill>
                        </a:ln>
                        <a:solidFill>
                          <a:schemeClr val="accent2">
                            <a:lumMod val="75000"/>
                          </a:schemeClr>
                        </a:solidFill>
                        <a:latin typeface="+mj-lt"/>
                      </a:endParaRP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178839426"/>
                  </a:ext>
                </a:extLst>
              </a:tr>
              <a:tr h="367477">
                <a:tc>
                  <a:txBody>
                    <a:bodyPr/>
                    <a:lstStyle/>
                    <a:p>
                      <a:pPr marL="285750" indent="-285750" algn="l">
                        <a:buFont typeface="Wingdings" panose="05000000000000000000" pitchFamily="2" charset="2"/>
                        <a:buChar char="v"/>
                      </a:pPr>
                      <a:r>
                        <a:rPr lang="en-US" sz="1600" b="1" kern="1200" cap="none" spc="0" dirty="0">
                          <a:ln>
                            <a:noFill/>
                          </a:ln>
                          <a:solidFill>
                            <a:schemeClr val="accent3"/>
                          </a:solidFill>
                          <a:latin typeface="+mn-lt"/>
                          <a:ea typeface="+mn-ea"/>
                          <a:cs typeface="+mn-cs"/>
                        </a:rPr>
                        <a:t>California Advancing and Innovating Medi-Cal (CalAIM) Justice Involved Initiative</a:t>
                      </a:r>
                    </a:p>
                    <a:p>
                      <a:pPr marL="742950" lvl="1" indent="-28575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Providing funding for services 90-days prior to release of the Incarcerated population;</a:t>
                      </a:r>
                    </a:p>
                    <a:p>
                      <a:pPr marL="742950" lvl="1" indent="-28575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Identifying and managing risk and need through whole person care approaches and addressing Social Determinants of Health;</a:t>
                      </a:r>
                    </a:p>
                    <a:p>
                      <a:pPr marL="742950" lvl="1" indent="-28575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Move Medi-Cal to a more consistent and seamless system by reducing complexity and increasing flexibility; and</a:t>
                      </a:r>
                    </a:p>
                    <a:p>
                      <a:pPr marL="742950" lvl="1" indent="-28575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Improve quality outcomes, reduce health disparities, and drive delivery system transformation and innovation through value-based initiatives, modernization of systems and payment reform.</a:t>
                      </a:r>
                    </a:p>
                    <a:p>
                      <a:pPr algn="l"/>
                      <a:endParaRPr lang="en-US" sz="800" b="0" cap="none" spc="0" dirty="0">
                        <a:ln>
                          <a:noFill/>
                        </a:ln>
                        <a:solidFill>
                          <a:schemeClr val="accent3"/>
                        </a:solidFill>
                        <a:latin typeface="Arial Narrow" panose="020B0606020202030204" pitchFamily="34" charset="0"/>
                      </a:endParaRP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2960795"/>
                  </a:ext>
                </a:extLst>
              </a:tr>
              <a:tr h="812225">
                <a:tc>
                  <a:txBody>
                    <a:bodyPr/>
                    <a:lstStyle/>
                    <a:p>
                      <a:pPr marL="342900" indent="-342900" algn="l">
                        <a:buFont typeface="Wingdings" panose="05000000000000000000" pitchFamily="2" charset="2"/>
                        <a:buChar char="v"/>
                      </a:pPr>
                      <a:r>
                        <a:rPr lang="en-US" sz="1600" b="1" kern="1200" cap="none" spc="0" dirty="0">
                          <a:ln>
                            <a:noFill/>
                          </a:ln>
                          <a:solidFill>
                            <a:schemeClr val="accent3"/>
                          </a:solidFill>
                          <a:latin typeface="+mn-lt"/>
                          <a:ea typeface="+mn-ea"/>
                          <a:cs typeface="+mn-cs"/>
                        </a:rPr>
                        <a:t>CDPH Alzheimer’s Disease Program – Healthy Brain Initiative</a:t>
                      </a:r>
                    </a:p>
                    <a:p>
                      <a:pPr marL="800100" lvl="1" indent="-34290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Addressing concerns regarding Alzheimer’s.</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5226275"/>
                  </a:ext>
                </a:extLst>
              </a:tr>
              <a:tr h="436541">
                <a:tc>
                  <a:txBody>
                    <a:bodyPr/>
                    <a:lstStyle/>
                    <a:p>
                      <a:pPr marL="285750" indent="-285750" algn="l">
                        <a:buFont typeface="Wingdings" panose="05000000000000000000" pitchFamily="2" charset="2"/>
                        <a:buChar char="v"/>
                      </a:pPr>
                      <a:r>
                        <a:rPr lang="en-US" sz="1600" b="1" kern="1200" cap="none" spc="0" dirty="0">
                          <a:ln>
                            <a:noFill/>
                          </a:ln>
                          <a:solidFill>
                            <a:schemeClr val="accent3"/>
                          </a:solidFill>
                          <a:latin typeface="+mn-lt"/>
                          <a:ea typeface="+mn-ea"/>
                          <a:cs typeface="+mn-cs"/>
                        </a:rPr>
                        <a:t>California Strengthening Public Health Initiative (CASPHI)</a:t>
                      </a:r>
                    </a:p>
                    <a:p>
                      <a:pPr marL="742950" lvl="1" indent="-285750" algn="l">
                        <a:buFont typeface="Courier New" panose="02070309020205020404" pitchFamily="49" charset="0"/>
                        <a:buChar char="o"/>
                      </a:pPr>
                      <a:r>
                        <a:rPr lang="en-US" sz="1600" b="0" kern="1200" cap="none" spc="0" dirty="0">
                          <a:ln>
                            <a:noFill/>
                          </a:ln>
                          <a:solidFill>
                            <a:schemeClr val="accent3"/>
                          </a:solidFill>
                          <a:latin typeface="+mj-lt"/>
                          <a:ea typeface="+mn-ea"/>
                          <a:cs typeface="+mn-cs"/>
                        </a:rPr>
                        <a:t>Advancing health equity and/or eliminating health disparities.</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19510"/>
                  </a:ext>
                </a:extLst>
              </a:tr>
              <a:tr h="768578">
                <a:tc>
                  <a:txBody>
                    <a:bodyPr/>
                    <a:lstStyle/>
                    <a:p>
                      <a:pPr marL="285750" indent="-285750" algn="l">
                        <a:buFont typeface="Wingdings" panose="05000000000000000000" pitchFamily="2" charset="2"/>
                        <a:buChar char="v"/>
                      </a:pPr>
                      <a:r>
                        <a:rPr lang="en-US" sz="1600" b="1" cap="none" spc="0" dirty="0">
                          <a:ln>
                            <a:noFill/>
                          </a:ln>
                          <a:solidFill>
                            <a:schemeClr val="accent3"/>
                          </a:solidFill>
                          <a:latin typeface="+mn-lt"/>
                        </a:rPr>
                        <a:t>Youth Cannabis Prevention Initiative</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518718"/>
                  </a:ext>
                </a:extLst>
              </a:tr>
            </a:tbl>
          </a:graphicData>
        </a:graphic>
      </p:graphicFrame>
    </p:spTree>
    <p:extLst>
      <p:ext uri="{BB962C8B-B14F-4D97-AF65-F5344CB8AC3E}">
        <p14:creationId xmlns:p14="http://schemas.microsoft.com/office/powerpoint/2010/main" val="1050712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a:extLst>
              <a:ext uri="{FF2B5EF4-FFF2-40B4-BE49-F238E27FC236}">
                <a16:creationId xmlns:a16="http://schemas.microsoft.com/office/drawing/2014/main" id="{91710E43-E112-40D3-95B5-7E3C5D5AD8C7}"/>
              </a:ext>
            </a:extLst>
          </p:cNvPr>
          <p:cNvSpPr>
            <a:spLocks noGrp="1"/>
          </p:cNvSpPr>
          <p:nvPr>
            <p:ph type="title"/>
          </p:nvPr>
        </p:nvSpPr>
        <p:spPr>
          <a:xfrm>
            <a:off x="1262380" y="181163"/>
            <a:ext cx="10058400" cy="911860"/>
          </a:xfrm>
        </p:spPr>
        <p:txBody>
          <a:bodyPr>
            <a:normAutofit/>
          </a:bodyPr>
          <a:lstStyle/>
          <a:p>
            <a:r>
              <a:rPr lang="en-US" dirty="0"/>
              <a:t>New Initiatives for Public Health Cont.</a:t>
            </a:r>
          </a:p>
        </p:txBody>
      </p:sp>
      <p:graphicFrame>
        <p:nvGraphicFramePr>
          <p:cNvPr id="16" name="Table 8">
            <a:extLst>
              <a:ext uri="{FF2B5EF4-FFF2-40B4-BE49-F238E27FC236}">
                <a16:creationId xmlns:a16="http://schemas.microsoft.com/office/drawing/2014/main" id="{3F62BAEE-02B1-40E8-81D9-B390EF42B8E8}"/>
              </a:ext>
            </a:extLst>
          </p:cNvPr>
          <p:cNvGraphicFramePr>
            <a:graphicFrameLocks noGrp="1"/>
          </p:cNvGraphicFramePr>
          <p:nvPr>
            <p:ph idx="1"/>
            <p:extLst>
              <p:ext uri="{D42A27DB-BD31-4B8C-83A1-F6EECF244321}">
                <p14:modId xmlns:p14="http://schemas.microsoft.com/office/powerpoint/2010/main" val="3863435747"/>
              </p:ext>
            </p:extLst>
          </p:nvPr>
        </p:nvGraphicFramePr>
        <p:xfrm>
          <a:off x="1162685" y="1080323"/>
          <a:ext cx="10058399" cy="5171480"/>
        </p:xfrm>
        <a:graphic>
          <a:graphicData uri="http://schemas.openxmlformats.org/drawingml/2006/table">
            <a:tbl>
              <a:tblPr firstRow="1">
                <a:solidFill>
                  <a:schemeClr val="bg1"/>
                </a:solidFill>
                <a:tableStyleId>{5C22544A-7EE6-4342-B048-85BDC9FD1C3A}</a:tableStyleId>
              </a:tblPr>
              <a:tblGrid>
                <a:gridCol w="10058399">
                  <a:extLst>
                    <a:ext uri="{9D8B030D-6E8A-4147-A177-3AD203B41FA5}">
                      <a16:colId xmlns:a16="http://schemas.microsoft.com/office/drawing/2014/main" val="826133361"/>
                    </a:ext>
                  </a:extLst>
                </a:gridCol>
              </a:tblGrid>
              <a:tr h="0">
                <a:tc>
                  <a:txBody>
                    <a:bodyPr/>
                    <a:lstStyle/>
                    <a:p>
                      <a:pPr algn="ctr"/>
                      <a:endParaRPr lang="en-US" sz="800" b="0" cap="none" spc="0" dirty="0">
                        <a:solidFill>
                          <a:schemeClr val="accent2">
                            <a:lumMod val="75000"/>
                          </a:schemeClr>
                        </a:solidFill>
                        <a:latin typeface="+mj-lt"/>
                      </a:endParaRP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178839426"/>
                  </a:ext>
                </a:extLst>
              </a:tr>
              <a:tr h="367477">
                <a:tc>
                  <a:txBody>
                    <a:bodyPr/>
                    <a:lstStyle/>
                    <a:p>
                      <a:pPr marL="285750" indent="-285750" algn="l">
                        <a:buFont typeface="Wingdings" panose="05000000000000000000" pitchFamily="2" charset="2"/>
                        <a:buChar char="v"/>
                      </a:pPr>
                      <a:r>
                        <a:rPr lang="en-US" sz="1600" b="1" cap="none" spc="0" dirty="0">
                          <a:solidFill>
                            <a:schemeClr val="accent2">
                              <a:lumMod val="75000"/>
                            </a:schemeClr>
                          </a:solidFill>
                          <a:latin typeface="+mn-lt"/>
                        </a:rPr>
                        <a:t>Healthy Siskiyou Vending Machines- </a:t>
                      </a:r>
                      <a:r>
                        <a:rPr lang="en-US" sz="1600" b="0" cap="none" spc="0" dirty="0">
                          <a:solidFill>
                            <a:schemeClr val="accent2">
                              <a:lumMod val="75000"/>
                            </a:schemeClr>
                          </a:solidFill>
                          <a:latin typeface="+mj-lt"/>
                        </a:rPr>
                        <a:t>Pilot Program with vending machines located at the County Jail Lobby and Behavioral Health Lobby. Plans to include 4 other machines. </a:t>
                      </a:r>
                    </a:p>
                    <a:p>
                      <a:pPr marL="287338" indent="0" algn="l">
                        <a:buFont typeface="Wingdings" panose="05000000000000000000" pitchFamily="2" charset="2"/>
                        <a:buNone/>
                      </a:pPr>
                      <a:r>
                        <a:rPr lang="en-US" sz="1600" b="0" i="1" u="sng" cap="none" spc="0" dirty="0">
                          <a:solidFill>
                            <a:schemeClr val="accent2">
                              <a:lumMod val="75000"/>
                            </a:schemeClr>
                          </a:solidFill>
                          <a:latin typeface="+mj-lt"/>
                        </a:rPr>
                        <a:t>Items included in the machines are:</a:t>
                      </a:r>
                    </a:p>
                    <a:p>
                      <a:pPr marL="511175" indent="-223838" algn="l">
                        <a:buFont typeface="Arial" panose="020B0604020202020204" pitchFamily="34" charset="0"/>
                        <a:buChar char="•"/>
                      </a:pPr>
                      <a:r>
                        <a:rPr lang="en-US" sz="1600" b="0" cap="none" spc="0" dirty="0">
                          <a:solidFill>
                            <a:schemeClr val="accent2">
                              <a:lumMod val="75000"/>
                            </a:schemeClr>
                          </a:solidFill>
                          <a:latin typeface="+mj-lt"/>
                        </a:rPr>
                        <a:t>Oral Health Supplies</a:t>
                      </a:r>
                    </a:p>
                    <a:p>
                      <a:pPr marL="511175" indent="-223838" algn="l">
                        <a:buFont typeface="Arial" panose="020B0604020202020204" pitchFamily="34" charset="0"/>
                        <a:buChar char="•"/>
                      </a:pPr>
                      <a:r>
                        <a:rPr lang="en-US" sz="1600" b="0" cap="none" spc="0" dirty="0">
                          <a:solidFill>
                            <a:schemeClr val="accent2">
                              <a:lumMod val="75000"/>
                            </a:schemeClr>
                          </a:solidFill>
                          <a:latin typeface="+mj-lt"/>
                        </a:rPr>
                        <a:t>Socks</a:t>
                      </a:r>
                    </a:p>
                    <a:p>
                      <a:pPr marL="511175" indent="-223838" algn="l">
                        <a:buFont typeface="Arial" panose="020B0604020202020204" pitchFamily="34" charset="0"/>
                        <a:buChar char="•"/>
                      </a:pPr>
                      <a:r>
                        <a:rPr lang="en-US" sz="1600" b="0" cap="none" spc="0" dirty="0">
                          <a:solidFill>
                            <a:schemeClr val="accent2">
                              <a:lumMod val="75000"/>
                            </a:schemeClr>
                          </a:solidFill>
                          <a:latin typeface="+mj-lt"/>
                        </a:rPr>
                        <a:t>Sexually Transmitted infection rapid tests</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1934213"/>
                  </a:ext>
                </a:extLst>
              </a:tr>
              <a:tr h="367477">
                <a:tc>
                  <a:txBody>
                    <a:bodyPr/>
                    <a:lstStyle/>
                    <a:p>
                      <a:pPr marL="285750" indent="-285750" algn="l">
                        <a:buFont typeface="Wingdings" panose="05000000000000000000" pitchFamily="2" charset="2"/>
                        <a:buChar char="v"/>
                      </a:pPr>
                      <a:r>
                        <a:rPr lang="en-US" sz="1600" b="1" cap="none" spc="0" dirty="0">
                          <a:solidFill>
                            <a:schemeClr val="accent2">
                              <a:lumMod val="75000"/>
                            </a:schemeClr>
                          </a:solidFill>
                          <a:latin typeface="+mn-lt"/>
                        </a:rPr>
                        <a:t>Medical Mobile Unit </a:t>
                      </a:r>
                      <a:r>
                        <a:rPr lang="en-US" sz="1600" b="0" cap="none" spc="0" dirty="0">
                          <a:solidFill>
                            <a:schemeClr val="accent2">
                              <a:lumMod val="75000"/>
                            </a:schemeClr>
                          </a:solidFill>
                          <a:latin typeface="+mj-lt"/>
                        </a:rPr>
                        <a:t>– Wellness on Wheels</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2960795"/>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600" b="1" kern="1200" cap="none" spc="0" dirty="0">
                          <a:solidFill>
                            <a:schemeClr val="accent2">
                              <a:lumMod val="75000"/>
                            </a:schemeClr>
                          </a:solidFill>
                          <a:latin typeface="+mn-lt"/>
                          <a:ea typeface="+mn-ea"/>
                          <a:cs typeface="+mn-cs"/>
                        </a:rPr>
                        <a:t>Backpack Medicine</a:t>
                      </a:r>
                      <a:endParaRPr lang="en-US" sz="1600" cap="none" spc="0" dirty="0">
                        <a:solidFill>
                          <a:schemeClr val="accent2">
                            <a:lumMod val="75000"/>
                          </a:schemeClr>
                        </a:solidFill>
                        <a:latin typeface="+mn-lt"/>
                      </a:endParaRP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58286"/>
                  </a:ext>
                </a:extLst>
              </a:tr>
              <a:tr h="47877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600" b="1" kern="1200" cap="none" spc="0" dirty="0">
                          <a:solidFill>
                            <a:schemeClr val="accent2">
                              <a:lumMod val="75000"/>
                            </a:schemeClr>
                          </a:solidFill>
                          <a:latin typeface="+mn-lt"/>
                          <a:ea typeface="+mn-ea"/>
                          <a:cs typeface="+mn-cs"/>
                        </a:rPr>
                        <a:t>Syringe Depository Kiosks</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657034"/>
                  </a:ext>
                </a:extLst>
              </a:tr>
              <a:tr h="582682">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600" b="1" kern="1200" cap="none" spc="0" dirty="0">
                          <a:solidFill>
                            <a:schemeClr val="accent2">
                              <a:lumMod val="75000"/>
                            </a:schemeClr>
                          </a:solidFill>
                          <a:latin typeface="+mn-lt"/>
                          <a:ea typeface="+mn-ea"/>
                          <a:cs typeface="+mn-cs"/>
                        </a:rPr>
                        <a:t>Let’s Get Checked Free Sexually Transmitted Infection Testing</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587298"/>
                  </a:ext>
                </a:extLst>
              </a:tr>
              <a:tr h="768578">
                <a:tc>
                  <a:txBody>
                    <a:bodyPr/>
                    <a:lstStyle/>
                    <a:p>
                      <a:pPr marL="285750" indent="-285750" algn="l">
                        <a:buFont typeface="Wingdings" panose="05000000000000000000" pitchFamily="2" charset="2"/>
                        <a:buChar char="v"/>
                      </a:pPr>
                      <a:r>
                        <a:rPr lang="en-US" sz="1600" b="1" cap="none" spc="0" dirty="0">
                          <a:solidFill>
                            <a:schemeClr val="accent2">
                              <a:lumMod val="75000"/>
                            </a:schemeClr>
                          </a:solidFill>
                          <a:latin typeface="+mn-lt"/>
                        </a:rPr>
                        <a:t>Correctional Health Services Discharge Planner</a:t>
                      </a:r>
                    </a:p>
                  </a:txBody>
                  <a:tcPr marL="195486" marR="150374" marT="150374" marB="1503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518718"/>
                  </a:ext>
                </a:extLst>
              </a:tr>
            </a:tbl>
          </a:graphicData>
        </a:graphic>
      </p:graphicFrame>
      <p:sp>
        <p:nvSpPr>
          <p:cNvPr id="4" name="TextBox 3">
            <a:extLst>
              <a:ext uri="{FF2B5EF4-FFF2-40B4-BE49-F238E27FC236}">
                <a16:creationId xmlns:a16="http://schemas.microsoft.com/office/drawing/2014/main" id="{8D0D70CE-0624-4521-206A-F860A1C489A9}"/>
              </a:ext>
            </a:extLst>
          </p:cNvPr>
          <p:cNvSpPr txBox="1"/>
          <p:nvPr/>
        </p:nvSpPr>
        <p:spPr>
          <a:xfrm>
            <a:off x="5866879" y="2324660"/>
            <a:ext cx="338241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2">
                    <a:lumMod val="75000"/>
                  </a:schemeClr>
                </a:solidFill>
                <a:latin typeface="+mj-lt"/>
              </a:rPr>
              <a:t>COVID tests</a:t>
            </a:r>
          </a:p>
          <a:p>
            <a:pPr marL="285750" indent="-285750">
              <a:buFont typeface="Arial" panose="020B0604020202020204" pitchFamily="34" charset="0"/>
              <a:buChar char="•"/>
            </a:pPr>
            <a:r>
              <a:rPr lang="en-US" sz="1600" dirty="0">
                <a:solidFill>
                  <a:schemeClr val="accent2">
                    <a:lumMod val="75000"/>
                  </a:schemeClr>
                </a:solidFill>
                <a:latin typeface="+mj-lt"/>
              </a:rPr>
              <a:t>Hygiene packs</a:t>
            </a:r>
          </a:p>
          <a:p>
            <a:pPr marL="285750" indent="-285750">
              <a:buFont typeface="Arial" panose="020B0604020202020204" pitchFamily="34" charset="0"/>
              <a:buChar char="•"/>
            </a:pPr>
            <a:r>
              <a:rPr lang="en-US" sz="1600" dirty="0">
                <a:solidFill>
                  <a:schemeClr val="accent2">
                    <a:lumMod val="75000"/>
                  </a:schemeClr>
                </a:solidFill>
                <a:latin typeface="+mj-lt"/>
              </a:rPr>
              <a:t>Sexual Health products</a:t>
            </a:r>
          </a:p>
        </p:txBody>
      </p:sp>
    </p:spTree>
    <p:extLst>
      <p:ext uri="{BB962C8B-B14F-4D97-AF65-F5344CB8AC3E}">
        <p14:creationId xmlns:p14="http://schemas.microsoft.com/office/powerpoint/2010/main" val="22259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69DE-B42D-4109-0DA3-0AE2763F9EDC}"/>
              </a:ext>
            </a:extLst>
          </p:cNvPr>
          <p:cNvSpPr>
            <a:spLocks noGrp="1"/>
          </p:cNvSpPr>
          <p:nvPr>
            <p:ph type="title"/>
          </p:nvPr>
        </p:nvSpPr>
        <p:spPr/>
        <p:txBody>
          <a:bodyPr>
            <a:normAutofit/>
          </a:bodyPr>
          <a:lstStyle/>
          <a:p>
            <a:r>
              <a:rPr lang="en-US" dirty="0"/>
              <a:t>PUBLIC HEATH SUCCESS &amp; CHALLENGES</a:t>
            </a:r>
          </a:p>
        </p:txBody>
      </p:sp>
      <p:sp>
        <p:nvSpPr>
          <p:cNvPr id="5" name="Content Placeholder 4">
            <a:extLst>
              <a:ext uri="{FF2B5EF4-FFF2-40B4-BE49-F238E27FC236}">
                <a16:creationId xmlns:a16="http://schemas.microsoft.com/office/drawing/2014/main" id="{1254C1C3-F94C-9558-8F55-BEB1CC7B843B}"/>
              </a:ext>
            </a:extLst>
          </p:cNvPr>
          <p:cNvSpPr>
            <a:spLocks noGrp="1"/>
          </p:cNvSpPr>
          <p:nvPr>
            <p:ph sz="quarter" idx="13"/>
          </p:nvPr>
        </p:nvSpPr>
        <p:spPr>
          <a:xfrm>
            <a:off x="1301829" y="2670310"/>
            <a:ext cx="4614022" cy="3184390"/>
          </a:xfrm>
        </p:spPr>
        <p:txBody>
          <a:bodyPr>
            <a:normAutofit fontScale="85000" lnSpcReduction="20000"/>
          </a:bodyPr>
          <a:lstStyle/>
          <a:p>
            <a:pPr marL="341313" indent="-341313">
              <a:buFont typeface="Wingdings" panose="05000000000000000000" pitchFamily="2" charset="2"/>
              <a:buChar char="q"/>
            </a:pPr>
            <a:r>
              <a:rPr lang="en-US" dirty="0">
                <a:solidFill>
                  <a:schemeClr val="tx1"/>
                </a:solidFill>
              </a:rPr>
              <a:t>Response to community need; increased testing and  vaccinations at PH satellite clinic and clinics throughout the county.</a:t>
            </a:r>
          </a:p>
          <a:p>
            <a:pPr marL="341313" indent="-341313">
              <a:buFont typeface="Wingdings" panose="05000000000000000000" pitchFamily="2" charset="2"/>
              <a:buChar char="q"/>
            </a:pPr>
            <a:r>
              <a:rPr lang="en-US" dirty="0">
                <a:solidFill>
                  <a:schemeClr val="tx1"/>
                </a:solidFill>
              </a:rPr>
              <a:t>Extra help and volunteer nurses and Public Health staff that helped throughout the COVID-19 pandemic.</a:t>
            </a:r>
          </a:p>
          <a:p>
            <a:pPr marL="341313" indent="-341313">
              <a:buFont typeface="Wingdings" panose="05000000000000000000" pitchFamily="2" charset="2"/>
              <a:buChar char="q"/>
            </a:pPr>
            <a:r>
              <a:rPr lang="en-US" dirty="0">
                <a:solidFill>
                  <a:schemeClr val="tx1"/>
                </a:solidFill>
              </a:rPr>
              <a:t> Healthy Siskiyou Vending Machines pilot project.</a:t>
            </a:r>
          </a:p>
          <a:p>
            <a:pPr marL="341313" indent="-341313">
              <a:buFont typeface="Wingdings" panose="05000000000000000000" pitchFamily="2" charset="2"/>
              <a:buChar char="q"/>
            </a:pPr>
            <a:r>
              <a:rPr lang="en-US" dirty="0">
                <a:solidFill>
                  <a:schemeClr val="tx1"/>
                </a:solidFill>
              </a:rPr>
              <a:t> Reopening of the WIC office for in person appointments.</a:t>
            </a:r>
          </a:p>
          <a:p>
            <a:pPr marL="341313" indent="-341313">
              <a:buFont typeface="Wingdings" panose="05000000000000000000" pitchFamily="2" charset="2"/>
              <a:buChar char="q"/>
            </a:pPr>
            <a:r>
              <a:rPr lang="en-US" dirty="0">
                <a:solidFill>
                  <a:schemeClr val="tx1"/>
                </a:solidFill>
              </a:rPr>
              <a:t> Expansion of the Home Visiting Program.</a:t>
            </a:r>
          </a:p>
          <a:p>
            <a:pPr marL="341313" indent="-341313">
              <a:buFont typeface="Wingdings" panose="05000000000000000000" pitchFamily="2" charset="2"/>
              <a:buChar char="q"/>
            </a:pPr>
            <a:r>
              <a:rPr lang="en-US" dirty="0">
                <a:solidFill>
                  <a:schemeClr val="tx1"/>
                </a:solidFill>
              </a:rPr>
              <a:t> Increased messaging regarding Fentanyl use in county.</a:t>
            </a:r>
          </a:p>
          <a:p>
            <a:pPr marL="341313" indent="-341313">
              <a:buFont typeface="Wingdings" panose="05000000000000000000" pitchFamily="2" charset="2"/>
              <a:buChar char="q"/>
            </a:pPr>
            <a:r>
              <a:rPr lang="en-US" dirty="0">
                <a:solidFill>
                  <a:schemeClr val="tx1"/>
                </a:solidFill>
              </a:rPr>
              <a:t>Siskiyou Wellness Fair in Tulelake – great participation from county, region and state partners.</a:t>
            </a:r>
          </a:p>
        </p:txBody>
      </p:sp>
      <p:sp>
        <p:nvSpPr>
          <p:cNvPr id="6" name="Text Placeholder 5">
            <a:extLst>
              <a:ext uri="{FF2B5EF4-FFF2-40B4-BE49-F238E27FC236}">
                <a16:creationId xmlns:a16="http://schemas.microsoft.com/office/drawing/2014/main" id="{68E9B5BC-E01F-743D-33A2-72832AEAF3FE}"/>
              </a:ext>
            </a:extLst>
          </p:cNvPr>
          <p:cNvSpPr>
            <a:spLocks noGrp="1"/>
          </p:cNvSpPr>
          <p:nvPr>
            <p:ph type="body" sz="quarter" idx="3"/>
          </p:nvPr>
        </p:nvSpPr>
        <p:spPr>
          <a:xfrm>
            <a:off x="6589915" y="2351313"/>
            <a:ext cx="3934652" cy="365125"/>
          </a:xfrm>
        </p:spPr>
        <p:txBody>
          <a:bodyPr anchor="t">
            <a:normAutofit fontScale="92500" lnSpcReduction="20000"/>
          </a:bodyPr>
          <a:lstStyle/>
          <a:p>
            <a:r>
              <a:rPr lang="en-US" dirty="0">
                <a:solidFill>
                  <a:schemeClr val="tx2"/>
                </a:solidFill>
              </a:rPr>
              <a:t>CHALLENGES</a:t>
            </a:r>
          </a:p>
        </p:txBody>
      </p:sp>
      <p:sp>
        <p:nvSpPr>
          <p:cNvPr id="7" name="Content Placeholder 6">
            <a:extLst>
              <a:ext uri="{FF2B5EF4-FFF2-40B4-BE49-F238E27FC236}">
                <a16:creationId xmlns:a16="http://schemas.microsoft.com/office/drawing/2014/main" id="{1398F12F-8793-24CD-6CF0-1A84BE1087A6}"/>
              </a:ext>
            </a:extLst>
          </p:cNvPr>
          <p:cNvSpPr>
            <a:spLocks noGrp="1"/>
          </p:cNvSpPr>
          <p:nvPr>
            <p:ph sz="quarter" idx="4"/>
          </p:nvPr>
        </p:nvSpPr>
        <p:spPr>
          <a:xfrm>
            <a:off x="6390449" y="2623137"/>
            <a:ext cx="4614022" cy="3409363"/>
          </a:xfrm>
        </p:spPr>
        <p:txBody>
          <a:bodyPr>
            <a:normAutofit/>
          </a:bodyPr>
          <a:lstStyle/>
          <a:p>
            <a:pPr marL="573088" lvl="1" indent="-373063">
              <a:buFont typeface="Wingdings" panose="05000000000000000000" pitchFamily="2" charset="2"/>
              <a:buChar char="q"/>
            </a:pPr>
            <a:r>
              <a:rPr lang="en-US" sz="1500" dirty="0">
                <a:solidFill>
                  <a:schemeClr val="tx1"/>
                </a:solidFill>
              </a:rPr>
              <a:t>Current department vacancy rate for Public Health Nurses is 33%</a:t>
            </a:r>
          </a:p>
          <a:p>
            <a:pPr marL="573088" lvl="1" indent="-373063">
              <a:buFont typeface="Wingdings" panose="05000000000000000000" pitchFamily="2" charset="2"/>
              <a:buChar char="q"/>
            </a:pPr>
            <a:r>
              <a:rPr lang="en-US" sz="1500" dirty="0">
                <a:solidFill>
                  <a:schemeClr val="tx1"/>
                </a:solidFill>
              </a:rPr>
              <a:t>Limited space in Public Health restricts ability to seek new grants and initiatives that help the community. </a:t>
            </a:r>
          </a:p>
          <a:p>
            <a:pPr marL="573088" lvl="1" indent="-373063">
              <a:buFont typeface="Wingdings" panose="05000000000000000000" pitchFamily="2" charset="2"/>
              <a:buChar char="q"/>
            </a:pPr>
            <a:r>
              <a:rPr lang="en-US" sz="1500" dirty="0">
                <a:solidFill>
                  <a:schemeClr val="tx1"/>
                </a:solidFill>
              </a:rPr>
              <a:t>Lack of nursing due to the COS Nursing program shut down/pause.</a:t>
            </a:r>
          </a:p>
          <a:p>
            <a:pPr marL="573088" lvl="1" indent="-373063">
              <a:buFont typeface="Wingdings" panose="05000000000000000000" pitchFamily="2" charset="2"/>
              <a:buChar char="q"/>
            </a:pPr>
            <a:r>
              <a:rPr lang="en-US" sz="1500" dirty="0">
                <a:solidFill>
                  <a:schemeClr val="tx1"/>
                </a:solidFill>
              </a:rPr>
              <a:t>Increase of overdose death rate due to fentanyl use.</a:t>
            </a:r>
          </a:p>
          <a:p>
            <a:pPr marL="573088" lvl="1" indent="-373063">
              <a:buFont typeface="Wingdings" panose="05000000000000000000" pitchFamily="2" charset="2"/>
              <a:buChar char="q"/>
            </a:pPr>
            <a:r>
              <a:rPr lang="en-US" sz="1500" dirty="0">
                <a:solidFill>
                  <a:schemeClr val="tx1"/>
                </a:solidFill>
              </a:rPr>
              <a:t>Media coverage due to lack of local radio or daily newspaper.</a:t>
            </a:r>
          </a:p>
          <a:p>
            <a:pPr marL="573088" lvl="1" indent="-373063">
              <a:buFont typeface="Wingdings" panose="05000000000000000000" pitchFamily="2" charset="2"/>
              <a:buChar char="q"/>
            </a:pPr>
            <a:r>
              <a:rPr lang="en-US" sz="1500" dirty="0">
                <a:solidFill>
                  <a:schemeClr val="tx1"/>
                </a:solidFill>
              </a:rPr>
              <a:t>Decrease of grant and program funding for salaries that requires staff to wear multiple hats.</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p:txBody>
      </p:sp>
      <p:sp>
        <p:nvSpPr>
          <p:cNvPr id="10" name="Text Placeholder 3">
            <a:extLst>
              <a:ext uri="{FF2B5EF4-FFF2-40B4-BE49-F238E27FC236}">
                <a16:creationId xmlns:a16="http://schemas.microsoft.com/office/drawing/2014/main" id="{5828A553-070F-6D0B-914E-6922271E5E3D}"/>
              </a:ext>
            </a:extLst>
          </p:cNvPr>
          <p:cNvSpPr>
            <a:spLocks noGrp="1"/>
          </p:cNvSpPr>
          <p:nvPr>
            <p:ph type="body" sz="quarter" idx="14"/>
          </p:nvPr>
        </p:nvSpPr>
        <p:spPr>
          <a:xfrm>
            <a:off x="1301750" y="2270284"/>
            <a:ext cx="4614863" cy="682625"/>
          </a:xfrm>
        </p:spPr>
        <p:txBody>
          <a:bodyPr anchor="t">
            <a:normAutofit/>
          </a:bodyPr>
          <a:lstStyle/>
          <a:p>
            <a:r>
              <a:rPr lang="en-US" dirty="0">
                <a:solidFill>
                  <a:schemeClr val="tx2"/>
                </a:solidFill>
              </a:rPr>
              <a:t>SUCCESSES</a:t>
            </a:r>
          </a:p>
        </p:txBody>
      </p:sp>
    </p:spTree>
    <p:extLst>
      <p:ext uri="{BB962C8B-B14F-4D97-AF65-F5344CB8AC3E}">
        <p14:creationId xmlns:p14="http://schemas.microsoft.com/office/powerpoint/2010/main" val="307489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154ED37-D56C-4D45-820A-79419F5E970D}"/>
              </a:ext>
            </a:extLst>
          </p:cNvPr>
          <p:cNvSpPr>
            <a:spLocks noGrp="1"/>
          </p:cNvSpPr>
          <p:nvPr>
            <p:ph type="title"/>
          </p:nvPr>
        </p:nvSpPr>
        <p:spPr>
          <a:xfrm>
            <a:off x="6730000" y="639098"/>
            <a:ext cx="4813072" cy="3064224"/>
          </a:xfrm>
        </p:spPr>
        <p:txBody>
          <a:bodyPr vert="horz" lIns="91440" tIns="45720" rIns="91440" bIns="45720" rtlCol="0" anchor="t">
            <a:normAutofit fontScale="90000"/>
          </a:bodyPr>
          <a:lstStyle/>
          <a:p>
            <a:pPr algn="l">
              <a:lnSpc>
                <a:spcPct val="85000"/>
              </a:lnSpc>
              <a:spcBef>
                <a:spcPct val="0"/>
              </a:spcBef>
            </a:pPr>
            <a:r>
              <a:rPr lang="en-US" sz="8000" spc="-50" dirty="0">
                <a:solidFill>
                  <a:schemeClr val="tx1">
                    <a:lumMod val="85000"/>
                    <a:lumOff val="15000"/>
                  </a:schemeClr>
                </a:solidFill>
              </a:rPr>
              <a:t>SOCIAL SERVICES</a:t>
            </a:r>
            <a:br>
              <a:rPr lang="en-US" sz="8000" cap="all" spc="-50" dirty="0">
                <a:solidFill>
                  <a:schemeClr val="tx1">
                    <a:lumMod val="85000"/>
                    <a:lumOff val="15000"/>
                  </a:schemeClr>
                </a:solidFill>
              </a:rPr>
            </a:br>
            <a:r>
              <a:rPr lang="en-US" sz="8000" cap="all" spc="-50" dirty="0">
                <a:solidFill>
                  <a:schemeClr val="tx1">
                    <a:lumMod val="85000"/>
                    <a:lumOff val="15000"/>
                  </a:schemeClr>
                </a:solidFill>
              </a:rPr>
              <a:t>Division</a:t>
            </a:r>
          </a:p>
        </p:txBody>
      </p:sp>
      <p:sp>
        <p:nvSpPr>
          <p:cNvPr id="18" name="Text Placeholder 17">
            <a:extLst>
              <a:ext uri="{FF2B5EF4-FFF2-40B4-BE49-F238E27FC236}">
                <a16:creationId xmlns:a16="http://schemas.microsoft.com/office/drawing/2014/main" id="{7FAF1641-E549-4564-B607-F445A2D8B29E}"/>
              </a:ext>
            </a:extLst>
          </p:cNvPr>
          <p:cNvSpPr>
            <a:spLocks noGrp="1"/>
          </p:cNvSpPr>
          <p:nvPr>
            <p:ph type="body" sz="quarter" idx="14"/>
          </p:nvPr>
        </p:nvSpPr>
        <p:spPr>
          <a:xfrm>
            <a:off x="6728900" y="4475259"/>
            <a:ext cx="4829101" cy="661072"/>
          </a:xfrm>
        </p:spPr>
        <p:txBody>
          <a:bodyPr vert="horz" lIns="91440" tIns="45720" rIns="91440" bIns="45720" rtlCol="0">
            <a:normAutofit/>
          </a:bodyPr>
          <a:lstStyle/>
          <a:p>
            <a:pPr algn="l"/>
            <a:r>
              <a:rPr lang="en-US" sz="2400" cap="all" spc="200" dirty="0">
                <a:solidFill>
                  <a:schemeClr val="tx1">
                    <a:lumMod val="85000"/>
                    <a:lumOff val="15000"/>
                  </a:schemeClr>
                </a:solidFill>
              </a:rPr>
              <a:t>Trish Barbieri, Director</a:t>
            </a:r>
          </a:p>
        </p:txBody>
      </p:sp>
      <p:pic>
        <p:nvPicPr>
          <p:cNvPr id="11" name="Picture Placeholder 19">
            <a:extLst>
              <a:ext uri="{FF2B5EF4-FFF2-40B4-BE49-F238E27FC236}">
                <a16:creationId xmlns:a16="http://schemas.microsoft.com/office/drawing/2014/main" id="{E032160B-78C1-426E-BF65-62501E408EBA}"/>
              </a:ext>
            </a:extLst>
          </p:cNvPr>
          <p:cNvPicPr>
            <a:picLocks noGrp="1" noChangeAspect="1"/>
          </p:cNvPicPr>
          <p:nvPr>
            <p:ph type="pic" sz="quarter" idx="15"/>
          </p:nvPr>
        </p:nvPicPr>
        <p:blipFill rotWithShape="1">
          <a:blip r:embed="rId3">
            <a:extLst>
              <a:ext uri="{837473B0-CC2E-450A-ABE3-18F120FF3D39}">
                <a1611:picAttrSrcUrl xmlns:a1611="http://schemas.microsoft.com/office/drawing/2016/11/main" r:id="rId4"/>
              </a:ext>
            </a:extLst>
          </a:blip>
          <a:srcRect l="8070" r="10877" b="-1"/>
          <a:stretch/>
        </p:blipFill>
        <p:spPr>
          <a:xfrm>
            <a:off x="633999" y="640081"/>
            <a:ext cx="5462001" cy="5054156"/>
          </a:xfrm>
          <a:prstGeom prst="rect">
            <a:avLst/>
          </a:prstGeom>
        </p:spPr>
      </p:pic>
      <p:cxnSp>
        <p:nvCxnSpPr>
          <p:cNvPr id="44" name="Straight Connector 4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7417AA16-5042-668B-CC12-9C359C5F9C99}"/>
              </a:ext>
            </a:extLst>
          </p:cNvPr>
          <p:cNvSpPr txBox="1"/>
          <p:nvPr/>
        </p:nvSpPr>
        <p:spPr>
          <a:xfrm>
            <a:off x="4806" y="5225591"/>
            <a:ext cx="3156993" cy="646331"/>
          </a:xfrm>
          <a:prstGeom prst="rect">
            <a:avLst/>
          </a:prstGeom>
          <a:solidFill>
            <a:schemeClr val="accent6">
              <a:lumMod val="75000"/>
            </a:schemeClr>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24564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p:txBody>
          <a:bodyPr/>
          <a:lstStyle/>
          <a:p>
            <a:r>
              <a:rPr lang="en-US"/>
              <a:t>Social Services Division</a:t>
            </a:r>
            <a:endParaRPr lang="en-US" dirty="0"/>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p:txBody>
          <a:bodyPr/>
          <a:lstStyle/>
          <a:p>
            <a:r>
              <a:rPr lang="en-US" dirty="0">
                <a:solidFill>
                  <a:schemeClr val="tx2"/>
                </a:solidFill>
              </a:rPr>
              <a:t>Under the authority of the California Department of Social Services, Department of Health Care Services and County of Siskiyou, the Social Services Division (SSD) is responsible for serving, assisting and protecting needy and vulnerable children and adults in ways that strengthen and preserve families, encourages personal responsibility, and fosters independence. </a:t>
            </a:r>
          </a:p>
          <a:p>
            <a:r>
              <a:rPr lang="en-US" dirty="0">
                <a:solidFill>
                  <a:schemeClr val="tx2"/>
                </a:solidFill>
              </a:rPr>
              <a:t>SSD is comprised of 128 FTEs, which assist with the administration of state, federal and county services and benefits to the most vulnerable and needy residents of Siskiyou County.</a:t>
            </a:r>
          </a:p>
        </p:txBody>
      </p:sp>
      <p:pic>
        <p:nvPicPr>
          <p:cNvPr id="17" name="Picture Placeholder 16" descr="Man with gray beard">
            <a:extLst>
              <a:ext uri="{FF2B5EF4-FFF2-40B4-BE49-F238E27FC236}">
                <a16:creationId xmlns:a16="http://schemas.microsoft.com/office/drawing/2014/main" id="{46A4BCDE-7CC8-4957-9B87-CAA62EE09131}"/>
              </a:ext>
            </a:extLst>
          </p:cNvPr>
          <p:cNvPicPr>
            <a:picLocks noGrp="1" noChangeAspect="1"/>
          </p:cNvPicPr>
          <p:nvPr>
            <p:ph type="pic" sz="quarter" idx="10"/>
          </p:nvPr>
        </p:nvPicPr>
        <p:blipFill>
          <a:blip r:embed="rId3"/>
          <a:srcRect l="12926" r="12926"/>
          <a:stretch/>
        </p:blipFill>
        <p:spPr/>
      </p:pic>
      <p:pic>
        <p:nvPicPr>
          <p:cNvPr id="20" name="Picture Placeholder 19" descr="Parents with children">
            <a:extLst>
              <a:ext uri="{FF2B5EF4-FFF2-40B4-BE49-F238E27FC236}">
                <a16:creationId xmlns:a16="http://schemas.microsoft.com/office/drawing/2014/main" id="{2B177F5B-7DFE-4FD1-A148-077391BBE74C}"/>
              </a:ext>
            </a:extLst>
          </p:cNvPr>
          <p:cNvPicPr>
            <a:picLocks noGrp="1" noChangeAspect="1"/>
          </p:cNvPicPr>
          <p:nvPr>
            <p:ph type="pic" sz="quarter" idx="11"/>
          </p:nvPr>
        </p:nvPicPr>
        <p:blipFill>
          <a:blip r:embed="rId4"/>
          <a:srcRect l="13033" r="13033"/>
          <a:stretch/>
        </p:blipFill>
        <p:spPr/>
      </p:pic>
    </p:spTree>
    <p:extLst>
      <p:ext uri="{BB962C8B-B14F-4D97-AF65-F5344CB8AC3E}">
        <p14:creationId xmlns:p14="http://schemas.microsoft.com/office/powerpoint/2010/main" val="3930653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17F4-BE8B-DA6A-DF68-5C3B3CD0ABE1}"/>
              </a:ext>
            </a:extLst>
          </p:cNvPr>
          <p:cNvSpPr>
            <a:spLocks noGrp="1"/>
          </p:cNvSpPr>
          <p:nvPr>
            <p:ph type="title"/>
          </p:nvPr>
        </p:nvSpPr>
        <p:spPr>
          <a:xfrm>
            <a:off x="1097280" y="286603"/>
            <a:ext cx="10058400" cy="761147"/>
          </a:xfrm>
        </p:spPr>
        <p:txBody>
          <a:bodyPr anchor="t"/>
          <a:lstStyle/>
          <a:p>
            <a:r>
              <a:rPr lang="en-US" sz="4800" spc="-50" dirty="0">
                <a:solidFill>
                  <a:schemeClr val="tx1">
                    <a:lumMod val="75000"/>
                    <a:lumOff val="25000"/>
                  </a:schemeClr>
                </a:solidFill>
              </a:rPr>
              <a:t>Social Services Programs</a:t>
            </a:r>
            <a:endParaRPr lang="en-US" dirty="0"/>
          </a:p>
        </p:txBody>
      </p:sp>
      <p:graphicFrame>
        <p:nvGraphicFramePr>
          <p:cNvPr id="6" name="TextBox 6">
            <a:extLst>
              <a:ext uri="{FF2B5EF4-FFF2-40B4-BE49-F238E27FC236}">
                <a16:creationId xmlns:a16="http://schemas.microsoft.com/office/drawing/2014/main" id="{5D878936-9EB1-D0C9-909B-30A9DD389727}"/>
              </a:ext>
            </a:extLst>
          </p:cNvPr>
          <p:cNvGraphicFramePr/>
          <p:nvPr>
            <p:extLst>
              <p:ext uri="{D42A27DB-BD31-4B8C-83A1-F6EECF244321}">
                <p14:modId xmlns:p14="http://schemas.microsoft.com/office/powerpoint/2010/main" val="355939132"/>
              </p:ext>
            </p:extLst>
          </p:nvPr>
        </p:nvGraphicFramePr>
        <p:xfrm>
          <a:off x="628650" y="838200"/>
          <a:ext cx="10706100" cy="546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085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17F4-BE8B-DA6A-DF68-5C3B3CD0ABE1}"/>
              </a:ext>
            </a:extLst>
          </p:cNvPr>
          <p:cNvSpPr>
            <a:spLocks noGrp="1"/>
          </p:cNvSpPr>
          <p:nvPr>
            <p:ph type="title"/>
          </p:nvPr>
        </p:nvSpPr>
        <p:spPr>
          <a:xfrm>
            <a:off x="1097280" y="286603"/>
            <a:ext cx="10058400" cy="761147"/>
          </a:xfrm>
        </p:spPr>
        <p:txBody>
          <a:bodyPr anchor="t"/>
          <a:lstStyle/>
          <a:p>
            <a:r>
              <a:rPr lang="en-US" sz="4800" spc="-50" dirty="0">
                <a:solidFill>
                  <a:schemeClr val="tx1">
                    <a:lumMod val="75000"/>
                    <a:lumOff val="25000"/>
                  </a:schemeClr>
                </a:solidFill>
              </a:rPr>
              <a:t>Social Services Programs</a:t>
            </a:r>
            <a:endParaRPr lang="en-US" dirty="0"/>
          </a:p>
        </p:txBody>
      </p:sp>
      <p:graphicFrame>
        <p:nvGraphicFramePr>
          <p:cNvPr id="6" name="TextBox 6">
            <a:extLst>
              <a:ext uri="{FF2B5EF4-FFF2-40B4-BE49-F238E27FC236}">
                <a16:creationId xmlns:a16="http://schemas.microsoft.com/office/drawing/2014/main" id="{5D878936-9EB1-D0C9-909B-30A9DD389727}"/>
              </a:ext>
            </a:extLst>
          </p:cNvPr>
          <p:cNvGraphicFramePr/>
          <p:nvPr>
            <p:extLst>
              <p:ext uri="{D42A27DB-BD31-4B8C-83A1-F6EECF244321}">
                <p14:modId xmlns:p14="http://schemas.microsoft.com/office/powerpoint/2010/main" val="3005459054"/>
              </p:ext>
            </p:extLst>
          </p:nvPr>
        </p:nvGraphicFramePr>
        <p:xfrm>
          <a:off x="647700" y="1047750"/>
          <a:ext cx="107061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069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FDB4262B-1C09-42D6-A637-D364A3528B8B}"/>
              </a:ext>
            </a:extLst>
          </p:cNvPr>
          <p:cNvSpPr>
            <a:spLocks noGrp="1"/>
          </p:cNvSpPr>
          <p:nvPr>
            <p:ph type="title"/>
          </p:nvPr>
        </p:nvSpPr>
        <p:spPr>
          <a:xfrm>
            <a:off x="4640239" y="635741"/>
            <a:ext cx="3043238" cy="1128258"/>
          </a:xfrm>
        </p:spPr>
        <p:txBody>
          <a:bodyPr>
            <a:normAutofit/>
          </a:bodyPr>
          <a:lstStyle/>
          <a:p>
            <a:r>
              <a:rPr lang="en-US" sz="6000" dirty="0"/>
              <a:t>HHSA</a:t>
            </a:r>
          </a:p>
        </p:txBody>
      </p:sp>
      <p:pic>
        <p:nvPicPr>
          <p:cNvPr id="19" name="Picture Placeholder 18">
            <a:extLst>
              <a:ext uri="{FF2B5EF4-FFF2-40B4-BE49-F238E27FC236}">
                <a16:creationId xmlns:a16="http://schemas.microsoft.com/office/drawing/2014/main" id="{0DC98E75-7D73-4119-99CF-7A26A2EDE2C7}"/>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33510" r="33510"/>
          <a:stretch/>
        </p:blipFill>
        <p:spPr/>
      </p:pic>
      <p:sp>
        <p:nvSpPr>
          <p:cNvPr id="3" name="Text Placeholder 2">
            <a:extLst>
              <a:ext uri="{FF2B5EF4-FFF2-40B4-BE49-F238E27FC236}">
                <a16:creationId xmlns:a16="http://schemas.microsoft.com/office/drawing/2014/main" id="{5F43977A-6FCD-459E-92BB-8BD5B3EDAC89}"/>
              </a:ext>
            </a:extLst>
          </p:cNvPr>
          <p:cNvSpPr>
            <a:spLocks noGrp="1"/>
          </p:cNvSpPr>
          <p:nvPr>
            <p:ph type="body" sz="quarter" idx="16"/>
          </p:nvPr>
        </p:nvSpPr>
        <p:spPr>
          <a:xfrm>
            <a:off x="4640239" y="2032941"/>
            <a:ext cx="3043238" cy="3442290"/>
          </a:xfrm>
        </p:spPr>
        <p:txBody>
          <a:bodyPr>
            <a:normAutofit lnSpcReduction="10000"/>
          </a:bodyPr>
          <a:lstStyle/>
          <a:p>
            <a:endParaRPr lang="en-US" dirty="0"/>
          </a:p>
          <a:p>
            <a:r>
              <a:rPr lang="en-US" dirty="0"/>
              <a:t>Behavioral Health</a:t>
            </a:r>
          </a:p>
          <a:p>
            <a:endParaRPr lang="en-US" dirty="0"/>
          </a:p>
          <a:p>
            <a:r>
              <a:rPr lang="en-US" dirty="0"/>
              <a:t>Public Health</a:t>
            </a:r>
          </a:p>
          <a:p>
            <a:endParaRPr lang="en-US" dirty="0"/>
          </a:p>
          <a:p>
            <a:r>
              <a:rPr lang="en-US" dirty="0"/>
              <a:t>Social Services</a:t>
            </a:r>
          </a:p>
          <a:p>
            <a:endParaRPr lang="en-US" dirty="0"/>
          </a:p>
          <a:p>
            <a:r>
              <a:rPr lang="en-US" dirty="0"/>
              <a:t>Housing/Homeless Services</a:t>
            </a:r>
          </a:p>
        </p:txBody>
      </p:sp>
      <p:pic>
        <p:nvPicPr>
          <p:cNvPr id="23" name="Picture Placeholder 22">
            <a:extLst>
              <a:ext uri="{FF2B5EF4-FFF2-40B4-BE49-F238E27FC236}">
                <a16:creationId xmlns:a16="http://schemas.microsoft.com/office/drawing/2014/main" id="{C1CFD2F5-54E7-4BE8-8FD0-CC53C9AEAC2C}"/>
              </a:ext>
            </a:extLst>
          </p:cNvPr>
          <p:cNvPicPr>
            <a:picLocks noGrp="1" noChangeAspect="1"/>
          </p:cNvPicPr>
          <p:nvPr>
            <p:ph type="pic" sz="quarter" idx="14"/>
          </p:nvPr>
        </p:nvPicPr>
        <p:blipFill>
          <a:blip r:embed="rId5">
            <a:extLst>
              <a:ext uri="{837473B0-CC2E-450A-ABE3-18F120FF3D39}">
                <a1611:picAttrSrcUrl xmlns:a1611="http://schemas.microsoft.com/office/drawing/2016/11/main" r:id="rId6"/>
              </a:ext>
            </a:extLst>
          </a:blip>
          <a:srcRect l="19235" r="19235"/>
          <a:stretch/>
        </p:blipFill>
        <p:spPr/>
      </p:pic>
    </p:spTree>
    <p:extLst>
      <p:ext uri="{BB962C8B-B14F-4D97-AF65-F5344CB8AC3E}">
        <p14:creationId xmlns:p14="http://schemas.microsoft.com/office/powerpoint/2010/main" val="20103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012E-2C2B-FC62-E8C2-4B8289684161}"/>
              </a:ext>
            </a:extLst>
          </p:cNvPr>
          <p:cNvSpPr>
            <a:spLocks noGrp="1"/>
          </p:cNvSpPr>
          <p:nvPr>
            <p:ph type="title"/>
          </p:nvPr>
        </p:nvSpPr>
        <p:spPr/>
        <p:txBody>
          <a:bodyPr>
            <a:normAutofit fontScale="90000"/>
          </a:bodyPr>
          <a:lstStyle/>
          <a:p>
            <a:r>
              <a:rPr lang="en-US" dirty="0"/>
              <a:t>Social Services Division Caseloads</a:t>
            </a:r>
            <a:br>
              <a:rPr lang="en-US" dirty="0"/>
            </a:br>
            <a:r>
              <a:rPr lang="en-US" dirty="0"/>
              <a:t>March 2023</a:t>
            </a:r>
          </a:p>
        </p:txBody>
      </p:sp>
      <p:sp>
        <p:nvSpPr>
          <p:cNvPr id="4" name="Text Placeholder 3">
            <a:extLst>
              <a:ext uri="{FF2B5EF4-FFF2-40B4-BE49-F238E27FC236}">
                <a16:creationId xmlns:a16="http://schemas.microsoft.com/office/drawing/2014/main" id="{1CE261FA-50F2-E6AD-08B9-CAA16DDC9AEC}"/>
              </a:ext>
            </a:extLst>
          </p:cNvPr>
          <p:cNvSpPr>
            <a:spLocks noGrp="1"/>
          </p:cNvSpPr>
          <p:nvPr>
            <p:ph type="body" sz="quarter" idx="14"/>
          </p:nvPr>
        </p:nvSpPr>
        <p:spPr/>
        <p:txBody>
          <a:bodyPr/>
          <a:lstStyle/>
          <a:p>
            <a:r>
              <a:rPr lang="en-US" dirty="0">
                <a:solidFill>
                  <a:schemeClr val="accent2"/>
                </a:solidFill>
              </a:rPr>
              <a:t>ETAS</a:t>
            </a:r>
            <a:r>
              <a:rPr lang="en-US" dirty="0"/>
              <a:t>	</a:t>
            </a:r>
          </a:p>
        </p:txBody>
      </p:sp>
      <p:sp>
        <p:nvSpPr>
          <p:cNvPr id="5" name="Content Placeholder 4">
            <a:extLst>
              <a:ext uri="{FF2B5EF4-FFF2-40B4-BE49-F238E27FC236}">
                <a16:creationId xmlns:a16="http://schemas.microsoft.com/office/drawing/2014/main" id="{74A65892-2726-31A7-5B44-4D617A44980D}"/>
              </a:ext>
            </a:extLst>
          </p:cNvPr>
          <p:cNvSpPr>
            <a:spLocks noGrp="1"/>
          </p:cNvSpPr>
          <p:nvPr>
            <p:ph sz="quarter" idx="13"/>
          </p:nvPr>
        </p:nvSpPr>
        <p:spPr/>
        <p:txBody>
          <a:bodyPr>
            <a:normAutofit/>
          </a:bodyPr>
          <a:lstStyle/>
          <a:p>
            <a:r>
              <a:rPr lang="en-US" sz="1400" dirty="0">
                <a:solidFill>
                  <a:schemeClr val="tx1"/>
                </a:solidFill>
              </a:rPr>
              <a:t>CalWORKs – 417 active cases</a:t>
            </a:r>
          </a:p>
          <a:p>
            <a:r>
              <a:rPr lang="en-US" sz="1400" dirty="0" err="1">
                <a:solidFill>
                  <a:schemeClr val="tx1"/>
                </a:solidFill>
              </a:rPr>
              <a:t>CaFresh</a:t>
            </a:r>
            <a:r>
              <a:rPr lang="en-US" sz="1400" dirty="0">
                <a:solidFill>
                  <a:schemeClr val="tx1"/>
                </a:solidFill>
              </a:rPr>
              <a:t> – 5,178 active cases</a:t>
            </a:r>
          </a:p>
          <a:p>
            <a:r>
              <a:rPr lang="en-US" sz="1400" dirty="0">
                <a:solidFill>
                  <a:schemeClr val="tx1"/>
                </a:solidFill>
              </a:rPr>
              <a:t>Medi-Cal – 10,255 active cases</a:t>
            </a:r>
          </a:p>
          <a:p>
            <a:r>
              <a:rPr lang="en-US" sz="1400" dirty="0">
                <a:solidFill>
                  <a:schemeClr val="tx1"/>
                </a:solidFill>
              </a:rPr>
              <a:t>General Assistance – 32 active cases</a:t>
            </a:r>
          </a:p>
        </p:txBody>
      </p:sp>
      <p:sp>
        <p:nvSpPr>
          <p:cNvPr id="6" name="Text Placeholder 5">
            <a:extLst>
              <a:ext uri="{FF2B5EF4-FFF2-40B4-BE49-F238E27FC236}">
                <a16:creationId xmlns:a16="http://schemas.microsoft.com/office/drawing/2014/main" id="{674BFC75-F057-5B34-CA0D-AC235A66EAC1}"/>
              </a:ext>
            </a:extLst>
          </p:cNvPr>
          <p:cNvSpPr>
            <a:spLocks noGrp="1"/>
          </p:cNvSpPr>
          <p:nvPr>
            <p:ph type="body" sz="quarter" idx="3"/>
          </p:nvPr>
        </p:nvSpPr>
        <p:spPr/>
        <p:txBody>
          <a:bodyPr/>
          <a:lstStyle/>
          <a:p>
            <a:r>
              <a:rPr lang="en-US" dirty="0">
                <a:solidFill>
                  <a:schemeClr val="accent2"/>
                </a:solidFill>
              </a:rPr>
              <a:t>Children’s Services</a:t>
            </a:r>
          </a:p>
        </p:txBody>
      </p:sp>
      <p:sp>
        <p:nvSpPr>
          <p:cNvPr id="7" name="Content Placeholder 6">
            <a:extLst>
              <a:ext uri="{FF2B5EF4-FFF2-40B4-BE49-F238E27FC236}">
                <a16:creationId xmlns:a16="http://schemas.microsoft.com/office/drawing/2014/main" id="{AEAB12F5-E4AB-28EC-DADA-3909CA8C5431}"/>
              </a:ext>
            </a:extLst>
          </p:cNvPr>
          <p:cNvSpPr>
            <a:spLocks noGrp="1"/>
          </p:cNvSpPr>
          <p:nvPr>
            <p:ph sz="quarter" idx="4"/>
          </p:nvPr>
        </p:nvSpPr>
        <p:spPr>
          <a:xfrm>
            <a:off x="4651922" y="3034878"/>
            <a:ext cx="2987128" cy="2918247"/>
          </a:xfrm>
        </p:spPr>
        <p:txBody>
          <a:bodyPr>
            <a:normAutofit fontScale="70000" lnSpcReduction="20000"/>
          </a:bodyPr>
          <a:lstStyle/>
          <a:p>
            <a:r>
              <a:rPr lang="en-US" sz="2000" dirty="0">
                <a:solidFill>
                  <a:schemeClr val="tx1"/>
                </a:solidFill>
              </a:rPr>
              <a:t>Child Abuse Reports Received – 81</a:t>
            </a:r>
          </a:p>
          <a:p>
            <a:pPr marL="457200" lvl="1" indent="-257175">
              <a:buFont typeface="Wingdings" panose="05000000000000000000" pitchFamily="2" charset="2"/>
              <a:buChar char="Ø"/>
            </a:pPr>
            <a:r>
              <a:rPr lang="en-US" sz="2000" dirty="0">
                <a:solidFill>
                  <a:schemeClr val="tx1"/>
                </a:solidFill>
              </a:rPr>
              <a:t>35 evaluated out.</a:t>
            </a:r>
          </a:p>
          <a:p>
            <a:pPr marL="457200" lvl="1" indent="-257175">
              <a:buFont typeface="Wingdings" panose="05000000000000000000" pitchFamily="2" charset="2"/>
              <a:buChar char="Ø"/>
            </a:pPr>
            <a:r>
              <a:rPr lang="en-US" sz="2000" dirty="0">
                <a:solidFill>
                  <a:schemeClr val="tx1"/>
                </a:solidFill>
              </a:rPr>
              <a:t>46 investigated</a:t>
            </a:r>
          </a:p>
          <a:p>
            <a:r>
              <a:rPr lang="en-US" sz="2000" dirty="0">
                <a:solidFill>
                  <a:schemeClr val="tx1"/>
                </a:solidFill>
              </a:rPr>
              <a:t>Court Unit – 115 children and non-minor dependents (ages 18-21) under supervision.</a:t>
            </a:r>
          </a:p>
          <a:p>
            <a:pPr marL="457200" lvl="1" indent="-257175">
              <a:buFont typeface="Wingdings" panose="05000000000000000000" pitchFamily="2" charset="2"/>
              <a:buChar char="Ø"/>
            </a:pPr>
            <a:r>
              <a:rPr lang="en-US" sz="2000" dirty="0">
                <a:solidFill>
                  <a:schemeClr val="tx1"/>
                </a:solidFill>
              </a:rPr>
              <a:t>Of the 115 open cases:</a:t>
            </a:r>
          </a:p>
          <a:p>
            <a:pPr marL="690563" lvl="2" indent="-179388">
              <a:buFont typeface="Wingdings" panose="05000000000000000000" pitchFamily="2" charset="2"/>
              <a:buChar char="§"/>
            </a:pPr>
            <a:r>
              <a:rPr lang="en-US" sz="2000" dirty="0">
                <a:solidFill>
                  <a:schemeClr val="tx1"/>
                </a:solidFill>
              </a:rPr>
              <a:t>76 Court Supervised (ages 0-18)</a:t>
            </a:r>
          </a:p>
          <a:p>
            <a:pPr marL="690563" lvl="2" indent="-179388">
              <a:buFont typeface="Wingdings" panose="05000000000000000000" pitchFamily="2" charset="2"/>
              <a:buChar char="§"/>
            </a:pPr>
            <a:r>
              <a:rPr lang="en-US" sz="2000" dirty="0">
                <a:solidFill>
                  <a:schemeClr val="tx1"/>
                </a:solidFill>
              </a:rPr>
              <a:t>5 Extended Foster Care (ages 18-21)</a:t>
            </a:r>
          </a:p>
          <a:p>
            <a:pPr marL="690563" lvl="2" indent="-179388">
              <a:buFont typeface="Wingdings" panose="05000000000000000000" pitchFamily="2" charset="2"/>
              <a:buChar char="§"/>
            </a:pPr>
            <a:r>
              <a:rPr lang="en-US" sz="2000" dirty="0">
                <a:solidFill>
                  <a:schemeClr val="tx1"/>
                </a:solidFill>
              </a:rPr>
              <a:t>32 Legal Guardianships</a:t>
            </a:r>
          </a:p>
          <a:p>
            <a:pPr marL="690563" lvl="2" indent="-179388">
              <a:buFont typeface="Wingdings" panose="05000000000000000000" pitchFamily="2" charset="2"/>
              <a:buChar char="§"/>
            </a:pPr>
            <a:r>
              <a:rPr lang="en-US" sz="2000" dirty="0">
                <a:solidFill>
                  <a:schemeClr val="tx1"/>
                </a:solidFill>
              </a:rPr>
              <a:t>2 Voluntary Family Maintenance (VFM)</a:t>
            </a:r>
          </a:p>
          <a:p>
            <a:pPr lvl="1"/>
            <a:endParaRPr lang="en-US" dirty="0"/>
          </a:p>
        </p:txBody>
      </p:sp>
      <p:sp>
        <p:nvSpPr>
          <p:cNvPr id="8" name="Text Placeholder 7">
            <a:extLst>
              <a:ext uri="{FF2B5EF4-FFF2-40B4-BE49-F238E27FC236}">
                <a16:creationId xmlns:a16="http://schemas.microsoft.com/office/drawing/2014/main" id="{5DB2321F-CD6A-3221-6AEC-FB662A203F0C}"/>
              </a:ext>
            </a:extLst>
          </p:cNvPr>
          <p:cNvSpPr>
            <a:spLocks noGrp="1"/>
          </p:cNvSpPr>
          <p:nvPr>
            <p:ph type="body" sz="quarter" idx="16"/>
          </p:nvPr>
        </p:nvSpPr>
        <p:spPr/>
        <p:txBody>
          <a:bodyPr/>
          <a:lstStyle/>
          <a:p>
            <a:r>
              <a:rPr lang="en-US" dirty="0">
                <a:solidFill>
                  <a:schemeClr val="accent2"/>
                </a:solidFill>
              </a:rPr>
              <a:t>Adult Services</a:t>
            </a:r>
          </a:p>
        </p:txBody>
      </p:sp>
      <p:sp>
        <p:nvSpPr>
          <p:cNvPr id="9" name="Content Placeholder 8">
            <a:extLst>
              <a:ext uri="{FF2B5EF4-FFF2-40B4-BE49-F238E27FC236}">
                <a16:creationId xmlns:a16="http://schemas.microsoft.com/office/drawing/2014/main" id="{412DE2A7-55AF-112C-53D1-FA2B10DCFA25}"/>
              </a:ext>
            </a:extLst>
          </p:cNvPr>
          <p:cNvSpPr>
            <a:spLocks noGrp="1"/>
          </p:cNvSpPr>
          <p:nvPr>
            <p:ph sz="quarter" idx="15"/>
          </p:nvPr>
        </p:nvSpPr>
        <p:spPr/>
        <p:txBody>
          <a:bodyPr>
            <a:normAutofit/>
          </a:bodyPr>
          <a:lstStyle/>
          <a:p>
            <a:r>
              <a:rPr lang="en-US" sz="1400" dirty="0">
                <a:solidFill>
                  <a:schemeClr val="tx1"/>
                </a:solidFill>
              </a:rPr>
              <a:t>In-Home Supportive Services – 619 active cases</a:t>
            </a:r>
          </a:p>
          <a:p>
            <a:r>
              <a:rPr lang="en-US" sz="1400" dirty="0">
                <a:solidFill>
                  <a:schemeClr val="tx1"/>
                </a:solidFill>
              </a:rPr>
              <a:t>Elder Abuse Reports Received - 38</a:t>
            </a:r>
          </a:p>
        </p:txBody>
      </p:sp>
    </p:spTree>
    <p:extLst>
      <p:ext uri="{BB962C8B-B14F-4D97-AF65-F5344CB8AC3E}">
        <p14:creationId xmlns:p14="http://schemas.microsoft.com/office/powerpoint/2010/main" val="476783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a:extLst>
              <a:ext uri="{FF2B5EF4-FFF2-40B4-BE49-F238E27FC236}">
                <a16:creationId xmlns:a16="http://schemas.microsoft.com/office/drawing/2014/main" id="{91710E43-E112-40D3-95B5-7E3C5D5AD8C7}"/>
              </a:ext>
            </a:extLst>
          </p:cNvPr>
          <p:cNvSpPr>
            <a:spLocks noGrp="1"/>
          </p:cNvSpPr>
          <p:nvPr>
            <p:ph type="title"/>
          </p:nvPr>
        </p:nvSpPr>
        <p:spPr>
          <a:xfrm>
            <a:off x="1287780" y="181163"/>
            <a:ext cx="10058400" cy="911860"/>
          </a:xfrm>
        </p:spPr>
        <p:txBody>
          <a:bodyPr>
            <a:normAutofit/>
          </a:bodyPr>
          <a:lstStyle/>
          <a:p>
            <a:r>
              <a:rPr lang="en-US" dirty="0">
                <a:solidFill>
                  <a:schemeClr val="tx1"/>
                </a:solidFill>
              </a:rPr>
              <a:t>New Initiatives for Social Services</a:t>
            </a:r>
          </a:p>
        </p:txBody>
      </p:sp>
      <p:graphicFrame>
        <p:nvGraphicFramePr>
          <p:cNvPr id="7" name="Table 7">
            <a:extLst>
              <a:ext uri="{FF2B5EF4-FFF2-40B4-BE49-F238E27FC236}">
                <a16:creationId xmlns:a16="http://schemas.microsoft.com/office/drawing/2014/main" id="{C4D90CF5-4113-53E1-83C6-9555CED67884}"/>
              </a:ext>
            </a:extLst>
          </p:cNvPr>
          <p:cNvGraphicFramePr>
            <a:graphicFrameLocks noGrp="1"/>
          </p:cNvGraphicFramePr>
          <p:nvPr>
            <p:ph idx="1"/>
            <p:extLst>
              <p:ext uri="{D42A27DB-BD31-4B8C-83A1-F6EECF244321}">
                <p14:modId xmlns:p14="http://schemas.microsoft.com/office/powerpoint/2010/main" val="1952908230"/>
              </p:ext>
            </p:extLst>
          </p:nvPr>
        </p:nvGraphicFramePr>
        <p:xfrm>
          <a:off x="1154083" y="1093023"/>
          <a:ext cx="10058400" cy="5159404"/>
        </p:xfrm>
        <a:graphic>
          <a:graphicData uri="http://schemas.openxmlformats.org/drawingml/2006/table">
            <a:tbl>
              <a:tblPr firstRow="1" bandRow="1">
                <a:tableStyleId>{2A488322-F2BA-4B5B-9748-0D474271808F}</a:tableStyleId>
              </a:tblPr>
              <a:tblGrid>
                <a:gridCol w="10058400">
                  <a:extLst>
                    <a:ext uri="{9D8B030D-6E8A-4147-A177-3AD203B41FA5}">
                      <a16:colId xmlns:a16="http://schemas.microsoft.com/office/drawing/2014/main" val="398069080"/>
                    </a:ext>
                  </a:extLst>
                </a:gridCol>
              </a:tblGrid>
              <a:tr h="315899">
                <a:tc>
                  <a:txBody>
                    <a:bodyPr/>
                    <a:lstStyle/>
                    <a:p>
                      <a:r>
                        <a:rPr lang="en-US" sz="1600" dirty="0">
                          <a:solidFill>
                            <a:schemeClr val="tx1"/>
                          </a:solidFill>
                        </a:rPr>
                        <a:t>ADULT SERVICES:</a:t>
                      </a:r>
                    </a:p>
                  </a:txBody>
                  <a:tcPr>
                    <a:solidFill>
                      <a:schemeClr val="accent6">
                        <a:lumMod val="60000"/>
                        <a:lumOff val="40000"/>
                      </a:schemeClr>
                    </a:solidFill>
                  </a:tcPr>
                </a:tc>
                <a:extLst>
                  <a:ext uri="{0D108BD9-81ED-4DB2-BD59-A6C34878D82A}">
                    <a16:rowId xmlns:a16="http://schemas.microsoft.com/office/drawing/2014/main" val="412919754"/>
                  </a:ext>
                </a:extLst>
              </a:tr>
              <a:tr h="684517">
                <a:tc>
                  <a:txBody>
                    <a:bodyPr/>
                    <a:lstStyle/>
                    <a:p>
                      <a:pPr marL="285750" indent="-285750">
                        <a:buFont typeface="Wingdings" panose="05000000000000000000" pitchFamily="2" charset="2"/>
                        <a:buChar char="Ø"/>
                      </a:pPr>
                      <a:r>
                        <a:rPr lang="en-US" sz="1400" b="1" dirty="0">
                          <a:solidFill>
                            <a:schemeClr val="tx1"/>
                          </a:solidFill>
                        </a:rPr>
                        <a:t>Master Plan on Aging </a:t>
                      </a:r>
                      <a:r>
                        <a:rPr lang="en-US" sz="1400" dirty="0">
                          <a:solidFill>
                            <a:schemeClr val="tx1"/>
                          </a:solidFill>
                        </a:rPr>
                        <a:t>– </a:t>
                      </a:r>
                      <a:r>
                        <a:rPr lang="en-US" sz="1400" dirty="0">
                          <a:solidFill>
                            <a:schemeClr val="tx1"/>
                          </a:solidFill>
                          <a:latin typeface="+mj-lt"/>
                        </a:rPr>
                        <a:t>Increases ability to investigate alleged abuse and provide supportive services to the services population. The age of an elder has been reduced from 65 year of age to 60 years of age.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9354557"/>
                  </a:ext>
                </a:extLst>
              </a:tr>
              <a:tr h="322470">
                <a:tc>
                  <a:txBody>
                    <a:bodyPr/>
                    <a:lstStyle/>
                    <a:p>
                      <a:r>
                        <a:rPr lang="en-US" sz="1600" b="1" dirty="0">
                          <a:solidFill>
                            <a:schemeClr val="tx1"/>
                          </a:solidFill>
                        </a:rPr>
                        <a:t>CHILDREN’S SERVICES: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975527176"/>
                  </a:ext>
                </a:extLst>
              </a:tr>
              <a:tr h="684517">
                <a:tc>
                  <a:txBody>
                    <a:bodyPr/>
                    <a:lstStyle/>
                    <a:p>
                      <a:pPr marL="285750" indent="-285750">
                        <a:buFont typeface="Wingdings" panose="05000000000000000000" pitchFamily="2" charset="2"/>
                        <a:buChar char="Ø"/>
                      </a:pPr>
                      <a:r>
                        <a:rPr lang="en-US" sz="1400" b="1" dirty="0">
                          <a:solidFill>
                            <a:schemeClr val="tx1"/>
                          </a:solidFill>
                        </a:rPr>
                        <a:t>Family First Prevention Services Act (FFPSA)</a:t>
                      </a:r>
                      <a:r>
                        <a:rPr lang="en-US" sz="1400" b="0" dirty="0">
                          <a:solidFill>
                            <a:schemeClr val="tx1"/>
                          </a:solidFill>
                        </a:rPr>
                        <a:t> – </a:t>
                      </a:r>
                      <a:r>
                        <a:rPr lang="en-US" sz="1400" b="0" dirty="0">
                          <a:solidFill>
                            <a:schemeClr val="tx1"/>
                          </a:solidFill>
                          <a:latin typeface="+mj-lt"/>
                        </a:rPr>
                        <a:t>Allows for more upstream prevention activities and requires counties to collaboratively create a Comprehensive Prevention Plan (CPP).</a:t>
                      </a:r>
                      <a:endParaRPr lang="en-US" sz="1400" b="1" dirty="0">
                        <a:solidFill>
                          <a:schemeClr val="tx1"/>
                        </a:solidFill>
                        <a:latin typeface="+mj-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4168605"/>
                  </a:ext>
                </a:extLst>
              </a:tr>
              <a:tr h="366363">
                <a:tc>
                  <a:txBody>
                    <a:bodyPr/>
                    <a:lstStyle/>
                    <a:p>
                      <a:r>
                        <a:rPr lang="en-US" sz="1600" b="1" dirty="0">
                          <a:solidFill>
                            <a:schemeClr val="tx1"/>
                          </a:solidFill>
                        </a:rPr>
                        <a:t>ETAS: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916062715"/>
                  </a:ext>
                </a:extLst>
              </a:tr>
              <a:tr h="436967">
                <a:tc>
                  <a:txBody>
                    <a:bodyPr/>
                    <a:lstStyle/>
                    <a:p>
                      <a:pPr marL="285750" indent="-285750">
                        <a:buFont typeface="Wingdings" panose="05000000000000000000" pitchFamily="2" charset="2"/>
                        <a:buChar char="Ø"/>
                      </a:pPr>
                      <a:r>
                        <a:rPr lang="en-US" sz="1400" b="0" dirty="0">
                          <a:solidFill>
                            <a:schemeClr val="tx1"/>
                          </a:solidFill>
                          <a:latin typeface="+mj-lt"/>
                        </a:rPr>
                        <a:t>Reinstatement of Medi-Cal renewal processing.</a:t>
                      </a:r>
                    </a:p>
                    <a:p>
                      <a:pPr marL="285750" indent="-285750">
                        <a:buFont typeface="Wingdings" panose="05000000000000000000" pitchFamily="2" charset="2"/>
                        <a:buChar char="Ø"/>
                      </a:pPr>
                      <a:r>
                        <a:rPr lang="en-US" sz="1400" b="0" dirty="0">
                          <a:solidFill>
                            <a:schemeClr val="tx1"/>
                          </a:solidFill>
                          <a:latin typeface="+mj-lt"/>
                        </a:rPr>
                        <a:t>Expansion of full-scope Medi-Cal to income qualifying adults ages 26-49 regardless of immigration status.</a:t>
                      </a:r>
                    </a:p>
                    <a:p>
                      <a:pPr marL="285750" indent="-285750">
                        <a:buFont typeface="Wingdings" panose="05000000000000000000" pitchFamily="2" charset="2"/>
                        <a:buChar char="Ø"/>
                      </a:pPr>
                      <a:r>
                        <a:rPr lang="en-US" sz="1400" b="0" dirty="0">
                          <a:solidFill>
                            <a:schemeClr val="tx1"/>
                          </a:solidFill>
                          <a:latin typeface="+mj-lt"/>
                        </a:rPr>
                        <a:t>Withholding of voluntary union dues to collective bargaining for Child Care providers who provide childcare services to CalWORKs recipients.</a:t>
                      </a:r>
                    </a:p>
                    <a:p>
                      <a:pPr marL="285750" indent="-285750">
                        <a:buFont typeface="Wingdings" panose="05000000000000000000" pitchFamily="2" charset="2"/>
                        <a:buChar char="Ø"/>
                      </a:pPr>
                      <a:r>
                        <a:rPr lang="en-US" sz="1400" b="0" kern="1200" cap="none" spc="0" dirty="0">
                          <a:ln>
                            <a:noFill/>
                          </a:ln>
                          <a:solidFill>
                            <a:schemeClr val="tx1"/>
                          </a:solidFill>
                          <a:latin typeface="+mn-lt"/>
                        </a:rPr>
                        <a:t>California Advancing and Innovating Medi-Cal (CalAIM) Justice Involved Initiative: </a:t>
                      </a:r>
                      <a:r>
                        <a:rPr lang="en-US" sz="1400" b="0" kern="1200" cap="none" spc="0" dirty="0">
                          <a:ln>
                            <a:noFill/>
                          </a:ln>
                          <a:solidFill>
                            <a:schemeClr val="tx1"/>
                          </a:solidFill>
                          <a:latin typeface="+mj-lt"/>
                        </a:rPr>
                        <a:t>Improving access and quality of health care for justice-involved populations.</a:t>
                      </a:r>
                    </a:p>
                    <a:p>
                      <a:pPr marL="742950" lvl="1" indent="-285750">
                        <a:buFont typeface="Courier New" panose="02070309020205020404" pitchFamily="49" charset="0"/>
                        <a:buChar char="o"/>
                      </a:pPr>
                      <a:r>
                        <a:rPr lang="en-US" sz="1400" b="0" kern="1200" cap="none" spc="0" dirty="0">
                          <a:ln>
                            <a:noFill/>
                          </a:ln>
                          <a:solidFill>
                            <a:schemeClr val="tx1"/>
                          </a:solidFill>
                          <a:latin typeface="+mj-lt"/>
                        </a:rPr>
                        <a:t>Pre-release Medi-Cal application process.</a:t>
                      </a:r>
                    </a:p>
                    <a:p>
                      <a:pPr marL="742950" lvl="1" indent="-285750">
                        <a:buFont typeface="Courier New" panose="02070309020205020404" pitchFamily="49" charset="0"/>
                        <a:buChar char="o"/>
                      </a:pPr>
                      <a:r>
                        <a:rPr lang="en-US" sz="1400" b="0" kern="1200" cap="none" spc="0" dirty="0">
                          <a:ln>
                            <a:noFill/>
                          </a:ln>
                          <a:solidFill>
                            <a:schemeClr val="tx1"/>
                          </a:solidFill>
                          <a:latin typeface="+mj-lt"/>
                        </a:rPr>
                        <a:t>Suspending Medi-Cal eligibility to recipients incarcerated for more than 28 days-suspension ending upon release. </a:t>
                      </a:r>
                      <a:endParaRPr lang="en-US" sz="1400" b="0" kern="1200" cap="none" spc="0" dirty="0">
                        <a:ln>
                          <a:noFill/>
                        </a:ln>
                        <a:solidFill>
                          <a:schemeClr val="tx1"/>
                        </a:solidFill>
                        <a:latin typeface="+mj-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828590"/>
                  </a:ext>
                </a:extLst>
              </a:tr>
              <a:tr h="436967">
                <a:tc>
                  <a:txBody>
                    <a:bodyPr/>
                    <a:lstStyle/>
                    <a:p>
                      <a:r>
                        <a:rPr lang="en-US" sz="1600" b="1" dirty="0">
                          <a:solidFill>
                            <a:schemeClr val="tx1"/>
                          </a:solidFill>
                        </a:rPr>
                        <a:t>Administrative Services Area: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36819539"/>
                  </a:ext>
                </a:extLst>
              </a:tr>
              <a:tr h="436967">
                <a:tc>
                  <a:txBody>
                    <a:bodyPr/>
                    <a:lstStyle/>
                    <a:p>
                      <a:pPr marL="285750" indent="-285750">
                        <a:buFont typeface="Wingdings" panose="05000000000000000000" pitchFamily="2" charset="2"/>
                        <a:buChar char="Ø"/>
                      </a:pPr>
                      <a:r>
                        <a:rPr lang="en-US" sz="1400" b="1" dirty="0">
                          <a:solidFill>
                            <a:schemeClr val="tx1"/>
                          </a:solidFill>
                        </a:rPr>
                        <a:t>Public Conservator –  </a:t>
                      </a:r>
                      <a:r>
                        <a:rPr lang="en-US" sz="1400" b="0" dirty="0">
                          <a:solidFill>
                            <a:schemeClr val="tx1"/>
                          </a:solidFill>
                          <a:latin typeface="+mj-lt"/>
                        </a:rPr>
                        <a:t>Unknown impact to Public Conservator  based on implementation of Community Assistance, Recovery &amp; Empowerment (CARE) Act Implementation</a:t>
                      </a:r>
                      <a:endParaRPr lang="en-US" sz="1400" b="1" dirty="0">
                        <a:solidFill>
                          <a:schemeClr val="tx1"/>
                        </a:solidFill>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22775214"/>
                  </a:ext>
                </a:extLst>
              </a:tr>
            </a:tbl>
          </a:graphicData>
        </a:graphic>
      </p:graphicFrame>
    </p:spTree>
    <p:extLst>
      <p:ext uri="{BB962C8B-B14F-4D97-AF65-F5344CB8AC3E}">
        <p14:creationId xmlns:p14="http://schemas.microsoft.com/office/powerpoint/2010/main" val="2647336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8EDF11-9F97-D576-37E6-620DB902CC45}"/>
              </a:ext>
            </a:extLst>
          </p:cNvPr>
          <p:cNvSpPr/>
          <p:nvPr/>
        </p:nvSpPr>
        <p:spPr>
          <a:xfrm>
            <a:off x="762000" y="342900"/>
            <a:ext cx="10755086" cy="1113782"/>
          </a:xfrm>
          <a:prstGeom prst="rect">
            <a:avLst/>
          </a:prstGeom>
          <a:solidFill>
            <a:schemeClr val="tx2"/>
          </a:soli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Title 1">
            <a:extLst>
              <a:ext uri="{FF2B5EF4-FFF2-40B4-BE49-F238E27FC236}">
                <a16:creationId xmlns:a16="http://schemas.microsoft.com/office/drawing/2014/main" id="{E23E5370-9203-3AF2-B7E0-74F1C6F8F622}"/>
              </a:ext>
            </a:extLst>
          </p:cNvPr>
          <p:cNvSpPr txBox="1">
            <a:spLocks/>
          </p:cNvSpPr>
          <p:nvPr/>
        </p:nvSpPr>
        <p:spPr>
          <a:xfrm>
            <a:off x="762000" y="504826"/>
            <a:ext cx="10755086" cy="704850"/>
          </a:xfrm>
          <a:prstGeom prst="rect">
            <a:avLst/>
          </a:prstGeom>
          <a:noFill/>
        </p:spPr>
        <p:txBody>
          <a:bodyPr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dirty="0">
                <a:solidFill>
                  <a:schemeClr val="bg1"/>
                </a:solidFill>
                <a:effectLst>
                  <a:outerShdw blurRad="38100" dist="38100" dir="2700000" algn="tl">
                    <a:srgbClr val="000000">
                      <a:alpha val="43137"/>
                    </a:srgbClr>
                  </a:outerShdw>
                </a:effectLst>
              </a:rPr>
              <a:t>SOCIAL SERVICES DIVISION SUCCESS &amp; CHALLENGES</a:t>
            </a:r>
          </a:p>
        </p:txBody>
      </p:sp>
      <p:sp>
        <p:nvSpPr>
          <p:cNvPr id="7" name="Text Placeholder 3">
            <a:extLst>
              <a:ext uri="{FF2B5EF4-FFF2-40B4-BE49-F238E27FC236}">
                <a16:creationId xmlns:a16="http://schemas.microsoft.com/office/drawing/2014/main" id="{3CDE7056-0A5D-E5B1-CE4C-684E9E3C8C86}"/>
              </a:ext>
            </a:extLst>
          </p:cNvPr>
          <p:cNvSpPr txBox="1">
            <a:spLocks/>
          </p:cNvSpPr>
          <p:nvPr/>
        </p:nvSpPr>
        <p:spPr>
          <a:xfrm>
            <a:off x="590445" y="1513832"/>
            <a:ext cx="2495809" cy="365125"/>
          </a:xfrm>
          <a:prstGeom prst="rect">
            <a:avLst/>
          </a:prstGeom>
        </p:spPr>
        <p:txBody>
          <a:bodyPr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chemeClr val="accent1"/>
                </a:solidFill>
              </a:rPr>
              <a:t>SUCCESSES:</a:t>
            </a:r>
          </a:p>
        </p:txBody>
      </p:sp>
      <p:sp>
        <p:nvSpPr>
          <p:cNvPr id="8" name="TextBox 7">
            <a:extLst>
              <a:ext uri="{FF2B5EF4-FFF2-40B4-BE49-F238E27FC236}">
                <a16:creationId xmlns:a16="http://schemas.microsoft.com/office/drawing/2014/main" id="{5F41CC8D-E551-D6A9-DF24-3ED54AF6F720}"/>
              </a:ext>
            </a:extLst>
          </p:cNvPr>
          <p:cNvSpPr txBox="1"/>
          <p:nvPr/>
        </p:nvSpPr>
        <p:spPr>
          <a:xfrm>
            <a:off x="683003" y="1803880"/>
            <a:ext cx="3438018" cy="4408899"/>
          </a:xfrm>
          <a:prstGeom prst="rect">
            <a:avLst/>
          </a:prstGeom>
          <a:noFill/>
        </p:spPr>
        <p:txBody>
          <a:bodyPr wrap="square" rtlCol="0">
            <a:spAutoFit/>
          </a:bodyPr>
          <a:lstStyle/>
          <a:p>
            <a:pPr marL="285750" indent="-285750">
              <a:buClr>
                <a:schemeClr val="accent3"/>
              </a:buClr>
              <a:buFont typeface="Wingdings" panose="05000000000000000000" pitchFamily="2" charset="2"/>
              <a:buChar char="q"/>
            </a:pPr>
            <a:r>
              <a:rPr lang="en-US" sz="1250" dirty="0">
                <a:latin typeface="+mj-lt"/>
              </a:rPr>
              <a:t>Kept doors open to serve the community during the Public Health Emergency.</a:t>
            </a:r>
          </a:p>
          <a:p>
            <a:pPr marL="285750" indent="-285750">
              <a:buClr>
                <a:schemeClr val="accent3"/>
              </a:buClr>
              <a:buFont typeface="Wingdings" panose="05000000000000000000" pitchFamily="2" charset="2"/>
              <a:buChar char="q"/>
            </a:pPr>
            <a:r>
              <a:rPr lang="en-US" sz="1250" dirty="0">
                <a:latin typeface="+mj-lt"/>
              </a:rPr>
              <a:t>IHSS unit has achieved reassessment compliance rates at 100% month after month despite staffing issues and increasing caseloads.</a:t>
            </a:r>
          </a:p>
          <a:p>
            <a:pPr marL="285750" indent="-285750">
              <a:buClr>
                <a:schemeClr val="accent3"/>
              </a:buClr>
              <a:buFont typeface="Wingdings" panose="05000000000000000000" pitchFamily="2" charset="2"/>
              <a:buChar char="q"/>
            </a:pPr>
            <a:r>
              <a:rPr lang="en-US" sz="1250" dirty="0">
                <a:latin typeface="+mj-lt"/>
              </a:rPr>
              <a:t>Lead Agency in emergency shelter operations and Local Assistance Center (LAC) organization.</a:t>
            </a:r>
          </a:p>
          <a:p>
            <a:pPr marL="285750" indent="-285750">
              <a:buClr>
                <a:schemeClr val="accent3"/>
              </a:buClr>
              <a:buFont typeface="Wingdings" panose="05000000000000000000" pitchFamily="2" charset="2"/>
              <a:buChar char="q"/>
            </a:pPr>
            <a:r>
              <a:rPr lang="en-US" sz="1250" dirty="0">
                <a:latin typeface="+mj-lt"/>
              </a:rPr>
              <a:t>14 Children exited Foster Care this fiscal year – 10 through reunification, 1 through adoption, 1 to a legal guardianship and 2 youth reached age 21. </a:t>
            </a:r>
          </a:p>
          <a:p>
            <a:pPr marL="285750" indent="-285750">
              <a:buClr>
                <a:schemeClr val="accent3"/>
              </a:buClr>
              <a:buFont typeface="Wingdings" panose="05000000000000000000" pitchFamily="2" charset="2"/>
              <a:buChar char="q"/>
            </a:pPr>
            <a:r>
              <a:rPr lang="en-US" sz="1250" dirty="0">
                <a:latin typeface="+mj-lt"/>
              </a:rPr>
              <a:t>FURS program collaboration with Behavioral Health and Probation is fully implemented and seeing success. Receiving 1-6 calls per month with successful stabilization of families being served.</a:t>
            </a:r>
          </a:p>
          <a:p>
            <a:pPr marL="285750" indent="-285750">
              <a:buClr>
                <a:schemeClr val="accent3"/>
              </a:buClr>
              <a:buFont typeface="Wingdings" panose="05000000000000000000" pitchFamily="2" charset="2"/>
              <a:buChar char="q"/>
            </a:pPr>
            <a:r>
              <a:rPr lang="en-US" sz="1250" dirty="0">
                <a:latin typeface="+mj-lt"/>
              </a:rPr>
              <a:t>Collaboration with Public Health on the Home Visiting Program for CalWORKs families with young children</a:t>
            </a:r>
          </a:p>
          <a:p>
            <a:pPr marL="285750" indent="-285750">
              <a:buClr>
                <a:schemeClr val="accent3"/>
              </a:buClr>
              <a:buFont typeface="Wingdings" panose="05000000000000000000" pitchFamily="2" charset="2"/>
              <a:buChar char="q"/>
            </a:pPr>
            <a:endParaRPr lang="en-US" dirty="0"/>
          </a:p>
        </p:txBody>
      </p:sp>
      <p:sp>
        <p:nvSpPr>
          <p:cNvPr id="9" name="Text Placeholder 5">
            <a:extLst>
              <a:ext uri="{FF2B5EF4-FFF2-40B4-BE49-F238E27FC236}">
                <a16:creationId xmlns:a16="http://schemas.microsoft.com/office/drawing/2014/main" id="{DC459FD7-FB97-3C87-1F1B-7562BBF0180A}"/>
              </a:ext>
            </a:extLst>
          </p:cNvPr>
          <p:cNvSpPr txBox="1">
            <a:spLocks/>
          </p:cNvSpPr>
          <p:nvPr/>
        </p:nvSpPr>
        <p:spPr>
          <a:xfrm>
            <a:off x="6397337" y="1516222"/>
            <a:ext cx="2289464" cy="365125"/>
          </a:xfrm>
          <a:prstGeom prst="rect">
            <a:avLst/>
          </a:prstGeom>
        </p:spPr>
        <p:txBody>
          <a:bodyPr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chemeClr val="accent1"/>
                </a:solidFill>
              </a:rPr>
              <a:t>CHALLENGES:</a:t>
            </a:r>
          </a:p>
        </p:txBody>
      </p:sp>
      <p:sp>
        <p:nvSpPr>
          <p:cNvPr id="10" name="TextBox 9">
            <a:extLst>
              <a:ext uri="{FF2B5EF4-FFF2-40B4-BE49-F238E27FC236}">
                <a16:creationId xmlns:a16="http://schemas.microsoft.com/office/drawing/2014/main" id="{0B259611-8F9B-F081-350A-3D8A5038210B}"/>
              </a:ext>
            </a:extLst>
          </p:cNvPr>
          <p:cNvSpPr txBox="1"/>
          <p:nvPr/>
        </p:nvSpPr>
        <p:spPr>
          <a:xfrm>
            <a:off x="6502778" y="1787558"/>
            <a:ext cx="4946455" cy="4516621"/>
          </a:xfrm>
          <a:prstGeom prst="rect">
            <a:avLst/>
          </a:prstGeom>
          <a:noFill/>
        </p:spPr>
        <p:txBody>
          <a:bodyPr wrap="square" rtlCol="0">
            <a:spAutoFit/>
          </a:bodyPr>
          <a:lstStyle/>
          <a:p>
            <a:pPr marL="285750" indent="-285750">
              <a:buClr>
                <a:schemeClr val="accent3"/>
              </a:buClr>
              <a:buFont typeface="Wingdings" panose="05000000000000000000" pitchFamily="2" charset="2"/>
              <a:buChar char="q"/>
            </a:pPr>
            <a:r>
              <a:rPr lang="en-US" sz="1250" dirty="0">
                <a:latin typeface="+mj-lt"/>
              </a:rPr>
              <a:t>Ongoing struggle with recruitment of qualified applicants to fill vacancies in complex programs.</a:t>
            </a:r>
          </a:p>
          <a:p>
            <a:pPr marL="742950" lvl="1" indent="-285750">
              <a:buClr>
                <a:schemeClr val="accent3"/>
              </a:buClr>
              <a:buFont typeface="Arial" panose="020B0604020202020204" pitchFamily="34" charset="0"/>
              <a:buChar char="•"/>
            </a:pPr>
            <a:r>
              <a:rPr lang="en-US" sz="1250" dirty="0">
                <a:latin typeface="+mj-lt"/>
              </a:rPr>
              <a:t>Eligibility Worker vacancy rate – 38%.</a:t>
            </a:r>
          </a:p>
          <a:p>
            <a:pPr marL="742950" lvl="1" indent="-285750">
              <a:buClr>
                <a:schemeClr val="accent3"/>
              </a:buClr>
              <a:buFont typeface="Arial" panose="020B0604020202020204" pitchFamily="34" charset="0"/>
              <a:buChar char="•"/>
            </a:pPr>
            <a:r>
              <a:rPr lang="en-US" sz="1250" dirty="0">
                <a:latin typeface="+mj-lt"/>
              </a:rPr>
              <a:t>Social Worker vacancy rate – 56%</a:t>
            </a:r>
          </a:p>
          <a:p>
            <a:pPr marL="285750" indent="-285750">
              <a:buClr>
                <a:schemeClr val="accent3"/>
              </a:buClr>
              <a:buFont typeface="Wingdings" panose="05000000000000000000" pitchFamily="2" charset="2"/>
              <a:buChar char="q"/>
            </a:pPr>
            <a:r>
              <a:rPr lang="en-US" sz="1250" dirty="0">
                <a:latin typeface="+mj-lt"/>
              </a:rPr>
              <a:t>Ongoing struggle of retention of experienced staff as salary schedule does not reflect the complexity and standards required to administer the programs. </a:t>
            </a:r>
          </a:p>
          <a:p>
            <a:pPr marL="285750" indent="-285750">
              <a:buClr>
                <a:schemeClr val="accent3"/>
              </a:buClr>
              <a:buFont typeface="Wingdings" panose="05000000000000000000" pitchFamily="2" charset="2"/>
              <a:buChar char="q"/>
            </a:pPr>
            <a:r>
              <a:rPr lang="en-US" sz="1250" dirty="0">
                <a:latin typeface="+mj-lt"/>
              </a:rPr>
              <a:t>Significant increase in referrals and applications for assistance in all service area partly due to the eviction moratorium being lifted and pandemic relief sources coming to an end.</a:t>
            </a:r>
          </a:p>
          <a:p>
            <a:pPr marL="285750" indent="-285750">
              <a:buClr>
                <a:schemeClr val="accent3"/>
              </a:buClr>
              <a:buFont typeface="Wingdings" panose="05000000000000000000" pitchFamily="2" charset="2"/>
              <a:buChar char="q"/>
            </a:pPr>
            <a:r>
              <a:rPr lang="en-US" sz="1250" dirty="0">
                <a:latin typeface="+mj-lt"/>
              </a:rPr>
              <a:t>Increase in substance use and record high number of families with the use of fentanyl. Substantial barriers to the treatment of this substance and a lack of resources in our area.</a:t>
            </a:r>
          </a:p>
          <a:p>
            <a:pPr marL="285750" indent="-285750">
              <a:buClr>
                <a:schemeClr val="accent3"/>
              </a:buClr>
              <a:buFont typeface="Wingdings" panose="05000000000000000000" pitchFamily="2" charset="2"/>
              <a:buChar char="q"/>
            </a:pPr>
            <a:r>
              <a:rPr lang="en-US" sz="1250" dirty="0">
                <a:latin typeface="+mj-lt"/>
              </a:rPr>
              <a:t>Lack of IHSS providers across the county to adequately meet the needs of the IHSS population.</a:t>
            </a:r>
          </a:p>
          <a:p>
            <a:pPr marL="285750" indent="-285750">
              <a:buClr>
                <a:schemeClr val="accent3"/>
              </a:buClr>
              <a:buFont typeface="Wingdings" panose="05000000000000000000" pitchFamily="2" charset="2"/>
              <a:buChar char="q"/>
            </a:pPr>
            <a:r>
              <a:rPr lang="en-US" sz="1250" dirty="0">
                <a:latin typeface="+mj-lt"/>
              </a:rPr>
              <a:t>Substantial increases in EBT theft of CalWORKs and CalFresh benefits via electronic means.</a:t>
            </a:r>
          </a:p>
          <a:p>
            <a:pPr marL="285750" indent="-285750">
              <a:buClr>
                <a:schemeClr val="accent3"/>
              </a:buClr>
              <a:buFont typeface="Wingdings" panose="05000000000000000000" pitchFamily="2" charset="2"/>
              <a:buChar char="q"/>
            </a:pPr>
            <a:r>
              <a:rPr lang="en-US" sz="1250" dirty="0">
                <a:latin typeface="+mj-lt"/>
              </a:rPr>
              <a:t>Experienced staff, including Directors, mid-level management and line staff, are wearing many hats and providing coverage for vacant and newly filled positions in order to keep up with mandates to serve the community.</a:t>
            </a:r>
          </a:p>
          <a:p>
            <a:pPr marL="285750" indent="-285750">
              <a:buClr>
                <a:schemeClr val="accent3"/>
              </a:buClr>
              <a:buFont typeface="Wingdings" panose="05000000000000000000" pitchFamily="2" charset="2"/>
              <a:buChar char="q"/>
            </a:pPr>
            <a:r>
              <a:rPr lang="en-US" sz="1250" dirty="0">
                <a:latin typeface="+mj-lt"/>
              </a:rPr>
              <a:t>Estimated shortfall in the FY 23/24 state budget. Unknown impact to programs in SSD.</a:t>
            </a:r>
          </a:p>
        </p:txBody>
      </p:sp>
    </p:spTree>
    <p:extLst>
      <p:ext uri="{BB962C8B-B14F-4D97-AF65-F5344CB8AC3E}">
        <p14:creationId xmlns:p14="http://schemas.microsoft.com/office/powerpoint/2010/main" val="650943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E032160B-78C1-426E-BF65-62501E408EBA}"/>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t="21880" b="21880"/>
          <a:stretch/>
        </p:blipFill>
        <p:spPr>
          <a:xfrm>
            <a:off x="20" y="10"/>
            <a:ext cx="12191980" cy="4571990"/>
          </a:xfrm>
          <a:prstGeom prst="rect">
            <a:avLst/>
          </a:prstGeom>
        </p:spPr>
      </p:pic>
      <p:sp>
        <p:nvSpPr>
          <p:cNvPr id="7" name="Title 6">
            <a:extLst>
              <a:ext uri="{FF2B5EF4-FFF2-40B4-BE49-F238E27FC236}">
                <a16:creationId xmlns:a16="http://schemas.microsoft.com/office/drawing/2014/main" id="{A154ED37-D56C-4D45-820A-79419F5E970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l">
              <a:lnSpc>
                <a:spcPct val="80000"/>
              </a:lnSpc>
              <a:spcBef>
                <a:spcPct val="0"/>
              </a:spcBef>
            </a:pPr>
            <a:r>
              <a:rPr lang="en-US" sz="5000" kern="1200" cap="all" spc="200" baseline="0" dirty="0">
                <a:solidFill>
                  <a:schemeClr val="tx1">
                    <a:lumMod val="95000"/>
                    <a:lumOff val="5000"/>
                  </a:schemeClr>
                </a:solidFill>
                <a:latin typeface="+mj-lt"/>
                <a:ea typeface="+mj-ea"/>
                <a:cs typeface="+mj-cs"/>
              </a:rPr>
              <a:t>Housing/Homeless Services</a:t>
            </a:r>
          </a:p>
        </p:txBody>
      </p:sp>
      <p:sp>
        <p:nvSpPr>
          <p:cNvPr id="18" name="Text Placeholder 17">
            <a:extLst>
              <a:ext uri="{FF2B5EF4-FFF2-40B4-BE49-F238E27FC236}">
                <a16:creationId xmlns:a16="http://schemas.microsoft.com/office/drawing/2014/main" id="{7FAF1641-E549-4564-B607-F445A2D8B29E}"/>
              </a:ext>
            </a:extLst>
          </p:cNvPr>
          <p:cNvSpPr>
            <a:spLocks noGrp="1"/>
          </p:cNvSpPr>
          <p:nvPr>
            <p:ph type="body" sz="quarter" idx="14"/>
          </p:nvPr>
        </p:nvSpPr>
        <p:spPr>
          <a:xfrm>
            <a:off x="8610600" y="4960137"/>
            <a:ext cx="3200400" cy="1463040"/>
          </a:xfrm>
        </p:spPr>
        <p:txBody>
          <a:bodyPr vert="horz" lIns="91440" tIns="45720" rIns="91440" bIns="45720" rtlCol="0" anchor="ctr">
            <a:normAutofit/>
          </a:bodyPr>
          <a:lstStyle/>
          <a:p>
            <a:pPr algn="l">
              <a:lnSpc>
                <a:spcPct val="100000"/>
              </a:lnSpc>
              <a:spcBef>
                <a:spcPts val="0"/>
              </a:spcBef>
            </a:pPr>
            <a:r>
              <a:rPr lang="en-US" sz="1800" dirty="0">
                <a:solidFill>
                  <a:schemeClr val="tx1">
                    <a:lumMod val="95000"/>
                    <a:lumOff val="5000"/>
                  </a:schemeClr>
                </a:solidFill>
                <a:latin typeface="+mn-lt"/>
              </a:rPr>
              <a:t>Behavioral Health &amp; Social Services Division </a:t>
            </a:r>
          </a:p>
        </p:txBody>
      </p:sp>
    </p:spTree>
    <p:extLst>
      <p:ext uri="{BB962C8B-B14F-4D97-AF65-F5344CB8AC3E}">
        <p14:creationId xmlns:p14="http://schemas.microsoft.com/office/powerpoint/2010/main" val="3556685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68">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3" name="Rectangle 72">
            <a:extLst>
              <a:ext uri="{FF2B5EF4-FFF2-40B4-BE49-F238E27FC236}">
                <a16:creationId xmlns:a16="http://schemas.microsoft.com/office/drawing/2014/main" id="{F98A3B8C-AC24-4BB1-B607-88710B8D1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61">
            <a:extLst>
              <a:ext uri="{FF2B5EF4-FFF2-40B4-BE49-F238E27FC236}">
                <a16:creationId xmlns:a16="http://schemas.microsoft.com/office/drawing/2014/main" id="{31E6A6FE-BCB5-41FB-9FD7-B82E49C481E7}"/>
              </a:ext>
            </a:extLst>
          </p:cNvPr>
          <p:cNvSpPr>
            <a:spLocks noGrp="1"/>
          </p:cNvSpPr>
          <p:nvPr>
            <p:ph type="title"/>
          </p:nvPr>
        </p:nvSpPr>
        <p:spPr>
          <a:xfrm>
            <a:off x="7656077" y="639097"/>
            <a:ext cx="3886994" cy="3686015"/>
          </a:xfrm>
        </p:spPr>
        <p:txBody>
          <a:bodyPr vert="horz" lIns="91440" tIns="45720" rIns="91440" bIns="45720" rtlCol="0" anchor="b">
            <a:normAutofit/>
          </a:bodyPr>
          <a:lstStyle/>
          <a:p>
            <a:pPr algn="l">
              <a:lnSpc>
                <a:spcPct val="85000"/>
              </a:lnSpc>
              <a:spcBef>
                <a:spcPct val="0"/>
              </a:spcBef>
            </a:pPr>
            <a:r>
              <a:rPr lang="en-US" sz="2700" spc="-50" dirty="0">
                <a:solidFill>
                  <a:schemeClr val="tx1">
                    <a:lumMod val="85000"/>
                    <a:lumOff val="15000"/>
                  </a:schemeClr>
                </a:solidFill>
              </a:rPr>
              <a:t>“Long before I achieved financial success and became the subject of a Hollywood film, I was a veteran, a single father, and a working person who was homeless.”</a:t>
            </a:r>
            <a:br>
              <a:rPr lang="en-US" sz="5100" spc="-50" dirty="0">
                <a:solidFill>
                  <a:schemeClr val="tx1">
                    <a:lumMod val="85000"/>
                    <a:lumOff val="15000"/>
                  </a:schemeClr>
                </a:solidFill>
              </a:rPr>
            </a:br>
            <a:endParaRPr lang="en-US" sz="5100" spc="-50" dirty="0">
              <a:solidFill>
                <a:schemeClr val="tx1">
                  <a:lumMod val="85000"/>
                  <a:lumOff val="15000"/>
                </a:schemeClr>
              </a:solidFill>
            </a:endParaRPr>
          </a:p>
        </p:txBody>
      </p:sp>
      <p:sp>
        <p:nvSpPr>
          <p:cNvPr id="3" name="Text Placeholder 2">
            <a:extLst>
              <a:ext uri="{FF2B5EF4-FFF2-40B4-BE49-F238E27FC236}">
                <a16:creationId xmlns:a16="http://schemas.microsoft.com/office/drawing/2014/main" id="{9EDDAB33-0920-43CE-89B2-8F33F378308C}"/>
              </a:ext>
            </a:extLst>
          </p:cNvPr>
          <p:cNvSpPr>
            <a:spLocks noGrp="1"/>
          </p:cNvSpPr>
          <p:nvPr>
            <p:ph type="body" sz="quarter" idx="18"/>
          </p:nvPr>
        </p:nvSpPr>
        <p:spPr>
          <a:xfrm>
            <a:off x="7656077" y="4455621"/>
            <a:ext cx="3903024" cy="1238616"/>
          </a:xfrm>
        </p:spPr>
        <p:txBody>
          <a:bodyPr vert="horz" lIns="91440" tIns="45720" rIns="91440" bIns="45720" rtlCol="0">
            <a:normAutofit/>
          </a:bodyPr>
          <a:lstStyle/>
          <a:p>
            <a:pPr marL="0" indent="0" algn="l"/>
            <a:r>
              <a:rPr lang="en-US" sz="2000" cap="all" spc="200" dirty="0">
                <a:solidFill>
                  <a:schemeClr val="tx1">
                    <a:lumMod val="85000"/>
                    <a:lumOff val="15000"/>
                  </a:schemeClr>
                </a:solidFill>
              </a:rPr>
              <a:t>Chris Gardner</a:t>
            </a:r>
          </a:p>
        </p:txBody>
      </p:sp>
      <p:pic>
        <p:nvPicPr>
          <p:cNvPr id="31" name="Picture Placeholder 30">
            <a:extLst>
              <a:ext uri="{FF2B5EF4-FFF2-40B4-BE49-F238E27FC236}">
                <a16:creationId xmlns:a16="http://schemas.microsoft.com/office/drawing/2014/main" id="{40FD3E34-46CB-4673-9595-256CEFAE28BF}"/>
              </a:ext>
            </a:extLst>
          </p:cNvPr>
          <p:cNvPicPr>
            <a:picLocks noGrp="1" noChangeAspect="1"/>
          </p:cNvPicPr>
          <p:nvPr>
            <p:ph type="pic" sz="quarter" idx="16"/>
          </p:nvPr>
        </p:nvPicPr>
        <p:blipFill>
          <a:blip r:embed="rId3">
            <a:extLst>
              <a:ext uri="{837473B0-CC2E-450A-ABE3-18F120FF3D39}">
                <a1611:picAttrSrcUrl xmlns:a1611="http://schemas.microsoft.com/office/drawing/2016/11/main" r:id="rId4"/>
              </a:ext>
            </a:extLst>
          </a:blip>
          <a:srcRect l="6992" r="6992"/>
          <a:stretch/>
        </p:blipFill>
        <p:spPr>
          <a:xfrm>
            <a:off x="5688650" y="4353772"/>
            <a:ext cx="2012373" cy="1572331"/>
          </a:xfrm>
          <a:prstGeom prst="rect">
            <a:avLst/>
          </a:prstGeom>
        </p:spPr>
      </p:pic>
      <p:pic>
        <p:nvPicPr>
          <p:cNvPr id="19" name="Picture Placeholder 18">
            <a:extLst>
              <a:ext uri="{FF2B5EF4-FFF2-40B4-BE49-F238E27FC236}">
                <a16:creationId xmlns:a16="http://schemas.microsoft.com/office/drawing/2014/main" id="{A387AD94-A971-4381-A51D-9120AC68C73F}"/>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12099" r="12099"/>
          <a:stretch/>
        </p:blipFill>
        <p:spPr>
          <a:xfrm>
            <a:off x="2183895" y="457200"/>
            <a:ext cx="3890130" cy="3635160"/>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pic>
        <p:nvPicPr>
          <p:cNvPr id="35" name="Picture Placeholder 34">
            <a:extLst>
              <a:ext uri="{FF2B5EF4-FFF2-40B4-BE49-F238E27FC236}">
                <a16:creationId xmlns:a16="http://schemas.microsoft.com/office/drawing/2014/main" id="{E47D289B-06AD-4EA4-AE00-ED762A19E684}"/>
              </a:ext>
            </a:extLst>
          </p:cNvPr>
          <p:cNvPicPr>
            <a:picLocks noGrp="1" noChangeAspect="1"/>
          </p:cNvPicPr>
          <p:nvPr>
            <p:ph type="pic" sz="quarter" idx="15"/>
          </p:nvPr>
        </p:nvPicPr>
        <p:blipFill>
          <a:blip r:embed="rId7">
            <a:extLst>
              <a:ext uri="{837473B0-CC2E-450A-ABE3-18F120FF3D39}">
                <a1611:picAttrSrcUrl xmlns:a1611="http://schemas.microsoft.com/office/drawing/2016/11/main" r:id="rId8"/>
              </a:ext>
            </a:extLst>
          </a:blip>
          <a:srcRect t="3619" b="3619"/>
          <a:stretch/>
        </p:blipFill>
        <p:spPr>
          <a:xfrm>
            <a:off x="680019" y="2706189"/>
            <a:ext cx="2725309" cy="1843371"/>
          </a:xfrm>
          <a:prstGeom prst="rect">
            <a:avLst/>
          </a:prstGeom>
        </p:spPr>
      </p:pic>
      <p:cxnSp>
        <p:nvCxnSpPr>
          <p:cNvPr id="75" name="Straight Connector 74">
            <a:extLst>
              <a:ext uri="{FF2B5EF4-FFF2-40B4-BE49-F238E27FC236}">
                <a16:creationId xmlns:a16="http://schemas.microsoft.com/office/drawing/2014/main" id="{9DE56645-2866-441C-89AC-EEC913F43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5286F1A-1D8A-461D-97B6-FA41E597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4AC6BCA-32BA-4FCF-9F87-4D8228AB2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Placeholder 26">
            <a:extLst>
              <a:ext uri="{FF2B5EF4-FFF2-40B4-BE49-F238E27FC236}">
                <a16:creationId xmlns:a16="http://schemas.microsoft.com/office/drawing/2014/main" id="{4CFA9FE6-D7D3-4986-B4B5-44A184B56FBA}"/>
              </a:ext>
            </a:extLst>
          </p:cNvPr>
          <p:cNvPicPr>
            <a:picLocks noGrp="1" noChangeAspect="1"/>
          </p:cNvPicPr>
          <p:nvPr>
            <p:ph type="pic" sz="quarter" idx="14"/>
          </p:nvPr>
        </p:nvPicPr>
        <p:blipFill>
          <a:blip r:embed="rId9">
            <a:extLst>
              <a:ext uri="{837473B0-CC2E-450A-ABE3-18F120FF3D39}">
                <a1611:picAttrSrcUrl xmlns:a1611="http://schemas.microsoft.com/office/drawing/2016/11/main" r:id="rId10"/>
              </a:ext>
            </a:extLst>
          </a:blip>
          <a:srcRect l="21102" r="21102"/>
          <a:stretch/>
        </p:blipFill>
        <p:spPr>
          <a:xfrm>
            <a:off x="3002373" y="3197635"/>
            <a:ext cx="1843740" cy="2127212"/>
          </a:xfrm>
          <a:prstGeom prst="rect">
            <a:avLst/>
          </a:prstGeom>
        </p:spPr>
      </p:pic>
    </p:spTree>
    <p:extLst>
      <p:ext uri="{BB962C8B-B14F-4D97-AF65-F5344CB8AC3E}">
        <p14:creationId xmlns:p14="http://schemas.microsoft.com/office/powerpoint/2010/main" val="2828801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7672-9BA6-832C-A093-5A22DEAB3D9E}"/>
              </a:ext>
            </a:extLst>
          </p:cNvPr>
          <p:cNvSpPr>
            <a:spLocks noGrp="1"/>
          </p:cNvSpPr>
          <p:nvPr>
            <p:ph type="title"/>
          </p:nvPr>
        </p:nvSpPr>
        <p:spPr>
          <a:xfrm>
            <a:off x="702725" y="37129"/>
            <a:ext cx="10908667" cy="1021405"/>
          </a:xfrm>
        </p:spPr>
        <p:txBody>
          <a:bodyPr>
            <a:normAutofit/>
          </a:bodyPr>
          <a:lstStyle/>
          <a:p>
            <a:pPr algn="ctr"/>
            <a:r>
              <a:rPr lang="en-US" sz="3300" dirty="0"/>
              <a:t>Social Services Current Housing Programs</a:t>
            </a:r>
          </a:p>
        </p:txBody>
      </p:sp>
      <p:graphicFrame>
        <p:nvGraphicFramePr>
          <p:cNvPr id="5" name="Table 5">
            <a:extLst>
              <a:ext uri="{FF2B5EF4-FFF2-40B4-BE49-F238E27FC236}">
                <a16:creationId xmlns:a16="http://schemas.microsoft.com/office/drawing/2014/main" id="{F8C2B3D6-955D-0231-8DD6-AF5D6BE3D73A}"/>
              </a:ext>
            </a:extLst>
          </p:cNvPr>
          <p:cNvGraphicFramePr>
            <a:graphicFrameLocks noGrp="1"/>
          </p:cNvGraphicFramePr>
          <p:nvPr>
            <p:ph idx="1"/>
            <p:extLst>
              <p:ext uri="{D42A27DB-BD31-4B8C-83A1-F6EECF244321}">
                <p14:modId xmlns:p14="http://schemas.microsoft.com/office/powerpoint/2010/main" val="695670713"/>
              </p:ext>
            </p:extLst>
          </p:nvPr>
        </p:nvGraphicFramePr>
        <p:xfrm>
          <a:off x="702725" y="1736305"/>
          <a:ext cx="10786548" cy="3385390"/>
        </p:xfrm>
        <a:graphic>
          <a:graphicData uri="http://schemas.openxmlformats.org/drawingml/2006/table">
            <a:tbl>
              <a:tblPr firstRow="1" bandRow="1">
                <a:tableStyleId>{93296810-A885-4BE3-A3E7-6D5BEEA58F35}</a:tableStyleId>
              </a:tblPr>
              <a:tblGrid>
                <a:gridCol w="3641113">
                  <a:extLst>
                    <a:ext uri="{9D8B030D-6E8A-4147-A177-3AD203B41FA5}">
                      <a16:colId xmlns:a16="http://schemas.microsoft.com/office/drawing/2014/main" val="1671432605"/>
                    </a:ext>
                  </a:extLst>
                </a:gridCol>
                <a:gridCol w="3554261">
                  <a:extLst>
                    <a:ext uri="{9D8B030D-6E8A-4147-A177-3AD203B41FA5}">
                      <a16:colId xmlns:a16="http://schemas.microsoft.com/office/drawing/2014/main" val="2094455011"/>
                    </a:ext>
                  </a:extLst>
                </a:gridCol>
                <a:gridCol w="3591174">
                  <a:extLst>
                    <a:ext uri="{9D8B030D-6E8A-4147-A177-3AD203B41FA5}">
                      <a16:colId xmlns:a16="http://schemas.microsoft.com/office/drawing/2014/main" val="3780969995"/>
                    </a:ext>
                  </a:extLst>
                </a:gridCol>
              </a:tblGrid>
              <a:tr h="346412">
                <a:tc>
                  <a:txBody>
                    <a:bodyPr/>
                    <a:lstStyle/>
                    <a:p>
                      <a:r>
                        <a:rPr lang="en-US" sz="1500"/>
                        <a:t>Program</a:t>
                      </a:r>
                    </a:p>
                  </a:txBody>
                  <a:tcPr marL="78730" marR="78730" marT="39365" marB="39365"/>
                </a:tc>
                <a:tc>
                  <a:txBody>
                    <a:bodyPr/>
                    <a:lstStyle/>
                    <a:p>
                      <a:r>
                        <a:rPr lang="en-US" sz="1500"/>
                        <a:t>Target Population</a:t>
                      </a:r>
                    </a:p>
                  </a:txBody>
                  <a:tcPr marL="78730" marR="78730" marT="39365" marB="39365"/>
                </a:tc>
                <a:tc>
                  <a:txBody>
                    <a:bodyPr/>
                    <a:lstStyle/>
                    <a:p>
                      <a:r>
                        <a:rPr lang="en-US" sz="1500"/>
                        <a:t>Summary of Services</a:t>
                      </a:r>
                    </a:p>
                  </a:txBody>
                  <a:tcPr marL="78730" marR="78730" marT="39365" marB="39365"/>
                </a:tc>
                <a:extLst>
                  <a:ext uri="{0D108BD9-81ED-4DB2-BD59-A6C34878D82A}">
                    <a16:rowId xmlns:a16="http://schemas.microsoft.com/office/drawing/2014/main" val="1480233077"/>
                  </a:ext>
                </a:extLst>
              </a:tr>
              <a:tr h="818792">
                <a:tc>
                  <a:txBody>
                    <a:bodyPr/>
                    <a:lstStyle/>
                    <a:p>
                      <a:r>
                        <a:rPr lang="en-US" sz="1500" b="1" dirty="0">
                          <a:latin typeface="+mj-lt"/>
                        </a:rPr>
                        <a:t>Housing Support Program</a:t>
                      </a:r>
                    </a:p>
                  </a:txBody>
                  <a:tcPr marL="78730" marR="78730" marT="39365" marB="39365"/>
                </a:tc>
                <a:tc>
                  <a:txBody>
                    <a:bodyPr/>
                    <a:lstStyle/>
                    <a:p>
                      <a:r>
                        <a:rPr lang="en-US" sz="1500" dirty="0">
                          <a:latin typeface="+mj-lt"/>
                        </a:rPr>
                        <a:t>CalWORKs recipient families</a:t>
                      </a:r>
                    </a:p>
                  </a:txBody>
                  <a:tcPr marL="78730" marR="78730" marT="39365" marB="39365"/>
                </a:tc>
                <a:tc>
                  <a:txBody>
                    <a:bodyPr/>
                    <a:lstStyle/>
                    <a:p>
                      <a:pPr lvl="0">
                        <a:buNone/>
                      </a:pPr>
                      <a:r>
                        <a:rPr lang="en-US" sz="1500" b="0" u="none" strike="noStrike" noProof="0">
                          <a:latin typeface="+mj-lt"/>
                        </a:rPr>
                        <a:t>Various housing supports, including financial assistance and case management</a:t>
                      </a:r>
                      <a:endParaRPr lang="en-US" sz="1500">
                        <a:latin typeface="+mj-lt"/>
                      </a:endParaRPr>
                    </a:p>
                  </a:txBody>
                  <a:tcPr marL="78730" marR="78730" marT="39365" marB="39365"/>
                </a:tc>
                <a:extLst>
                  <a:ext uri="{0D108BD9-81ED-4DB2-BD59-A6C34878D82A}">
                    <a16:rowId xmlns:a16="http://schemas.microsoft.com/office/drawing/2014/main" val="1335120544"/>
                  </a:ext>
                </a:extLst>
              </a:tr>
              <a:tr h="818792">
                <a:tc>
                  <a:txBody>
                    <a:bodyPr/>
                    <a:lstStyle/>
                    <a:p>
                      <a:r>
                        <a:rPr lang="en-US" sz="1500" b="1" dirty="0">
                          <a:latin typeface="+mj-lt"/>
                        </a:rPr>
                        <a:t>Home Safe</a:t>
                      </a:r>
                    </a:p>
                  </a:txBody>
                  <a:tcPr marL="78730" marR="78730" marT="39365" marB="39365"/>
                </a:tc>
                <a:tc>
                  <a:txBody>
                    <a:bodyPr/>
                    <a:lstStyle/>
                    <a:p>
                      <a:pPr lvl="0">
                        <a:buNone/>
                      </a:pPr>
                      <a:r>
                        <a:rPr lang="en-US" sz="1500" b="0" u="none" strike="noStrike" noProof="0" dirty="0">
                          <a:latin typeface="+mj-lt"/>
                        </a:rPr>
                        <a:t>Homeless/at-risk adults served by, or in intake process for, APS</a:t>
                      </a:r>
                      <a:endParaRPr lang="en-US" sz="1500" dirty="0">
                        <a:latin typeface="+mj-lt"/>
                      </a:endParaRPr>
                    </a:p>
                  </a:txBody>
                  <a:tcPr marL="78730" marR="78730" marT="39365" marB="39365"/>
                </a:tc>
                <a:tc>
                  <a:txBody>
                    <a:bodyPr/>
                    <a:lstStyle/>
                    <a:p>
                      <a:pPr lvl="0">
                        <a:buNone/>
                      </a:pPr>
                      <a:r>
                        <a:rPr lang="en-US" sz="1500" b="0" u="none" strike="noStrike" noProof="0">
                          <a:latin typeface="+mj-lt"/>
                        </a:rPr>
                        <a:t>Various housing supports, including financial assistance and case management</a:t>
                      </a:r>
                      <a:endParaRPr lang="en-US" sz="1500">
                        <a:latin typeface="+mj-lt"/>
                      </a:endParaRPr>
                    </a:p>
                  </a:txBody>
                  <a:tcPr marL="78730" marR="78730" marT="39365" marB="39365"/>
                </a:tc>
                <a:extLst>
                  <a:ext uri="{0D108BD9-81ED-4DB2-BD59-A6C34878D82A}">
                    <a16:rowId xmlns:a16="http://schemas.microsoft.com/office/drawing/2014/main" val="3696721543"/>
                  </a:ext>
                </a:extLst>
              </a:tr>
              <a:tr h="818792">
                <a:tc>
                  <a:txBody>
                    <a:bodyPr/>
                    <a:lstStyle/>
                    <a:p>
                      <a:pPr lvl="0">
                        <a:buNone/>
                      </a:pPr>
                      <a:r>
                        <a:rPr lang="en-US" sz="1500" b="1" u="none" strike="noStrike" noProof="0" dirty="0">
                          <a:solidFill>
                            <a:schemeClr val="tx1"/>
                          </a:solidFill>
                          <a:latin typeface="+mj-lt"/>
                        </a:rPr>
                        <a:t>Bringing Families Home</a:t>
                      </a:r>
                      <a:endParaRPr lang="en-US" sz="1500" b="1" dirty="0">
                        <a:latin typeface="+mj-lt"/>
                      </a:endParaRPr>
                    </a:p>
                  </a:txBody>
                  <a:tcPr marL="78730" marR="78730" marT="39365" marB="39365"/>
                </a:tc>
                <a:tc>
                  <a:txBody>
                    <a:bodyPr/>
                    <a:lstStyle/>
                    <a:p>
                      <a:pPr lvl="0">
                        <a:buNone/>
                      </a:pPr>
                      <a:r>
                        <a:rPr lang="en-US" sz="1500" b="0" u="none" strike="noStrike" noProof="0">
                          <a:latin typeface="+mj-lt"/>
                        </a:rPr>
                        <a:t>Households receiving child welfare services</a:t>
                      </a:r>
                      <a:endParaRPr lang="en-US" sz="1500">
                        <a:latin typeface="+mj-lt"/>
                      </a:endParaRPr>
                    </a:p>
                  </a:txBody>
                  <a:tcPr marL="78730" marR="78730" marT="39365" marB="39365"/>
                </a:tc>
                <a:tc>
                  <a:txBody>
                    <a:bodyPr/>
                    <a:lstStyle/>
                    <a:p>
                      <a:pPr lvl="0">
                        <a:buNone/>
                      </a:pPr>
                      <a:r>
                        <a:rPr lang="en-US" sz="1500" dirty="0">
                          <a:latin typeface="+mj-lt"/>
                        </a:rPr>
                        <a:t>Various housing supports, including financial assistance and case management</a:t>
                      </a:r>
                    </a:p>
                  </a:txBody>
                  <a:tcPr marL="78730" marR="78730" marT="39365" marB="39365"/>
                </a:tc>
                <a:extLst>
                  <a:ext uri="{0D108BD9-81ED-4DB2-BD59-A6C34878D82A}">
                    <a16:rowId xmlns:a16="http://schemas.microsoft.com/office/drawing/2014/main" val="1883932207"/>
                  </a:ext>
                </a:extLst>
              </a:tr>
              <a:tr h="582602">
                <a:tc>
                  <a:txBody>
                    <a:bodyPr/>
                    <a:lstStyle/>
                    <a:p>
                      <a:pPr lvl="0">
                        <a:buNone/>
                      </a:pPr>
                      <a:r>
                        <a:rPr lang="en-US" sz="1500" b="1" u="none" strike="noStrike" noProof="0" dirty="0">
                          <a:solidFill>
                            <a:schemeClr val="tx1"/>
                          </a:solidFill>
                          <a:latin typeface="+mj-lt"/>
                        </a:rPr>
                        <a:t>Housing and Disability Advocacy Program</a:t>
                      </a:r>
                      <a:endParaRPr lang="en-US" sz="1500" b="1" dirty="0">
                        <a:latin typeface="+mj-lt"/>
                      </a:endParaRPr>
                    </a:p>
                  </a:txBody>
                  <a:tcPr marL="78730" marR="78730" marT="39365" marB="39365"/>
                </a:tc>
                <a:tc>
                  <a:txBody>
                    <a:bodyPr/>
                    <a:lstStyle/>
                    <a:p>
                      <a:pPr lvl="0">
                        <a:buNone/>
                      </a:pPr>
                      <a:r>
                        <a:rPr lang="en-US" sz="1500" b="0" u="none" strike="noStrike" noProof="0" dirty="0">
                          <a:latin typeface="+mj-lt"/>
                        </a:rPr>
                        <a:t>Homeless/at risk who would likely be eligible for disability benefits</a:t>
                      </a:r>
                      <a:endParaRPr lang="en-US" sz="1500" dirty="0">
                        <a:latin typeface="+mj-lt"/>
                      </a:endParaRPr>
                    </a:p>
                  </a:txBody>
                  <a:tcPr marL="78730" marR="78730" marT="39365" marB="39365"/>
                </a:tc>
                <a:tc>
                  <a:txBody>
                    <a:bodyPr/>
                    <a:lstStyle/>
                    <a:p>
                      <a:pPr lvl="0">
                        <a:buNone/>
                      </a:pPr>
                      <a:r>
                        <a:rPr lang="en-US" sz="1500" dirty="0">
                          <a:latin typeface="+mj-lt"/>
                        </a:rPr>
                        <a:t>Various housing supports, case management, benefits advocacy</a:t>
                      </a:r>
                    </a:p>
                  </a:txBody>
                  <a:tcPr marL="78730" marR="78730" marT="39365" marB="39365"/>
                </a:tc>
                <a:extLst>
                  <a:ext uri="{0D108BD9-81ED-4DB2-BD59-A6C34878D82A}">
                    <a16:rowId xmlns:a16="http://schemas.microsoft.com/office/drawing/2014/main" val="407514026"/>
                  </a:ext>
                </a:extLst>
              </a:tr>
            </a:tbl>
          </a:graphicData>
        </a:graphic>
      </p:graphicFrame>
      <p:pic>
        <p:nvPicPr>
          <p:cNvPr id="6" name="Graphic 5" descr="Home1 with solid fill">
            <a:extLst>
              <a:ext uri="{FF2B5EF4-FFF2-40B4-BE49-F238E27FC236}">
                <a16:creationId xmlns:a16="http://schemas.microsoft.com/office/drawing/2014/main" id="{2BDDAA78-27B4-A2DA-757D-A4FF522BE8F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383" y="4997781"/>
            <a:ext cx="1400033" cy="1400033"/>
          </a:xfrm>
          <a:prstGeom prst="rect">
            <a:avLst/>
          </a:prstGeom>
        </p:spPr>
      </p:pic>
    </p:spTree>
    <p:extLst>
      <p:ext uri="{BB962C8B-B14F-4D97-AF65-F5344CB8AC3E}">
        <p14:creationId xmlns:p14="http://schemas.microsoft.com/office/powerpoint/2010/main" val="383401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7672-9BA6-832C-A093-5A22DEAB3D9E}"/>
              </a:ext>
            </a:extLst>
          </p:cNvPr>
          <p:cNvSpPr>
            <a:spLocks noGrp="1"/>
          </p:cNvSpPr>
          <p:nvPr>
            <p:ph type="title"/>
          </p:nvPr>
        </p:nvSpPr>
        <p:spPr>
          <a:xfrm>
            <a:off x="641665" y="552280"/>
            <a:ext cx="10908667" cy="1021405"/>
          </a:xfrm>
        </p:spPr>
        <p:txBody>
          <a:bodyPr>
            <a:normAutofit/>
          </a:bodyPr>
          <a:lstStyle/>
          <a:p>
            <a:pPr algn="ctr"/>
            <a:r>
              <a:rPr lang="en-US" sz="3300" dirty="0"/>
              <a:t>Social  Services Current Housing Programs</a:t>
            </a:r>
            <a:br>
              <a:rPr lang="en-US" sz="3300" dirty="0"/>
            </a:br>
            <a:r>
              <a:rPr lang="en-US" sz="3300" dirty="0"/>
              <a:t>Continued</a:t>
            </a:r>
          </a:p>
        </p:txBody>
      </p:sp>
      <p:graphicFrame>
        <p:nvGraphicFramePr>
          <p:cNvPr id="5" name="Table 5">
            <a:extLst>
              <a:ext uri="{FF2B5EF4-FFF2-40B4-BE49-F238E27FC236}">
                <a16:creationId xmlns:a16="http://schemas.microsoft.com/office/drawing/2014/main" id="{F8C2B3D6-955D-0231-8DD6-AF5D6BE3D73A}"/>
              </a:ext>
            </a:extLst>
          </p:cNvPr>
          <p:cNvGraphicFramePr>
            <a:graphicFrameLocks noGrp="1"/>
          </p:cNvGraphicFramePr>
          <p:nvPr>
            <p:ph idx="1"/>
            <p:extLst>
              <p:ext uri="{D42A27DB-BD31-4B8C-83A1-F6EECF244321}">
                <p14:modId xmlns:p14="http://schemas.microsoft.com/office/powerpoint/2010/main" val="322013626"/>
              </p:ext>
            </p:extLst>
          </p:nvPr>
        </p:nvGraphicFramePr>
        <p:xfrm>
          <a:off x="702726" y="1955191"/>
          <a:ext cx="10786547" cy="3097027"/>
        </p:xfrm>
        <a:graphic>
          <a:graphicData uri="http://schemas.openxmlformats.org/drawingml/2006/table">
            <a:tbl>
              <a:tblPr firstRow="1" bandRow="1">
                <a:tableStyleId>{93296810-A885-4BE3-A3E7-6D5BEEA58F35}</a:tableStyleId>
              </a:tblPr>
              <a:tblGrid>
                <a:gridCol w="3459110">
                  <a:extLst>
                    <a:ext uri="{9D8B030D-6E8A-4147-A177-3AD203B41FA5}">
                      <a16:colId xmlns:a16="http://schemas.microsoft.com/office/drawing/2014/main" val="1671432605"/>
                    </a:ext>
                  </a:extLst>
                </a:gridCol>
                <a:gridCol w="3624967">
                  <a:extLst>
                    <a:ext uri="{9D8B030D-6E8A-4147-A177-3AD203B41FA5}">
                      <a16:colId xmlns:a16="http://schemas.microsoft.com/office/drawing/2014/main" val="2094455011"/>
                    </a:ext>
                  </a:extLst>
                </a:gridCol>
                <a:gridCol w="3702470">
                  <a:extLst>
                    <a:ext uri="{9D8B030D-6E8A-4147-A177-3AD203B41FA5}">
                      <a16:colId xmlns:a16="http://schemas.microsoft.com/office/drawing/2014/main" val="3780969995"/>
                    </a:ext>
                  </a:extLst>
                </a:gridCol>
              </a:tblGrid>
              <a:tr h="306913">
                <a:tc>
                  <a:txBody>
                    <a:bodyPr/>
                    <a:lstStyle/>
                    <a:p>
                      <a:r>
                        <a:rPr lang="en-US" sz="1400" dirty="0"/>
                        <a:t>Program</a:t>
                      </a:r>
                    </a:p>
                  </a:txBody>
                  <a:tcPr marL="69753" marR="69753" marT="34876" marB="34876"/>
                </a:tc>
                <a:tc>
                  <a:txBody>
                    <a:bodyPr/>
                    <a:lstStyle/>
                    <a:p>
                      <a:r>
                        <a:rPr lang="en-US" sz="1400" dirty="0"/>
                        <a:t>Target Population</a:t>
                      </a:r>
                    </a:p>
                  </a:txBody>
                  <a:tcPr marL="69753" marR="69753" marT="34876" marB="34876"/>
                </a:tc>
                <a:tc>
                  <a:txBody>
                    <a:bodyPr/>
                    <a:lstStyle/>
                    <a:p>
                      <a:r>
                        <a:rPr lang="en-US" sz="1400" dirty="0"/>
                        <a:t>Summary of Services</a:t>
                      </a:r>
                    </a:p>
                  </a:txBody>
                  <a:tcPr marL="69753" marR="69753" marT="34876" marB="34876"/>
                </a:tc>
                <a:extLst>
                  <a:ext uri="{0D108BD9-81ED-4DB2-BD59-A6C34878D82A}">
                    <a16:rowId xmlns:a16="http://schemas.microsoft.com/office/drawing/2014/main" val="1480233077"/>
                  </a:ext>
                </a:extLst>
              </a:tr>
              <a:tr h="516171">
                <a:tc>
                  <a:txBody>
                    <a:bodyPr/>
                    <a:lstStyle/>
                    <a:p>
                      <a:pPr lvl="0">
                        <a:buNone/>
                      </a:pPr>
                      <a:r>
                        <a:rPr lang="en-US" sz="1400" b="1" u="none" strike="noStrike" noProof="0" dirty="0">
                          <a:solidFill>
                            <a:schemeClr val="tx1"/>
                          </a:solidFill>
                          <a:latin typeface="+mj-lt"/>
                        </a:rPr>
                        <a:t>HHAP Rapid Rehousing Program (closes at the end of May 2023)</a:t>
                      </a:r>
                      <a:endParaRPr lang="en-US" sz="1400" b="1" dirty="0">
                        <a:latin typeface="+mj-lt"/>
                      </a:endParaRPr>
                    </a:p>
                  </a:txBody>
                  <a:tcPr marL="69753" marR="69753" marT="34876" marB="34876"/>
                </a:tc>
                <a:tc>
                  <a:txBody>
                    <a:bodyPr/>
                    <a:lstStyle/>
                    <a:p>
                      <a:r>
                        <a:rPr lang="en-US" sz="1400" dirty="0">
                          <a:latin typeface="+mj-lt"/>
                        </a:rPr>
                        <a:t>Homeless gap population (those not eligible for other housing programs)</a:t>
                      </a:r>
                    </a:p>
                  </a:txBody>
                  <a:tcPr marL="69753" marR="69753" marT="34876" marB="34876"/>
                </a:tc>
                <a:tc>
                  <a:txBody>
                    <a:bodyPr/>
                    <a:lstStyle/>
                    <a:p>
                      <a:r>
                        <a:rPr lang="en-US" sz="1400" dirty="0">
                          <a:latin typeface="+mj-lt"/>
                        </a:rPr>
                        <a:t>Rapid Rehousing (rental assistance, deposits, etc.) focus on permanent housing</a:t>
                      </a:r>
                    </a:p>
                  </a:txBody>
                  <a:tcPr marL="69753" marR="69753" marT="34876" marB="34876"/>
                </a:tc>
                <a:extLst>
                  <a:ext uri="{0D108BD9-81ED-4DB2-BD59-A6C34878D82A}">
                    <a16:rowId xmlns:a16="http://schemas.microsoft.com/office/drawing/2014/main" val="1113815480"/>
                  </a:ext>
                </a:extLst>
              </a:tr>
              <a:tr h="725430">
                <a:tc>
                  <a:txBody>
                    <a:bodyPr/>
                    <a:lstStyle/>
                    <a:p>
                      <a:pPr lvl="0">
                        <a:buNone/>
                      </a:pPr>
                      <a:r>
                        <a:rPr lang="en-US" sz="1400" b="1" u="none" strike="noStrike" noProof="0" dirty="0">
                          <a:solidFill>
                            <a:schemeClr val="tx1"/>
                          </a:solidFill>
                          <a:latin typeface="+mj-lt"/>
                        </a:rPr>
                        <a:t>Housing Navigators Program</a:t>
                      </a:r>
                      <a:endParaRPr lang="en-US" sz="1400" b="1" dirty="0">
                        <a:latin typeface="+mj-lt"/>
                      </a:endParaRPr>
                    </a:p>
                  </a:txBody>
                  <a:tcPr marL="69753" marR="69753" marT="34876" marB="34876"/>
                </a:tc>
                <a:tc>
                  <a:txBody>
                    <a:bodyPr/>
                    <a:lstStyle/>
                    <a:p>
                      <a:r>
                        <a:rPr lang="en-US" sz="1400" dirty="0">
                          <a:latin typeface="+mj-lt"/>
                        </a:rPr>
                        <a:t>Young adults aged 18-21yrs with priority for foster youth</a:t>
                      </a:r>
                      <a:endParaRPr lang="en-US" sz="1400" dirty="0" err="1">
                        <a:latin typeface="+mj-lt"/>
                      </a:endParaRPr>
                    </a:p>
                  </a:txBody>
                  <a:tcPr marL="69753" marR="69753" marT="34876" marB="34876"/>
                </a:tc>
                <a:tc>
                  <a:txBody>
                    <a:bodyPr/>
                    <a:lstStyle/>
                    <a:p>
                      <a:r>
                        <a:rPr lang="en-US" sz="1400" dirty="0">
                          <a:latin typeface="+mj-lt"/>
                        </a:rPr>
                        <a:t>Housing navigation &amp; coordination of services to help youth secure and maintain housing</a:t>
                      </a:r>
                    </a:p>
                  </a:txBody>
                  <a:tcPr marL="69753" marR="69753" marT="34876" marB="34876"/>
                </a:tc>
                <a:extLst>
                  <a:ext uri="{0D108BD9-81ED-4DB2-BD59-A6C34878D82A}">
                    <a16:rowId xmlns:a16="http://schemas.microsoft.com/office/drawing/2014/main" val="2389529538"/>
                  </a:ext>
                </a:extLst>
              </a:tr>
              <a:tr h="516171">
                <a:tc>
                  <a:txBody>
                    <a:bodyPr/>
                    <a:lstStyle/>
                    <a:p>
                      <a:pPr lvl="0">
                        <a:buNone/>
                      </a:pPr>
                      <a:r>
                        <a:rPr lang="en-US" sz="1400" b="1" u="none" strike="noStrike" noProof="0" dirty="0">
                          <a:solidFill>
                            <a:schemeClr val="tx1"/>
                          </a:solidFill>
                          <a:latin typeface="+mj-lt"/>
                        </a:rPr>
                        <a:t>Transitional Housing Program</a:t>
                      </a:r>
                      <a:endParaRPr lang="en-US" sz="1400" b="1" dirty="0">
                        <a:latin typeface="+mj-lt"/>
                      </a:endParaRPr>
                    </a:p>
                  </a:txBody>
                  <a:tcPr marL="69753" marR="69753" marT="34876" marB="34876"/>
                </a:tc>
                <a:tc>
                  <a:txBody>
                    <a:bodyPr/>
                    <a:lstStyle/>
                    <a:p>
                      <a:r>
                        <a:rPr lang="en-US" sz="1400" dirty="0">
                          <a:latin typeface="+mj-lt"/>
                        </a:rPr>
                        <a:t>Young adults aged 18-24yrs with priority for foster and probation youth</a:t>
                      </a:r>
                    </a:p>
                  </a:txBody>
                  <a:tcPr marL="69753" marR="69753" marT="34876" marB="34876"/>
                </a:tc>
                <a:tc>
                  <a:txBody>
                    <a:bodyPr/>
                    <a:lstStyle/>
                    <a:p>
                      <a:r>
                        <a:rPr lang="en-US" sz="1400" dirty="0">
                          <a:latin typeface="+mj-lt"/>
                        </a:rPr>
                        <a:t>Coordination of Services to help youth secure and maintain housing</a:t>
                      </a:r>
                    </a:p>
                  </a:txBody>
                  <a:tcPr marL="69753" marR="69753" marT="34876" marB="34876"/>
                </a:tc>
                <a:extLst>
                  <a:ext uri="{0D108BD9-81ED-4DB2-BD59-A6C34878D82A}">
                    <a16:rowId xmlns:a16="http://schemas.microsoft.com/office/drawing/2014/main" val="3602589935"/>
                  </a:ext>
                </a:extLst>
              </a:tr>
              <a:tr h="516171">
                <a:tc>
                  <a:txBody>
                    <a:bodyPr/>
                    <a:lstStyle/>
                    <a:p>
                      <a:pPr lvl="0">
                        <a:buNone/>
                      </a:pPr>
                      <a:r>
                        <a:rPr lang="en-US" sz="1400" b="1" u="none" strike="noStrike" noProof="0" dirty="0">
                          <a:solidFill>
                            <a:schemeClr val="tx1"/>
                          </a:solidFill>
                          <a:latin typeface="+mj-lt"/>
                        </a:rPr>
                        <a:t>ESG-CV Emergency Shelter (almost expended)</a:t>
                      </a:r>
                      <a:endParaRPr lang="en-US" sz="1400" b="1" dirty="0">
                        <a:latin typeface="+mj-lt"/>
                      </a:endParaRPr>
                    </a:p>
                  </a:txBody>
                  <a:tcPr marL="69753" marR="69753" marT="34876" marB="34876"/>
                </a:tc>
                <a:tc>
                  <a:txBody>
                    <a:bodyPr/>
                    <a:lstStyle/>
                    <a:p>
                      <a:r>
                        <a:rPr lang="en-US" sz="1400" dirty="0">
                          <a:latin typeface="+mj-lt"/>
                        </a:rPr>
                        <a:t>Individuals experiencing homelessness (HUD definition)</a:t>
                      </a:r>
                    </a:p>
                  </a:txBody>
                  <a:tcPr marL="69753" marR="69753" marT="34876" marB="34876"/>
                </a:tc>
                <a:tc>
                  <a:txBody>
                    <a:bodyPr/>
                    <a:lstStyle/>
                    <a:p>
                      <a:r>
                        <a:rPr lang="en-US" sz="1400" dirty="0">
                          <a:latin typeface="+mj-lt"/>
                        </a:rPr>
                        <a:t>Temporary emergency shelter, limited case management</a:t>
                      </a:r>
                    </a:p>
                  </a:txBody>
                  <a:tcPr marL="69753" marR="69753" marT="34876" marB="34876"/>
                </a:tc>
                <a:extLst>
                  <a:ext uri="{0D108BD9-81ED-4DB2-BD59-A6C34878D82A}">
                    <a16:rowId xmlns:a16="http://schemas.microsoft.com/office/drawing/2014/main" val="2214887166"/>
                  </a:ext>
                </a:extLst>
              </a:tr>
              <a:tr h="516171">
                <a:tc>
                  <a:txBody>
                    <a:bodyPr/>
                    <a:lstStyle/>
                    <a:p>
                      <a:pPr lvl="0">
                        <a:buNone/>
                      </a:pPr>
                      <a:r>
                        <a:rPr lang="en-US" sz="1400" b="1" u="none" strike="noStrike" noProof="0" dirty="0">
                          <a:solidFill>
                            <a:schemeClr val="tx1"/>
                          </a:solidFill>
                          <a:latin typeface="+mj-lt"/>
                        </a:rPr>
                        <a:t>Whole Person Care (almost expended, intend to continue program with HHAP-3)</a:t>
                      </a:r>
                      <a:endParaRPr lang="en-US" sz="1400" b="1" dirty="0">
                        <a:latin typeface="+mj-lt"/>
                      </a:endParaRPr>
                    </a:p>
                  </a:txBody>
                  <a:tcPr marL="69753" marR="69753" marT="34876" marB="34876"/>
                </a:tc>
                <a:tc>
                  <a:txBody>
                    <a:bodyPr/>
                    <a:lstStyle/>
                    <a:p>
                      <a:pPr lvl="0">
                        <a:buNone/>
                      </a:pPr>
                      <a:r>
                        <a:rPr lang="en-US" sz="1400" b="0" u="none" strike="noStrike" baseline="0" noProof="0" dirty="0">
                          <a:solidFill>
                            <a:srgbClr val="000000"/>
                          </a:solidFill>
                          <a:latin typeface="+mj-lt"/>
                        </a:rPr>
                        <a:t>Individuals experiencing homelessness with acute medical need</a:t>
                      </a:r>
                      <a:endParaRPr lang="en-US" sz="1400" dirty="0">
                        <a:latin typeface="+mj-lt"/>
                      </a:endParaRPr>
                    </a:p>
                  </a:txBody>
                  <a:tcPr marL="69753" marR="69753" marT="34876" marB="34876"/>
                </a:tc>
                <a:tc>
                  <a:txBody>
                    <a:bodyPr/>
                    <a:lstStyle/>
                    <a:p>
                      <a:r>
                        <a:rPr lang="en-US" sz="1400" dirty="0">
                          <a:latin typeface="+mj-lt"/>
                        </a:rPr>
                        <a:t>Housing support and case management for temporary, respite purposes</a:t>
                      </a:r>
                    </a:p>
                  </a:txBody>
                  <a:tcPr marL="69753" marR="69753" marT="34876" marB="34876"/>
                </a:tc>
                <a:extLst>
                  <a:ext uri="{0D108BD9-81ED-4DB2-BD59-A6C34878D82A}">
                    <a16:rowId xmlns:a16="http://schemas.microsoft.com/office/drawing/2014/main" val="4175894207"/>
                  </a:ext>
                </a:extLst>
              </a:tr>
            </a:tbl>
          </a:graphicData>
        </a:graphic>
      </p:graphicFrame>
      <p:pic>
        <p:nvPicPr>
          <p:cNvPr id="6" name="Gráfico 12" descr="Home outline">
            <a:extLst>
              <a:ext uri="{FF2B5EF4-FFF2-40B4-BE49-F238E27FC236}">
                <a16:creationId xmlns:a16="http://schemas.microsoft.com/office/drawing/2014/main" id="{3032AE6F-09E3-1C53-ED89-D5124ED9D54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235282" y="4952446"/>
            <a:ext cx="1400033" cy="1400033"/>
          </a:xfrm>
          <a:prstGeom prst="rect">
            <a:avLst/>
          </a:prstGeom>
        </p:spPr>
      </p:pic>
    </p:spTree>
    <p:extLst>
      <p:ext uri="{BB962C8B-B14F-4D97-AF65-F5344CB8AC3E}">
        <p14:creationId xmlns:p14="http://schemas.microsoft.com/office/powerpoint/2010/main" val="570567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6063-7A40-7F5E-C0E5-380936FC1504}"/>
              </a:ext>
            </a:extLst>
          </p:cNvPr>
          <p:cNvSpPr>
            <a:spLocks noGrp="1"/>
          </p:cNvSpPr>
          <p:nvPr>
            <p:ph type="title"/>
          </p:nvPr>
        </p:nvSpPr>
        <p:spPr>
          <a:xfrm>
            <a:off x="702726" y="352255"/>
            <a:ext cx="10908667" cy="1021405"/>
          </a:xfrm>
        </p:spPr>
        <p:txBody>
          <a:bodyPr>
            <a:normAutofit/>
          </a:bodyPr>
          <a:lstStyle/>
          <a:p>
            <a:pPr algn="ctr"/>
            <a:r>
              <a:rPr lang="en-US" sz="3300" dirty="0"/>
              <a:t>Behavioral Health </a:t>
            </a:r>
            <a:br>
              <a:rPr lang="en-US" sz="3300" dirty="0"/>
            </a:br>
            <a:r>
              <a:rPr lang="en-US" sz="3300" dirty="0"/>
              <a:t>Current Housing-Related  Services</a:t>
            </a:r>
          </a:p>
        </p:txBody>
      </p:sp>
      <p:graphicFrame>
        <p:nvGraphicFramePr>
          <p:cNvPr id="4" name="Table 4">
            <a:extLst>
              <a:ext uri="{FF2B5EF4-FFF2-40B4-BE49-F238E27FC236}">
                <a16:creationId xmlns:a16="http://schemas.microsoft.com/office/drawing/2014/main" id="{34D447E9-EA5A-EBDE-92FB-EF0AC618A98D}"/>
              </a:ext>
            </a:extLst>
          </p:cNvPr>
          <p:cNvGraphicFramePr>
            <a:graphicFrameLocks noGrp="1"/>
          </p:cNvGraphicFramePr>
          <p:nvPr>
            <p:ph idx="1"/>
            <p:extLst>
              <p:ext uri="{D42A27DB-BD31-4B8C-83A1-F6EECF244321}">
                <p14:modId xmlns:p14="http://schemas.microsoft.com/office/powerpoint/2010/main" val="1069884033"/>
              </p:ext>
            </p:extLst>
          </p:nvPr>
        </p:nvGraphicFramePr>
        <p:xfrm>
          <a:off x="702726" y="1373660"/>
          <a:ext cx="10786547" cy="4879763"/>
        </p:xfrm>
        <a:graphic>
          <a:graphicData uri="http://schemas.openxmlformats.org/drawingml/2006/table">
            <a:tbl>
              <a:tblPr firstRow="1" bandRow="1">
                <a:tableStyleId>{7DF18680-E054-41AD-8BC1-D1AEF772440D}</a:tableStyleId>
              </a:tblPr>
              <a:tblGrid>
                <a:gridCol w="2627536">
                  <a:extLst>
                    <a:ext uri="{9D8B030D-6E8A-4147-A177-3AD203B41FA5}">
                      <a16:colId xmlns:a16="http://schemas.microsoft.com/office/drawing/2014/main" val="1906601905"/>
                    </a:ext>
                  </a:extLst>
                </a:gridCol>
                <a:gridCol w="4136898">
                  <a:extLst>
                    <a:ext uri="{9D8B030D-6E8A-4147-A177-3AD203B41FA5}">
                      <a16:colId xmlns:a16="http://schemas.microsoft.com/office/drawing/2014/main" val="1331915412"/>
                    </a:ext>
                  </a:extLst>
                </a:gridCol>
                <a:gridCol w="4022113">
                  <a:extLst>
                    <a:ext uri="{9D8B030D-6E8A-4147-A177-3AD203B41FA5}">
                      <a16:colId xmlns:a16="http://schemas.microsoft.com/office/drawing/2014/main" val="1649650888"/>
                    </a:ext>
                  </a:extLst>
                </a:gridCol>
              </a:tblGrid>
              <a:tr h="289522">
                <a:tc>
                  <a:txBody>
                    <a:bodyPr/>
                    <a:lstStyle/>
                    <a:p>
                      <a:r>
                        <a:rPr lang="en-US" sz="1300" dirty="0"/>
                        <a:t>Program</a:t>
                      </a:r>
                    </a:p>
                  </a:txBody>
                  <a:tcPr marL="65081" marR="65081" marT="32540" marB="32540"/>
                </a:tc>
                <a:tc>
                  <a:txBody>
                    <a:bodyPr/>
                    <a:lstStyle/>
                    <a:p>
                      <a:r>
                        <a:rPr lang="en-US" sz="1300" dirty="0"/>
                        <a:t>Population</a:t>
                      </a:r>
                    </a:p>
                  </a:txBody>
                  <a:tcPr marL="65081" marR="65081" marT="32540" marB="32540"/>
                </a:tc>
                <a:tc>
                  <a:txBody>
                    <a:bodyPr/>
                    <a:lstStyle/>
                    <a:p>
                      <a:r>
                        <a:rPr lang="en-US" sz="1300"/>
                        <a:t>Summary of Services</a:t>
                      </a:r>
                    </a:p>
                  </a:txBody>
                  <a:tcPr marL="65081" marR="65081" marT="32540" marB="32540"/>
                </a:tc>
                <a:extLst>
                  <a:ext uri="{0D108BD9-81ED-4DB2-BD59-A6C34878D82A}">
                    <a16:rowId xmlns:a16="http://schemas.microsoft.com/office/drawing/2014/main" val="1373975750"/>
                  </a:ext>
                </a:extLst>
              </a:tr>
              <a:tr h="869972">
                <a:tc>
                  <a:txBody>
                    <a:bodyPr/>
                    <a:lstStyle/>
                    <a:p>
                      <a:r>
                        <a:rPr lang="en-US" sz="1300" b="1" dirty="0">
                          <a:latin typeface="+mj-lt"/>
                        </a:rPr>
                        <a:t>MHSA Full-Service Partnership</a:t>
                      </a:r>
                    </a:p>
                  </a:txBody>
                  <a:tcPr marL="65081" marR="65081" marT="32540" marB="32540"/>
                </a:tc>
                <a:tc>
                  <a:txBody>
                    <a:bodyPr/>
                    <a:lstStyle/>
                    <a:p>
                      <a:pPr lvl="0">
                        <a:buNone/>
                      </a:pPr>
                      <a:r>
                        <a:rPr lang="en-US" sz="1200" b="0" u="none" strike="noStrike" baseline="0" noProof="0" dirty="0">
                          <a:solidFill>
                            <a:srgbClr val="000000"/>
                          </a:solidFill>
                          <a:latin typeface="+mj-lt"/>
                        </a:rPr>
                        <a:t>Adults with a mental disorder/substantial functional impairments and either homeless, involved in the criminal justice system, a frequent user of hospital resources, (different criteria for children and transition-age youth).</a:t>
                      </a:r>
                      <a:endParaRPr lang="en-US" sz="1200" dirty="0">
                        <a:latin typeface="+mj-lt"/>
                      </a:endParaRPr>
                    </a:p>
                  </a:txBody>
                  <a:tcPr marL="65081" marR="65081" marT="32540" marB="32540"/>
                </a:tc>
                <a:tc>
                  <a:txBody>
                    <a:bodyPr/>
                    <a:lstStyle/>
                    <a:p>
                      <a:pPr lvl="0">
                        <a:buNone/>
                      </a:pPr>
                      <a:r>
                        <a:rPr lang="en-US" sz="1200" b="0" u="none" strike="noStrike" baseline="0" noProof="0" dirty="0">
                          <a:solidFill>
                            <a:srgbClr val="000000"/>
                          </a:solidFill>
                          <a:latin typeface="+mj-lt"/>
                        </a:rPr>
                        <a:t>Flexible funding that may be used for a variety of housing-related services only if BH staff deem it necessary for a client's mental health treatment plan. FSP is the payment option of LAST resort. </a:t>
                      </a:r>
                      <a:endParaRPr lang="en-US" sz="1200" dirty="0">
                        <a:latin typeface="+mj-lt"/>
                      </a:endParaRPr>
                    </a:p>
                  </a:txBody>
                  <a:tcPr marL="65081" marR="65081" marT="32540" marB="32540"/>
                </a:tc>
                <a:extLst>
                  <a:ext uri="{0D108BD9-81ED-4DB2-BD59-A6C34878D82A}">
                    <a16:rowId xmlns:a16="http://schemas.microsoft.com/office/drawing/2014/main" val="1642977443"/>
                  </a:ext>
                </a:extLst>
              </a:tr>
              <a:tr h="869972">
                <a:tc>
                  <a:txBody>
                    <a:bodyPr/>
                    <a:lstStyle/>
                    <a:p>
                      <a:r>
                        <a:rPr lang="en-US" sz="1300" b="1" dirty="0">
                          <a:latin typeface="+mj-lt"/>
                        </a:rPr>
                        <a:t>Track 2 Diversion </a:t>
                      </a:r>
                    </a:p>
                  </a:txBody>
                  <a:tcPr marL="65081" marR="65081" marT="32540" marB="32540"/>
                </a:tc>
                <a:tc>
                  <a:txBody>
                    <a:bodyPr/>
                    <a:lstStyle/>
                    <a:p>
                      <a:pPr lvl="0">
                        <a:buNone/>
                      </a:pPr>
                      <a:r>
                        <a:rPr lang="en-US" sz="1200" b="0" u="none" strike="noStrike" baseline="0" noProof="0">
                          <a:solidFill>
                            <a:srgbClr val="000000"/>
                          </a:solidFill>
                          <a:latin typeface="+mj-lt"/>
                        </a:rPr>
                        <a:t>Population diverted on felony charge with, diagnoses of bipolar/schizophrenia/</a:t>
                      </a:r>
                      <a:endParaRPr lang="en-US" sz="1200">
                        <a:latin typeface="+mj-lt"/>
                      </a:endParaRPr>
                    </a:p>
                    <a:p>
                      <a:pPr lvl="0">
                        <a:buNone/>
                      </a:pPr>
                      <a:r>
                        <a:rPr lang="en-US" sz="1200" b="0" u="none" strike="noStrike" baseline="0" noProof="0">
                          <a:solidFill>
                            <a:srgbClr val="000000"/>
                          </a:solidFill>
                          <a:latin typeface="+mj-lt"/>
                        </a:rPr>
                        <a:t>schizoaffective, crime result of mental illness or conditions of homelessness</a:t>
                      </a:r>
                      <a:endParaRPr lang="en-US" sz="1200" b="0" i="0" u="none" strike="noStrike" baseline="0" noProof="0">
                        <a:solidFill>
                          <a:srgbClr val="000000"/>
                        </a:solidFill>
                        <a:latin typeface="+mj-lt"/>
                      </a:endParaRPr>
                    </a:p>
                  </a:txBody>
                  <a:tcPr marL="65081" marR="65081" marT="32540" marB="32540"/>
                </a:tc>
                <a:tc>
                  <a:txBody>
                    <a:bodyPr/>
                    <a:lstStyle/>
                    <a:p>
                      <a:pPr lvl="0">
                        <a:buNone/>
                      </a:pPr>
                      <a:r>
                        <a:rPr lang="en-US" sz="1200" b="0" u="none" strike="noStrike" baseline="0" noProof="0" dirty="0">
                          <a:solidFill>
                            <a:srgbClr val="000000"/>
                          </a:solidFill>
                          <a:latin typeface="+mj-lt"/>
                        </a:rPr>
                        <a:t>Case management, mental health therapy, flexible temporary housing support, possibly SUD treatment and Day Reporting Center. 150 $ stipend for immediate needs</a:t>
                      </a:r>
                      <a:endParaRPr lang="en-US" sz="1200" dirty="0">
                        <a:latin typeface="+mj-lt"/>
                      </a:endParaRPr>
                    </a:p>
                  </a:txBody>
                  <a:tcPr marL="65081" marR="65081" marT="32540" marB="32540"/>
                </a:tc>
                <a:extLst>
                  <a:ext uri="{0D108BD9-81ED-4DB2-BD59-A6C34878D82A}">
                    <a16:rowId xmlns:a16="http://schemas.microsoft.com/office/drawing/2014/main" val="123739239"/>
                  </a:ext>
                </a:extLst>
              </a:tr>
              <a:tr h="483005">
                <a:tc>
                  <a:txBody>
                    <a:bodyPr/>
                    <a:lstStyle/>
                    <a:p>
                      <a:pPr lvl="0">
                        <a:buNone/>
                      </a:pPr>
                      <a:r>
                        <a:rPr lang="en-US" sz="1300" b="1" dirty="0">
                          <a:latin typeface="+mj-lt"/>
                        </a:rPr>
                        <a:t>Homeless Multidisciplinary Team</a:t>
                      </a:r>
                    </a:p>
                  </a:txBody>
                  <a:tcPr marL="65081" marR="65081" marT="32540" marB="32540"/>
                </a:tc>
                <a:tc>
                  <a:txBody>
                    <a:bodyPr/>
                    <a:lstStyle/>
                    <a:p>
                      <a:pPr lvl="0">
                        <a:buNone/>
                      </a:pPr>
                      <a:r>
                        <a:rPr lang="en-US" sz="1200">
                          <a:latin typeface="+mj-lt"/>
                        </a:rPr>
                        <a:t>Persons experiencing or at risk of homelessness</a:t>
                      </a:r>
                    </a:p>
                  </a:txBody>
                  <a:tcPr marL="65081" marR="65081" marT="32540" marB="32540"/>
                </a:tc>
                <a:tc>
                  <a:txBody>
                    <a:bodyPr/>
                    <a:lstStyle/>
                    <a:p>
                      <a:pPr lvl="0">
                        <a:buNone/>
                      </a:pPr>
                      <a:r>
                        <a:rPr lang="en-US" sz="1200" dirty="0">
                          <a:latin typeface="+mj-lt"/>
                        </a:rPr>
                        <a:t>Multi-organizational meetings, attempting to break down client's barriers to housing</a:t>
                      </a:r>
                    </a:p>
                  </a:txBody>
                  <a:tcPr marL="65081" marR="65081" marT="32540" marB="32540"/>
                </a:tc>
                <a:extLst>
                  <a:ext uri="{0D108BD9-81ED-4DB2-BD59-A6C34878D82A}">
                    <a16:rowId xmlns:a16="http://schemas.microsoft.com/office/drawing/2014/main" val="3348548609"/>
                  </a:ext>
                </a:extLst>
              </a:tr>
              <a:tr h="483005">
                <a:tc>
                  <a:txBody>
                    <a:bodyPr/>
                    <a:lstStyle/>
                    <a:p>
                      <a:pPr lvl="0">
                        <a:buNone/>
                      </a:pPr>
                      <a:r>
                        <a:rPr lang="en-US" sz="1300" b="1" dirty="0">
                          <a:latin typeface="+mj-lt"/>
                        </a:rPr>
                        <a:t>Permanent Local Housing Allocation</a:t>
                      </a:r>
                    </a:p>
                  </a:txBody>
                  <a:tcPr marL="65081" marR="65081" marT="32540" marB="32540"/>
                </a:tc>
                <a:tc>
                  <a:txBody>
                    <a:bodyPr/>
                    <a:lstStyle/>
                    <a:p>
                      <a:pPr lvl="0">
                        <a:buNone/>
                      </a:pPr>
                      <a:r>
                        <a:rPr lang="en-US" sz="1200" dirty="0">
                          <a:latin typeface="+mj-lt"/>
                        </a:rPr>
                        <a:t>Various</a:t>
                      </a:r>
                    </a:p>
                  </a:txBody>
                  <a:tcPr marL="65081" marR="65081" marT="32540" marB="32540"/>
                </a:tc>
                <a:tc>
                  <a:txBody>
                    <a:bodyPr/>
                    <a:lstStyle/>
                    <a:p>
                      <a:pPr lvl="0">
                        <a:buNone/>
                      </a:pPr>
                      <a:r>
                        <a:rPr lang="en-US" sz="1200" dirty="0">
                          <a:latin typeface="+mj-lt"/>
                        </a:rPr>
                        <a:t>In collaboration with 8 cities, funds various projects and supports services for Siskiyou Crossroads</a:t>
                      </a:r>
                    </a:p>
                  </a:txBody>
                  <a:tcPr marL="65081" marR="65081" marT="32540" marB="32540"/>
                </a:tc>
                <a:extLst>
                  <a:ext uri="{0D108BD9-81ED-4DB2-BD59-A6C34878D82A}">
                    <a16:rowId xmlns:a16="http://schemas.microsoft.com/office/drawing/2014/main" val="1181046914"/>
                  </a:ext>
                </a:extLst>
              </a:tr>
              <a:tr h="377035">
                <a:tc>
                  <a:txBody>
                    <a:bodyPr/>
                    <a:lstStyle/>
                    <a:p>
                      <a:pPr lvl="0">
                        <a:buNone/>
                      </a:pPr>
                      <a:r>
                        <a:rPr lang="en-US" sz="1300" b="1" dirty="0">
                          <a:latin typeface="+mj-lt"/>
                        </a:rPr>
                        <a:t>Siskiyou Crossroads</a:t>
                      </a:r>
                    </a:p>
                  </a:txBody>
                  <a:tcPr marL="65081" marR="65081" marT="32540" marB="32540"/>
                </a:tc>
                <a:tc>
                  <a:txBody>
                    <a:bodyPr/>
                    <a:lstStyle/>
                    <a:p>
                      <a:pPr lvl="0">
                        <a:buNone/>
                      </a:pPr>
                      <a:r>
                        <a:rPr lang="en-US" sz="1200" b="0" i="0" u="none" strike="noStrike" baseline="0" noProof="0" dirty="0">
                          <a:solidFill>
                            <a:srgbClr val="000000"/>
                          </a:solidFill>
                          <a:latin typeface="+mj-lt"/>
                        </a:rPr>
                        <a:t>50 Units of  low-income housing 49 units for unhoused individuals with behavioral health needs</a:t>
                      </a:r>
                    </a:p>
                  </a:txBody>
                  <a:tcPr marL="65081" marR="65081" marT="32540" marB="32540"/>
                </a:tc>
                <a:tc>
                  <a:txBody>
                    <a:bodyPr/>
                    <a:lstStyle/>
                    <a:p>
                      <a:pPr lvl="0">
                        <a:buNone/>
                      </a:pPr>
                      <a:r>
                        <a:rPr lang="en-US" sz="1200" dirty="0">
                          <a:latin typeface="+mj-lt"/>
                        </a:rPr>
                        <a:t>Due for completion October 2023</a:t>
                      </a:r>
                    </a:p>
                  </a:txBody>
                  <a:tcPr marL="65081" marR="65081" marT="32540" marB="32540"/>
                </a:tc>
                <a:extLst>
                  <a:ext uri="{0D108BD9-81ED-4DB2-BD59-A6C34878D82A}">
                    <a16:rowId xmlns:a16="http://schemas.microsoft.com/office/drawing/2014/main" val="1808084760"/>
                  </a:ext>
                </a:extLst>
              </a:tr>
              <a:tr h="583475">
                <a:tc>
                  <a:txBody>
                    <a:bodyPr/>
                    <a:lstStyle/>
                    <a:p>
                      <a:pPr lvl="0">
                        <a:buNone/>
                      </a:pPr>
                      <a:r>
                        <a:rPr lang="en-US" sz="1300" b="1" dirty="0">
                          <a:latin typeface="+mj-lt"/>
                        </a:rPr>
                        <a:t>Board of State and Community Corrections – Project Basecamp</a:t>
                      </a:r>
                    </a:p>
                  </a:txBody>
                  <a:tcPr marL="65081" marR="65081" marT="32540" marB="32540"/>
                </a:tc>
                <a:tc>
                  <a:txBody>
                    <a:bodyPr/>
                    <a:lstStyle/>
                    <a:p>
                      <a:pPr lvl="0">
                        <a:buNone/>
                      </a:pPr>
                      <a:r>
                        <a:rPr lang="en-US" sz="1200" b="0" i="0" u="none" strike="noStrike" baseline="0" noProof="0" dirty="0">
                          <a:solidFill>
                            <a:srgbClr val="000000"/>
                          </a:solidFill>
                          <a:latin typeface="+mj-lt"/>
                        </a:rPr>
                        <a:t>Individuals experiencing homelessness who are involved in the criminal justice system.</a:t>
                      </a:r>
                    </a:p>
                  </a:txBody>
                  <a:tcPr marL="65081" marR="65081" marT="32540" marB="32540"/>
                </a:tc>
                <a:tc>
                  <a:txBody>
                    <a:bodyPr/>
                    <a:lstStyle/>
                    <a:p>
                      <a:pPr lvl="0">
                        <a:buNone/>
                      </a:pPr>
                      <a:r>
                        <a:rPr lang="en-US" sz="1200" dirty="0">
                          <a:latin typeface="+mj-lt"/>
                        </a:rPr>
                        <a:t>32-bed low-barrier homeless shelter &amp; housing navigation, connecting individuals with pathways to permanent housing.</a:t>
                      </a:r>
                    </a:p>
                  </a:txBody>
                  <a:tcPr marL="65081" marR="65081" marT="32540" marB="32540"/>
                </a:tc>
                <a:extLst>
                  <a:ext uri="{0D108BD9-81ED-4DB2-BD59-A6C34878D82A}">
                    <a16:rowId xmlns:a16="http://schemas.microsoft.com/office/drawing/2014/main" val="104029428"/>
                  </a:ext>
                </a:extLst>
              </a:tr>
              <a:tr h="869972">
                <a:tc>
                  <a:txBody>
                    <a:bodyPr/>
                    <a:lstStyle/>
                    <a:p>
                      <a:pPr lvl="0">
                        <a:buNone/>
                      </a:pPr>
                      <a:r>
                        <a:rPr lang="en-US" sz="1300" b="1" dirty="0">
                          <a:latin typeface="+mj-lt"/>
                        </a:rPr>
                        <a:t>Siskiyou Revive (Ended Feb 2023)</a:t>
                      </a:r>
                    </a:p>
                  </a:txBody>
                  <a:tcPr marL="65081" marR="65081" marT="32540" marB="32540"/>
                </a:tc>
                <a:tc>
                  <a:txBody>
                    <a:bodyPr/>
                    <a:lstStyle/>
                    <a:p>
                      <a:pPr lvl="0">
                        <a:buNone/>
                      </a:pPr>
                      <a:r>
                        <a:rPr lang="en-US" sz="1200" b="0" u="none" strike="noStrike" baseline="0" noProof="0" dirty="0">
                          <a:solidFill>
                            <a:srgbClr val="000000"/>
                          </a:solidFill>
                          <a:latin typeface="+mj-lt"/>
                        </a:rPr>
                        <a:t>Individuals experiencing homelessness with history of criminal involvement and high/moderate risk of recidivism  and mental Illness/substance use disorder</a:t>
                      </a:r>
                      <a:endParaRPr lang="en-US" sz="1200" b="0" i="0" u="none" strike="noStrike" baseline="0" noProof="0" dirty="0">
                        <a:solidFill>
                          <a:srgbClr val="000000"/>
                        </a:solidFill>
                        <a:latin typeface="+mj-lt"/>
                      </a:endParaRPr>
                    </a:p>
                  </a:txBody>
                  <a:tcPr marL="65081" marR="65081" marT="32540" marB="32540"/>
                </a:tc>
                <a:tc>
                  <a:txBody>
                    <a:bodyPr/>
                    <a:lstStyle/>
                    <a:p>
                      <a:pPr lvl="0">
                        <a:buNone/>
                      </a:pPr>
                      <a:r>
                        <a:rPr lang="en-US" sz="1200" b="0" u="none" strike="noStrike" baseline="0" noProof="0" dirty="0">
                          <a:solidFill>
                            <a:srgbClr val="000000"/>
                          </a:solidFill>
                          <a:latin typeface="+mj-lt"/>
                        </a:rPr>
                        <a:t>Transitional supportive housing, housing case management, SUD counseling, mental health services, job-readiness, life skills development, continuous assistance with criminogenic needs</a:t>
                      </a:r>
                      <a:endParaRPr lang="en-US" sz="1200" dirty="0">
                        <a:latin typeface="+mj-lt"/>
                      </a:endParaRPr>
                    </a:p>
                  </a:txBody>
                  <a:tcPr marL="65081" marR="65081" marT="32540" marB="32540"/>
                </a:tc>
                <a:extLst>
                  <a:ext uri="{0D108BD9-81ED-4DB2-BD59-A6C34878D82A}">
                    <a16:rowId xmlns:a16="http://schemas.microsoft.com/office/drawing/2014/main" val="2704102624"/>
                  </a:ext>
                </a:extLst>
              </a:tr>
            </a:tbl>
          </a:graphicData>
        </a:graphic>
      </p:graphicFrame>
      <p:pic>
        <p:nvPicPr>
          <p:cNvPr id="6" name="Gráfico 12" descr="House with solid fill">
            <a:extLst>
              <a:ext uri="{FF2B5EF4-FFF2-40B4-BE49-F238E27FC236}">
                <a16:creationId xmlns:a16="http://schemas.microsoft.com/office/drawing/2014/main" id="{B4C01BE1-B4DE-3F8E-6988-044200F1FC6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06657" y="96265"/>
            <a:ext cx="1400033" cy="1400033"/>
          </a:xfrm>
          <a:prstGeom prst="rect">
            <a:avLst/>
          </a:prstGeom>
        </p:spPr>
      </p:pic>
    </p:spTree>
    <p:extLst>
      <p:ext uri="{BB962C8B-B14F-4D97-AF65-F5344CB8AC3E}">
        <p14:creationId xmlns:p14="http://schemas.microsoft.com/office/powerpoint/2010/main" val="1463249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7DF-4315-40FA-A995-551B908F3F8F}"/>
              </a:ext>
            </a:extLst>
          </p:cNvPr>
          <p:cNvSpPr>
            <a:spLocks noGrp="1"/>
          </p:cNvSpPr>
          <p:nvPr>
            <p:ph type="title"/>
          </p:nvPr>
        </p:nvSpPr>
        <p:spPr>
          <a:xfrm>
            <a:off x="1301828" y="1109662"/>
            <a:ext cx="9588343" cy="890588"/>
          </a:xfrm>
        </p:spPr>
        <p:txBody>
          <a:bodyPr>
            <a:normAutofit fontScale="90000"/>
          </a:bodyPr>
          <a:lstStyle/>
          <a:p>
            <a:r>
              <a:rPr lang="en-US" sz="3200" dirty="0"/>
              <a:t>Snapshot of Homelessness/Housing Instability in Siskiyou County:</a:t>
            </a:r>
            <a:br>
              <a:rPr lang="en-US" sz="3200" dirty="0"/>
            </a:br>
            <a:r>
              <a:rPr lang="en-US" sz="3200" dirty="0"/>
              <a:t>2022 Point-In-Time Report</a:t>
            </a:r>
            <a:endParaRPr lang="en-US" dirty="0"/>
          </a:p>
        </p:txBody>
      </p:sp>
      <p:graphicFrame>
        <p:nvGraphicFramePr>
          <p:cNvPr id="25" name="Content Placeholder 2">
            <a:extLst>
              <a:ext uri="{FF2B5EF4-FFF2-40B4-BE49-F238E27FC236}">
                <a16:creationId xmlns:a16="http://schemas.microsoft.com/office/drawing/2014/main" id="{9F4B12A8-57B5-39B9-6EEB-E5C40772549A}"/>
              </a:ext>
            </a:extLst>
          </p:cNvPr>
          <p:cNvGraphicFramePr>
            <a:graphicFrameLocks noGrp="1"/>
          </p:cNvGraphicFramePr>
          <p:nvPr>
            <p:ph sz="quarter" idx="4"/>
            <p:extLst>
              <p:ext uri="{D42A27DB-BD31-4B8C-83A1-F6EECF244321}">
                <p14:modId xmlns:p14="http://schemas.microsoft.com/office/powerpoint/2010/main" val="995076317"/>
              </p:ext>
            </p:extLst>
          </p:nvPr>
        </p:nvGraphicFramePr>
        <p:xfrm>
          <a:off x="1638300" y="2362200"/>
          <a:ext cx="8753475" cy="3562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233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BE5C-5373-4B59-BC3D-29C805F5119C}"/>
              </a:ext>
            </a:extLst>
          </p:cNvPr>
          <p:cNvSpPr>
            <a:spLocks noGrp="1"/>
          </p:cNvSpPr>
          <p:nvPr>
            <p:ph type="title"/>
          </p:nvPr>
        </p:nvSpPr>
        <p:spPr/>
        <p:txBody>
          <a:bodyPr/>
          <a:lstStyle/>
          <a:p>
            <a:r>
              <a:rPr lang="en-US" dirty="0"/>
              <a:t>High-Level Statistics on Housing Services</a:t>
            </a:r>
          </a:p>
        </p:txBody>
      </p:sp>
      <p:sp>
        <p:nvSpPr>
          <p:cNvPr id="3" name="Text Placeholder 2">
            <a:extLst>
              <a:ext uri="{FF2B5EF4-FFF2-40B4-BE49-F238E27FC236}">
                <a16:creationId xmlns:a16="http://schemas.microsoft.com/office/drawing/2014/main" id="{83974BB8-D116-0738-FAAA-8F47BF9A008F}"/>
              </a:ext>
            </a:extLst>
          </p:cNvPr>
          <p:cNvSpPr>
            <a:spLocks noGrp="1"/>
          </p:cNvSpPr>
          <p:nvPr>
            <p:ph type="body" idx="1"/>
          </p:nvPr>
        </p:nvSpPr>
        <p:spPr>
          <a:xfrm>
            <a:off x="1828803" y="1846052"/>
            <a:ext cx="3162297" cy="736282"/>
          </a:xfrm>
        </p:spPr>
        <p:txBody>
          <a:bodyPr/>
          <a:lstStyle/>
          <a:p>
            <a:r>
              <a:rPr lang="en-US" b="1" dirty="0"/>
              <a:t>Social Services Division</a:t>
            </a:r>
          </a:p>
        </p:txBody>
      </p:sp>
      <p:graphicFrame>
        <p:nvGraphicFramePr>
          <p:cNvPr id="7" name="Table 7">
            <a:extLst>
              <a:ext uri="{FF2B5EF4-FFF2-40B4-BE49-F238E27FC236}">
                <a16:creationId xmlns:a16="http://schemas.microsoft.com/office/drawing/2014/main" id="{5B46C871-209B-81C8-2678-8C79F6B57A2A}"/>
              </a:ext>
            </a:extLst>
          </p:cNvPr>
          <p:cNvGraphicFramePr>
            <a:graphicFrameLocks noGrp="1"/>
          </p:cNvGraphicFramePr>
          <p:nvPr>
            <p:ph sz="half" idx="2"/>
          </p:nvPr>
        </p:nvGraphicFramePr>
        <p:xfrm>
          <a:off x="1096963" y="2582863"/>
          <a:ext cx="4938709" cy="2021840"/>
        </p:xfrm>
        <a:graphic>
          <a:graphicData uri="http://schemas.openxmlformats.org/drawingml/2006/table">
            <a:tbl>
              <a:tblPr firstRow="1" bandRow="1">
                <a:tableStyleId>{93296810-A885-4BE3-A3E7-6D5BEEA58F35}</a:tableStyleId>
              </a:tblPr>
              <a:tblGrid>
                <a:gridCol w="1279850">
                  <a:extLst>
                    <a:ext uri="{9D8B030D-6E8A-4147-A177-3AD203B41FA5}">
                      <a16:colId xmlns:a16="http://schemas.microsoft.com/office/drawing/2014/main" val="3703906632"/>
                    </a:ext>
                  </a:extLst>
                </a:gridCol>
                <a:gridCol w="1562896">
                  <a:extLst>
                    <a:ext uri="{9D8B030D-6E8A-4147-A177-3AD203B41FA5}">
                      <a16:colId xmlns:a16="http://schemas.microsoft.com/office/drawing/2014/main" val="2641643696"/>
                    </a:ext>
                  </a:extLst>
                </a:gridCol>
                <a:gridCol w="2095963">
                  <a:extLst>
                    <a:ext uri="{9D8B030D-6E8A-4147-A177-3AD203B41FA5}">
                      <a16:colId xmlns:a16="http://schemas.microsoft.com/office/drawing/2014/main" val="1573952693"/>
                    </a:ext>
                  </a:extLst>
                </a:gridCol>
              </a:tblGrid>
              <a:tr h="370840">
                <a:tc>
                  <a:txBody>
                    <a:bodyPr/>
                    <a:lstStyle/>
                    <a:p>
                      <a:r>
                        <a:rPr lang="en-US"/>
                        <a:t>Year</a:t>
                      </a:r>
                    </a:p>
                  </a:txBody>
                  <a:tcPr marL="129954" marR="129954"/>
                </a:tc>
                <a:tc>
                  <a:txBody>
                    <a:bodyPr/>
                    <a:lstStyle/>
                    <a:p>
                      <a:r>
                        <a:rPr lang="en-US"/>
                        <a:t>Persons</a:t>
                      </a:r>
                    </a:p>
                    <a:p>
                      <a:pPr lvl="0">
                        <a:buNone/>
                      </a:pPr>
                      <a:r>
                        <a:rPr lang="en-US"/>
                        <a:t> Served</a:t>
                      </a:r>
                    </a:p>
                  </a:txBody>
                  <a:tcPr marL="129954" marR="129954"/>
                </a:tc>
                <a:tc>
                  <a:txBody>
                    <a:bodyPr/>
                    <a:lstStyle/>
                    <a:p>
                      <a:pPr lvl="0">
                        <a:buNone/>
                      </a:pPr>
                      <a:r>
                        <a:rPr lang="en-US" dirty="0"/>
                        <a:t>Households Served</a:t>
                      </a:r>
                    </a:p>
                  </a:txBody>
                  <a:tcPr marL="129954" marR="129954"/>
                </a:tc>
                <a:extLst>
                  <a:ext uri="{0D108BD9-81ED-4DB2-BD59-A6C34878D82A}">
                    <a16:rowId xmlns:a16="http://schemas.microsoft.com/office/drawing/2014/main" val="998923615"/>
                  </a:ext>
                </a:extLst>
              </a:tr>
              <a:tr h="370840">
                <a:tc>
                  <a:txBody>
                    <a:bodyPr/>
                    <a:lstStyle/>
                    <a:p>
                      <a:r>
                        <a:rPr lang="en-US"/>
                        <a:t>2021</a:t>
                      </a:r>
                    </a:p>
                  </a:txBody>
                  <a:tcPr marL="129954" marR="129954"/>
                </a:tc>
                <a:tc>
                  <a:txBody>
                    <a:bodyPr/>
                    <a:lstStyle/>
                    <a:p>
                      <a:pPr lvl="0">
                        <a:buNone/>
                      </a:pPr>
                      <a:r>
                        <a:rPr lang="en-US" sz="1800" b="0" u="none" strike="noStrike" baseline="0" noProof="0">
                          <a:solidFill>
                            <a:srgbClr val="000000"/>
                          </a:solidFill>
                        </a:rPr>
                        <a:t>≈</a:t>
                      </a:r>
                      <a:r>
                        <a:rPr lang="en-US"/>
                        <a:t>263</a:t>
                      </a:r>
                    </a:p>
                  </a:txBody>
                  <a:tcPr marL="129954" marR="129954"/>
                </a:tc>
                <a:tc>
                  <a:txBody>
                    <a:bodyPr/>
                    <a:lstStyle/>
                    <a:p>
                      <a:pPr lvl="0">
                        <a:buNone/>
                      </a:pPr>
                      <a:r>
                        <a:rPr lang="en-US" sz="1800" b="0" u="none" strike="noStrike" baseline="0" noProof="0">
                          <a:solidFill>
                            <a:srgbClr val="000000"/>
                          </a:solidFill>
                        </a:rPr>
                        <a:t>≈</a:t>
                      </a:r>
                      <a:r>
                        <a:rPr lang="en-US"/>
                        <a:t>121</a:t>
                      </a:r>
                    </a:p>
                  </a:txBody>
                  <a:tcPr marL="129954" marR="129954"/>
                </a:tc>
                <a:extLst>
                  <a:ext uri="{0D108BD9-81ED-4DB2-BD59-A6C34878D82A}">
                    <a16:rowId xmlns:a16="http://schemas.microsoft.com/office/drawing/2014/main" val="2073220802"/>
                  </a:ext>
                </a:extLst>
              </a:tr>
              <a:tr h="370840">
                <a:tc>
                  <a:txBody>
                    <a:bodyPr/>
                    <a:lstStyle/>
                    <a:p>
                      <a:r>
                        <a:rPr lang="en-US"/>
                        <a:t>2022</a:t>
                      </a:r>
                    </a:p>
                  </a:txBody>
                  <a:tcPr marL="129954" marR="129954"/>
                </a:tc>
                <a:tc>
                  <a:txBody>
                    <a:bodyPr/>
                    <a:lstStyle/>
                    <a:p>
                      <a:pPr lvl="0">
                        <a:buNone/>
                      </a:pPr>
                      <a:r>
                        <a:rPr lang="en-US" sz="1800" b="0" u="none" strike="noStrike" baseline="0" noProof="0">
                          <a:solidFill>
                            <a:srgbClr val="000000"/>
                          </a:solidFill>
                        </a:rPr>
                        <a:t>≈</a:t>
                      </a:r>
                      <a:r>
                        <a:rPr lang="en-US"/>
                        <a:t>373</a:t>
                      </a:r>
                    </a:p>
                  </a:txBody>
                  <a:tcPr marL="129954" marR="129954"/>
                </a:tc>
                <a:tc>
                  <a:txBody>
                    <a:bodyPr/>
                    <a:lstStyle/>
                    <a:p>
                      <a:pPr lvl="0">
                        <a:buNone/>
                      </a:pPr>
                      <a:r>
                        <a:rPr lang="en-US" sz="1800" b="0" u="none" strike="noStrike" baseline="0" noProof="0">
                          <a:solidFill>
                            <a:srgbClr val="000000"/>
                          </a:solidFill>
                        </a:rPr>
                        <a:t>≈</a:t>
                      </a:r>
                      <a:r>
                        <a:rPr lang="en-US"/>
                        <a:t>175</a:t>
                      </a:r>
                    </a:p>
                  </a:txBody>
                  <a:tcPr marL="129954" marR="129954"/>
                </a:tc>
                <a:extLst>
                  <a:ext uri="{0D108BD9-81ED-4DB2-BD59-A6C34878D82A}">
                    <a16:rowId xmlns:a16="http://schemas.microsoft.com/office/drawing/2014/main" val="2617836106"/>
                  </a:ext>
                </a:extLst>
              </a:tr>
              <a:tr h="370840">
                <a:tc>
                  <a:txBody>
                    <a:bodyPr/>
                    <a:lstStyle/>
                    <a:p>
                      <a:r>
                        <a:rPr lang="en-US"/>
                        <a:t>2023 (Mid-Feb)</a:t>
                      </a:r>
                    </a:p>
                  </a:txBody>
                  <a:tcPr marL="129954" marR="129954"/>
                </a:tc>
                <a:tc>
                  <a:txBody>
                    <a:bodyPr/>
                    <a:lstStyle/>
                    <a:p>
                      <a:pPr lvl="0">
                        <a:buNone/>
                      </a:pPr>
                      <a:r>
                        <a:rPr lang="en-US" sz="1800" b="0" u="none" strike="noStrike" baseline="0" noProof="0">
                          <a:solidFill>
                            <a:srgbClr val="000000"/>
                          </a:solidFill>
                        </a:rPr>
                        <a:t>≈</a:t>
                      </a:r>
                      <a:r>
                        <a:rPr lang="en-US"/>
                        <a:t>282</a:t>
                      </a:r>
                    </a:p>
                  </a:txBody>
                  <a:tcPr marL="129954" marR="129954"/>
                </a:tc>
                <a:tc>
                  <a:txBody>
                    <a:bodyPr/>
                    <a:lstStyle/>
                    <a:p>
                      <a:pPr lvl="0">
                        <a:buNone/>
                      </a:pPr>
                      <a:r>
                        <a:rPr lang="en-US" sz="1800" b="0" u="none" strike="noStrike" baseline="0" noProof="0" dirty="0">
                          <a:solidFill>
                            <a:srgbClr val="000000"/>
                          </a:solidFill>
                        </a:rPr>
                        <a:t>≈</a:t>
                      </a:r>
                      <a:r>
                        <a:rPr lang="en-US" dirty="0"/>
                        <a:t>184</a:t>
                      </a:r>
                    </a:p>
                  </a:txBody>
                  <a:tcPr marL="129954" marR="129954"/>
                </a:tc>
                <a:extLst>
                  <a:ext uri="{0D108BD9-81ED-4DB2-BD59-A6C34878D82A}">
                    <a16:rowId xmlns:a16="http://schemas.microsoft.com/office/drawing/2014/main" val="1073450103"/>
                  </a:ext>
                </a:extLst>
              </a:tr>
            </a:tbl>
          </a:graphicData>
        </a:graphic>
      </p:graphicFrame>
      <p:sp>
        <p:nvSpPr>
          <p:cNvPr id="5" name="Text Placeholder 4">
            <a:extLst>
              <a:ext uri="{FF2B5EF4-FFF2-40B4-BE49-F238E27FC236}">
                <a16:creationId xmlns:a16="http://schemas.microsoft.com/office/drawing/2014/main" id="{6CE8F270-A5E7-3B4A-0312-1C4FCEDF2793}"/>
              </a:ext>
            </a:extLst>
          </p:cNvPr>
          <p:cNvSpPr>
            <a:spLocks noGrp="1"/>
          </p:cNvSpPr>
          <p:nvPr>
            <p:ph type="body" sz="quarter" idx="3"/>
          </p:nvPr>
        </p:nvSpPr>
        <p:spPr>
          <a:xfrm>
            <a:off x="6599276" y="1811937"/>
            <a:ext cx="4138406" cy="804512"/>
          </a:xfrm>
        </p:spPr>
        <p:txBody>
          <a:bodyPr/>
          <a:lstStyle/>
          <a:p>
            <a:r>
              <a:rPr lang="en-US" b="1" dirty="0"/>
              <a:t>Behavioral Health Division FSP</a:t>
            </a:r>
          </a:p>
        </p:txBody>
      </p:sp>
      <p:graphicFrame>
        <p:nvGraphicFramePr>
          <p:cNvPr id="12" name="Table 12">
            <a:extLst>
              <a:ext uri="{FF2B5EF4-FFF2-40B4-BE49-F238E27FC236}">
                <a16:creationId xmlns:a16="http://schemas.microsoft.com/office/drawing/2014/main" id="{A60F8465-D321-5C00-57EF-466F72E4DA73}"/>
              </a:ext>
            </a:extLst>
          </p:cNvPr>
          <p:cNvGraphicFramePr>
            <a:graphicFrameLocks noGrp="1"/>
          </p:cNvGraphicFramePr>
          <p:nvPr>
            <p:ph sz="quarter" idx="4"/>
          </p:nvPr>
        </p:nvGraphicFramePr>
        <p:xfrm>
          <a:off x="6218238" y="2582863"/>
          <a:ext cx="4937122" cy="1752600"/>
        </p:xfrm>
        <a:graphic>
          <a:graphicData uri="http://schemas.openxmlformats.org/drawingml/2006/table">
            <a:tbl>
              <a:tblPr firstRow="1" bandRow="1">
                <a:tableStyleId>{7DF18680-E054-41AD-8BC1-D1AEF772440D}</a:tableStyleId>
              </a:tblPr>
              <a:tblGrid>
                <a:gridCol w="2468561">
                  <a:extLst>
                    <a:ext uri="{9D8B030D-6E8A-4147-A177-3AD203B41FA5}">
                      <a16:colId xmlns:a16="http://schemas.microsoft.com/office/drawing/2014/main" val="2954213304"/>
                    </a:ext>
                  </a:extLst>
                </a:gridCol>
                <a:gridCol w="2468561">
                  <a:extLst>
                    <a:ext uri="{9D8B030D-6E8A-4147-A177-3AD203B41FA5}">
                      <a16:colId xmlns:a16="http://schemas.microsoft.com/office/drawing/2014/main" val="1243556828"/>
                    </a:ext>
                  </a:extLst>
                </a:gridCol>
              </a:tblGrid>
              <a:tr h="370840">
                <a:tc>
                  <a:txBody>
                    <a:bodyPr/>
                    <a:lstStyle/>
                    <a:p>
                      <a:r>
                        <a:rPr lang="en-US" dirty="0"/>
                        <a:t>Fiscal Year</a:t>
                      </a:r>
                    </a:p>
                  </a:txBody>
                  <a:tcPr marL="129912" marR="129912"/>
                </a:tc>
                <a:tc>
                  <a:txBody>
                    <a:bodyPr/>
                    <a:lstStyle/>
                    <a:p>
                      <a:r>
                        <a:rPr lang="en-US"/>
                        <a:t>Persons Served</a:t>
                      </a:r>
                    </a:p>
                  </a:txBody>
                  <a:tcPr marL="129912" marR="129912"/>
                </a:tc>
                <a:extLst>
                  <a:ext uri="{0D108BD9-81ED-4DB2-BD59-A6C34878D82A}">
                    <a16:rowId xmlns:a16="http://schemas.microsoft.com/office/drawing/2014/main" val="1960356692"/>
                  </a:ext>
                </a:extLst>
              </a:tr>
              <a:tr h="370840">
                <a:tc>
                  <a:txBody>
                    <a:bodyPr/>
                    <a:lstStyle/>
                    <a:p>
                      <a:r>
                        <a:rPr lang="en-US"/>
                        <a:t>FY 20/21</a:t>
                      </a:r>
                    </a:p>
                  </a:txBody>
                  <a:tcPr marL="129912" marR="129912"/>
                </a:tc>
                <a:tc>
                  <a:txBody>
                    <a:bodyPr/>
                    <a:lstStyle/>
                    <a:p>
                      <a:pPr lvl="0">
                        <a:buNone/>
                      </a:pPr>
                      <a:r>
                        <a:rPr lang="en-US" sz="1800" b="0" u="none" strike="noStrike" baseline="0" noProof="0">
                          <a:solidFill>
                            <a:srgbClr val="000000"/>
                          </a:solidFill>
                        </a:rPr>
                        <a:t>≈</a:t>
                      </a:r>
                      <a:r>
                        <a:rPr lang="en-US"/>
                        <a:t>104</a:t>
                      </a:r>
                    </a:p>
                  </a:txBody>
                  <a:tcPr marL="129912" marR="129912"/>
                </a:tc>
                <a:extLst>
                  <a:ext uri="{0D108BD9-81ED-4DB2-BD59-A6C34878D82A}">
                    <a16:rowId xmlns:a16="http://schemas.microsoft.com/office/drawing/2014/main" val="77901556"/>
                  </a:ext>
                </a:extLst>
              </a:tr>
              <a:tr h="370840">
                <a:tc>
                  <a:txBody>
                    <a:bodyPr/>
                    <a:lstStyle/>
                    <a:p>
                      <a:r>
                        <a:rPr lang="en-US"/>
                        <a:t>FY 21/22</a:t>
                      </a:r>
                    </a:p>
                  </a:txBody>
                  <a:tcPr marL="129912" marR="129912"/>
                </a:tc>
                <a:tc>
                  <a:txBody>
                    <a:bodyPr/>
                    <a:lstStyle/>
                    <a:p>
                      <a:pPr lvl="0">
                        <a:buNone/>
                      </a:pPr>
                      <a:r>
                        <a:rPr lang="en-US" sz="1800" b="0" u="none" strike="noStrike" baseline="0" noProof="0">
                          <a:solidFill>
                            <a:srgbClr val="000000"/>
                          </a:solidFill>
                        </a:rPr>
                        <a:t>≈</a:t>
                      </a:r>
                      <a:r>
                        <a:rPr lang="en-US"/>
                        <a:t>86</a:t>
                      </a:r>
                    </a:p>
                  </a:txBody>
                  <a:tcPr marL="129912" marR="129912"/>
                </a:tc>
                <a:extLst>
                  <a:ext uri="{0D108BD9-81ED-4DB2-BD59-A6C34878D82A}">
                    <a16:rowId xmlns:a16="http://schemas.microsoft.com/office/drawing/2014/main" val="3685930252"/>
                  </a:ext>
                </a:extLst>
              </a:tr>
              <a:tr h="370840">
                <a:tc>
                  <a:txBody>
                    <a:bodyPr/>
                    <a:lstStyle/>
                    <a:p>
                      <a:r>
                        <a:rPr lang="en-US"/>
                        <a:t>FY 22/23 (as of January)</a:t>
                      </a:r>
                    </a:p>
                  </a:txBody>
                  <a:tcPr marL="129912" marR="129912"/>
                </a:tc>
                <a:tc>
                  <a:txBody>
                    <a:bodyPr/>
                    <a:lstStyle/>
                    <a:p>
                      <a:pPr lvl="0">
                        <a:buNone/>
                      </a:pPr>
                      <a:r>
                        <a:rPr lang="en-US" sz="1800" b="0" u="none" strike="noStrike" baseline="0" noProof="0" dirty="0">
                          <a:solidFill>
                            <a:srgbClr val="000000"/>
                          </a:solidFill>
                        </a:rPr>
                        <a:t>≈</a:t>
                      </a:r>
                      <a:r>
                        <a:rPr lang="en-US" dirty="0"/>
                        <a:t>50</a:t>
                      </a:r>
                    </a:p>
                  </a:txBody>
                  <a:tcPr marL="129912" marR="129912"/>
                </a:tc>
                <a:extLst>
                  <a:ext uri="{0D108BD9-81ED-4DB2-BD59-A6C34878D82A}">
                    <a16:rowId xmlns:a16="http://schemas.microsoft.com/office/drawing/2014/main" val="3088260057"/>
                  </a:ext>
                </a:extLst>
              </a:tr>
            </a:tbl>
          </a:graphicData>
        </a:graphic>
      </p:graphicFrame>
    </p:spTree>
    <p:extLst>
      <p:ext uri="{BB962C8B-B14F-4D97-AF65-F5344CB8AC3E}">
        <p14:creationId xmlns:p14="http://schemas.microsoft.com/office/powerpoint/2010/main" val="198422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6" name="Straight Connector 6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8" name="Rectangle 6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154ED37-D56C-4D45-820A-79419F5E970D}"/>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l">
              <a:lnSpc>
                <a:spcPct val="85000"/>
              </a:lnSpc>
              <a:spcBef>
                <a:spcPct val="0"/>
              </a:spcBef>
            </a:pPr>
            <a:r>
              <a:rPr lang="en-US" sz="6800" cap="all" spc="-50">
                <a:solidFill>
                  <a:schemeClr val="tx1">
                    <a:lumMod val="85000"/>
                    <a:lumOff val="15000"/>
                  </a:schemeClr>
                </a:solidFill>
              </a:rPr>
              <a:t>Behavioral </a:t>
            </a:r>
            <a:br>
              <a:rPr lang="en-US" sz="6800" cap="all" spc="-50">
                <a:solidFill>
                  <a:schemeClr val="tx1">
                    <a:lumMod val="85000"/>
                    <a:lumOff val="15000"/>
                  </a:schemeClr>
                </a:solidFill>
              </a:rPr>
            </a:br>
            <a:r>
              <a:rPr lang="en-US" sz="6800" cap="all" spc="-50">
                <a:solidFill>
                  <a:schemeClr val="tx1">
                    <a:lumMod val="85000"/>
                    <a:lumOff val="15000"/>
                  </a:schemeClr>
                </a:solidFill>
              </a:rPr>
              <a:t>Health</a:t>
            </a:r>
          </a:p>
        </p:txBody>
      </p:sp>
      <p:sp>
        <p:nvSpPr>
          <p:cNvPr id="18" name="Text Placeholder 17">
            <a:extLst>
              <a:ext uri="{FF2B5EF4-FFF2-40B4-BE49-F238E27FC236}">
                <a16:creationId xmlns:a16="http://schemas.microsoft.com/office/drawing/2014/main" id="{7FAF1641-E549-4564-B607-F445A2D8B29E}"/>
              </a:ext>
            </a:extLst>
          </p:cNvPr>
          <p:cNvSpPr>
            <a:spLocks noGrp="1"/>
          </p:cNvSpPr>
          <p:nvPr>
            <p:ph type="body" sz="quarter" idx="14"/>
          </p:nvPr>
        </p:nvSpPr>
        <p:spPr>
          <a:xfrm>
            <a:off x="6729999" y="4455621"/>
            <a:ext cx="4829101" cy="1238616"/>
          </a:xfrm>
        </p:spPr>
        <p:txBody>
          <a:bodyPr vert="horz" lIns="91440" tIns="45720" rIns="91440" bIns="45720" rtlCol="0">
            <a:normAutofit/>
          </a:bodyPr>
          <a:lstStyle/>
          <a:p>
            <a:pPr algn="l">
              <a:spcBef>
                <a:spcPts val="0"/>
              </a:spcBef>
            </a:pPr>
            <a:r>
              <a:rPr lang="en-US" sz="2400" cap="all" spc="200" dirty="0">
                <a:solidFill>
                  <a:schemeClr val="tx1">
                    <a:lumMod val="85000"/>
                    <a:lumOff val="15000"/>
                  </a:schemeClr>
                </a:solidFill>
              </a:rPr>
              <a:t>Tracie Lima, LCSW </a:t>
            </a:r>
          </a:p>
          <a:p>
            <a:pPr algn="l">
              <a:spcBef>
                <a:spcPts val="0"/>
              </a:spcBef>
            </a:pPr>
            <a:r>
              <a:rPr lang="en-US" sz="2400" cap="all" spc="200" dirty="0">
                <a:solidFill>
                  <a:schemeClr val="tx1">
                    <a:lumMod val="85000"/>
                    <a:lumOff val="15000"/>
                  </a:schemeClr>
                </a:solidFill>
              </a:rPr>
              <a:t>Clinical Director</a:t>
            </a:r>
          </a:p>
        </p:txBody>
      </p:sp>
      <p:pic>
        <p:nvPicPr>
          <p:cNvPr id="11" name="Picture Placeholder 19">
            <a:extLst>
              <a:ext uri="{FF2B5EF4-FFF2-40B4-BE49-F238E27FC236}">
                <a16:creationId xmlns:a16="http://schemas.microsoft.com/office/drawing/2014/main" id="{E032160B-78C1-426E-BF65-62501E408EBA}"/>
              </a:ext>
            </a:extLst>
          </p:cNvPr>
          <p:cNvPicPr>
            <a:picLocks noGrp="1" noChangeAspect="1"/>
          </p:cNvPicPr>
          <p:nvPr>
            <p:ph type="pic" sz="quarter" idx="15"/>
          </p:nvPr>
        </p:nvPicPr>
        <p:blipFill rotWithShape="1">
          <a:blip r:embed="rId3">
            <a:extLst>
              <a:ext uri="{837473B0-CC2E-450A-ABE3-18F120FF3D39}">
                <a1611:picAttrSrcUrl xmlns:a1611="http://schemas.microsoft.com/office/drawing/2016/11/main" r:id="rId4"/>
              </a:ext>
            </a:extLst>
          </a:blip>
          <a:srcRect l="24092" r="16574" b="-1"/>
          <a:stretch/>
        </p:blipFill>
        <p:spPr>
          <a:xfrm>
            <a:off x="1" y="10"/>
            <a:ext cx="6096000" cy="6857990"/>
          </a:xfrm>
          <a:prstGeom prst="rect">
            <a:avLst/>
          </a:prstGeom>
        </p:spPr>
      </p:pic>
      <p:cxnSp>
        <p:nvCxnSpPr>
          <p:cNvPr id="70" name="Straight Connector 6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69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69DE-B42D-4109-0DA3-0AE2763F9EDC}"/>
              </a:ext>
            </a:extLst>
          </p:cNvPr>
          <p:cNvSpPr>
            <a:spLocks noGrp="1"/>
          </p:cNvSpPr>
          <p:nvPr>
            <p:ph type="title"/>
          </p:nvPr>
        </p:nvSpPr>
        <p:spPr/>
        <p:txBody>
          <a:bodyPr>
            <a:normAutofit fontScale="90000"/>
          </a:bodyPr>
          <a:lstStyle/>
          <a:p>
            <a:r>
              <a:rPr lang="en-US" dirty="0"/>
              <a:t>Housing/Homeless Services</a:t>
            </a:r>
            <a:br>
              <a:rPr lang="en-US" dirty="0"/>
            </a:br>
            <a:r>
              <a:rPr lang="en-US" dirty="0"/>
              <a:t>Lessons Learned</a:t>
            </a:r>
          </a:p>
        </p:txBody>
      </p:sp>
      <p:sp>
        <p:nvSpPr>
          <p:cNvPr id="5" name="Content Placeholder 4">
            <a:extLst>
              <a:ext uri="{FF2B5EF4-FFF2-40B4-BE49-F238E27FC236}">
                <a16:creationId xmlns:a16="http://schemas.microsoft.com/office/drawing/2014/main" id="{1254C1C3-F94C-9558-8F55-BEB1CC7B843B}"/>
              </a:ext>
            </a:extLst>
          </p:cNvPr>
          <p:cNvSpPr>
            <a:spLocks noGrp="1"/>
          </p:cNvSpPr>
          <p:nvPr>
            <p:ph sz="quarter" idx="13"/>
          </p:nvPr>
        </p:nvSpPr>
        <p:spPr>
          <a:xfrm>
            <a:off x="1257180" y="2750548"/>
            <a:ext cx="4614022" cy="3345452"/>
          </a:xfrm>
        </p:spPr>
        <p:txBody>
          <a:bodyPr>
            <a:normAutofit fontScale="55000" lnSpcReduction="20000"/>
          </a:bodyPr>
          <a:lstStyle/>
          <a:p>
            <a:pPr marL="287338" indent="-287338">
              <a:buFont typeface="Wingdings" panose="05000000000000000000" pitchFamily="2" charset="2"/>
              <a:buChar char="q"/>
            </a:pPr>
            <a:r>
              <a:rPr lang="en-US" sz="2600" dirty="0">
                <a:solidFill>
                  <a:schemeClr val="tx1"/>
                </a:solidFill>
              </a:rPr>
              <a:t>Negotiated agreements with 8 or eligible jurisdictions to delegate PLHA funding to the county. PLHA is the only ongoing source of funding for housing, and it was subject to reversion due to the fact that cities did not have capacity to apply for and manage these grants.</a:t>
            </a:r>
          </a:p>
          <a:p>
            <a:pPr marL="287338" indent="-287338">
              <a:buFont typeface="Wingdings" panose="05000000000000000000" pitchFamily="2" charset="2"/>
              <a:buChar char="q"/>
            </a:pPr>
            <a:r>
              <a:rPr lang="en-US" sz="2600" dirty="0">
                <a:solidFill>
                  <a:schemeClr val="tx1"/>
                </a:solidFill>
              </a:rPr>
              <a:t>Siskiyou County successfully administered the ESG-CV emergency shelter program during the winters of 2021 and 2022 and was offered additional funding through the CoC based on performance.</a:t>
            </a:r>
          </a:p>
          <a:p>
            <a:pPr marL="287338" indent="-287338">
              <a:buFont typeface="Wingdings" panose="05000000000000000000" pitchFamily="2" charset="2"/>
              <a:buChar char="q"/>
            </a:pPr>
            <a:r>
              <a:rPr lang="en-US" sz="2600" dirty="0">
                <a:solidFill>
                  <a:schemeClr val="tx1"/>
                </a:solidFill>
              </a:rPr>
              <a:t>SSD staff managed the 12 FEMA and HSP trailers and provided safe housing for families and individuals recovering from COVID-19 throughout the pandemic and beyond.</a:t>
            </a:r>
          </a:p>
          <a:p>
            <a:pPr marL="287338" indent="-287338">
              <a:buFont typeface="Wingdings" panose="05000000000000000000" pitchFamily="2" charset="2"/>
              <a:buChar char="q"/>
            </a:pPr>
            <a:r>
              <a:rPr lang="en-US" sz="2600" dirty="0">
                <a:solidFill>
                  <a:schemeClr val="tx1"/>
                </a:solidFill>
              </a:rPr>
              <a:t>Siskiyou Crossroads is nearing completion and applications for both the low-income housing units and the NPLH units will open in the next few months.</a:t>
            </a:r>
          </a:p>
        </p:txBody>
      </p:sp>
      <p:sp>
        <p:nvSpPr>
          <p:cNvPr id="6" name="Text Placeholder 5">
            <a:extLst>
              <a:ext uri="{FF2B5EF4-FFF2-40B4-BE49-F238E27FC236}">
                <a16:creationId xmlns:a16="http://schemas.microsoft.com/office/drawing/2014/main" id="{68E9B5BC-E01F-743D-33A2-72832AEAF3FE}"/>
              </a:ext>
            </a:extLst>
          </p:cNvPr>
          <p:cNvSpPr>
            <a:spLocks noGrp="1"/>
          </p:cNvSpPr>
          <p:nvPr>
            <p:ph type="body" sz="quarter" idx="3"/>
          </p:nvPr>
        </p:nvSpPr>
        <p:spPr>
          <a:xfrm>
            <a:off x="6519988" y="2284138"/>
            <a:ext cx="4614023" cy="365125"/>
          </a:xfrm>
        </p:spPr>
        <p:txBody>
          <a:bodyPr anchor="t">
            <a:noAutofit/>
          </a:bodyPr>
          <a:lstStyle/>
          <a:p>
            <a:r>
              <a:rPr lang="en-US" dirty="0"/>
              <a:t>CHALLENGES</a:t>
            </a:r>
          </a:p>
        </p:txBody>
      </p:sp>
      <p:sp>
        <p:nvSpPr>
          <p:cNvPr id="7" name="Content Placeholder 6">
            <a:extLst>
              <a:ext uri="{FF2B5EF4-FFF2-40B4-BE49-F238E27FC236}">
                <a16:creationId xmlns:a16="http://schemas.microsoft.com/office/drawing/2014/main" id="{1398F12F-8793-24CD-6CF0-1A84BE1087A6}"/>
              </a:ext>
            </a:extLst>
          </p:cNvPr>
          <p:cNvSpPr>
            <a:spLocks noGrp="1"/>
          </p:cNvSpPr>
          <p:nvPr>
            <p:ph sz="quarter" idx="4"/>
          </p:nvPr>
        </p:nvSpPr>
        <p:spPr>
          <a:xfrm>
            <a:off x="6320798" y="2750548"/>
            <a:ext cx="4614022" cy="2314623"/>
          </a:xfrm>
        </p:spPr>
        <p:txBody>
          <a:bodyPr>
            <a:normAutofit/>
          </a:bodyPr>
          <a:lstStyle/>
          <a:p>
            <a:pPr marL="511175" lvl="1" indent="-311150">
              <a:buFont typeface="Wingdings" panose="05000000000000000000" pitchFamily="2" charset="2"/>
              <a:buChar char="q"/>
            </a:pPr>
            <a:r>
              <a:rPr lang="en-US" sz="1400" dirty="0">
                <a:solidFill>
                  <a:schemeClr val="tx1"/>
                </a:solidFill>
              </a:rPr>
              <a:t>Inconsistent funding</a:t>
            </a:r>
          </a:p>
          <a:p>
            <a:pPr marL="511175" lvl="1" indent="-311150">
              <a:buFont typeface="Wingdings" panose="05000000000000000000" pitchFamily="2" charset="2"/>
              <a:buChar char="q"/>
            </a:pPr>
            <a:r>
              <a:rPr lang="en-US" sz="1400" dirty="0">
                <a:solidFill>
                  <a:schemeClr val="tx1"/>
                </a:solidFill>
              </a:rPr>
              <a:t>Lack of housing stock and appropriate housing options for higher need customers</a:t>
            </a:r>
          </a:p>
          <a:p>
            <a:pPr marL="511175" lvl="1" indent="-311150">
              <a:buFont typeface="Wingdings" panose="05000000000000000000" pitchFamily="2" charset="2"/>
              <a:buChar char="q"/>
            </a:pPr>
            <a:r>
              <a:rPr lang="en-US" sz="1400" dirty="0">
                <a:solidFill>
                  <a:schemeClr val="tx1"/>
                </a:solidFill>
              </a:rPr>
              <a:t>Lack of housing service providers</a:t>
            </a:r>
          </a:p>
          <a:p>
            <a:pPr marL="511175" lvl="1" indent="-311150">
              <a:buFont typeface="Wingdings" panose="05000000000000000000" pitchFamily="2" charset="2"/>
              <a:buChar char="q"/>
            </a:pPr>
            <a:r>
              <a:rPr lang="en-US" sz="1400" dirty="0">
                <a:solidFill>
                  <a:schemeClr val="tx1"/>
                </a:solidFill>
              </a:rPr>
              <a:t>Lack of internal/local expertise housing development</a:t>
            </a:r>
          </a:p>
          <a:p>
            <a:pPr marL="511175" lvl="1" indent="-311150">
              <a:buFont typeface="Wingdings" panose="05000000000000000000" pitchFamily="2" charset="2"/>
              <a:buChar char="q"/>
            </a:pPr>
            <a:r>
              <a:rPr lang="en-US" sz="1400" dirty="0">
                <a:solidFill>
                  <a:schemeClr val="tx1"/>
                </a:solidFill>
              </a:rPr>
              <a:t>Urgency of addressing homelessness</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p:txBody>
      </p:sp>
      <p:sp>
        <p:nvSpPr>
          <p:cNvPr id="10" name="Text Placeholder 3">
            <a:extLst>
              <a:ext uri="{FF2B5EF4-FFF2-40B4-BE49-F238E27FC236}">
                <a16:creationId xmlns:a16="http://schemas.microsoft.com/office/drawing/2014/main" id="{5828A553-070F-6D0B-914E-6922271E5E3D}"/>
              </a:ext>
            </a:extLst>
          </p:cNvPr>
          <p:cNvSpPr>
            <a:spLocks noGrp="1"/>
          </p:cNvSpPr>
          <p:nvPr>
            <p:ph type="body" sz="quarter" idx="14"/>
          </p:nvPr>
        </p:nvSpPr>
        <p:spPr>
          <a:xfrm>
            <a:off x="1300988" y="2307951"/>
            <a:ext cx="4614863" cy="682625"/>
          </a:xfrm>
        </p:spPr>
        <p:txBody>
          <a:bodyPr anchor="t">
            <a:normAutofit/>
          </a:bodyPr>
          <a:lstStyle/>
          <a:p>
            <a:r>
              <a:rPr lang="en-US" dirty="0">
                <a:solidFill>
                  <a:schemeClr val="tx1"/>
                </a:solidFill>
              </a:rPr>
              <a:t>SUCCESSES</a:t>
            </a:r>
          </a:p>
        </p:txBody>
      </p:sp>
    </p:spTree>
    <p:extLst>
      <p:ext uri="{BB962C8B-B14F-4D97-AF65-F5344CB8AC3E}">
        <p14:creationId xmlns:p14="http://schemas.microsoft.com/office/powerpoint/2010/main" val="73281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a:extLst>
              <a:ext uri="{FF2B5EF4-FFF2-40B4-BE49-F238E27FC236}">
                <a16:creationId xmlns:a16="http://schemas.microsoft.com/office/drawing/2014/main" id="{F311589D-80A2-49DE-B70B-25A1F203BA29}"/>
              </a:ext>
            </a:extLst>
          </p:cNvPr>
          <p:cNvSpPr>
            <a:spLocks noGrp="1"/>
          </p:cNvSpPr>
          <p:nvPr>
            <p:ph type="title"/>
          </p:nvPr>
        </p:nvSpPr>
        <p:spPr>
          <a:xfrm>
            <a:off x="4974771" y="634946"/>
            <a:ext cx="6574972" cy="1450757"/>
          </a:xfrm>
        </p:spPr>
        <p:txBody>
          <a:bodyPr vert="horz" lIns="91440" tIns="45720" rIns="91440" bIns="45720" rtlCol="0" anchor="b">
            <a:normAutofit/>
          </a:bodyPr>
          <a:lstStyle/>
          <a:p>
            <a:pPr algn="l">
              <a:lnSpc>
                <a:spcPct val="85000"/>
              </a:lnSpc>
              <a:spcBef>
                <a:spcPct val="0"/>
              </a:spcBef>
            </a:pPr>
            <a:r>
              <a:rPr lang="en-US" sz="4800" spc="-50" dirty="0"/>
              <a:t>SUMMARY</a:t>
            </a:r>
          </a:p>
        </p:txBody>
      </p:sp>
      <p:pic>
        <p:nvPicPr>
          <p:cNvPr id="19" name="Picture Placeholder 18">
            <a:extLst>
              <a:ext uri="{FF2B5EF4-FFF2-40B4-BE49-F238E27FC236}">
                <a16:creationId xmlns:a16="http://schemas.microsoft.com/office/drawing/2014/main" id="{376137FC-0746-4C0E-887F-96182B70EB4C}"/>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13628" r="13628"/>
          <a:stretch/>
        </p:blipFill>
        <p:spPr>
          <a:xfrm>
            <a:off x="633999" y="1462751"/>
            <a:ext cx="4001315" cy="3669066"/>
          </a:xfrm>
          <a:prstGeom prst="rect">
            <a:avLst/>
          </a:prstGeom>
        </p:spPr>
      </p:pic>
      <p:cxnSp>
        <p:nvCxnSpPr>
          <p:cNvPr id="49" name="Straight Connector 4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87859F0-75FD-4814-B407-4CD21623F404}"/>
              </a:ext>
            </a:extLst>
          </p:cNvPr>
          <p:cNvSpPr>
            <a:spLocks noGrp="1"/>
          </p:cNvSpPr>
          <p:nvPr>
            <p:ph type="body" sz="quarter" idx="16"/>
          </p:nvPr>
        </p:nvSpPr>
        <p:spPr>
          <a:xfrm>
            <a:off x="4974769" y="2198914"/>
            <a:ext cx="6574973" cy="3670180"/>
          </a:xfrm>
        </p:spPr>
        <p:txBody>
          <a:bodyPr vert="horz" lIns="0" tIns="45720" rIns="0" bIns="45720" rtlCol="0">
            <a:normAutofit/>
          </a:bodyPr>
          <a:lstStyle/>
          <a:p>
            <a:r>
              <a:rPr lang="en-US" dirty="0">
                <a:solidFill>
                  <a:schemeClr val="tx1">
                    <a:lumMod val="75000"/>
                    <a:lumOff val="25000"/>
                  </a:schemeClr>
                </a:solidFill>
              </a:rPr>
              <a:t>The programs administered by HHSA are varied and complex, and the current rate of change within the department is greater than at any time in recent memory. Despite staffing shortages, covid fatigue and the fact that many staff are covering not only their own positions but vacancies as well, across the agency we are implementing new and innovative programs and are recognized in every division by other counties and by state agencies for our excellence. </a:t>
            </a:r>
          </a:p>
          <a:p>
            <a:r>
              <a:rPr lang="en-US" dirty="0">
                <a:solidFill>
                  <a:schemeClr val="tx1">
                    <a:lumMod val="75000"/>
                    <a:lumOff val="25000"/>
                  </a:schemeClr>
                </a:solidFill>
              </a:rPr>
              <a:t>Our staff are amazing, and it is my honor and privilege to serve with them. </a:t>
            </a:r>
          </a:p>
          <a:p>
            <a:endParaRPr lang="en-US" dirty="0">
              <a:solidFill>
                <a:schemeClr val="tx1">
                  <a:lumMod val="75000"/>
                  <a:lumOff val="25000"/>
                </a:schemeClr>
              </a:solidFill>
              <a:latin typeface="+mn-lt"/>
            </a:endParaRPr>
          </a:p>
        </p:txBody>
      </p:sp>
      <p:sp>
        <p:nvSpPr>
          <p:cNvPr id="51" name="Rectangle 5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2096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A1B78CF-69EF-488D-9E11-54555922BCA1}"/>
              </a:ext>
            </a:extLst>
          </p:cNvPr>
          <p:cNvSpPr>
            <a:spLocks noGrp="1"/>
          </p:cNvSpPr>
          <p:nvPr>
            <p:ph type="title"/>
          </p:nvPr>
        </p:nvSpPr>
        <p:spPr/>
        <p:txBody>
          <a:bodyPr/>
          <a:lstStyle/>
          <a:p>
            <a:r>
              <a:rPr lang="en-US" dirty="0"/>
              <a:t>THANK </a:t>
            </a:r>
            <a:br>
              <a:rPr lang="en-US" dirty="0"/>
            </a:br>
            <a:r>
              <a:rPr lang="en-US" dirty="0"/>
              <a:t>YOU</a:t>
            </a:r>
          </a:p>
        </p:txBody>
      </p:sp>
      <p:sp>
        <p:nvSpPr>
          <p:cNvPr id="3" name="Text Placeholder 2">
            <a:extLst>
              <a:ext uri="{FF2B5EF4-FFF2-40B4-BE49-F238E27FC236}">
                <a16:creationId xmlns:a16="http://schemas.microsoft.com/office/drawing/2014/main" id="{B0F8630A-9CF4-4ADC-9D44-A803993962BE}"/>
              </a:ext>
            </a:extLst>
          </p:cNvPr>
          <p:cNvSpPr>
            <a:spLocks noGrp="1"/>
          </p:cNvSpPr>
          <p:nvPr>
            <p:ph type="body" sz="quarter" idx="15"/>
          </p:nvPr>
        </p:nvSpPr>
        <p:spPr/>
        <p:txBody>
          <a:bodyPr/>
          <a:lstStyle/>
          <a:p>
            <a:r>
              <a:rPr lang="en-US" dirty="0"/>
              <a:t>Sarah Collard, Ph.D., </a:t>
            </a:r>
          </a:p>
          <a:p>
            <a:r>
              <a:rPr lang="en-US" dirty="0"/>
              <a:t>Agency Director</a:t>
            </a:r>
          </a:p>
          <a:p>
            <a:r>
              <a:rPr lang="en-US" dirty="0"/>
              <a:t>Siskiyou County Health and Human Services Agency</a:t>
            </a:r>
          </a:p>
          <a:p>
            <a:r>
              <a:rPr lang="en-US" dirty="0"/>
              <a:t>scollard@co.siskiyou.ca.us</a:t>
            </a:r>
          </a:p>
        </p:txBody>
      </p:sp>
      <p:pic>
        <p:nvPicPr>
          <p:cNvPr id="18" name="Picture Placeholder 17" descr="A picture containing diagram">
            <a:extLst>
              <a:ext uri="{FF2B5EF4-FFF2-40B4-BE49-F238E27FC236}">
                <a16:creationId xmlns:a16="http://schemas.microsoft.com/office/drawing/2014/main" id="{E88C614F-4388-8B70-98F3-0445C24DB4BA}"/>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3562" r="3562"/>
          <a:stretch>
            <a:fillRect/>
          </a:stretch>
        </p:blipFill>
        <p:spPr>
          <a:xfrm>
            <a:off x="750771" y="41952"/>
            <a:ext cx="6096000" cy="6164494"/>
          </a:xfrm>
        </p:spPr>
      </p:pic>
    </p:spTree>
    <p:extLst>
      <p:ext uri="{BB962C8B-B14F-4D97-AF65-F5344CB8AC3E}">
        <p14:creationId xmlns:p14="http://schemas.microsoft.com/office/powerpoint/2010/main" val="320888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35">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37">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2" name="Straight Connector 39">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3" name="Rectangle 41">
            <a:extLst>
              <a:ext uri="{FF2B5EF4-FFF2-40B4-BE49-F238E27FC236}">
                <a16:creationId xmlns:a16="http://schemas.microsoft.com/office/drawing/2014/main" id="{C3F32490-CF6A-459E-BBFE-90557857A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6956868" y="634946"/>
            <a:ext cx="4592874" cy="1450757"/>
          </a:xfrm>
        </p:spPr>
        <p:txBody>
          <a:bodyPr vert="horz" lIns="91440" tIns="45720" rIns="91440" bIns="45720" rtlCol="0" anchor="b">
            <a:normAutofit/>
          </a:bodyPr>
          <a:lstStyle/>
          <a:p>
            <a:pPr marL="0" algn="l">
              <a:lnSpc>
                <a:spcPct val="85000"/>
              </a:lnSpc>
              <a:spcBef>
                <a:spcPct val="0"/>
              </a:spcBef>
            </a:pPr>
            <a:r>
              <a:rPr lang="en-US" sz="4800" spc="-50" dirty="0"/>
              <a:t>BEHAVIORAL HEALTH DIVISION</a:t>
            </a:r>
          </a:p>
        </p:txBody>
      </p:sp>
      <p:sp>
        <p:nvSpPr>
          <p:cNvPr id="74" name="Rectangle 43">
            <a:extLst>
              <a:ext uri="{FF2B5EF4-FFF2-40B4-BE49-F238E27FC236}">
                <a16:creationId xmlns:a16="http://schemas.microsoft.com/office/drawing/2014/main" id="{3489CAE3-3AE0-4268-81CA-A98516EA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45">
            <a:extLst>
              <a:ext uri="{FF2B5EF4-FFF2-40B4-BE49-F238E27FC236}">
                <a16:creationId xmlns:a16="http://schemas.microsoft.com/office/drawing/2014/main" id="{852BC338-7802-42D3-85C9-B665508F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9">
            <a:extLst>
              <a:ext uri="{FF2B5EF4-FFF2-40B4-BE49-F238E27FC236}">
                <a16:creationId xmlns:a16="http://schemas.microsoft.com/office/drawing/2014/main" id="{2B177F5B-7DFE-4FD1-A148-077391BBE74C}"/>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3036" r="13036"/>
          <a:stretch/>
        </p:blipFill>
        <p:spPr>
          <a:xfrm>
            <a:off x="458336" y="768692"/>
            <a:ext cx="2784700" cy="2514320"/>
          </a:xfrm>
          <a:prstGeom prst="rect">
            <a:avLst/>
          </a:prstGeom>
        </p:spPr>
      </p:pic>
      <p:sp>
        <p:nvSpPr>
          <p:cNvPr id="76" name="Rectangle 47">
            <a:extLst>
              <a:ext uri="{FF2B5EF4-FFF2-40B4-BE49-F238E27FC236}">
                <a16:creationId xmlns:a16="http://schemas.microsoft.com/office/drawing/2014/main" id="{FC2AD4A0-4FAA-4F52-A315-4224B27BE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49">
            <a:extLst>
              <a:ext uri="{FF2B5EF4-FFF2-40B4-BE49-F238E27FC236}">
                <a16:creationId xmlns:a16="http://schemas.microsoft.com/office/drawing/2014/main" id="{373C1DFC-81C5-498E-9907-7AAE6F041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8" name="Rectangle 51">
            <a:extLst>
              <a:ext uri="{FF2B5EF4-FFF2-40B4-BE49-F238E27FC236}">
                <a16:creationId xmlns:a16="http://schemas.microsoft.com/office/drawing/2014/main" id="{8A4EEE51-0307-4CE8-813E-AE3BCEBA2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3">
            <a:extLst>
              <a:ext uri="{FF2B5EF4-FFF2-40B4-BE49-F238E27FC236}">
                <a16:creationId xmlns:a16="http://schemas.microsoft.com/office/drawing/2014/main" id="{E9D9FBD3-6E57-4B12-A90A-386ED8F08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Circle of smiling faces of children with heads together looking downwards">
            <a:extLst>
              <a:ext uri="{FF2B5EF4-FFF2-40B4-BE49-F238E27FC236}">
                <a16:creationId xmlns:a16="http://schemas.microsoft.com/office/drawing/2014/main" id="{46A4BCDE-7CC8-4957-9B87-CAA62EE09131}"/>
              </a:ext>
            </a:extLst>
          </p:cNvPr>
          <p:cNvPicPr>
            <a:picLocks noGrp="1" noChangeAspect="1"/>
          </p:cNvPicPr>
          <p:nvPr>
            <p:ph type="pic" sz="quarter" idx="10"/>
          </p:nvPr>
        </p:nvPicPr>
        <p:blipFill>
          <a:blip r:embed="rId5"/>
          <a:srcRect l="12926" r="12926"/>
          <a:stretch/>
        </p:blipFill>
        <p:spPr>
          <a:xfrm>
            <a:off x="3664752" y="3184350"/>
            <a:ext cx="2295082" cy="2066093"/>
          </a:xfrm>
          <a:prstGeom prst="rect">
            <a:avLst/>
          </a:prstGeom>
        </p:spPr>
      </p:pic>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6956868" y="2198914"/>
            <a:ext cx="4592874" cy="3670180"/>
          </a:xfrm>
        </p:spPr>
        <p:txBody>
          <a:bodyPr vert="horz" lIns="0" tIns="45720" rIns="0" bIns="45720" rtlCol="0">
            <a:normAutofit/>
          </a:bodyPr>
          <a:lstStyle/>
          <a:p>
            <a:r>
              <a:rPr lang="en-US" sz="1100" dirty="0">
                <a:solidFill>
                  <a:schemeClr val="tx1">
                    <a:lumMod val="75000"/>
                    <a:lumOff val="25000"/>
                  </a:schemeClr>
                </a:solidFill>
                <a:latin typeface="+mn-lt"/>
              </a:rPr>
              <a:t>The mission of the Behavioral Health Division is to promote the prevention of and recovery from mental illness and substance abuse for the individuals, families, and communities served, by providing accessible, caring, inclusive, and culturally respectful services.</a:t>
            </a:r>
          </a:p>
          <a:p>
            <a:r>
              <a:rPr lang="en-US" sz="1100" dirty="0">
                <a:solidFill>
                  <a:schemeClr val="tx1">
                    <a:lumMod val="75000"/>
                    <a:lumOff val="25000"/>
                  </a:schemeClr>
                </a:solidFill>
                <a:latin typeface="+mn-lt"/>
              </a:rPr>
              <a:t>Core Values:</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Promotion of wellness and recovery</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The integrity of individual and organizational actions</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Dignity, worth, and diversity of all people</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The intrinsic worth of our clients as human beings</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Importance of human relationships</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Open and honest communication amongst our members</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Contributions of each employee</a:t>
            </a:r>
          </a:p>
          <a:p>
            <a:pPr marL="342900" indent="-342900">
              <a:spcBef>
                <a:spcPts val="0"/>
              </a:spcBef>
              <a:buFont typeface="Calibri" panose="020F0502020204030204" pitchFamily="34" charset="0"/>
              <a:buChar char="•"/>
            </a:pPr>
            <a:r>
              <a:rPr lang="en-US" sz="1100" dirty="0">
                <a:solidFill>
                  <a:schemeClr val="tx1">
                    <a:lumMod val="75000"/>
                    <a:lumOff val="25000"/>
                  </a:schemeClr>
                </a:solidFill>
                <a:latin typeface="+mn-lt"/>
              </a:rPr>
              <a:t>Creation of an environment by which all persons can thrive and grow</a:t>
            </a:r>
          </a:p>
          <a:p>
            <a:r>
              <a:rPr lang="en-US" sz="1100" dirty="0">
                <a:solidFill>
                  <a:schemeClr val="tx1">
                    <a:lumMod val="75000"/>
                    <a:lumOff val="25000"/>
                  </a:schemeClr>
                </a:solidFill>
                <a:latin typeface="+mn-lt"/>
              </a:rPr>
              <a:t>The Behavioral Health Division provides a broad range of mental health and substance use disorder services. Specially trained county behavioral health staff members provide services in cooperation with community agencies and private health care providers. Behavioral Health serves seriously mentally ill adults and emotionally disturbed children, people of any age in a major crisis, and those whose lives are impacted by the use of drugs and/or alcohol.</a:t>
            </a:r>
          </a:p>
        </p:txBody>
      </p:sp>
      <p:sp>
        <p:nvSpPr>
          <p:cNvPr id="80" name="Rectangle 55">
            <a:extLst>
              <a:ext uri="{FF2B5EF4-FFF2-40B4-BE49-F238E27FC236}">
                <a16:creationId xmlns:a16="http://schemas.microsoft.com/office/drawing/2014/main" id="{25621158-452E-4C14-8946-B331F0D1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57">
            <a:extLst>
              <a:ext uri="{FF2B5EF4-FFF2-40B4-BE49-F238E27FC236}">
                <a16:creationId xmlns:a16="http://schemas.microsoft.com/office/drawing/2014/main" id="{055BE0DD-04F0-42E3-9EDE-2129B4A55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751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53EB6C-2F1B-3D43-7010-146BD6959746}"/>
              </a:ext>
            </a:extLst>
          </p:cNvPr>
          <p:cNvSpPr>
            <a:spLocks noGrp="1"/>
          </p:cNvSpPr>
          <p:nvPr>
            <p:ph type="title"/>
          </p:nvPr>
        </p:nvSpPr>
        <p:spPr>
          <a:xfrm>
            <a:off x="1097280" y="286604"/>
            <a:ext cx="10058400" cy="686802"/>
          </a:xfrm>
        </p:spPr>
        <p:txBody>
          <a:bodyPr vert="horz" lIns="91440" tIns="45720" rIns="91440" bIns="45720" rtlCol="0" anchor="t">
            <a:normAutofit fontScale="90000"/>
          </a:bodyPr>
          <a:lstStyle/>
          <a:p>
            <a:pPr algn="l">
              <a:lnSpc>
                <a:spcPct val="85000"/>
              </a:lnSpc>
              <a:spcBef>
                <a:spcPct val="0"/>
              </a:spcBef>
            </a:pPr>
            <a:r>
              <a:rPr lang="en-US" sz="4800" spc="-50" dirty="0">
                <a:solidFill>
                  <a:schemeClr val="tx1">
                    <a:lumMod val="75000"/>
                    <a:lumOff val="25000"/>
                  </a:schemeClr>
                </a:solidFill>
              </a:rPr>
              <a:t>Behavioral Health Programs</a:t>
            </a:r>
          </a:p>
        </p:txBody>
      </p:sp>
      <p:graphicFrame>
        <p:nvGraphicFramePr>
          <p:cNvPr id="9" name="TextBox 6">
            <a:extLst>
              <a:ext uri="{FF2B5EF4-FFF2-40B4-BE49-F238E27FC236}">
                <a16:creationId xmlns:a16="http://schemas.microsoft.com/office/drawing/2014/main" id="{FF5F17AE-F70C-B236-0360-33B470A0CB08}"/>
              </a:ext>
            </a:extLst>
          </p:cNvPr>
          <p:cNvGraphicFramePr/>
          <p:nvPr>
            <p:extLst>
              <p:ext uri="{D42A27DB-BD31-4B8C-83A1-F6EECF244321}">
                <p14:modId xmlns:p14="http://schemas.microsoft.com/office/powerpoint/2010/main" val="2391906818"/>
              </p:ext>
            </p:extLst>
          </p:nvPr>
        </p:nvGraphicFramePr>
        <p:xfrm>
          <a:off x="1097280" y="889233"/>
          <a:ext cx="10256519" cy="5378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40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53EB6C-2F1B-3D43-7010-146BD6959746}"/>
              </a:ext>
            </a:extLst>
          </p:cNvPr>
          <p:cNvSpPr>
            <a:spLocks noGrp="1"/>
          </p:cNvSpPr>
          <p:nvPr>
            <p:ph type="title"/>
          </p:nvPr>
        </p:nvSpPr>
        <p:spPr>
          <a:xfrm>
            <a:off x="1097280" y="269186"/>
            <a:ext cx="10058400" cy="686802"/>
          </a:xfrm>
        </p:spPr>
        <p:txBody>
          <a:bodyPr vert="horz" lIns="91440" tIns="45720" rIns="91440" bIns="45720" rtlCol="0" anchor="t">
            <a:normAutofit/>
          </a:bodyPr>
          <a:lstStyle/>
          <a:p>
            <a:pPr algn="l">
              <a:lnSpc>
                <a:spcPct val="85000"/>
              </a:lnSpc>
              <a:spcBef>
                <a:spcPct val="0"/>
              </a:spcBef>
            </a:pPr>
            <a:r>
              <a:rPr lang="en-US" spc="-50" dirty="0">
                <a:solidFill>
                  <a:schemeClr val="tx1">
                    <a:lumMod val="75000"/>
                    <a:lumOff val="25000"/>
                  </a:schemeClr>
                </a:solidFill>
              </a:rPr>
              <a:t>Behavioral Health Programs Continued</a:t>
            </a:r>
          </a:p>
        </p:txBody>
      </p:sp>
      <p:graphicFrame>
        <p:nvGraphicFramePr>
          <p:cNvPr id="9" name="TextBox 6">
            <a:extLst>
              <a:ext uri="{FF2B5EF4-FFF2-40B4-BE49-F238E27FC236}">
                <a16:creationId xmlns:a16="http://schemas.microsoft.com/office/drawing/2014/main" id="{FF5F17AE-F70C-B236-0360-33B470A0CB08}"/>
              </a:ext>
            </a:extLst>
          </p:cNvPr>
          <p:cNvGraphicFramePr/>
          <p:nvPr>
            <p:extLst>
              <p:ext uri="{D42A27DB-BD31-4B8C-83A1-F6EECF244321}">
                <p14:modId xmlns:p14="http://schemas.microsoft.com/office/powerpoint/2010/main" val="36560572"/>
              </p:ext>
            </p:extLst>
          </p:nvPr>
        </p:nvGraphicFramePr>
        <p:xfrm>
          <a:off x="1036320" y="696686"/>
          <a:ext cx="10317479" cy="5500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021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A1AA927-36AB-B800-BCCF-821FBFAFBF7B}"/>
              </a:ext>
            </a:extLst>
          </p:cNvPr>
          <p:cNvGraphicFramePr>
            <a:graphicFrameLocks noGrp="1"/>
          </p:cNvGraphicFramePr>
          <p:nvPr>
            <p:extLst>
              <p:ext uri="{D42A27DB-BD31-4B8C-83A1-F6EECF244321}">
                <p14:modId xmlns:p14="http://schemas.microsoft.com/office/powerpoint/2010/main" val="1420278189"/>
              </p:ext>
            </p:extLst>
          </p:nvPr>
        </p:nvGraphicFramePr>
        <p:xfrm>
          <a:off x="1497875" y="583474"/>
          <a:ext cx="8943702" cy="5484234"/>
        </p:xfrm>
        <a:graphic>
          <a:graphicData uri="http://schemas.openxmlformats.org/drawingml/2006/table">
            <a:tbl>
              <a:tblPr firstRow="1" bandRow="1">
                <a:tableStyleId>{5C22544A-7EE6-4342-B048-85BDC9FD1C3A}</a:tableStyleId>
              </a:tblPr>
              <a:tblGrid>
                <a:gridCol w="8943702">
                  <a:extLst>
                    <a:ext uri="{9D8B030D-6E8A-4147-A177-3AD203B41FA5}">
                      <a16:colId xmlns:a16="http://schemas.microsoft.com/office/drawing/2014/main" val="327641642"/>
                    </a:ext>
                  </a:extLst>
                </a:gridCol>
              </a:tblGrid>
              <a:tr h="659138">
                <a:tc>
                  <a:txBody>
                    <a:bodyPr/>
                    <a:lstStyle/>
                    <a:p>
                      <a:pPr algn="ctr"/>
                      <a:r>
                        <a:rPr lang="en-US" sz="3200" b="0" dirty="0">
                          <a:solidFill>
                            <a:schemeClr val="bg1"/>
                          </a:solidFill>
                        </a:rPr>
                        <a:t>BEHAVIORAL HEALTH NEW INITIATIVES</a:t>
                      </a:r>
                      <a:r>
                        <a:rPr lang="en-US" sz="3600" b="0" dirty="0">
                          <a:solidFill>
                            <a:schemeClr val="bg1"/>
                          </a:solidFill>
                        </a:rPr>
                        <a:t> IN FY 22/23</a:t>
                      </a:r>
                      <a:endParaRPr lang="en-US" sz="3600" b="0" dirty="0">
                        <a:solidFill>
                          <a:schemeClr val="bg1"/>
                        </a:solidFill>
                        <a:latin typeface="+mj-lt"/>
                      </a:endParaRPr>
                    </a:p>
                  </a:txBody>
                  <a:tcPr>
                    <a:solidFill>
                      <a:schemeClr val="accent2"/>
                    </a:solidFill>
                  </a:tcPr>
                </a:tc>
                <a:extLst>
                  <a:ext uri="{0D108BD9-81ED-4DB2-BD59-A6C34878D82A}">
                    <a16:rowId xmlns:a16="http://schemas.microsoft.com/office/drawing/2014/main" val="2242801522"/>
                  </a:ext>
                </a:extLst>
              </a:tr>
              <a:tr h="2793488">
                <a:tc>
                  <a:txBody>
                    <a:bodyPr/>
                    <a:lstStyle/>
                    <a:p>
                      <a:pPr algn="just"/>
                      <a:r>
                        <a:rPr lang="en-US" sz="1400" b="1" kern="1200" dirty="0">
                          <a:solidFill>
                            <a:schemeClr val="tx1"/>
                          </a:solidFill>
                        </a:rPr>
                        <a:t>California Advancing and Innovating Medi-Cal (Cal AIM) </a:t>
                      </a:r>
                      <a:r>
                        <a:rPr lang="en-US" sz="1400" kern="1200" dirty="0">
                          <a:solidFill>
                            <a:schemeClr val="tx1"/>
                          </a:solidFill>
                        </a:rPr>
                        <a:t>– </a:t>
                      </a:r>
                      <a:r>
                        <a:rPr lang="en-US" sz="1400" kern="1200" dirty="0">
                          <a:solidFill>
                            <a:schemeClr val="tx1"/>
                          </a:solidFill>
                          <a:latin typeface="+mj-lt"/>
                        </a:rPr>
                        <a:t>Most significant overhaul of the Medi-Cal system in decades, Cal Aim is strengthening the state’s behavioral health continuum of care for all Californians, including Medi-Cal beneficiaries living with serious mental illness, serious emotional disturbance, or substance use disorder. The goal is to improve outcomes for people living with the most complex needs through better coordinated treatment, and to allow providers to respond in a patient-centered manner.</a:t>
                      </a:r>
                    </a:p>
                    <a:p>
                      <a:pPr algn="just"/>
                      <a:r>
                        <a:rPr lang="en-US" sz="1400" u="sng" kern="1200" dirty="0">
                          <a:solidFill>
                            <a:schemeClr val="tx1"/>
                          </a:solidFill>
                          <a:latin typeface="+mj-lt"/>
                        </a:rPr>
                        <a:t>Cal AIM has three primary goals:</a:t>
                      </a:r>
                    </a:p>
                    <a:p>
                      <a:pPr marL="342900" indent="-342900" algn="just">
                        <a:buFont typeface="+mj-lt"/>
                        <a:buAutoNum type="arabicPeriod"/>
                      </a:pPr>
                      <a:r>
                        <a:rPr lang="en-US" sz="1400" kern="1200" dirty="0">
                          <a:solidFill>
                            <a:schemeClr val="tx1"/>
                          </a:solidFill>
                          <a:latin typeface="+mj-lt"/>
                        </a:rPr>
                        <a:t>Identify and manage member risk and need through whole person care approaches and addressing Social Determinants of Health.</a:t>
                      </a:r>
                    </a:p>
                    <a:p>
                      <a:pPr marL="342900" indent="-342900" algn="just">
                        <a:buFont typeface="+mj-lt"/>
                        <a:buAutoNum type="arabicPeriod"/>
                      </a:pPr>
                      <a:r>
                        <a:rPr lang="en-US" sz="1400" kern="1200" dirty="0">
                          <a:solidFill>
                            <a:schemeClr val="tx1"/>
                          </a:solidFill>
                          <a:latin typeface="+mj-lt"/>
                        </a:rPr>
                        <a:t>Move Medi-Cal to more consistent and seamless system by reducing complexity and increasing flexibility.</a:t>
                      </a:r>
                    </a:p>
                    <a:p>
                      <a:pPr marL="342900" indent="-342900" algn="just">
                        <a:buFont typeface="+mj-lt"/>
                        <a:buAutoNum type="arabicPeriod"/>
                      </a:pPr>
                      <a:r>
                        <a:rPr lang="en-US" sz="1400" kern="1200" dirty="0">
                          <a:solidFill>
                            <a:schemeClr val="tx1"/>
                          </a:solidFill>
                          <a:latin typeface="+mj-lt"/>
                        </a:rPr>
                        <a:t>Improve quality outcomes, reduce health disparities, and drive delivery system transformation and innovation through value-base initiatives, modernization of systems and payment reform.</a:t>
                      </a:r>
                    </a:p>
                    <a:p>
                      <a:endParaRPr lang="en-US" dirty="0"/>
                    </a:p>
                  </a:txBody>
                  <a:tcPr/>
                </a:tc>
                <a:extLst>
                  <a:ext uri="{0D108BD9-81ED-4DB2-BD59-A6C34878D82A}">
                    <a16:rowId xmlns:a16="http://schemas.microsoft.com/office/drawing/2014/main" val="4077115881"/>
                  </a:ext>
                </a:extLst>
              </a:tr>
              <a:tr h="378362">
                <a:tc>
                  <a:txBody>
                    <a:bodyPr/>
                    <a:lstStyle/>
                    <a:p>
                      <a:r>
                        <a:rPr lang="en-US" sz="1400" b="1" dirty="0"/>
                        <a:t>Payment Reform </a:t>
                      </a:r>
                      <a:r>
                        <a:rPr lang="en-US" sz="1400" dirty="0"/>
                        <a:t>– </a:t>
                      </a:r>
                      <a:r>
                        <a:rPr lang="en-US" sz="1400" dirty="0">
                          <a:latin typeface="+mj-lt"/>
                        </a:rPr>
                        <a:t>Significant change for the department, moving from a cost-based system to an Inter Governmental Transfer system</a:t>
                      </a:r>
                    </a:p>
                  </a:txBody>
                  <a:tcPr/>
                </a:tc>
                <a:extLst>
                  <a:ext uri="{0D108BD9-81ED-4DB2-BD59-A6C34878D82A}">
                    <a16:rowId xmlns:a16="http://schemas.microsoft.com/office/drawing/2014/main" val="3505992569"/>
                  </a:ext>
                </a:extLst>
              </a:tr>
              <a:tr h="378362">
                <a:tc>
                  <a:txBody>
                    <a:bodyPr/>
                    <a:lstStyle/>
                    <a:p>
                      <a:r>
                        <a:rPr lang="en-US" sz="1400" b="1" dirty="0"/>
                        <a:t>Transition to new Electronic Medical Records</a:t>
                      </a:r>
                      <a:endParaRPr lang="en-US" sz="1400" b="1" dirty="0">
                        <a:latin typeface="+mj-lt"/>
                      </a:endParaRPr>
                    </a:p>
                  </a:txBody>
                  <a:tcPr/>
                </a:tc>
                <a:extLst>
                  <a:ext uri="{0D108BD9-81ED-4DB2-BD59-A6C34878D82A}">
                    <a16:rowId xmlns:a16="http://schemas.microsoft.com/office/drawing/2014/main" val="2043923384"/>
                  </a:ext>
                </a:extLst>
              </a:tr>
              <a:tr h="378362">
                <a:tc>
                  <a:txBody>
                    <a:bodyPr/>
                    <a:lstStyle/>
                    <a:p>
                      <a:r>
                        <a:rPr lang="en-US" sz="1400" b="1" dirty="0"/>
                        <a:t>Mobile Crisis</a:t>
                      </a:r>
                      <a:r>
                        <a:rPr lang="en-US" sz="1400" b="0" dirty="0"/>
                        <a:t> - </a:t>
                      </a:r>
                      <a:r>
                        <a:rPr lang="en-US" sz="1400" b="0" dirty="0">
                          <a:latin typeface="+mj-lt"/>
                        </a:rPr>
                        <a:t>Required to have 24/7 mobile crisis services implemented by December 31, 2023</a:t>
                      </a:r>
                      <a:endParaRPr lang="en-US" sz="1400" b="1" dirty="0">
                        <a:latin typeface="+mj-lt"/>
                      </a:endParaRPr>
                    </a:p>
                  </a:txBody>
                  <a:tcPr/>
                </a:tc>
                <a:extLst>
                  <a:ext uri="{0D108BD9-81ED-4DB2-BD59-A6C34878D82A}">
                    <a16:rowId xmlns:a16="http://schemas.microsoft.com/office/drawing/2014/main" val="2978895414"/>
                  </a:ext>
                </a:extLst>
              </a:tr>
              <a:tr h="378362">
                <a:tc>
                  <a:txBody>
                    <a:bodyPr/>
                    <a:lstStyle/>
                    <a:p>
                      <a:r>
                        <a:rPr lang="en-US" sz="1400" b="1" dirty="0"/>
                        <a:t>CARE Court</a:t>
                      </a:r>
                      <a:r>
                        <a:rPr lang="en-US" sz="1400" b="0" dirty="0"/>
                        <a:t> – </a:t>
                      </a:r>
                      <a:r>
                        <a:rPr lang="en-US" sz="1400" b="0" dirty="0">
                          <a:latin typeface="+mj-lt"/>
                        </a:rPr>
                        <a:t>Implementation by December 1, 2024</a:t>
                      </a:r>
                      <a:endParaRPr lang="en-US" sz="1400" b="1" dirty="0">
                        <a:latin typeface="+mj-lt"/>
                      </a:endParaRPr>
                    </a:p>
                  </a:txBody>
                  <a:tcPr/>
                </a:tc>
                <a:extLst>
                  <a:ext uri="{0D108BD9-81ED-4DB2-BD59-A6C34878D82A}">
                    <a16:rowId xmlns:a16="http://schemas.microsoft.com/office/drawing/2014/main" val="404622241"/>
                  </a:ext>
                </a:extLst>
              </a:tr>
              <a:tr h="378362">
                <a:tc>
                  <a:txBody>
                    <a:bodyPr/>
                    <a:lstStyle/>
                    <a:p>
                      <a:r>
                        <a:rPr lang="en-US" sz="1400" b="1" dirty="0"/>
                        <a:t>First Episode Psychosis Program</a:t>
                      </a:r>
                      <a:endParaRPr lang="en-US" sz="1400" b="1" dirty="0">
                        <a:latin typeface="+mj-lt"/>
                      </a:endParaRPr>
                    </a:p>
                  </a:txBody>
                  <a:tcPr/>
                </a:tc>
                <a:extLst>
                  <a:ext uri="{0D108BD9-81ED-4DB2-BD59-A6C34878D82A}">
                    <a16:rowId xmlns:a16="http://schemas.microsoft.com/office/drawing/2014/main" val="46196127"/>
                  </a:ext>
                </a:extLst>
              </a:tr>
            </a:tbl>
          </a:graphicData>
        </a:graphic>
      </p:graphicFrame>
    </p:spTree>
    <p:extLst>
      <p:ext uri="{BB962C8B-B14F-4D97-AF65-F5344CB8AC3E}">
        <p14:creationId xmlns:p14="http://schemas.microsoft.com/office/powerpoint/2010/main" val="150591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A03A-5D89-FE0D-6FAF-73A0BBFA6D44}"/>
              </a:ext>
            </a:extLst>
          </p:cNvPr>
          <p:cNvSpPr>
            <a:spLocks noGrp="1"/>
          </p:cNvSpPr>
          <p:nvPr>
            <p:ph type="title"/>
          </p:nvPr>
        </p:nvSpPr>
        <p:spPr>
          <a:xfrm>
            <a:off x="1066800" y="651729"/>
            <a:ext cx="10058400" cy="1075472"/>
          </a:xfrm>
        </p:spPr>
        <p:txBody>
          <a:bodyPr anchor="ctr">
            <a:normAutofit/>
          </a:bodyPr>
          <a:lstStyle/>
          <a:p>
            <a:pPr algn="ctr"/>
            <a:r>
              <a:rPr lang="en-US" sz="4400" dirty="0"/>
              <a:t>Behavioral Health Successes and Challenges</a:t>
            </a:r>
          </a:p>
        </p:txBody>
      </p:sp>
      <p:sp>
        <p:nvSpPr>
          <p:cNvPr id="3" name="Content Placeholder 2">
            <a:extLst>
              <a:ext uri="{FF2B5EF4-FFF2-40B4-BE49-F238E27FC236}">
                <a16:creationId xmlns:a16="http://schemas.microsoft.com/office/drawing/2014/main" id="{48A1A226-5341-AF99-A13D-5E0976A49960}"/>
              </a:ext>
            </a:extLst>
          </p:cNvPr>
          <p:cNvSpPr>
            <a:spLocks noGrp="1"/>
          </p:cNvSpPr>
          <p:nvPr>
            <p:ph sz="half" idx="1"/>
          </p:nvPr>
        </p:nvSpPr>
        <p:spPr>
          <a:solidFill>
            <a:schemeClr val="accent2">
              <a:lumMod val="20000"/>
              <a:lumOff val="80000"/>
            </a:schemeClr>
          </a:solidFill>
        </p:spPr>
        <p:txBody>
          <a:bodyPr>
            <a:normAutofit fontScale="62500" lnSpcReduction="20000"/>
          </a:bodyPr>
          <a:lstStyle/>
          <a:p>
            <a:r>
              <a:rPr lang="en-US" sz="2300" b="1" dirty="0">
                <a:solidFill>
                  <a:schemeClr val="accent2"/>
                </a:solidFill>
              </a:rPr>
              <a:t>Successes:</a:t>
            </a:r>
          </a:p>
          <a:p>
            <a:pPr marL="285750" indent="-285750">
              <a:buFont typeface="Wingdings" panose="05000000000000000000" pitchFamily="2" charset="2"/>
              <a:buChar char="Ø"/>
            </a:pPr>
            <a:r>
              <a:rPr lang="en-US" dirty="0">
                <a:solidFill>
                  <a:schemeClr val="tx1"/>
                </a:solidFill>
                <a:latin typeface="+mj-lt"/>
              </a:rPr>
              <a:t>Kept doors open and provided all mandated services throughout the COVID-19 pandemic and successfully transitioned services to telehealth. This transition has allowed for on-going therapy services despite significant staffing shortages.</a:t>
            </a:r>
          </a:p>
          <a:p>
            <a:pPr marL="285750" indent="-285750">
              <a:buFont typeface="Wingdings" panose="05000000000000000000" pitchFamily="2" charset="2"/>
              <a:buChar char="Ø"/>
            </a:pPr>
            <a:r>
              <a:rPr lang="en-US" dirty="0">
                <a:solidFill>
                  <a:schemeClr val="tx1"/>
                </a:solidFill>
                <a:latin typeface="+mj-lt"/>
              </a:rPr>
              <a:t>Awarded $3,174,751.00 in funding for student mental health; working with SCOE and Grenada Elementary to build our mental health services in the schools.</a:t>
            </a:r>
          </a:p>
          <a:p>
            <a:pPr marL="285750" indent="-285750">
              <a:buFont typeface="Wingdings" panose="05000000000000000000" pitchFamily="2" charset="2"/>
              <a:buChar char="Ø"/>
            </a:pPr>
            <a:r>
              <a:rPr lang="en-US" dirty="0">
                <a:solidFill>
                  <a:schemeClr val="tx1"/>
                </a:solidFill>
                <a:latin typeface="+mj-lt"/>
              </a:rPr>
              <a:t>In partnership with the Courts, Probation, District Attorney and Police Department, developed a Mental Health Diversion program. This program provides housing and supportive services for individuals involved in the criminal justice system. To date 149 clients have been evaluated for MH diversion, 58 have participated in the program, 21 have graduated. One has re-offended.</a:t>
            </a:r>
          </a:p>
          <a:p>
            <a:pPr marL="285750" indent="-285750">
              <a:buFont typeface="Wingdings" panose="05000000000000000000" pitchFamily="2" charset="2"/>
              <a:buChar char="Ø"/>
            </a:pPr>
            <a:r>
              <a:rPr lang="en-US" dirty="0">
                <a:solidFill>
                  <a:schemeClr val="tx1"/>
                </a:solidFill>
                <a:latin typeface="+mj-lt"/>
              </a:rPr>
              <a:t>Awarded $2,148,353.00 for Project Base Camp – Issued RFP.</a:t>
            </a:r>
          </a:p>
          <a:p>
            <a:pPr marL="285750" indent="-285750">
              <a:buFont typeface="Wingdings" panose="05000000000000000000" pitchFamily="2" charset="2"/>
              <a:buChar char="Ø"/>
            </a:pPr>
            <a:r>
              <a:rPr lang="en-US" dirty="0">
                <a:solidFill>
                  <a:schemeClr val="tx1"/>
                </a:solidFill>
                <a:latin typeface="+mj-lt"/>
              </a:rPr>
              <a:t>Successfully completed Triennial Review with disallowance of a single note.</a:t>
            </a:r>
          </a:p>
          <a:p>
            <a:pPr marL="285750" indent="-285750">
              <a:buFont typeface="Wingdings" panose="05000000000000000000" pitchFamily="2" charset="2"/>
              <a:buChar char="Ø"/>
            </a:pPr>
            <a:r>
              <a:rPr lang="en-US" dirty="0">
                <a:solidFill>
                  <a:schemeClr val="tx1"/>
                </a:solidFill>
                <a:latin typeface="+mj-lt"/>
              </a:rPr>
              <a:t>Have met implementation deadlines for multiple new initiatives.</a:t>
            </a:r>
          </a:p>
          <a:p>
            <a:pPr marL="285750" indent="-285750">
              <a:buFont typeface="Wingdings" panose="05000000000000000000" pitchFamily="2" charset="2"/>
              <a:buChar char="Ø"/>
            </a:pPr>
            <a:endParaRPr lang="en-US" dirty="0"/>
          </a:p>
          <a:p>
            <a:endParaRPr lang="en-US" dirty="0"/>
          </a:p>
        </p:txBody>
      </p:sp>
      <p:sp>
        <p:nvSpPr>
          <p:cNvPr id="4" name="Content Placeholder 3">
            <a:extLst>
              <a:ext uri="{FF2B5EF4-FFF2-40B4-BE49-F238E27FC236}">
                <a16:creationId xmlns:a16="http://schemas.microsoft.com/office/drawing/2014/main" id="{42A08717-4734-204A-BC33-04BDA99EA4F6}"/>
              </a:ext>
            </a:extLst>
          </p:cNvPr>
          <p:cNvSpPr>
            <a:spLocks noGrp="1"/>
          </p:cNvSpPr>
          <p:nvPr>
            <p:ph sz="half" idx="2"/>
          </p:nvPr>
        </p:nvSpPr>
        <p:spPr>
          <a:solidFill>
            <a:schemeClr val="accent2">
              <a:lumMod val="20000"/>
              <a:lumOff val="80000"/>
            </a:schemeClr>
          </a:solidFill>
        </p:spPr>
        <p:txBody>
          <a:bodyPr>
            <a:normAutofit fontScale="62500" lnSpcReduction="20000"/>
          </a:bodyPr>
          <a:lstStyle/>
          <a:p>
            <a:r>
              <a:rPr lang="en-US" sz="2300" b="1" dirty="0">
                <a:solidFill>
                  <a:schemeClr val="accent2"/>
                </a:solidFill>
              </a:rPr>
              <a:t>Challenges:</a:t>
            </a:r>
          </a:p>
          <a:p>
            <a:pPr marL="285750" indent="-285750">
              <a:buFont typeface="Wingdings" panose="05000000000000000000" pitchFamily="2" charset="2"/>
              <a:buChar char="Ø"/>
            </a:pPr>
            <a:r>
              <a:rPr lang="en-US" dirty="0">
                <a:solidFill>
                  <a:schemeClr val="tx1"/>
                </a:solidFill>
                <a:latin typeface="+mj-lt"/>
              </a:rPr>
              <a:t>Staffing is an issue throughout the agency, and in certain job classification the vacancy rate is significant- Behavioral Health has 16 clinician positions currently the vacancy rate is at 88%.  Two (2) of the 16 positions are filled with one of those out on leave.</a:t>
            </a:r>
          </a:p>
          <a:p>
            <a:pPr marL="285750" indent="-285750">
              <a:buFont typeface="Wingdings" panose="05000000000000000000" pitchFamily="2" charset="2"/>
              <a:buChar char="Ø"/>
            </a:pPr>
            <a:r>
              <a:rPr lang="en-US" dirty="0">
                <a:solidFill>
                  <a:schemeClr val="tx1"/>
                </a:solidFill>
                <a:latin typeface="+mj-lt"/>
              </a:rPr>
              <a:t>Cannot compete with telehealth provider opportunities and salaries.</a:t>
            </a:r>
          </a:p>
          <a:p>
            <a:pPr marL="285750" indent="-285750">
              <a:buFont typeface="Wingdings" panose="05000000000000000000" pitchFamily="2" charset="2"/>
              <a:buChar char="Ø"/>
            </a:pPr>
            <a:r>
              <a:rPr lang="en-US" dirty="0">
                <a:solidFill>
                  <a:schemeClr val="tx1"/>
                </a:solidFill>
                <a:latin typeface="+mj-lt"/>
              </a:rPr>
              <a:t>Significant increase in need for behavioral health services since the pandemic began.</a:t>
            </a:r>
          </a:p>
          <a:p>
            <a:pPr marL="285750" indent="-285750">
              <a:buFont typeface="Wingdings" panose="05000000000000000000" pitchFamily="2" charset="2"/>
              <a:buChar char="Ø"/>
            </a:pPr>
            <a:r>
              <a:rPr lang="en-US" dirty="0">
                <a:solidFill>
                  <a:schemeClr val="tx1"/>
                </a:solidFill>
                <a:latin typeface="+mj-lt"/>
              </a:rPr>
              <a:t>Lack of institutional knowledge.</a:t>
            </a:r>
          </a:p>
          <a:p>
            <a:pPr marL="285750" indent="-285750">
              <a:buFont typeface="Wingdings" panose="05000000000000000000" pitchFamily="2" charset="2"/>
              <a:buChar char="Ø"/>
            </a:pPr>
            <a:r>
              <a:rPr lang="en-US" dirty="0">
                <a:solidFill>
                  <a:schemeClr val="tx1"/>
                </a:solidFill>
                <a:latin typeface="+mj-lt"/>
              </a:rPr>
              <a:t>Requirement to implement multiple new, complex programs simultaneously with very few staff. </a:t>
            </a:r>
          </a:p>
          <a:p>
            <a:pPr marL="285750" indent="-285750">
              <a:buFont typeface="Wingdings" panose="05000000000000000000" pitchFamily="2" charset="2"/>
              <a:buChar char="Ø"/>
            </a:pPr>
            <a:r>
              <a:rPr lang="en-US" sz="2000" dirty="0">
                <a:latin typeface="+mj-lt"/>
              </a:rPr>
              <a:t>Estimated shortfall in the FY 23/24 state budget. Unknown impact to Behavioral Health programs.</a:t>
            </a:r>
          </a:p>
          <a:p>
            <a:pPr>
              <a:buFont typeface="Wingdings" panose="05000000000000000000" pitchFamily="2" charset="2"/>
              <a:buChar char="Ø"/>
            </a:pPr>
            <a:endParaRPr lang="en-US" dirty="0">
              <a:solidFill>
                <a:schemeClr val="tx1"/>
              </a:solidFill>
              <a:latin typeface="+mj-lt"/>
            </a:endParaRPr>
          </a:p>
        </p:txBody>
      </p:sp>
    </p:spTree>
    <p:extLst>
      <p:ext uri="{BB962C8B-B14F-4D97-AF65-F5344CB8AC3E}">
        <p14:creationId xmlns:p14="http://schemas.microsoft.com/office/powerpoint/2010/main" val="351962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E032160B-78C1-426E-BF65-62501E408EBA}"/>
              </a:ext>
            </a:extLst>
          </p:cNvPr>
          <p:cNvPicPr>
            <a:picLocks noGrp="1" noChangeAspect="1"/>
          </p:cNvPicPr>
          <p:nvPr>
            <p:ph type="pic" sz="quarter" idx="15"/>
          </p:nvPr>
        </p:nvPicPr>
        <p:blipFill rotWithShape="1">
          <a:blip r:embed="rId3">
            <a:extLst>
              <a:ext uri="{837473B0-CC2E-450A-ABE3-18F120FF3D39}">
                <a1611:picAttrSrcUrl xmlns:a1611="http://schemas.microsoft.com/office/drawing/2016/11/main" r:id="rId4"/>
              </a:ext>
            </a:extLst>
          </a:blip>
          <a:srcRect t="6743" b="37078"/>
          <a:stretch/>
        </p:blipFill>
        <p:spPr>
          <a:xfrm>
            <a:off x="20" y="10"/>
            <a:ext cx="12191980" cy="4571990"/>
          </a:xfrm>
          <a:prstGeom prst="rect">
            <a:avLst/>
          </a:prstGeom>
        </p:spPr>
      </p:pic>
      <p:sp>
        <p:nvSpPr>
          <p:cNvPr id="7" name="Title 6">
            <a:extLst>
              <a:ext uri="{FF2B5EF4-FFF2-40B4-BE49-F238E27FC236}">
                <a16:creationId xmlns:a16="http://schemas.microsoft.com/office/drawing/2014/main" id="{A154ED37-D56C-4D45-820A-79419F5E970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l">
              <a:lnSpc>
                <a:spcPct val="80000"/>
              </a:lnSpc>
              <a:spcBef>
                <a:spcPct val="0"/>
              </a:spcBef>
            </a:pPr>
            <a:r>
              <a:rPr lang="en-US" sz="5000" kern="1200" cap="all" spc="200" baseline="0" dirty="0">
                <a:solidFill>
                  <a:schemeClr val="tx1">
                    <a:lumMod val="95000"/>
                    <a:lumOff val="5000"/>
                  </a:schemeClr>
                </a:solidFill>
                <a:latin typeface="+mj-lt"/>
                <a:ea typeface="+mj-ea"/>
                <a:cs typeface="+mj-cs"/>
              </a:rPr>
              <a:t>Public Health</a:t>
            </a:r>
          </a:p>
        </p:txBody>
      </p:sp>
      <p:sp>
        <p:nvSpPr>
          <p:cNvPr id="18" name="Text Placeholder 17">
            <a:extLst>
              <a:ext uri="{FF2B5EF4-FFF2-40B4-BE49-F238E27FC236}">
                <a16:creationId xmlns:a16="http://schemas.microsoft.com/office/drawing/2014/main" id="{7FAF1641-E549-4564-B607-F445A2D8B29E}"/>
              </a:ext>
            </a:extLst>
          </p:cNvPr>
          <p:cNvSpPr>
            <a:spLocks noGrp="1"/>
          </p:cNvSpPr>
          <p:nvPr>
            <p:ph type="body" sz="quarter" idx="14"/>
          </p:nvPr>
        </p:nvSpPr>
        <p:spPr>
          <a:xfrm>
            <a:off x="6786282" y="4815374"/>
            <a:ext cx="5307105" cy="1752565"/>
          </a:xfrm>
        </p:spPr>
        <p:txBody>
          <a:bodyPr vert="horz" lIns="91440" tIns="45720" rIns="91440" bIns="45720" rtlCol="0" anchor="ctr">
            <a:normAutofit/>
          </a:bodyPr>
          <a:lstStyle/>
          <a:p>
            <a:pPr algn="r">
              <a:lnSpc>
                <a:spcPct val="100000"/>
              </a:lnSpc>
              <a:spcBef>
                <a:spcPts val="0"/>
              </a:spcBef>
            </a:pPr>
            <a:r>
              <a:rPr lang="en-US" sz="2400" dirty="0">
                <a:solidFill>
                  <a:schemeClr val="tx1">
                    <a:lumMod val="95000"/>
                    <a:lumOff val="5000"/>
                  </a:schemeClr>
                </a:solidFill>
              </a:rPr>
              <a:t>SHELLY DAVIS</a:t>
            </a:r>
            <a:r>
              <a:rPr lang="en-US" sz="2400" dirty="0">
                <a:solidFill>
                  <a:schemeClr val="tx1">
                    <a:lumMod val="95000"/>
                    <a:lumOff val="5000"/>
                  </a:schemeClr>
                </a:solidFill>
                <a:latin typeface="+mn-lt"/>
              </a:rPr>
              <a:t>, </a:t>
            </a:r>
            <a:r>
              <a:rPr lang="en-US" sz="2400" dirty="0">
                <a:solidFill>
                  <a:schemeClr val="tx1">
                    <a:lumMod val="95000"/>
                    <a:lumOff val="5000"/>
                  </a:schemeClr>
                </a:solidFill>
              </a:rPr>
              <a:t>RN-BSN MN PHN CCHP </a:t>
            </a:r>
          </a:p>
          <a:p>
            <a:pPr algn="r">
              <a:lnSpc>
                <a:spcPct val="100000"/>
              </a:lnSpc>
              <a:spcBef>
                <a:spcPts val="0"/>
              </a:spcBef>
            </a:pPr>
            <a:r>
              <a:rPr lang="en-US" sz="2400" dirty="0">
                <a:solidFill>
                  <a:schemeClr val="tx1">
                    <a:lumMod val="95000"/>
                    <a:lumOff val="5000"/>
                  </a:schemeClr>
                </a:solidFill>
              </a:rPr>
              <a:t>DIRECTOR</a:t>
            </a:r>
          </a:p>
        </p:txBody>
      </p:sp>
    </p:spTree>
    <p:extLst>
      <p:ext uri="{BB962C8B-B14F-4D97-AF65-F5344CB8AC3E}">
        <p14:creationId xmlns:p14="http://schemas.microsoft.com/office/powerpoint/2010/main" val="420144637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CF64E11-8065-459A-925E-8BCBA6259F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132AF9-3F4B-4CF7-B0A1-5A88F3E95F5D}">
  <ds:schemaRefs>
    <ds:schemaRef ds:uri="http://schemas.microsoft.com/sharepoint/v3/contenttype/forms"/>
  </ds:schemaRefs>
</ds:datastoreItem>
</file>

<file path=customXml/itemProps3.xml><?xml version="1.0" encoding="utf-8"?>
<ds:datastoreItem xmlns:ds="http://schemas.openxmlformats.org/officeDocument/2006/customXml" ds:itemID="{B81FE383-FFC9-4E8F-AF11-1EACEDE7E2AB}">
  <ds:schemaRefs>
    <ds:schemaRef ds:uri="http://purl.org/dc/terms/"/>
    <ds:schemaRef ds:uri="http://schemas.microsoft.com/office/2006/documentManagement/types"/>
    <ds:schemaRef ds:uri="230e9df3-be65-4c73-a93b-d1236ebd677e"/>
    <ds:schemaRef ds:uri="http://schemas.openxmlformats.org/package/2006/metadata/core-properties"/>
    <ds:schemaRef ds:uri="http://purl.org/dc/elements/1.1/"/>
    <ds:schemaRef ds:uri="http://schemas.microsoft.com/office/infopath/2007/PartnerControls"/>
    <ds:schemaRef ds:uri="16c05727-aa75-4e4a-9b5f-8a80a1165891"/>
    <ds:schemaRef ds:uri="71af3243-3dd4-4a8d-8c0d-dd76da1f02a5"/>
    <ds:schemaRef ds:uri="http://schemas.microsoft.com/sharepoint/v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Wisp</Template>
  <TotalTime>2045</TotalTime>
  <Words>3949</Words>
  <Application>Microsoft Office PowerPoint</Application>
  <PresentationFormat>Widescreen</PresentationFormat>
  <Paragraphs>459</Paragraphs>
  <Slides>32</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Arial Narrow</vt:lpstr>
      <vt:lpstr>Calibri</vt:lpstr>
      <vt:lpstr>Calibri Light</vt:lpstr>
      <vt:lpstr>Corbel</vt:lpstr>
      <vt:lpstr>Courier New</vt:lpstr>
      <vt:lpstr>Wingdings</vt:lpstr>
      <vt:lpstr>Retrospect</vt:lpstr>
      <vt:lpstr>Retrospect</vt:lpstr>
      <vt:lpstr>Siskiyou County  Health &amp; Human Services Agency </vt:lpstr>
      <vt:lpstr>HHSA</vt:lpstr>
      <vt:lpstr>Behavioral  Health</vt:lpstr>
      <vt:lpstr>BEHAVIORAL HEALTH DIVISION</vt:lpstr>
      <vt:lpstr>Behavioral Health Programs</vt:lpstr>
      <vt:lpstr>Behavioral Health Programs Continued</vt:lpstr>
      <vt:lpstr>PowerPoint Presentation</vt:lpstr>
      <vt:lpstr>Behavioral Health Successes and Challenges</vt:lpstr>
      <vt:lpstr>Public Health</vt:lpstr>
      <vt:lpstr>Public Health Division</vt:lpstr>
      <vt:lpstr>Public Health Programs</vt:lpstr>
      <vt:lpstr>PowerPoint Presentation</vt:lpstr>
      <vt:lpstr>New Initiatives for Public Health</vt:lpstr>
      <vt:lpstr>New Initiatives for Public Health Cont.</vt:lpstr>
      <vt:lpstr>PUBLIC HEATH SUCCESS &amp; CHALLENGES</vt:lpstr>
      <vt:lpstr>SOCIAL SERVICES Division</vt:lpstr>
      <vt:lpstr>Social Services Division</vt:lpstr>
      <vt:lpstr>Social Services Programs</vt:lpstr>
      <vt:lpstr>Social Services Programs</vt:lpstr>
      <vt:lpstr>Social Services Division Caseloads March 2023</vt:lpstr>
      <vt:lpstr>New Initiatives for Social Services</vt:lpstr>
      <vt:lpstr>PowerPoint Presentation</vt:lpstr>
      <vt:lpstr>Housing/Homeless Services</vt:lpstr>
      <vt:lpstr>“Long before I achieved financial success and became the subject of a Hollywood film, I was a veteran, a single father, and a working person who was homeless.” </vt:lpstr>
      <vt:lpstr>Social Services Current Housing Programs</vt:lpstr>
      <vt:lpstr>Social  Services Current Housing Programs Continued</vt:lpstr>
      <vt:lpstr>Behavioral Health  Current Housing-Related  Services</vt:lpstr>
      <vt:lpstr>Snapshot of Homelessness/Housing Instability in Siskiyou County: 2022 Point-In-Time Report</vt:lpstr>
      <vt:lpstr>High-Level Statistics on Housing Services</vt:lpstr>
      <vt:lpstr>Housing/Homeless Services Lessons Learned</vt:lpstr>
      <vt:lpstr>SUMMARY</vt:lpstr>
      <vt:lpstr>THANK  YOU</vt:lpstr>
    </vt:vector>
  </TitlesOfParts>
  <Company>County of Siskiyou Health and Human Services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Siskiyou County  Health &amp; Human Services Agency </dc:title>
  <dc:creator>Joan Hoy</dc:creator>
  <cp:lastModifiedBy>Joan Hoy</cp:lastModifiedBy>
  <cp:revision>40</cp:revision>
  <cp:lastPrinted>2023-04-26T15:50:32Z</cp:lastPrinted>
  <dcterms:created xsi:type="dcterms:W3CDTF">2023-04-19T16:33:50Z</dcterms:created>
  <dcterms:modified xsi:type="dcterms:W3CDTF">2023-04-26T18:40:42Z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