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1"/>
  </p:notesMasterIdLst>
  <p:sldIdLst>
    <p:sldId id="256" r:id="rId2"/>
    <p:sldId id="316" r:id="rId3"/>
    <p:sldId id="258" r:id="rId4"/>
    <p:sldId id="259" r:id="rId5"/>
    <p:sldId id="450" r:id="rId6"/>
    <p:sldId id="456" r:id="rId7"/>
    <p:sldId id="451" r:id="rId8"/>
    <p:sldId id="453" r:id="rId9"/>
    <p:sldId id="45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12" autoAdjust="0"/>
    <p:restoredTop sz="96197"/>
  </p:normalViewPr>
  <p:slideViewPr>
    <p:cSldViewPr snapToGrid="0">
      <p:cViewPr varScale="1">
        <p:scale>
          <a:sx n="113" d="100"/>
          <a:sy n="113" d="100"/>
        </p:scale>
        <p:origin x="8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43D19D7-37DA-440A-9B74-73D8E8C8B0F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6FE1BD1-98EE-4A9F-988B-C77916F79860}">
      <dgm:prSet custT="1"/>
      <dgm:spPr/>
      <dgm:t>
        <a:bodyPr/>
        <a:lstStyle/>
        <a:p>
          <a:pPr>
            <a:lnSpc>
              <a:spcPct val="100000"/>
            </a:lnSpc>
          </a:pPr>
          <a:r>
            <a:rPr lang="en-US" sz="1550" u="sng" dirty="0">
              <a:latin typeface="Calibri Light" panose="020F0302020204030204" pitchFamily="34" charset="0"/>
              <a:cs typeface="Calibri Light" panose="020F0302020204030204" pitchFamily="34" charset="0"/>
            </a:rPr>
            <a:t>Program Funding</a:t>
          </a:r>
          <a:r>
            <a:rPr lang="en-US" sz="1550" u="none" dirty="0">
              <a:latin typeface="Calibri Light" panose="020F0302020204030204" pitchFamily="34" charset="0"/>
              <a:cs typeface="Calibri Light" panose="020F0302020204030204" pitchFamily="34" charset="0"/>
            </a:rPr>
            <a:t>: </a:t>
          </a:r>
          <a:r>
            <a:rPr lang="en-US" sz="1550" dirty="0">
              <a:latin typeface="Calibri Light" panose="020F0302020204030204" pitchFamily="34" charset="0"/>
              <a:cs typeface="Calibri Light" panose="020F0302020204030204" pitchFamily="34" charset="0"/>
            </a:rPr>
            <a:t>A broad, ongoing affordable housing program funded by fees collected from real estate transaction recordings and established by the State of California through the Building Homes and Jobs Act (SB2) of 2017. </a:t>
          </a:r>
        </a:p>
        <a:p>
          <a:pPr>
            <a:lnSpc>
              <a:spcPct val="100000"/>
            </a:lnSpc>
          </a:pPr>
          <a:r>
            <a:rPr lang="en-US" sz="1550" dirty="0">
              <a:latin typeface="Calibri Light" panose="020F0302020204030204" pitchFamily="34" charset="0"/>
              <a:cs typeface="Calibri Light" panose="020F0302020204030204" pitchFamily="34" charset="0"/>
            </a:rPr>
            <a:t>The State’s annual revenue estimates for the 2022 PLHA program NOFA are $335 million statewide.    </a:t>
          </a:r>
        </a:p>
      </dgm:t>
    </dgm:pt>
    <dgm:pt modelId="{89E36C37-9DE8-4678-B759-8B1F0213BC82}" type="parTrans" cxnId="{A8D8B827-CA46-4606-A880-29A132F17CE4}">
      <dgm:prSet/>
      <dgm:spPr/>
      <dgm:t>
        <a:bodyPr/>
        <a:lstStyle/>
        <a:p>
          <a:endParaRPr lang="en-US"/>
        </a:p>
      </dgm:t>
    </dgm:pt>
    <dgm:pt modelId="{E28541DE-2888-4AED-ADFB-EBD4B289AC31}" type="sibTrans" cxnId="{A8D8B827-CA46-4606-A880-29A132F17CE4}">
      <dgm:prSet/>
      <dgm:spPr/>
      <dgm:t>
        <a:bodyPr/>
        <a:lstStyle/>
        <a:p>
          <a:endParaRPr lang="en-US"/>
        </a:p>
      </dgm:t>
    </dgm:pt>
    <dgm:pt modelId="{FD4129AA-AC5D-4481-BB8F-E12F237A7C83}">
      <dgm:prSet custT="1"/>
      <dgm:spPr/>
      <dgm:t>
        <a:bodyPr/>
        <a:lstStyle/>
        <a:p>
          <a:pPr>
            <a:lnSpc>
              <a:spcPct val="100000"/>
            </a:lnSpc>
          </a:pPr>
          <a:r>
            <a:rPr lang="en-US" sz="1350" u="sng" dirty="0">
              <a:solidFill>
                <a:srgbClr val="FFFFFF"/>
              </a:solidFill>
              <a:latin typeface="Calibri Light" panose="020F0302020204030204" pitchFamily="34" charset="0"/>
              <a:cs typeface="Calibri Light" panose="020F0302020204030204" pitchFamily="34" charset="0"/>
            </a:rPr>
            <a:t>Two Types of Allocations</a:t>
          </a:r>
          <a:r>
            <a:rPr lang="en-US" sz="1350" u="none" dirty="0">
              <a:solidFill>
                <a:srgbClr val="FFFFFF"/>
              </a:solidFill>
              <a:latin typeface="Calibri Light" panose="020F0302020204030204" pitchFamily="34" charset="0"/>
              <a:cs typeface="Calibri Light" panose="020F0302020204030204" pitchFamily="34" charset="0"/>
            </a:rPr>
            <a:t>: </a:t>
          </a:r>
          <a:r>
            <a:rPr lang="en-US" sz="1350" i="1" dirty="0">
              <a:solidFill>
                <a:srgbClr val="FFFFFF"/>
              </a:solidFill>
              <a:latin typeface="Calibri Light" panose="020F0302020204030204" pitchFamily="34" charset="0"/>
              <a:cs typeface="Calibri Light" panose="020F0302020204030204" pitchFamily="34" charset="0"/>
            </a:rPr>
            <a:t>Formula</a:t>
          </a:r>
          <a:r>
            <a:rPr lang="en-US" sz="1350" dirty="0">
              <a:solidFill>
                <a:srgbClr val="FFFFFF"/>
              </a:solidFill>
              <a:latin typeface="Calibri Light" panose="020F0302020204030204" pitchFamily="34" charset="0"/>
              <a:cs typeface="Calibri Light" panose="020F0302020204030204" pitchFamily="34" charset="0"/>
            </a:rPr>
            <a:t>: Available to counties and incorporated cities/towns in five-year cycles. </a:t>
          </a:r>
          <a:r>
            <a:rPr lang="en-US" sz="1350" dirty="0">
              <a:latin typeface="Calibri Light" panose="020F0302020204030204" pitchFamily="34" charset="0"/>
              <a:cs typeface="Calibri Light" panose="020F0302020204030204" pitchFamily="34" charset="0"/>
            </a:rPr>
            <a:t>Jurisdictions are permitted to delegate their formula allocations via a formal agreement to another jurisdiction to administer on their behalf. For example, cities/towns may delegate their funds to their local county. </a:t>
          </a:r>
          <a:endParaRPr lang="en-US" sz="1350" dirty="0">
            <a:solidFill>
              <a:srgbClr val="FFFFFF"/>
            </a:solidFill>
            <a:latin typeface="Calibri Light" panose="020F0302020204030204" pitchFamily="34" charset="0"/>
            <a:cs typeface="Calibri Light" panose="020F0302020204030204" pitchFamily="34" charset="0"/>
          </a:endParaRPr>
        </a:p>
        <a:p>
          <a:pPr>
            <a:lnSpc>
              <a:spcPct val="100000"/>
            </a:lnSpc>
          </a:pPr>
          <a:r>
            <a:rPr lang="en-US" sz="1350" b="0" i="1" dirty="0">
              <a:latin typeface="Calibri Light" panose="020F0302020204030204" pitchFamily="34" charset="0"/>
              <a:cs typeface="Calibri Light" panose="020F0302020204030204" pitchFamily="34" charset="0"/>
            </a:rPr>
            <a:t>Competitive</a:t>
          </a:r>
          <a:r>
            <a:rPr lang="en-US" sz="1350" dirty="0">
              <a:latin typeface="Calibri Light" panose="020F0302020204030204" pitchFamily="34" charset="0"/>
              <a:cs typeface="Calibri Light" panose="020F0302020204030204" pitchFamily="34" charset="0"/>
            </a:rPr>
            <a:t>: Available only to small counties and cities/towns that do not receive housing funding directly from HUD. Funds are allocated to specific projects through a yearly NOFA process.</a:t>
          </a:r>
        </a:p>
      </dgm:t>
    </dgm:pt>
    <dgm:pt modelId="{160E39F1-2711-4990-8E38-A4570B5A483B}" type="parTrans" cxnId="{BAD15631-588C-46D4-BFB8-4D5E31322B0B}">
      <dgm:prSet/>
      <dgm:spPr/>
      <dgm:t>
        <a:bodyPr/>
        <a:lstStyle/>
        <a:p>
          <a:endParaRPr lang="en-US"/>
        </a:p>
      </dgm:t>
    </dgm:pt>
    <dgm:pt modelId="{AFB0F0DB-8A95-4FC5-BA30-A0A8A699F38E}" type="sibTrans" cxnId="{BAD15631-588C-46D4-BFB8-4D5E31322B0B}">
      <dgm:prSet/>
      <dgm:spPr/>
      <dgm:t>
        <a:bodyPr/>
        <a:lstStyle/>
        <a:p>
          <a:endParaRPr lang="en-US"/>
        </a:p>
      </dgm:t>
    </dgm:pt>
    <dgm:pt modelId="{272AD678-3DD4-4B89-BA3E-2ACB1749D6DF}">
      <dgm:prSet custT="1"/>
      <dgm:spPr/>
      <dgm:t>
        <a:bodyPr/>
        <a:lstStyle/>
        <a:p>
          <a:pPr>
            <a:lnSpc>
              <a:spcPct val="100000"/>
            </a:lnSpc>
          </a:pPr>
          <a:r>
            <a:rPr lang="en-US" sz="1550" u="sng" dirty="0">
              <a:latin typeface="Calibri Light" panose="020F0302020204030204" pitchFamily="34" charset="0"/>
              <a:cs typeface="Calibri Light" panose="020F0302020204030204" pitchFamily="34" charset="0"/>
            </a:rPr>
            <a:t>Target Population</a:t>
          </a:r>
          <a:r>
            <a:rPr lang="en-US" sz="1550" u="none" dirty="0">
              <a:latin typeface="Calibri Light" panose="020F0302020204030204" pitchFamily="34" charset="0"/>
              <a:cs typeface="Calibri Light" panose="020F0302020204030204" pitchFamily="34" charset="0"/>
            </a:rPr>
            <a:t>: </a:t>
          </a:r>
          <a:r>
            <a:rPr lang="en-US" sz="1550" b="0" i="0" dirty="0">
              <a:latin typeface="Calibri Light" panose="020F0302020204030204" pitchFamily="34" charset="0"/>
              <a:cs typeface="Calibri Light" panose="020F0302020204030204" pitchFamily="34" charset="0"/>
            </a:rPr>
            <a:t>Households earning 60% Area Median Income (AMI) or less, including those who are homeless. Higher income households may be served through certain eligible activities, such as homeownership programs. </a:t>
          </a:r>
        </a:p>
      </dgm:t>
    </dgm:pt>
    <dgm:pt modelId="{A41A7F3E-E32D-4CC2-8B92-52ECC6966225}" type="parTrans" cxnId="{FA778AFA-0871-4C26-836F-553524102109}">
      <dgm:prSet/>
      <dgm:spPr/>
      <dgm:t>
        <a:bodyPr/>
        <a:lstStyle/>
        <a:p>
          <a:endParaRPr lang="en-US"/>
        </a:p>
      </dgm:t>
    </dgm:pt>
    <dgm:pt modelId="{5B7BD24B-3AAC-4156-BEE1-42D17AE5B328}" type="sibTrans" cxnId="{FA778AFA-0871-4C26-836F-553524102109}">
      <dgm:prSet/>
      <dgm:spPr/>
      <dgm:t>
        <a:bodyPr/>
        <a:lstStyle/>
        <a:p>
          <a:endParaRPr lang="en-US"/>
        </a:p>
      </dgm:t>
    </dgm:pt>
    <dgm:pt modelId="{FCBC2F48-36A1-4E36-A1E6-9DF9B0ED201F}" type="pres">
      <dgm:prSet presAssocID="{E43D19D7-37DA-440A-9B74-73D8E8C8B0FD}" presName="root" presStyleCnt="0">
        <dgm:presLayoutVars>
          <dgm:dir/>
          <dgm:resizeHandles val="exact"/>
        </dgm:presLayoutVars>
      </dgm:prSet>
      <dgm:spPr/>
      <dgm:t>
        <a:bodyPr/>
        <a:lstStyle/>
        <a:p>
          <a:endParaRPr lang="en-US"/>
        </a:p>
      </dgm:t>
    </dgm:pt>
    <dgm:pt modelId="{135801C2-AE69-4DF6-A746-4B86469A6265}" type="pres">
      <dgm:prSet presAssocID="{46FE1BD1-98EE-4A9F-988B-C77916F79860}" presName="compNode" presStyleCnt="0"/>
      <dgm:spPr/>
    </dgm:pt>
    <dgm:pt modelId="{6F81F5CE-39B7-4F17-9D5E-52470E66EB86}" type="pres">
      <dgm:prSet presAssocID="{46FE1BD1-98EE-4A9F-988B-C77916F79860}" presName="bgRect" presStyleLbl="bgShp" presStyleIdx="0" presStyleCnt="3"/>
      <dgm:spPr/>
    </dgm:pt>
    <dgm:pt modelId="{6EE4B89C-6E16-4235-9ADD-8567F8358B94}" type="pres">
      <dgm:prSet presAssocID="{46FE1BD1-98EE-4A9F-988B-C77916F7986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55CF0C73-DBCB-44F6-860D-0BDB34F84F7B}" type="pres">
      <dgm:prSet presAssocID="{46FE1BD1-98EE-4A9F-988B-C77916F79860}" presName="spaceRect" presStyleCnt="0"/>
      <dgm:spPr/>
    </dgm:pt>
    <dgm:pt modelId="{E60A5666-7B38-44DD-9D0C-00C00DB46538}" type="pres">
      <dgm:prSet presAssocID="{46FE1BD1-98EE-4A9F-988B-C77916F79860}" presName="parTx" presStyleLbl="revTx" presStyleIdx="0" presStyleCnt="3">
        <dgm:presLayoutVars>
          <dgm:chMax val="0"/>
          <dgm:chPref val="0"/>
        </dgm:presLayoutVars>
      </dgm:prSet>
      <dgm:spPr/>
      <dgm:t>
        <a:bodyPr/>
        <a:lstStyle/>
        <a:p>
          <a:endParaRPr lang="en-US"/>
        </a:p>
      </dgm:t>
    </dgm:pt>
    <dgm:pt modelId="{4EC842ED-1683-47AA-A120-C666E00D766B}" type="pres">
      <dgm:prSet presAssocID="{E28541DE-2888-4AED-ADFB-EBD4B289AC31}" presName="sibTrans" presStyleCnt="0"/>
      <dgm:spPr/>
    </dgm:pt>
    <dgm:pt modelId="{E5C768F9-AA78-45CD-892E-BB2353478F07}" type="pres">
      <dgm:prSet presAssocID="{FD4129AA-AC5D-4481-BB8F-E12F237A7C83}" presName="compNode" presStyleCnt="0"/>
      <dgm:spPr/>
    </dgm:pt>
    <dgm:pt modelId="{9CFE5C92-DFE3-4AC7-8A36-73C0B0B2A5B5}" type="pres">
      <dgm:prSet presAssocID="{FD4129AA-AC5D-4481-BB8F-E12F237A7C83}" presName="bgRect" presStyleLbl="bgShp" presStyleIdx="1" presStyleCnt="3"/>
      <dgm:spPr/>
    </dgm:pt>
    <dgm:pt modelId="{58C26493-EECD-48BB-991F-9B058B7A6673}" type="pres">
      <dgm:prSet presAssocID="{FD4129AA-AC5D-4481-BB8F-E12F237A7C8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BB727D71-A6F0-4AD8-9913-ED68D72310E9}" type="pres">
      <dgm:prSet presAssocID="{FD4129AA-AC5D-4481-BB8F-E12F237A7C83}" presName="spaceRect" presStyleCnt="0"/>
      <dgm:spPr/>
    </dgm:pt>
    <dgm:pt modelId="{2189F002-CD17-44AC-A8D1-EAF7CDDD1DF1}" type="pres">
      <dgm:prSet presAssocID="{FD4129AA-AC5D-4481-BB8F-E12F237A7C83}" presName="parTx" presStyleLbl="revTx" presStyleIdx="1" presStyleCnt="3">
        <dgm:presLayoutVars>
          <dgm:chMax val="0"/>
          <dgm:chPref val="0"/>
        </dgm:presLayoutVars>
      </dgm:prSet>
      <dgm:spPr/>
      <dgm:t>
        <a:bodyPr/>
        <a:lstStyle/>
        <a:p>
          <a:endParaRPr lang="en-US"/>
        </a:p>
      </dgm:t>
    </dgm:pt>
    <dgm:pt modelId="{515E48FB-B120-4E31-9F91-55389CB35E19}" type="pres">
      <dgm:prSet presAssocID="{AFB0F0DB-8A95-4FC5-BA30-A0A8A699F38E}" presName="sibTrans" presStyleCnt="0"/>
      <dgm:spPr/>
    </dgm:pt>
    <dgm:pt modelId="{1946B4B5-3490-40D1-9E0C-32E2D59F7DE7}" type="pres">
      <dgm:prSet presAssocID="{272AD678-3DD4-4B89-BA3E-2ACB1749D6DF}" presName="compNode" presStyleCnt="0"/>
      <dgm:spPr/>
    </dgm:pt>
    <dgm:pt modelId="{627F3A11-5EE0-4B6F-B275-6DB68BB28127}" type="pres">
      <dgm:prSet presAssocID="{272AD678-3DD4-4B89-BA3E-2ACB1749D6DF}" presName="bgRect" presStyleLbl="bgShp" presStyleIdx="2" presStyleCnt="3"/>
      <dgm:spPr/>
    </dgm:pt>
    <dgm:pt modelId="{39D53A01-9D7A-4CBF-8D65-86AE5DAF11A2}" type="pres">
      <dgm:prSet presAssocID="{272AD678-3DD4-4B89-BA3E-2ACB1749D6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niversal Access"/>
        </a:ext>
      </dgm:extLst>
    </dgm:pt>
    <dgm:pt modelId="{22A27573-AB5E-4BE5-A34D-A4EAD46A5B6E}" type="pres">
      <dgm:prSet presAssocID="{272AD678-3DD4-4B89-BA3E-2ACB1749D6DF}" presName="spaceRect" presStyleCnt="0"/>
      <dgm:spPr/>
    </dgm:pt>
    <dgm:pt modelId="{8A664924-E3B6-4D99-B280-6F184EEA65CD}" type="pres">
      <dgm:prSet presAssocID="{272AD678-3DD4-4B89-BA3E-2ACB1749D6DF}" presName="parTx" presStyleLbl="revTx" presStyleIdx="2" presStyleCnt="3">
        <dgm:presLayoutVars>
          <dgm:chMax val="0"/>
          <dgm:chPref val="0"/>
        </dgm:presLayoutVars>
      </dgm:prSet>
      <dgm:spPr/>
      <dgm:t>
        <a:bodyPr/>
        <a:lstStyle/>
        <a:p>
          <a:endParaRPr lang="en-US"/>
        </a:p>
      </dgm:t>
    </dgm:pt>
  </dgm:ptLst>
  <dgm:cxnLst>
    <dgm:cxn modelId="{A8D8B827-CA46-4606-A880-29A132F17CE4}" srcId="{E43D19D7-37DA-440A-9B74-73D8E8C8B0FD}" destId="{46FE1BD1-98EE-4A9F-988B-C77916F79860}" srcOrd="0" destOrd="0" parTransId="{89E36C37-9DE8-4678-B759-8B1F0213BC82}" sibTransId="{E28541DE-2888-4AED-ADFB-EBD4B289AC31}"/>
    <dgm:cxn modelId="{B620F9FC-663D-47F9-8B66-5B0FFB078784}" type="presOf" srcId="{FD4129AA-AC5D-4481-BB8F-E12F237A7C83}" destId="{2189F002-CD17-44AC-A8D1-EAF7CDDD1DF1}" srcOrd="0" destOrd="0" presId="urn:microsoft.com/office/officeart/2018/2/layout/IconVerticalSolidList"/>
    <dgm:cxn modelId="{89A28389-41DF-4EF4-8071-23A6248A5A05}" type="presOf" srcId="{E43D19D7-37DA-440A-9B74-73D8E8C8B0FD}" destId="{FCBC2F48-36A1-4E36-A1E6-9DF9B0ED201F}" srcOrd="0" destOrd="0" presId="urn:microsoft.com/office/officeart/2018/2/layout/IconVerticalSolidList"/>
    <dgm:cxn modelId="{0CF8458B-60B9-4AF1-A2AE-11099D0AFA83}" type="presOf" srcId="{272AD678-3DD4-4B89-BA3E-2ACB1749D6DF}" destId="{8A664924-E3B6-4D99-B280-6F184EEA65CD}" srcOrd="0" destOrd="0" presId="urn:microsoft.com/office/officeart/2018/2/layout/IconVerticalSolidList"/>
    <dgm:cxn modelId="{FA778AFA-0871-4C26-836F-553524102109}" srcId="{E43D19D7-37DA-440A-9B74-73D8E8C8B0FD}" destId="{272AD678-3DD4-4B89-BA3E-2ACB1749D6DF}" srcOrd="2" destOrd="0" parTransId="{A41A7F3E-E32D-4CC2-8B92-52ECC6966225}" sibTransId="{5B7BD24B-3AAC-4156-BEE1-42D17AE5B328}"/>
    <dgm:cxn modelId="{3423E5D9-58AA-4F86-AF5C-36FA5B0DBAD8}" type="presOf" srcId="{46FE1BD1-98EE-4A9F-988B-C77916F79860}" destId="{E60A5666-7B38-44DD-9D0C-00C00DB46538}" srcOrd="0" destOrd="0" presId="urn:microsoft.com/office/officeart/2018/2/layout/IconVerticalSolidList"/>
    <dgm:cxn modelId="{BAD15631-588C-46D4-BFB8-4D5E31322B0B}" srcId="{E43D19D7-37DA-440A-9B74-73D8E8C8B0FD}" destId="{FD4129AA-AC5D-4481-BB8F-E12F237A7C83}" srcOrd="1" destOrd="0" parTransId="{160E39F1-2711-4990-8E38-A4570B5A483B}" sibTransId="{AFB0F0DB-8A95-4FC5-BA30-A0A8A699F38E}"/>
    <dgm:cxn modelId="{ED017400-81E4-452D-8C4D-E52EF7541E5D}" type="presParOf" srcId="{FCBC2F48-36A1-4E36-A1E6-9DF9B0ED201F}" destId="{135801C2-AE69-4DF6-A746-4B86469A6265}" srcOrd="0" destOrd="0" presId="urn:microsoft.com/office/officeart/2018/2/layout/IconVerticalSolidList"/>
    <dgm:cxn modelId="{94B1FF82-239F-4AD9-A033-AEA05A5D87CF}" type="presParOf" srcId="{135801C2-AE69-4DF6-A746-4B86469A6265}" destId="{6F81F5CE-39B7-4F17-9D5E-52470E66EB86}" srcOrd="0" destOrd="0" presId="urn:microsoft.com/office/officeart/2018/2/layout/IconVerticalSolidList"/>
    <dgm:cxn modelId="{4D38FCFD-BA64-4C6E-9706-A04D68CA5ADA}" type="presParOf" srcId="{135801C2-AE69-4DF6-A746-4B86469A6265}" destId="{6EE4B89C-6E16-4235-9ADD-8567F8358B94}" srcOrd="1" destOrd="0" presId="urn:microsoft.com/office/officeart/2018/2/layout/IconVerticalSolidList"/>
    <dgm:cxn modelId="{182AB0BE-ABD4-4032-BE8E-16A74231E943}" type="presParOf" srcId="{135801C2-AE69-4DF6-A746-4B86469A6265}" destId="{55CF0C73-DBCB-44F6-860D-0BDB34F84F7B}" srcOrd="2" destOrd="0" presId="urn:microsoft.com/office/officeart/2018/2/layout/IconVerticalSolidList"/>
    <dgm:cxn modelId="{5A0DC7F5-E640-4785-BF9D-53B17D16C2C7}" type="presParOf" srcId="{135801C2-AE69-4DF6-A746-4B86469A6265}" destId="{E60A5666-7B38-44DD-9D0C-00C00DB46538}" srcOrd="3" destOrd="0" presId="urn:microsoft.com/office/officeart/2018/2/layout/IconVerticalSolidList"/>
    <dgm:cxn modelId="{CAA5F9EC-A5AF-4273-BD18-11A671C3E463}" type="presParOf" srcId="{FCBC2F48-36A1-4E36-A1E6-9DF9B0ED201F}" destId="{4EC842ED-1683-47AA-A120-C666E00D766B}" srcOrd="1" destOrd="0" presId="urn:microsoft.com/office/officeart/2018/2/layout/IconVerticalSolidList"/>
    <dgm:cxn modelId="{0E4D86EB-617C-41F5-9E17-1A6F47BB1F0E}" type="presParOf" srcId="{FCBC2F48-36A1-4E36-A1E6-9DF9B0ED201F}" destId="{E5C768F9-AA78-45CD-892E-BB2353478F07}" srcOrd="2" destOrd="0" presId="urn:microsoft.com/office/officeart/2018/2/layout/IconVerticalSolidList"/>
    <dgm:cxn modelId="{1431F66D-0E50-4A13-90BE-EF29B8F7405E}" type="presParOf" srcId="{E5C768F9-AA78-45CD-892E-BB2353478F07}" destId="{9CFE5C92-DFE3-4AC7-8A36-73C0B0B2A5B5}" srcOrd="0" destOrd="0" presId="urn:microsoft.com/office/officeart/2018/2/layout/IconVerticalSolidList"/>
    <dgm:cxn modelId="{E00E7DE0-0980-4560-BFAD-99907EF8961D}" type="presParOf" srcId="{E5C768F9-AA78-45CD-892E-BB2353478F07}" destId="{58C26493-EECD-48BB-991F-9B058B7A6673}" srcOrd="1" destOrd="0" presId="urn:microsoft.com/office/officeart/2018/2/layout/IconVerticalSolidList"/>
    <dgm:cxn modelId="{E2C83419-D6B1-48FB-A556-11D3E4B45F9A}" type="presParOf" srcId="{E5C768F9-AA78-45CD-892E-BB2353478F07}" destId="{BB727D71-A6F0-4AD8-9913-ED68D72310E9}" srcOrd="2" destOrd="0" presId="urn:microsoft.com/office/officeart/2018/2/layout/IconVerticalSolidList"/>
    <dgm:cxn modelId="{6678AF86-9FEB-4C69-8EBC-ECE9C38DFB66}" type="presParOf" srcId="{E5C768F9-AA78-45CD-892E-BB2353478F07}" destId="{2189F002-CD17-44AC-A8D1-EAF7CDDD1DF1}" srcOrd="3" destOrd="0" presId="urn:microsoft.com/office/officeart/2018/2/layout/IconVerticalSolidList"/>
    <dgm:cxn modelId="{BAD1C2A8-C463-43CC-A7CD-95797A467F1A}" type="presParOf" srcId="{FCBC2F48-36A1-4E36-A1E6-9DF9B0ED201F}" destId="{515E48FB-B120-4E31-9F91-55389CB35E19}" srcOrd="3" destOrd="0" presId="urn:microsoft.com/office/officeart/2018/2/layout/IconVerticalSolidList"/>
    <dgm:cxn modelId="{9904800A-5596-4ED4-8A5F-9DBE3AF66524}" type="presParOf" srcId="{FCBC2F48-36A1-4E36-A1E6-9DF9B0ED201F}" destId="{1946B4B5-3490-40D1-9E0C-32E2D59F7DE7}" srcOrd="4" destOrd="0" presId="urn:microsoft.com/office/officeart/2018/2/layout/IconVerticalSolidList"/>
    <dgm:cxn modelId="{85E75911-E143-4541-A32C-1FA81EF0A824}" type="presParOf" srcId="{1946B4B5-3490-40D1-9E0C-32E2D59F7DE7}" destId="{627F3A11-5EE0-4B6F-B275-6DB68BB28127}" srcOrd="0" destOrd="0" presId="urn:microsoft.com/office/officeart/2018/2/layout/IconVerticalSolidList"/>
    <dgm:cxn modelId="{9ACE61A4-74D0-4532-9E26-AF89907AAEB1}" type="presParOf" srcId="{1946B4B5-3490-40D1-9E0C-32E2D59F7DE7}" destId="{39D53A01-9D7A-4CBF-8D65-86AE5DAF11A2}" srcOrd="1" destOrd="0" presId="urn:microsoft.com/office/officeart/2018/2/layout/IconVerticalSolidList"/>
    <dgm:cxn modelId="{EED842A2-8368-4E73-B8EF-D6C952F9E090}" type="presParOf" srcId="{1946B4B5-3490-40D1-9E0C-32E2D59F7DE7}" destId="{22A27573-AB5E-4BE5-A34D-A4EAD46A5B6E}" srcOrd="2" destOrd="0" presId="urn:microsoft.com/office/officeart/2018/2/layout/IconVerticalSolidList"/>
    <dgm:cxn modelId="{3697FDB6-AA58-46B9-B475-447385F42AD5}" type="presParOf" srcId="{1946B4B5-3490-40D1-9E0C-32E2D59F7DE7}" destId="{8A664924-E3B6-4D99-B280-6F184EEA65C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81F5CE-39B7-4F17-9D5E-52470E66EB86}">
      <dsp:nvSpPr>
        <dsp:cNvPr id="0" name=""/>
        <dsp:cNvSpPr/>
      </dsp:nvSpPr>
      <dsp:spPr>
        <a:xfrm>
          <a:off x="0" y="5240"/>
          <a:ext cx="7728267" cy="17267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E4B89C-6E16-4235-9ADD-8567F8358B94}">
      <dsp:nvSpPr>
        <dsp:cNvPr id="0" name=""/>
        <dsp:cNvSpPr/>
      </dsp:nvSpPr>
      <dsp:spPr>
        <a:xfrm>
          <a:off x="522349" y="393764"/>
          <a:ext cx="950653" cy="949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0A5666-7B38-44DD-9D0C-00C00DB46538}">
      <dsp:nvSpPr>
        <dsp:cNvPr id="0" name=""/>
        <dsp:cNvSpPr/>
      </dsp:nvSpPr>
      <dsp:spPr>
        <a:xfrm>
          <a:off x="1995351" y="5240"/>
          <a:ext cx="5601235" cy="17284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929" tIns="182929" rIns="182929" bIns="182929" numCol="1" spcCol="1270" anchor="ctr" anchorCtr="0">
          <a:noAutofit/>
        </a:bodyPr>
        <a:lstStyle/>
        <a:p>
          <a:pPr lvl="0" algn="l" defTabSz="688975">
            <a:lnSpc>
              <a:spcPct val="100000"/>
            </a:lnSpc>
            <a:spcBef>
              <a:spcPct val="0"/>
            </a:spcBef>
            <a:spcAft>
              <a:spcPct val="35000"/>
            </a:spcAft>
          </a:pPr>
          <a:r>
            <a:rPr lang="en-US" sz="1550" u="sng" kern="1200" dirty="0">
              <a:latin typeface="Calibri Light" panose="020F0302020204030204" pitchFamily="34" charset="0"/>
              <a:cs typeface="Calibri Light" panose="020F0302020204030204" pitchFamily="34" charset="0"/>
            </a:rPr>
            <a:t>Program Funding</a:t>
          </a:r>
          <a:r>
            <a:rPr lang="en-US" sz="1550" u="none" kern="1200" dirty="0">
              <a:latin typeface="Calibri Light" panose="020F0302020204030204" pitchFamily="34" charset="0"/>
              <a:cs typeface="Calibri Light" panose="020F0302020204030204" pitchFamily="34" charset="0"/>
            </a:rPr>
            <a:t>: </a:t>
          </a:r>
          <a:r>
            <a:rPr lang="en-US" sz="1550" kern="1200" dirty="0">
              <a:latin typeface="Calibri Light" panose="020F0302020204030204" pitchFamily="34" charset="0"/>
              <a:cs typeface="Calibri Light" panose="020F0302020204030204" pitchFamily="34" charset="0"/>
            </a:rPr>
            <a:t>A broad, ongoing affordable housing program funded by fees collected from real estate transaction recordings and established by the State of California through the Building Homes and Jobs Act (SB2) of 2017. </a:t>
          </a:r>
        </a:p>
        <a:p>
          <a:pPr lvl="0" algn="l" defTabSz="688975">
            <a:lnSpc>
              <a:spcPct val="100000"/>
            </a:lnSpc>
            <a:spcBef>
              <a:spcPct val="0"/>
            </a:spcBef>
            <a:spcAft>
              <a:spcPct val="35000"/>
            </a:spcAft>
          </a:pPr>
          <a:r>
            <a:rPr lang="en-US" sz="1550" kern="1200" dirty="0">
              <a:latin typeface="Calibri Light" panose="020F0302020204030204" pitchFamily="34" charset="0"/>
              <a:cs typeface="Calibri Light" panose="020F0302020204030204" pitchFamily="34" charset="0"/>
            </a:rPr>
            <a:t>The State’s annual revenue estimates for the 2022 PLHA program NOFA are $335 million statewide.    </a:t>
          </a:r>
        </a:p>
      </dsp:txBody>
      <dsp:txXfrm>
        <a:off x="1995351" y="5240"/>
        <a:ext cx="5601235" cy="1728461"/>
      </dsp:txXfrm>
    </dsp:sp>
    <dsp:sp modelId="{9CFE5C92-DFE3-4AC7-8A36-73C0B0B2A5B5}">
      <dsp:nvSpPr>
        <dsp:cNvPr id="0" name=""/>
        <dsp:cNvSpPr/>
      </dsp:nvSpPr>
      <dsp:spPr>
        <a:xfrm>
          <a:off x="0" y="2128779"/>
          <a:ext cx="7728267" cy="17267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C26493-EECD-48BB-991F-9B058B7A6673}">
      <dsp:nvSpPr>
        <dsp:cNvPr id="0" name=""/>
        <dsp:cNvSpPr/>
      </dsp:nvSpPr>
      <dsp:spPr>
        <a:xfrm>
          <a:off x="522349" y="2517303"/>
          <a:ext cx="950653" cy="949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189F002-CD17-44AC-A8D1-EAF7CDDD1DF1}">
      <dsp:nvSpPr>
        <dsp:cNvPr id="0" name=""/>
        <dsp:cNvSpPr/>
      </dsp:nvSpPr>
      <dsp:spPr>
        <a:xfrm>
          <a:off x="1995351" y="2128779"/>
          <a:ext cx="5601235" cy="17284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929" tIns="182929" rIns="182929" bIns="182929" numCol="1" spcCol="1270" anchor="ctr" anchorCtr="0">
          <a:noAutofit/>
        </a:bodyPr>
        <a:lstStyle/>
        <a:p>
          <a:pPr lvl="0" algn="l" defTabSz="600075">
            <a:lnSpc>
              <a:spcPct val="100000"/>
            </a:lnSpc>
            <a:spcBef>
              <a:spcPct val="0"/>
            </a:spcBef>
            <a:spcAft>
              <a:spcPct val="35000"/>
            </a:spcAft>
          </a:pPr>
          <a:r>
            <a:rPr lang="en-US" sz="1350" u="sng" kern="1200" dirty="0">
              <a:solidFill>
                <a:srgbClr val="FFFFFF"/>
              </a:solidFill>
              <a:latin typeface="Calibri Light" panose="020F0302020204030204" pitchFamily="34" charset="0"/>
              <a:cs typeface="Calibri Light" panose="020F0302020204030204" pitchFamily="34" charset="0"/>
            </a:rPr>
            <a:t>Two Types of Allocations</a:t>
          </a:r>
          <a:r>
            <a:rPr lang="en-US" sz="1350" u="none" kern="1200" dirty="0">
              <a:solidFill>
                <a:srgbClr val="FFFFFF"/>
              </a:solidFill>
              <a:latin typeface="Calibri Light" panose="020F0302020204030204" pitchFamily="34" charset="0"/>
              <a:cs typeface="Calibri Light" panose="020F0302020204030204" pitchFamily="34" charset="0"/>
            </a:rPr>
            <a:t>: </a:t>
          </a:r>
          <a:r>
            <a:rPr lang="en-US" sz="1350" i="1" kern="1200" dirty="0">
              <a:solidFill>
                <a:srgbClr val="FFFFFF"/>
              </a:solidFill>
              <a:latin typeface="Calibri Light" panose="020F0302020204030204" pitchFamily="34" charset="0"/>
              <a:cs typeface="Calibri Light" panose="020F0302020204030204" pitchFamily="34" charset="0"/>
            </a:rPr>
            <a:t>Formula</a:t>
          </a:r>
          <a:r>
            <a:rPr lang="en-US" sz="1350" kern="1200" dirty="0">
              <a:solidFill>
                <a:srgbClr val="FFFFFF"/>
              </a:solidFill>
              <a:latin typeface="Calibri Light" panose="020F0302020204030204" pitchFamily="34" charset="0"/>
              <a:cs typeface="Calibri Light" panose="020F0302020204030204" pitchFamily="34" charset="0"/>
            </a:rPr>
            <a:t>: Available to counties and incorporated cities/towns in five-year cycles. </a:t>
          </a:r>
          <a:r>
            <a:rPr lang="en-US" sz="1350" kern="1200" dirty="0">
              <a:latin typeface="Calibri Light" panose="020F0302020204030204" pitchFamily="34" charset="0"/>
              <a:cs typeface="Calibri Light" panose="020F0302020204030204" pitchFamily="34" charset="0"/>
            </a:rPr>
            <a:t>Jurisdictions are permitted to delegate their formula allocations via a formal agreement to another jurisdiction to administer on their behalf. For example, cities/towns may delegate their funds to their local county. </a:t>
          </a:r>
          <a:endParaRPr lang="en-US" sz="1350" kern="1200" dirty="0">
            <a:solidFill>
              <a:srgbClr val="FFFFFF"/>
            </a:solidFill>
            <a:latin typeface="Calibri Light" panose="020F0302020204030204" pitchFamily="34" charset="0"/>
            <a:cs typeface="Calibri Light" panose="020F0302020204030204" pitchFamily="34" charset="0"/>
          </a:endParaRPr>
        </a:p>
        <a:p>
          <a:pPr lvl="0" algn="l" defTabSz="600075">
            <a:lnSpc>
              <a:spcPct val="100000"/>
            </a:lnSpc>
            <a:spcBef>
              <a:spcPct val="0"/>
            </a:spcBef>
            <a:spcAft>
              <a:spcPct val="35000"/>
            </a:spcAft>
          </a:pPr>
          <a:r>
            <a:rPr lang="en-US" sz="1350" b="0" i="1" kern="1200" dirty="0">
              <a:latin typeface="Calibri Light" panose="020F0302020204030204" pitchFamily="34" charset="0"/>
              <a:cs typeface="Calibri Light" panose="020F0302020204030204" pitchFamily="34" charset="0"/>
            </a:rPr>
            <a:t>Competitive</a:t>
          </a:r>
          <a:r>
            <a:rPr lang="en-US" sz="1350" kern="1200" dirty="0">
              <a:latin typeface="Calibri Light" panose="020F0302020204030204" pitchFamily="34" charset="0"/>
              <a:cs typeface="Calibri Light" panose="020F0302020204030204" pitchFamily="34" charset="0"/>
            </a:rPr>
            <a:t>: Available only to small counties and cities/towns that do not receive housing funding directly from HUD. Funds are allocated to specific projects through a yearly NOFA process.</a:t>
          </a:r>
        </a:p>
      </dsp:txBody>
      <dsp:txXfrm>
        <a:off x="1995351" y="2128779"/>
        <a:ext cx="5601235" cy="1728461"/>
      </dsp:txXfrm>
    </dsp:sp>
    <dsp:sp modelId="{627F3A11-5EE0-4B6F-B275-6DB68BB28127}">
      <dsp:nvSpPr>
        <dsp:cNvPr id="0" name=""/>
        <dsp:cNvSpPr/>
      </dsp:nvSpPr>
      <dsp:spPr>
        <a:xfrm>
          <a:off x="0" y="4252317"/>
          <a:ext cx="7728267" cy="172677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D53A01-9D7A-4CBF-8D65-86AE5DAF11A2}">
      <dsp:nvSpPr>
        <dsp:cNvPr id="0" name=""/>
        <dsp:cNvSpPr/>
      </dsp:nvSpPr>
      <dsp:spPr>
        <a:xfrm>
          <a:off x="522349" y="4640841"/>
          <a:ext cx="950653" cy="9497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664924-E3B6-4D99-B280-6F184EEA65CD}">
      <dsp:nvSpPr>
        <dsp:cNvPr id="0" name=""/>
        <dsp:cNvSpPr/>
      </dsp:nvSpPr>
      <dsp:spPr>
        <a:xfrm>
          <a:off x="1995351" y="4252317"/>
          <a:ext cx="5601235" cy="17284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929" tIns="182929" rIns="182929" bIns="182929" numCol="1" spcCol="1270" anchor="ctr" anchorCtr="0">
          <a:noAutofit/>
        </a:bodyPr>
        <a:lstStyle/>
        <a:p>
          <a:pPr lvl="0" algn="l" defTabSz="688975">
            <a:lnSpc>
              <a:spcPct val="100000"/>
            </a:lnSpc>
            <a:spcBef>
              <a:spcPct val="0"/>
            </a:spcBef>
            <a:spcAft>
              <a:spcPct val="35000"/>
            </a:spcAft>
          </a:pPr>
          <a:r>
            <a:rPr lang="en-US" sz="1550" u="sng" kern="1200" dirty="0">
              <a:latin typeface="Calibri Light" panose="020F0302020204030204" pitchFamily="34" charset="0"/>
              <a:cs typeface="Calibri Light" panose="020F0302020204030204" pitchFamily="34" charset="0"/>
            </a:rPr>
            <a:t>Target Population</a:t>
          </a:r>
          <a:r>
            <a:rPr lang="en-US" sz="1550" u="none" kern="1200" dirty="0">
              <a:latin typeface="Calibri Light" panose="020F0302020204030204" pitchFamily="34" charset="0"/>
              <a:cs typeface="Calibri Light" panose="020F0302020204030204" pitchFamily="34" charset="0"/>
            </a:rPr>
            <a:t>: </a:t>
          </a:r>
          <a:r>
            <a:rPr lang="en-US" sz="1550" b="0" i="0" kern="1200" dirty="0">
              <a:latin typeface="Calibri Light" panose="020F0302020204030204" pitchFamily="34" charset="0"/>
              <a:cs typeface="Calibri Light" panose="020F0302020204030204" pitchFamily="34" charset="0"/>
            </a:rPr>
            <a:t>Households earning 60% Area Median Income (AMI) or less, including those who are homeless. Higher income households may be served through certain eligible activities, such as homeownership programs. </a:t>
          </a:r>
        </a:p>
      </dsp:txBody>
      <dsp:txXfrm>
        <a:off x="1995351" y="4252317"/>
        <a:ext cx="5601235" cy="172846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B98A3-F224-46F5-9670-EB4FD9C36B47}" type="datetimeFigureOut">
              <a:rPr lang="en-US" smtClean="0"/>
              <a:t>10/6/2022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61F1EC-6C3C-474E-802B-8A53D319F8AB}" type="slidenum">
              <a:rPr lang="en-US" smtClean="0"/>
              <a:t>‹#›</a:t>
            </a:fld>
            <a:endParaRPr lang="en-US"/>
          </a:p>
        </p:txBody>
      </p:sp>
    </p:spTree>
    <p:extLst>
      <p:ext uri="{BB962C8B-B14F-4D97-AF65-F5344CB8AC3E}">
        <p14:creationId xmlns:p14="http://schemas.microsoft.com/office/powerpoint/2010/main" val="2966766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2DE0E6-FAA2-0A45-A8F0-DA4C233A8090}" type="slidenum">
              <a:rPr lang="en-US" smtClean="0"/>
              <a:t>2</a:t>
            </a:fld>
            <a:endParaRPr lang="en-US" dirty="0"/>
          </a:p>
        </p:txBody>
      </p:sp>
    </p:spTree>
    <p:extLst>
      <p:ext uri="{BB962C8B-B14F-4D97-AF65-F5344CB8AC3E}">
        <p14:creationId xmlns:p14="http://schemas.microsoft.com/office/powerpoint/2010/main" val="10303776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2"/>
          </a:solidFill>
          <a:ln>
            <a:noFill/>
          </a:ln>
          <a:effectLst/>
          <a:scene3d>
            <a:camera prst="orthographicFront"/>
            <a:lightRig rig="threePt" dir="t"/>
          </a:scene3d>
          <a:sp3d prstMaterial="matte"/>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9" name="Picture 8">
            <a:extLst>
              <a:ext uri="{FF2B5EF4-FFF2-40B4-BE49-F238E27FC236}">
                <a16:creationId xmlns:a16="http://schemas.microsoft.com/office/drawing/2014/main" id="{1B7938A7-E1AB-15EC-3653-231CA4DEAAF1}"/>
              </a:ext>
            </a:extLst>
          </p:cNvPr>
          <p:cNvPicPr>
            <a:picLocks noChangeAspect="1"/>
          </p:cNvPicPr>
          <p:nvPr userDrawn="1"/>
        </p:nvPicPr>
        <p:blipFill>
          <a:blip r:embed="rId2">
            <a:duotone>
              <a:schemeClr val="accent3">
                <a:shade val="45000"/>
                <a:satMod val="135000"/>
              </a:schemeClr>
              <a:prstClr val="white"/>
            </a:duotone>
          </a:blip>
          <a:stretch>
            <a:fillRect/>
          </a:stretch>
        </p:blipFill>
        <p:spPr>
          <a:xfrm>
            <a:off x="9274620" y="756786"/>
            <a:ext cx="5338876" cy="533887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10/6/2022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610145" y="758952"/>
            <a:ext cx="589767" cy="5330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10/6/2022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pic>
        <p:nvPicPr>
          <p:cNvPr id="8" name="Picture 7">
            <a:extLst>
              <a:ext uri="{FF2B5EF4-FFF2-40B4-BE49-F238E27FC236}">
                <a16:creationId xmlns:a16="http://schemas.microsoft.com/office/drawing/2014/main" id="{BE2F5BF9-E9A2-BB17-FE69-65785AEF10CC}"/>
              </a:ext>
            </a:extLst>
          </p:cNvPr>
          <p:cNvPicPr>
            <a:picLocks noChangeAspect="1"/>
          </p:cNvPicPr>
          <p:nvPr userDrawn="1"/>
        </p:nvPicPr>
        <p:blipFill rotWithShape="1">
          <a:blip r:embed="rId13">
            <a:duotone>
              <a:schemeClr val="accent3">
                <a:shade val="45000"/>
                <a:satMod val="135000"/>
              </a:schemeClr>
              <a:prstClr val="white"/>
            </a:duotone>
          </a:blip>
          <a:srcRect l="33021"/>
          <a:stretch/>
        </p:blipFill>
        <p:spPr>
          <a:xfrm>
            <a:off x="11610145" y="751028"/>
            <a:ext cx="3575921" cy="5338876"/>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b="0" i="0" kern="1200" spc="-60" baseline="0">
          <a:solidFill>
            <a:srgbClr val="FFFFFF"/>
          </a:solidFill>
          <a:latin typeface="Rockwell" panose="02060603020205020403" pitchFamily="18" charset="77"/>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b="0" i="0" kern="1200">
          <a:solidFill>
            <a:schemeClr val="tx1">
              <a:lumMod val="65000"/>
              <a:lumOff val="35000"/>
            </a:schemeClr>
          </a:solidFill>
          <a:latin typeface="Calibri Light" panose="020F0302020204030204" pitchFamily="34" charset="0"/>
          <a:ea typeface="+mn-ea"/>
          <a:cs typeface="Calibri Light" panose="020F0302020204030204" pitchFamily="34" charset="0"/>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b="0" i="0" kern="1200">
          <a:solidFill>
            <a:schemeClr val="tx1">
              <a:lumMod val="65000"/>
              <a:lumOff val="35000"/>
            </a:schemeClr>
          </a:solidFill>
          <a:latin typeface="Calibri Light" panose="020F0302020204030204" pitchFamily="34" charset="0"/>
          <a:ea typeface="+mn-ea"/>
          <a:cs typeface="Calibri Light" panose="020F0302020204030204" pitchFamily="34" charset="0"/>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b="0" i="0" kern="1200">
          <a:solidFill>
            <a:schemeClr val="tx1">
              <a:lumMod val="65000"/>
              <a:lumOff val="35000"/>
            </a:schemeClr>
          </a:solidFill>
          <a:latin typeface="Calibri Light" panose="020F0302020204030204" pitchFamily="34" charset="0"/>
          <a:ea typeface="+mn-ea"/>
          <a:cs typeface="Calibri Light" panose="020F0302020204030204" pitchFamily="34" charset="0"/>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b="0" i="0" kern="1200">
          <a:solidFill>
            <a:schemeClr val="tx1">
              <a:lumMod val="65000"/>
              <a:lumOff val="35000"/>
            </a:schemeClr>
          </a:solidFill>
          <a:latin typeface="Calibri Light" panose="020F0302020204030204" pitchFamily="34" charset="0"/>
          <a:ea typeface="+mn-ea"/>
          <a:cs typeface="Calibri Light" panose="020F0302020204030204" pitchFamily="34" charset="0"/>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b="0" i="0" kern="1200">
          <a:solidFill>
            <a:schemeClr val="tx1">
              <a:lumMod val="65000"/>
              <a:lumOff val="35000"/>
            </a:schemeClr>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0274-0754-AA23-81A3-F073C03B59F0}"/>
              </a:ext>
            </a:extLst>
          </p:cNvPr>
          <p:cNvSpPr>
            <a:spLocks noGrp="1"/>
          </p:cNvSpPr>
          <p:nvPr>
            <p:ph type="ctrTitle"/>
          </p:nvPr>
        </p:nvSpPr>
        <p:spPr/>
        <p:txBody>
          <a:bodyPr/>
          <a:lstStyle/>
          <a:p>
            <a:r>
              <a:rPr lang="en-US" dirty="0"/>
              <a:t>Permanent Local Housing Allocation (PLHA)</a:t>
            </a:r>
          </a:p>
        </p:txBody>
      </p:sp>
      <p:sp>
        <p:nvSpPr>
          <p:cNvPr id="3" name="Subtitle 2">
            <a:extLst>
              <a:ext uri="{FF2B5EF4-FFF2-40B4-BE49-F238E27FC236}">
                <a16:creationId xmlns:a16="http://schemas.microsoft.com/office/drawing/2014/main" id="{5C0711BC-C42C-0383-0FAA-D2697EBB6B6B}"/>
              </a:ext>
            </a:extLst>
          </p:cNvPr>
          <p:cNvSpPr>
            <a:spLocks noGrp="1"/>
          </p:cNvSpPr>
          <p:nvPr>
            <p:ph type="subTitle" idx="1"/>
          </p:nvPr>
        </p:nvSpPr>
        <p:spPr/>
        <p:txBody>
          <a:bodyPr/>
          <a:lstStyle/>
          <a:p>
            <a:r>
              <a:rPr lang="en-US" dirty="0"/>
              <a:t>Siskiyou County Board of Supervisors </a:t>
            </a:r>
          </a:p>
          <a:p>
            <a:r>
              <a:rPr lang="en-US" dirty="0"/>
              <a:t>October 18, 2022</a:t>
            </a:r>
          </a:p>
        </p:txBody>
      </p:sp>
    </p:spTree>
    <p:extLst>
      <p:ext uri="{BB962C8B-B14F-4D97-AF65-F5344CB8AC3E}">
        <p14:creationId xmlns:p14="http://schemas.microsoft.com/office/powerpoint/2010/main" val="1098780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5D82-BF8D-4EE5-83B0-5678FCA191C7}"/>
              </a:ext>
            </a:extLst>
          </p:cNvPr>
          <p:cNvSpPr>
            <a:spLocks noGrp="1"/>
          </p:cNvSpPr>
          <p:nvPr>
            <p:ph type="title"/>
          </p:nvPr>
        </p:nvSpPr>
        <p:spPr>
          <a:xfrm>
            <a:off x="252919" y="1123837"/>
            <a:ext cx="2947482" cy="4601183"/>
          </a:xfrm>
        </p:spPr>
        <p:txBody>
          <a:bodyPr>
            <a:normAutofit/>
          </a:bodyPr>
          <a:lstStyle/>
          <a:p>
            <a:r>
              <a:rPr lang="en-US" dirty="0"/>
              <a:t>Program Overview</a:t>
            </a:r>
          </a:p>
        </p:txBody>
      </p:sp>
      <p:graphicFrame>
        <p:nvGraphicFramePr>
          <p:cNvPr id="25" name="Content Placeholder 2">
            <a:extLst>
              <a:ext uri="{FF2B5EF4-FFF2-40B4-BE49-F238E27FC236}">
                <a16:creationId xmlns:a16="http://schemas.microsoft.com/office/drawing/2014/main" id="{98F4562A-92E4-4662-BFC3-3806A23F7396}"/>
              </a:ext>
            </a:extLst>
          </p:cNvPr>
          <p:cNvGraphicFramePr>
            <a:graphicFrameLocks noGrp="1"/>
          </p:cNvGraphicFramePr>
          <p:nvPr>
            <p:ph idx="1"/>
            <p:extLst>
              <p:ext uri="{D42A27DB-BD31-4B8C-83A1-F6EECF244321}">
                <p14:modId xmlns:p14="http://schemas.microsoft.com/office/powerpoint/2010/main" val="2196185987"/>
              </p:ext>
            </p:extLst>
          </p:nvPr>
        </p:nvGraphicFramePr>
        <p:xfrm>
          <a:off x="3759896" y="358219"/>
          <a:ext cx="7728267" cy="59860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1567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6AFC9-0EB2-934E-3EA5-886D2BF7D565}"/>
              </a:ext>
            </a:extLst>
          </p:cNvPr>
          <p:cNvSpPr>
            <a:spLocks noGrp="1"/>
          </p:cNvSpPr>
          <p:nvPr>
            <p:ph type="title"/>
          </p:nvPr>
        </p:nvSpPr>
        <p:spPr/>
        <p:txBody>
          <a:bodyPr/>
          <a:lstStyle/>
          <a:p>
            <a:r>
              <a:rPr lang="en-US" dirty="0"/>
              <a:t>Application Timeline</a:t>
            </a:r>
          </a:p>
        </p:txBody>
      </p:sp>
      <p:sp>
        <p:nvSpPr>
          <p:cNvPr id="3" name="Content Placeholder 2">
            <a:extLst>
              <a:ext uri="{FF2B5EF4-FFF2-40B4-BE49-F238E27FC236}">
                <a16:creationId xmlns:a16="http://schemas.microsoft.com/office/drawing/2014/main" id="{17244BDC-D4C1-3519-034F-3BF9AA931917}"/>
              </a:ext>
            </a:extLst>
          </p:cNvPr>
          <p:cNvSpPr>
            <a:spLocks noGrp="1"/>
          </p:cNvSpPr>
          <p:nvPr>
            <p:ph idx="1"/>
          </p:nvPr>
        </p:nvSpPr>
        <p:spPr/>
        <p:txBody>
          <a:bodyPr/>
          <a:lstStyle/>
          <a:p>
            <a:r>
              <a:rPr lang="en-US" b="1" u="sng" dirty="0"/>
              <a:t>Formula Funding</a:t>
            </a:r>
            <a:r>
              <a:rPr lang="en-US" b="1" dirty="0"/>
              <a:t> </a:t>
            </a:r>
          </a:p>
          <a:p>
            <a:pPr lvl="1"/>
            <a:r>
              <a:rPr lang="en-US" dirty="0"/>
              <a:t>The formula allocation NOFA was released August 17, 2022 and Five-Year Plan and Funding Applications are due no later than October 31, 2022. </a:t>
            </a:r>
          </a:p>
          <a:p>
            <a:pPr lvl="1"/>
            <a:r>
              <a:rPr lang="en-US" dirty="0"/>
              <a:t>This is the final year to apply for Year 1 (2019) funds, otherwise those funds will revert to HCD to be used statewide for the Multifamily Housing Program.  </a:t>
            </a:r>
            <a:endParaRPr lang="en-US" i="1" dirty="0"/>
          </a:p>
          <a:p>
            <a:r>
              <a:rPr lang="en-US" b="1" u="sng" dirty="0"/>
              <a:t>Competitive Funding</a:t>
            </a:r>
            <a:endParaRPr lang="en-US" b="1" dirty="0"/>
          </a:p>
          <a:p>
            <a:pPr lvl="1"/>
            <a:r>
              <a:rPr lang="en-US" dirty="0"/>
              <a:t>Annual NOFAs for the competitive funds will continue from 2020 onward, with no sunset date. </a:t>
            </a:r>
          </a:p>
          <a:p>
            <a:pPr lvl="1"/>
            <a:endParaRPr lang="en-US" dirty="0"/>
          </a:p>
          <a:p>
            <a:pPr lvl="1"/>
            <a:endParaRPr lang="en-US" dirty="0"/>
          </a:p>
          <a:p>
            <a:pPr marL="502920" lvl="1" indent="0">
              <a:buNone/>
            </a:pPr>
            <a:endParaRPr lang="en-US" dirty="0"/>
          </a:p>
        </p:txBody>
      </p:sp>
      <p:pic>
        <p:nvPicPr>
          <p:cNvPr id="4" name="Picture 3">
            <a:extLst>
              <a:ext uri="{FF2B5EF4-FFF2-40B4-BE49-F238E27FC236}">
                <a16:creationId xmlns:a16="http://schemas.microsoft.com/office/drawing/2014/main" id="{01F4D94D-BFD9-7A55-1184-47CFFEB27032}"/>
              </a:ext>
            </a:extLst>
          </p:cNvPr>
          <p:cNvPicPr>
            <a:picLocks noChangeAspect="1"/>
          </p:cNvPicPr>
          <p:nvPr/>
        </p:nvPicPr>
        <p:blipFill>
          <a:blip r:embed="rId2"/>
          <a:stretch>
            <a:fillRect/>
          </a:stretch>
        </p:blipFill>
        <p:spPr>
          <a:xfrm>
            <a:off x="2000251" y="4083797"/>
            <a:ext cx="2400300" cy="25273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564182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8A52-F460-291E-7655-68EFF9B16AF8}"/>
              </a:ext>
            </a:extLst>
          </p:cNvPr>
          <p:cNvSpPr>
            <a:spLocks noGrp="1"/>
          </p:cNvSpPr>
          <p:nvPr>
            <p:ph type="title"/>
          </p:nvPr>
        </p:nvSpPr>
        <p:spPr/>
        <p:txBody>
          <a:bodyPr>
            <a:normAutofit/>
          </a:bodyPr>
          <a:lstStyle/>
          <a:p>
            <a:r>
              <a:rPr lang="en-US" sz="3500" dirty="0"/>
              <a:t>Application Requirements</a:t>
            </a:r>
          </a:p>
        </p:txBody>
      </p:sp>
      <p:sp>
        <p:nvSpPr>
          <p:cNvPr id="3" name="Content Placeholder 2">
            <a:extLst>
              <a:ext uri="{FF2B5EF4-FFF2-40B4-BE49-F238E27FC236}">
                <a16:creationId xmlns:a16="http://schemas.microsoft.com/office/drawing/2014/main" id="{F95EB5DB-D720-BA65-C2ED-BC90612D226A}"/>
              </a:ext>
            </a:extLst>
          </p:cNvPr>
          <p:cNvSpPr>
            <a:spLocks noGrp="1"/>
          </p:cNvSpPr>
          <p:nvPr>
            <p:ph idx="1"/>
          </p:nvPr>
        </p:nvSpPr>
        <p:spPr/>
        <p:txBody>
          <a:bodyPr>
            <a:normAutofit lnSpcReduction="10000"/>
          </a:bodyPr>
          <a:lstStyle/>
          <a:p>
            <a:pPr marL="0" indent="0">
              <a:buNone/>
            </a:pPr>
            <a:r>
              <a:rPr lang="en-US" b="1" u="sng" dirty="0"/>
              <a:t>Five-Year Plan and Funding Application</a:t>
            </a:r>
            <a:endParaRPr lang="en-US" b="1" dirty="0"/>
          </a:p>
          <a:p>
            <a:r>
              <a:rPr lang="en-US" dirty="0"/>
              <a:t>Completion of State templates which detail:</a:t>
            </a:r>
          </a:p>
          <a:p>
            <a:pPr lvl="1"/>
            <a:r>
              <a:rPr lang="en-US" dirty="0"/>
              <a:t>Which eligible activities the jurisdiction is selecting by year and by percentage of funding to be allocated.</a:t>
            </a:r>
          </a:p>
          <a:p>
            <a:pPr lvl="1"/>
            <a:r>
              <a:rPr lang="en-US" dirty="0"/>
              <a:t>A description of the selected activities, how they will assist those earning 60% AMI or less, and how they are consistent with the Housing Element programs. </a:t>
            </a:r>
          </a:p>
          <a:p>
            <a:pPr lvl="1"/>
            <a:r>
              <a:rPr lang="en-US" dirty="0"/>
              <a:t>Certifications that the PLHA guidelines will be adhered to. </a:t>
            </a:r>
          </a:p>
          <a:p>
            <a:pPr lvl="1"/>
            <a:r>
              <a:rPr lang="en-US" dirty="0"/>
              <a:t>Adoption of an authorizing resolutions by the jurisdiction's elected body. </a:t>
            </a:r>
          </a:p>
          <a:p>
            <a:pPr lvl="1"/>
            <a:r>
              <a:rPr lang="en-US" dirty="0"/>
              <a:t>A legally binding agreement from a delegating jurisdiction to a receiving jurisdiction (if applicable).</a:t>
            </a:r>
          </a:p>
          <a:p>
            <a:pPr marL="0" indent="0">
              <a:buNone/>
            </a:pPr>
            <a:r>
              <a:rPr lang="en-US" b="1" u="sng" dirty="0"/>
              <a:t>Threshold Requirements</a:t>
            </a:r>
            <a:endParaRPr lang="en-US" b="1" dirty="0"/>
          </a:p>
          <a:p>
            <a:r>
              <a:rPr lang="en-US" dirty="0"/>
              <a:t>Currently certified Housing Element. </a:t>
            </a:r>
          </a:p>
          <a:p>
            <a:r>
              <a:rPr lang="en-US" dirty="0"/>
              <a:t>Current on the filing of the Housing Element Annual Progress Report (APR). </a:t>
            </a:r>
          </a:p>
        </p:txBody>
      </p:sp>
      <p:pic>
        <p:nvPicPr>
          <p:cNvPr id="4" name="Picture 3">
            <a:extLst>
              <a:ext uri="{FF2B5EF4-FFF2-40B4-BE49-F238E27FC236}">
                <a16:creationId xmlns:a16="http://schemas.microsoft.com/office/drawing/2014/main" id="{18F56229-F3E3-F8F8-FEDC-1F4C4ECB12EE}"/>
              </a:ext>
            </a:extLst>
          </p:cNvPr>
          <p:cNvPicPr>
            <a:picLocks noChangeAspect="1"/>
          </p:cNvPicPr>
          <p:nvPr/>
        </p:nvPicPr>
        <p:blipFill>
          <a:blip r:embed="rId2"/>
          <a:stretch>
            <a:fillRect/>
          </a:stretch>
        </p:blipFill>
        <p:spPr>
          <a:xfrm>
            <a:off x="2153215" y="4250417"/>
            <a:ext cx="1854200" cy="24384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03904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8A52-F460-291E-7655-68EFF9B16AF8}"/>
              </a:ext>
            </a:extLst>
          </p:cNvPr>
          <p:cNvSpPr>
            <a:spLocks noGrp="1"/>
          </p:cNvSpPr>
          <p:nvPr>
            <p:ph type="title"/>
          </p:nvPr>
        </p:nvSpPr>
        <p:spPr/>
        <p:txBody>
          <a:bodyPr/>
          <a:lstStyle/>
          <a:p>
            <a:r>
              <a:rPr lang="en-US" dirty="0"/>
              <a:t>Eligible Uses</a:t>
            </a:r>
          </a:p>
        </p:txBody>
      </p:sp>
      <p:sp>
        <p:nvSpPr>
          <p:cNvPr id="3" name="Content Placeholder 2">
            <a:extLst>
              <a:ext uri="{FF2B5EF4-FFF2-40B4-BE49-F238E27FC236}">
                <a16:creationId xmlns:a16="http://schemas.microsoft.com/office/drawing/2014/main" id="{F95EB5DB-D720-BA65-C2ED-BC90612D226A}"/>
              </a:ext>
            </a:extLst>
          </p:cNvPr>
          <p:cNvSpPr>
            <a:spLocks noGrp="1"/>
          </p:cNvSpPr>
          <p:nvPr>
            <p:ph idx="1"/>
          </p:nvPr>
        </p:nvSpPr>
        <p:spPr>
          <a:xfrm>
            <a:off x="3863252" y="472033"/>
            <a:ext cx="7315200" cy="5120640"/>
          </a:xfrm>
        </p:spPr>
        <p:txBody>
          <a:bodyPr/>
          <a:lstStyle/>
          <a:p>
            <a:r>
              <a:rPr lang="en-US" dirty="0"/>
              <a:t>There are ten (10) categories of eligible uses of formula funds.</a:t>
            </a:r>
          </a:p>
          <a:p>
            <a:r>
              <a:rPr lang="en-US" dirty="0"/>
              <a:t>These eligible uses broadly focus on affordable and workforce housing and services to people experiencing or at risk of homelessness. </a:t>
            </a:r>
          </a:p>
        </p:txBody>
      </p:sp>
      <p:pic>
        <p:nvPicPr>
          <p:cNvPr id="4" name="Picture 3">
            <a:extLst>
              <a:ext uri="{FF2B5EF4-FFF2-40B4-BE49-F238E27FC236}">
                <a16:creationId xmlns:a16="http://schemas.microsoft.com/office/drawing/2014/main" id="{6B2D9A89-8187-CA90-AE1F-B91FECE9691B}"/>
              </a:ext>
            </a:extLst>
          </p:cNvPr>
          <p:cNvPicPr>
            <a:picLocks noChangeAspect="1"/>
          </p:cNvPicPr>
          <p:nvPr/>
        </p:nvPicPr>
        <p:blipFill>
          <a:blip r:embed="rId2"/>
          <a:stretch>
            <a:fillRect/>
          </a:stretch>
        </p:blipFill>
        <p:spPr>
          <a:xfrm>
            <a:off x="1550209" y="4240751"/>
            <a:ext cx="3300383" cy="233112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53532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8A52-F460-291E-7655-68EFF9B16AF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95EB5DB-D720-BA65-C2ED-BC90612D226A}"/>
              </a:ext>
            </a:extLst>
          </p:cNvPr>
          <p:cNvSpPr>
            <a:spLocks noGrp="1"/>
          </p:cNvSpPr>
          <p:nvPr>
            <p:ph idx="1"/>
          </p:nvPr>
        </p:nvSpPr>
        <p:spPr/>
        <p:txBody>
          <a:bodyPr>
            <a:normAutofit/>
          </a:bodyPr>
          <a:lstStyle/>
          <a:p>
            <a:pPr marL="0" indent="0">
              <a:buNone/>
            </a:pPr>
            <a:r>
              <a:rPr lang="en-US" b="1" u="sng" dirty="0"/>
              <a:t>Formula Allocations: Cities of </a:t>
            </a:r>
            <a:r>
              <a:rPr lang="en-US" b="1" u="sng" dirty="0" err="1"/>
              <a:t>Dorris</a:t>
            </a:r>
            <a:r>
              <a:rPr lang="en-US" b="1" u="sng" dirty="0"/>
              <a:t>, Dunsmuir, Etna, Montague, Mount Shasta, Weed, and Yreka, and the Town of Fort Jones</a:t>
            </a:r>
          </a:p>
          <a:p>
            <a:r>
              <a:rPr lang="en-US" dirty="0"/>
              <a:t>This year, as allowed by the PLHA Guidelines, Siskiyou County has partnered with eight of the nine cities/towns in the county to access their PLHA formula funds for the first five-year cycle. The cities/towns have not yet applied for their funds, and the 2019 funds will be lost if they are not applied for by October 31, 2022. </a:t>
            </a:r>
          </a:p>
          <a:p>
            <a:r>
              <a:rPr lang="en-US" dirty="0"/>
              <a:t>The City/Town Councils of the Cities of </a:t>
            </a:r>
            <a:r>
              <a:rPr lang="en-US" dirty="0" err="1"/>
              <a:t>Dorris</a:t>
            </a:r>
            <a:r>
              <a:rPr lang="en-US" dirty="0"/>
              <a:t>, Dunsmuir, Etna, Montague, Mount Shasta, Weed, and Yreka and the Town of Fort Jones have each approved delegating their formula allocations to Siskiyou County to administer for joint projects in the county. The estimated 5-year total allocation for the cities/towns is </a:t>
            </a:r>
            <a:r>
              <a:rPr lang="en-US" b="1" dirty="0"/>
              <a:t>$3,673,117. </a:t>
            </a:r>
          </a:p>
          <a:p>
            <a:r>
              <a:rPr lang="en-US" dirty="0"/>
              <a:t>The County may retain 5% (estimated to be </a:t>
            </a:r>
            <a:r>
              <a:rPr lang="en-US" b="1" dirty="0"/>
              <a:t>$180,000</a:t>
            </a:r>
            <a:r>
              <a:rPr lang="en-US" dirty="0"/>
              <a:t>) of all the cities’/towns’ allocations for administrative costs related to carrying out the PLHA program.</a:t>
            </a:r>
          </a:p>
        </p:txBody>
      </p:sp>
    </p:spTree>
    <p:extLst>
      <p:ext uri="{BB962C8B-B14F-4D97-AF65-F5344CB8AC3E}">
        <p14:creationId xmlns:p14="http://schemas.microsoft.com/office/powerpoint/2010/main" val="1178136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8A52-F460-291E-7655-68EFF9B16AF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95EB5DB-D720-BA65-C2ED-BC90612D226A}"/>
              </a:ext>
            </a:extLst>
          </p:cNvPr>
          <p:cNvSpPr>
            <a:spLocks noGrp="1"/>
          </p:cNvSpPr>
          <p:nvPr>
            <p:ph idx="1"/>
          </p:nvPr>
        </p:nvSpPr>
        <p:spPr/>
        <p:txBody>
          <a:bodyPr/>
          <a:lstStyle/>
          <a:p>
            <a:r>
              <a:rPr lang="en-US" dirty="0"/>
              <a:t>The County Director of the Health and Human Services Agency recommends using the cities’/towns’ PLHA 2019-2023 formula funds for three activities that would most appropriately address the needs of those in Siskiyou County with incomes of 60% Area Median Income (AMI) or less. </a:t>
            </a:r>
          </a:p>
          <a:p>
            <a:r>
              <a:rPr lang="en-US" dirty="0"/>
              <a:t>The activities are: 1) to establish capitalized reserves for services connected to the creation of new permanent supportive housing; 2) to establish operating subsidies connected to the creation of multi-family rental housing; and 3) to assist with costs for supportive/case management services and navigation center/emergency shelter operations.				</a:t>
            </a:r>
          </a:p>
        </p:txBody>
      </p:sp>
    </p:spTree>
    <p:extLst>
      <p:ext uri="{BB962C8B-B14F-4D97-AF65-F5344CB8AC3E}">
        <p14:creationId xmlns:p14="http://schemas.microsoft.com/office/powerpoint/2010/main" val="1632819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8A52-F460-291E-7655-68EFF9B16AF8}"/>
              </a:ext>
            </a:extLst>
          </p:cNvPr>
          <p:cNvSpPr>
            <a:spLocks noGrp="1"/>
          </p:cNvSpPr>
          <p:nvPr>
            <p:ph type="title"/>
          </p:nvPr>
        </p:nvSpPr>
        <p:spPr/>
        <p:txBody>
          <a:bodyPr>
            <a:normAutofit/>
          </a:bodyPr>
          <a:lstStyle/>
          <a:p>
            <a:r>
              <a:rPr lang="en-US" sz="2600" dirty="0"/>
              <a:t>Recommendations</a:t>
            </a:r>
          </a:p>
        </p:txBody>
      </p:sp>
      <p:sp>
        <p:nvSpPr>
          <p:cNvPr id="3" name="Content Placeholder 2">
            <a:extLst>
              <a:ext uri="{FF2B5EF4-FFF2-40B4-BE49-F238E27FC236}">
                <a16:creationId xmlns:a16="http://schemas.microsoft.com/office/drawing/2014/main" id="{F95EB5DB-D720-BA65-C2ED-BC90612D226A}"/>
              </a:ext>
            </a:extLst>
          </p:cNvPr>
          <p:cNvSpPr>
            <a:spLocks noGrp="1"/>
          </p:cNvSpPr>
          <p:nvPr>
            <p:ph idx="1"/>
          </p:nvPr>
        </p:nvSpPr>
        <p:spPr/>
        <p:txBody>
          <a:bodyPr/>
          <a:lstStyle/>
          <a:p>
            <a:pPr marL="457200" indent="-457200">
              <a:buFont typeface="+mj-lt"/>
              <a:buAutoNum type="arabicPeriod"/>
            </a:pPr>
            <a:r>
              <a:rPr lang="en-US" dirty="0" smtClean="0"/>
              <a:t>The </a:t>
            </a:r>
            <a:r>
              <a:rPr lang="en-US" dirty="0"/>
              <a:t>Director of the Health and Human Services Agency recommends that the Board approve the attached </a:t>
            </a:r>
            <a:r>
              <a:rPr lang="en-US" dirty="0" smtClean="0"/>
              <a:t>resolutions and agreements and </a:t>
            </a:r>
            <a:r>
              <a:rPr lang="en-US" dirty="0"/>
              <a:t>authorize the County Administrator or their designee to execute the PLHA Program and submit the PLHA Plan and Application to the State Department of Housing and Community Development.</a:t>
            </a:r>
          </a:p>
          <a:p>
            <a:pPr marL="457200" indent="-457200">
              <a:buFont typeface="+mj-lt"/>
              <a:buAutoNum type="arabicPeriod"/>
            </a:pPr>
            <a:r>
              <a:rPr lang="en-US" dirty="0"/>
              <a:t>Approval of the </a:t>
            </a:r>
            <a:r>
              <a:rPr lang="en-US" dirty="0" smtClean="0"/>
              <a:t>resolutions </a:t>
            </a:r>
            <a:r>
              <a:rPr lang="en-US" dirty="0" smtClean="0"/>
              <a:t>and agreements will </a:t>
            </a:r>
            <a:r>
              <a:rPr lang="en-US" dirty="0"/>
              <a:t>allow the County to be allocated the Cities of </a:t>
            </a:r>
            <a:r>
              <a:rPr lang="en-US" dirty="0" err="1"/>
              <a:t>Dorris</a:t>
            </a:r>
            <a:r>
              <a:rPr lang="en-US" dirty="0"/>
              <a:t>, Dunsmuir, Etna, Montague, Mount Shasta, Weed, and Yreka, and the Town of Fort Jones’ PLHA formula funding. 		</a:t>
            </a:r>
          </a:p>
        </p:txBody>
      </p:sp>
    </p:spTree>
    <p:extLst>
      <p:ext uri="{BB962C8B-B14F-4D97-AF65-F5344CB8AC3E}">
        <p14:creationId xmlns:p14="http://schemas.microsoft.com/office/powerpoint/2010/main" val="1401665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0274-0754-AA23-81A3-F073C03B59F0}"/>
              </a:ext>
            </a:extLst>
          </p:cNvPr>
          <p:cNvSpPr>
            <a:spLocks noGrp="1"/>
          </p:cNvSpPr>
          <p:nvPr>
            <p:ph type="ctrTitle"/>
          </p:nvPr>
        </p:nvSpPr>
        <p:spPr/>
        <p:txBody>
          <a:bodyPr/>
          <a:lstStyle/>
          <a:p>
            <a:r>
              <a:rPr lang="en-US" dirty="0"/>
              <a:t>Questions? </a:t>
            </a:r>
          </a:p>
        </p:txBody>
      </p:sp>
    </p:spTree>
    <p:extLst>
      <p:ext uri="{BB962C8B-B14F-4D97-AF65-F5344CB8AC3E}">
        <p14:creationId xmlns:p14="http://schemas.microsoft.com/office/powerpoint/2010/main" val="3508503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294</TotalTime>
  <Words>822</Words>
  <Application>Microsoft Office PowerPoint</Application>
  <PresentationFormat>Widescreen</PresentationFormat>
  <Paragraphs>43</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Calibri Light</vt:lpstr>
      <vt:lpstr>Corbel</vt:lpstr>
      <vt:lpstr>Rockwell</vt:lpstr>
      <vt:lpstr>Wingdings 2</vt:lpstr>
      <vt:lpstr>Frame</vt:lpstr>
      <vt:lpstr>Permanent Local Housing Allocation (PLHA)</vt:lpstr>
      <vt:lpstr>Program Overview</vt:lpstr>
      <vt:lpstr>Application Timeline</vt:lpstr>
      <vt:lpstr>Application Requirements</vt:lpstr>
      <vt:lpstr>Eligible Uses</vt:lpstr>
      <vt:lpstr>Discussion</vt:lpstr>
      <vt:lpstr>Discussion</vt:lpstr>
      <vt:lpstr>Recommendations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dc:title>
  <dc:creator>Cassie Miracle</dc:creator>
  <cp:lastModifiedBy>Maddelyn Bryan</cp:lastModifiedBy>
  <cp:revision>62</cp:revision>
  <dcterms:created xsi:type="dcterms:W3CDTF">2022-09-13T20:03:02Z</dcterms:created>
  <dcterms:modified xsi:type="dcterms:W3CDTF">2022-10-06T22:19:18Z</dcterms:modified>
</cp:coreProperties>
</file>