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C_55E08D1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6"/>
  </p:notesMasterIdLst>
  <p:sldIdLst>
    <p:sldId id="259" r:id="rId2"/>
    <p:sldId id="311" r:id="rId3"/>
    <p:sldId id="316" r:id="rId4"/>
    <p:sldId id="314" r:id="rId5"/>
    <p:sldId id="327" r:id="rId6"/>
    <p:sldId id="317" r:id="rId7"/>
    <p:sldId id="319" r:id="rId8"/>
    <p:sldId id="320" r:id="rId9"/>
    <p:sldId id="323" r:id="rId10"/>
    <p:sldId id="324" r:id="rId11"/>
    <p:sldId id="325" r:id="rId12"/>
    <p:sldId id="326" r:id="rId13"/>
    <p:sldId id="313" r:id="rId14"/>
    <p:sldId id="31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2262-4CDC-A537-49EB-73DE8D78C942}" name="Found-Jackson, Christine@Wildlife" initials="FJC" userId="S::Christine.Found-Jackson@wildlife.ca.gov::f1e47554-8657-4eaa-984f-9cd75a519d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und-Jackson, Christine@Wildlife" initials="FJC" lastIdx="41" clrIdx="0">
    <p:extLst>
      <p:ext uri="{19B8F6BF-5375-455C-9EA6-DF929625EA0E}">
        <p15:presenceInfo xmlns:p15="http://schemas.microsoft.com/office/powerpoint/2012/main" userId="S::Christine.Found-Jackson@wildlife.ca.gov::f1e47554-8657-4eaa-984f-9cd75a519dbf" providerId="AD"/>
      </p:ext>
    </p:extLst>
  </p:cmAuthor>
  <p:cmAuthor id="2" name="Hunnicutt, Michael(Axel)@Wildlife" initials="HM" lastIdx="8" clrIdx="1">
    <p:extLst>
      <p:ext uri="{19B8F6BF-5375-455C-9EA6-DF929625EA0E}">
        <p15:presenceInfo xmlns:p15="http://schemas.microsoft.com/office/powerpoint/2012/main" userId="S::Michael.Hunnicutt@Wildlife.ca.gov::cb9c1a2c-dd8f-45a4-b101-2bb7a7248a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63256" autoAdjust="0"/>
  </p:normalViewPr>
  <p:slideViewPr>
    <p:cSldViewPr snapToGrid="0">
      <p:cViewPr varScale="1">
        <p:scale>
          <a:sx n="39" d="100"/>
          <a:sy n="39" d="100"/>
        </p:scale>
        <p:origin x="7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13C_55E08D10.xml><?xml version="1.0" encoding="utf-8"?>
<p188:cmLst xmlns:a="http://schemas.openxmlformats.org/drawingml/2006/main" xmlns:r="http://schemas.openxmlformats.org/officeDocument/2006/relationships" xmlns:p188="http://schemas.microsoft.com/office/powerpoint/2018/8/main">
  <p188:cm id="{32EE8D5E-79D9-4F04-87EB-FED036B24D74}" authorId="{647D2262-4CDC-A537-49EB-73DE8D78C942}" created="2022-04-13T19:27:43.966">
    <pc:sldMkLst xmlns:pc="http://schemas.microsoft.com/office/powerpoint/2013/main/command">
      <pc:docMk/>
      <pc:sldMk cId="1440779536" sldId="316"/>
    </pc:sldMkLst>
    <p188:txBody>
      <a:bodyPr/>
      <a:lstStyle/>
      <a:p>
        <a:r>
          <a:rPr lang="en-US"/>
          <a:t>May want to mention that animal welfare responses to bears will be decided by WHL together with Tina.  We don't want to appear that the Department will not respond in these cases.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B9EFD-D8A4-47C6-9F21-B60E7BB19533}"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0ED32-485C-41CC-AC37-3C8578635C02}" type="slidenum">
              <a:rPr lang="en-US" smtClean="0"/>
              <a:t>‹#›</a:t>
            </a:fld>
            <a:endParaRPr lang="en-US"/>
          </a:p>
        </p:txBody>
      </p:sp>
    </p:spTree>
    <p:extLst>
      <p:ext uri="{BB962C8B-B14F-4D97-AF65-F5344CB8AC3E}">
        <p14:creationId xmlns:p14="http://schemas.microsoft.com/office/powerpoint/2010/main" val="100750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of new policy</a:t>
            </a:r>
          </a:p>
        </p:txBody>
      </p:sp>
      <p:sp>
        <p:nvSpPr>
          <p:cNvPr id="4" name="Slide Number Placeholder 3"/>
          <p:cNvSpPr>
            <a:spLocks noGrp="1"/>
          </p:cNvSpPr>
          <p:nvPr>
            <p:ph type="sldNum" sz="quarter" idx="5"/>
          </p:nvPr>
        </p:nvSpPr>
        <p:spPr/>
        <p:txBody>
          <a:bodyPr/>
          <a:lstStyle/>
          <a:p>
            <a:fld id="{65B0ED32-485C-41CC-AC37-3C8578635C02}" type="slidenum">
              <a:rPr lang="en-US" smtClean="0"/>
              <a:t>1</a:t>
            </a:fld>
            <a:endParaRPr lang="en-US"/>
          </a:p>
        </p:txBody>
      </p:sp>
    </p:spTree>
    <p:extLst>
      <p:ext uri="{BB962C8B-B14F-4D97-AF65-F5344CB8AC3E}">
        <p14:creationId xmlns:p14="http://schemas.microsoft.com/office/powerpoint/2010/main" val="766420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Mitigating habituated bear situations should be according to specific facts and circumstances, and employ methods based on evidence and science</a:t>
            </a:r>
          </a:p>
          <a:p>
            <a:pPr marL="171450" indent="-171450">
              <a:buFont typeface="Arial" panose="020B0604020202020204" pitchFamily="34" charset="0"/>
              <a:buChar char="•"/>
            </a:pPr>
            <a:r>
              <a:rPr lang="en-US" dirty="0"/>
              <a:t>Best outcome – bear returns to its natural behavior &amp; habitat</a:t>
            </a:r>
          </a:p>
          <a:p>
            <a:pPr marL="171450" indent="-171450">
              <a:buFont typeface="Arial" panose="020B0604020202020204" pitchFamily="34" charset="0"/>
              <a:buChar char="•"/>
            </a:pPr>
            <a:r>
              <a:rPr lang="en-US" dirty="0"/>
              <a:t>Corrective measures, attractant management, preventative measures, husbandry practices – emphasis on non-lethal measures</a:t>
            </a:r>
          </a:p>
          <a:p>
            <a:pPr marL="171450" indent="-171450">
              <a:buFont typeface="Arial" panose="020B0604020202020204" pitchFamily="34" charset="0"/>
              <a:buChar char="•"/>
            </a:pPr>
            <a:r>
              <a:rPr lang="en-US" dirty="0"/>
              <a:t>If circumstances dictate, relocation, placement or euthanasia of conflict bears may be employed only after all feasible corrective measures have been exhausted</a:t>
            </a:r>
          </a:p>
          <a:p>
            <a:pPr marL="628650" lvl="1" indent="-171450">
              <a:buFont typeface="Arial" panose="020B0604020202020204" pitchFamily="34" charset="0"/>
              <a:buChar char="•"/>
            </a:pPr>
            <a:r>
              <a:rPr lang="en-US" dirty="0"/>
              <a:t>Local staff will work with supervisor to implement corrective measures, provide a briefing document to supervisor </a:t>
            </a:r>
          </a:p>
          <a:p>
            <a:pPr marL="628650" lvl="1" indent="-171450">
              <a:buFont typeface="Arial" panose="020B0604020202020204" pitchFamily="34" charset="0"/>
              <a:buChar char="•"/>
            </a:pPr>
            <a:r>
              <a:rPr lang="en-US" dirty="0"/>
              <a:t>If supervisor believes these are unlikely to succeed, they will provide the EPM and WHL with info and they will provide guidance and authority for how to proceed.  </a:t>
            </a:r>
          </a:p>
          <a:p>
            <a:pPr marL="628650" lvl="1" indent="-171450">
              <a:buFont typeface="Arial" panose="020B0604020202020204" pitchFamily="34" charset="0"/>
              <a:buChar char="•"/>
            </a:pPr>
            <a:r>
              <a:rPr lang="en-US" dirty="0"/>
              <a:t>Placement in a captive facility is preferred </a:t>
            </a:r>
          </a:p>
          <a:p>
            <a:pPr marL="628650" lvl="1" indent="-171450">
              <a:buFont typeface="Arial" panose="020B0604020202020204" pitchFamily="34" charset="0"/>
              <a:buChar char="•"/>
            </a:pPr>
            <a:r>
              <a:rPr lang="en-US" dirty="0"/>
              <a:t>Relocation requires approval of RM and RGT for conflict bears</a:t>
            </a:r>
          </a:p>
          <a:p>
            <a:pPr marL="628650" lvl="1" indent="-171450">
              <a:buFont typeface="Arial" panose="020B0604020202020204" pitchFamily="34" charset="0"/>
              <a:buChar char="•"/>
            </a:pPr>
            <a:r>
              <a:rPr lang="en-US" dirty="0"/>
              <a:t>Euthanasia decided by RGT</a:t>
            </a:r>
          </a:p>
          <a:p>
            <a:pPr marL="171450" lvl="0" indent="-171450">
              <a:buFont typeface="Arial" panose="020B0604020202020204" pitchFamily="34" charset="0"/>
              <a:buChar char="•"/>
            </a:pPr>
            <a:r>
              <a:rPr lang="en-US" dirty="0"/>
              <a:t>Determination of placement, relocation, or euthanasia will be decided by considering</a:t>
            </a:r>
          </a:p>
          <a:p>
            <a:pPr marL="628650" lvl="1" indent="-171450">
              <a:buFont typeface="Arial" panose="020B0604020202020204" pitchFamily="34" charset="0"/>
              <a:buChar char="•"/>
            </a:pPr>
            <a:r>
              <a:rPr lang="en-US" dirty="0"/>
              <a:t>Likelihood of successful placement or relocation</a:t>
            </a:r>
          </a:p>
          <a:p>
            <a:pPr marL="628650" lvl="1" indent="-171450">
              <a:buFont typeface="Arial" panose="020B0604020202020204" pitchFamily="34" charset="0"/>
              <a:buChar char="•"/>
            </a:pPr>
            <a:r>
              <a:rPr lang="en-US" dirty="0"/>
              <a:t>Ethics and animal welfare</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5B0ED32-485C-41CC-AC37-3C8578635C02}" type="slidenum">
              <a:rPr lang="en-US" smtClean="0"/>
              <a:t>10</a:t>
            </a:fld>
            <a:endParaRPr lang="en-US"/>
          </a:p>
        </p:txBody>
      </p:sp>
    </p:spTree>
    <p:extLst>
      <p:ext uri="{BB962C8B-B14F-4D97-AF65-F5344CB8AC3E}">
        <p14:creationId xmlns:p14="http://schemas.microsoft.com/office/powerpoint/2010/main" val="336881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a:p>
            <a:r>
              <a:rPr lang="en-US" sz="1800" b="0" i="1" dirty="0">
                <a:solidFill>
                  <a:srgbClr val="000000"/>
                </a:solidFill>
                <a:effectLst/>
                <a:latin typeface="Arial-ItalicMT"/>
              </a:rPr>
              <a:t>Welfare Bear</a:t>
            </a:r>
            <a:r>
              <a:rPr lang="en-US" sz="1800" b="0" i="0" dirty="0">
                <a:solidFill>
                  <a:srgbClr val="000000"/>
                </a:solidFill>
                <a:effectLst/>
                <a:latin typeface="ArialMT"/>
              </a:rPr>
              <a:t>: An orphaned, sick, or injured bear that may require veterinary care</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65B0ED32-485C-41CC-AC37-3C8578635C02}" type="slidenum">
              <a:rPr lang="en-US" smtClean="0"/>
              <a:t>11</a:t>
            </a:fld>
            <a:endParaRPr lang="en-US"/>
          </a:p>
        </p:txBody>
      </p:sp>
    </p:spTree>
    <p:extLst>
      <p:ext uri="{BB962C8B-B14F-4D97-AF65-F5344CB8AC3E}">
        <p14:creationId xmlns:p14="http://schemas.microsoft.com/office/powerpoint/2010/main" val="3279606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dirty="0">
                <a:solidFill>
                  <a:srgbClr val="000000"/>
                </a:solidFill>
                <a:effectLst/>
                <a:latin typeface="Arial-ItalicMT"/>
              </a:rPr>
              <a:t>Welfare Bear</a:t>
            </a:r>
            <a:r>
              <a:rPr lang="en-US" sz="1800" b="0" i="0" dirty="0">
                <a:solidFill>
                  <a:srgbClr val="000000"/>
                </a:solidFill>
                <a:effectLst/>
                <a:latin typeface="ArialMT"/>
              </a:rPr>
              <a:t>: An orphaned, sick, or injured bear that may require veterinary care.</a:t>
            </a:r>
            <a:r>
              <a:rPr lang="en-US" dirty="0"/>
              <a:t> </a:t>
            </a:r>
            <a:br>
              <a:rPr lang="en-US" dirty="0"/>
            </a:br>
            <a:endParaRPr lang="en-US" dirty="0"/>
          </a:p>
          <a:p>
            <a:r>
              <a:rPr lang="en-US" sz="1800" b="0" i="1" dirty="0">
                <a:solidFill>
                  <a:srgbClr val="000000"/>
                </a:solidFill>
                <a:effectLst/>
                <a:latin typeface="Arial-ItalicMT"/>
              </a:rPr>
              <a:t>Orphaned Bear Cub</a:t>
            </a:r>
            <a:r>
              <a:rPr lang="en-US" sz="1800" b="0" i="0" dirty="0">
                <a:solidFill>
                  <a:srgbClr val="000000"/>
                </a:solidFill>
                <a:effectLst/>
                <a:latin typeface="ArialMT"/>
              </a:rPr>
              <a:t>: A cub of the year that is unable to survive in the wild without intervention and is not associated with a sow.</a:t>
            </a:r>
          </a:p>
          <a:p>
            <a:br>
              <a:rPr lang="en-US" sz="1800" b="0" i="0" dirty="0">
                <a:solidFill>
                  <a:srgbClr val="000000"/>
                </a:solidFill>
                <a:effectLst/>
                <a:latin typeface="ArialMT"/>
              </a:rPr>
            </a:br>
            <a:r>
              <a:rPr lang="en-US" sz="1800" b="0" i="1" dirty="0">
                <a:solidFill>
                  <a:srgbClr val="000000"/>
                </a:solidFill>
                <a:effectLst/>
                <a:latin typeface="Arial-ItalicMT"/>
              </a:rPr>
              <a:t>Orphaned Yearling Bear: </a:t>
            </a:r>
            <a:r>
              <a:rPr lang="en-US" sz="1800" b="0" i="0" dirty="0">
                <a:solidFill>
                  <a:srgbClr val="000000"/>
                </a:solidFill>
                <a:effectLst/>
                <a:latin typeface="ArialMT"/>
              </a:rPr>
              <a:t>A bear in its second calendar year of life, after January 1 but before July, that is unable to survive in the wild without intervention and is not associated with a sow.</a:t>
            </a:r>
            <a:r>
              <a:rPr lang="en-US" dirty="0"/>
              <a:t> </a:t>
            </a:r>
            <a:br>
              <a:rPr lang="en-US" dirty="0"/>
            </a:br>
            <a:endParaRPr lang="en-US" dirty="0"/>
          </a:p>
          <a:p>
            <a:r>
              <a:rPr lang="en-US" dirty="0"/>
              <a:t>Sick/injured</a:t>
            </a:r>
          </a:p>
          <a:p>
            <a:pPr marL="171450" indent="-171450">
              <a:buFont typeface="Arial" panose="020B0604020202020204" pitchFamily="34" charset="0"/>
              <a:buChar char="•"/>
            </a:pPr>
            <a:r>
              <a:rPr lang="en-US" dirty="0"/>
              <a:t>Could be related to vehicle collision, hunting accident, wildfire</a:t>
            </a:r>
          </a:p>
          <a:p>
            <a:pPr marL="171450" indent="-171450">
              <a:buFont typeface="Arial" panose="020B0604020202020204" pitchFamily="34" charset="0"/>
              <a:buChar char="•"/>
            </a:pPr>
            <a:r>
              <a:rPr lang="en-US" dirty="0"/>
              <a:t>Encephalitis confirmed in Siskiyou, extreme cases may require action</a:t>
            </a:r>
          </a:p>
          <a:p>
            <a:pPr marL="171450" indent="-171450">
              <a:buFont typeface="Arial" panose="020B0604020202020204" pitchFamily="34" charset="0"/>
              <a:buChar char="•"/>
            </a:pPr>
            <a:r>
              <a:rPr lang="en-US" dirty="0"/>
              <a:t>We work in consultation with our veterinarians at the WHL</a:t>
            </a:r>
          </a:p>
          <a:p>
            <a:pPr marL="171450" indent="-171450">
              <a:buFont typeface="Arial" panose="020B0604020202020204" pitchFamily="34" charset="0"/>
              <a:buChar char="•"/>
            </a:pPr>
            <a:r>
              <a:rPr lang="en-US" dirty="0"/>
              <a:t>Decision to euthanize must be made by the RM or Chief Wildlife Branch</a:t>
            </a:r>
          </a:p>
          <a:p>
            <a:pPr marL="171450" indent="-171450">
              <a:buFont typeface="Arial" panose="020B0604020202020204" pitchFamily="34" charset="0"/>
              <a:buChar char="•"/>
            </a:pPr>
            <a:r>
              <a:rPr lang="en-US" dirty="0"/>
              <a:t>Response plan made and presented to RM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Orphaned bears:</a:t>
            </a:r>
          </a:p>
          <a:p>
            <a:pPr marL="171450" indent="-171450">
              <a:buFont typeface="Arial" panose="020B0604020202020204" pitchFamily="34" charset="0"/>
              <a:buChar char="•"/>
            </a:pPr>
            <a:r>
              <a:rPr lang="en-US" dirty="0"/>
              <a:t>Previously was set weights and dates for guidance</a:t>
            </a:r>
          </a:p>
          <a:p>
            <a:pPr marL="171450" indent="-171450">
              <a:buFont typeface="Arial" panose="020B0604020202020204" pitchFamily="34" charset="0"/>
              <a:buChar char="•"/>
            </a:pPr>
            <a:r>
              <a:rPr lang="en-US" dirty="0"/>
              <a:t>New ones:</a:t>
            </a:r>
          </a:p>
          <a:p>
            <a:pPr marL="628650" lvl="1" indent="-171450">
              <a:buFont typeface="Arial" panose="020B0604020202020204" pitchFamily="34" charset="0"/>
              <a:buChar char="•"/>
            </a:pPr>
            <a:r>
              <a:rPr lang="en-US" dirty="0"/>
              <a:t>Orphaned cub/yearling is clearly dependent and unable to survive in the wild</a:t>
            </a:r>
          </a:p>
          <a:p>
            <a:pPr marL="628650" lvl="1" indent="-171450">
              <a:buFont typeface="Arial" panose="020B0604020202020204" pitchFamily="34" charset="0"/>
              <a:buChar char="•"/>
            </a:pPr>
            <a:r>
              <a:rPr lang="en-US" dirty="0"/>
              <a:t>There is little evidence of habituation to humans</a:t>
            </a:r>
          </a:p>
          <a:p>
            <a:pPr marL="628650" lvl="1" indent="-171450">
              <a:buFont typeface="Arial" panose="020B0604020202020204" pitchFamily="34" charset="0"/>
              <a:buChar char="•"/>
            </a:pPr>
            <a:r>
              <a:rPr lang="en-US" dirty="0"/>
              <a:t>Consensus between CDFW personnel in region and WHL EPM that the animal is suitable for rehabilitation. Final decision made by WHL EPM</a:t>
            </a:r>
          </a:p>
          <a:p>
            <a:pPr marL="171450" lvl="0" indent="-171450">
              <a:buFont typeface="Arial" panose="020B0604020202020204" pitchFamily="34" charset="0"/>
              <a:buChar char="•"/>
            </a:pPr>
            <a:r>
              <a:rPr lang="en-US" dirty="0"/>
              <a:t>Brief outline of release guidelines</a:t>
            </a:r>
          </a:p>
        </p:txBody>
      </p:sp>
      <p:sp>
        <p:nvSpPr>
          <p:cNvPr id="4" name="Slide Number Placeholder 3"/>
          <p:cNvSpPr>
            <a:spLocks noGrp="1"/>
          </p:cNvSpPr>
          <p:nvPr>
            <p:ph type="sldNum" sz="quarter" idx="5"/>
          </p:nvPr>
        </p:nvSpPr>
        <p:spPr/>
        <p:txBody>
          <a:bodyPr/>
          <a:lstStyle/>
          <a:p>
            <a:fld id="{65B0ED32-485C-41CC-AC37-3C8578635C02}" type="slidenum">
              <a:rPr lang="en-US" smtClean="0"/>
              <a:t>12</a:t>
            </a:fld>
            <a:endParaRPr lang="en-US"/>
          </a:p>
        </p:txBody>
      </p:sp>
    </p:spTree>
    <p:extLst>
      <p:ext uri="{BB962C8B-B14F-4D97-AF65-F5344CB8AC3E}">
        <p14:creationId xmlns:p14="http://schemas.microsoft.com/office/powerpoint/2010/main" val="62411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B0ED32-485C-41CC-AC37-3C8578635C02}" type="slidenum">
              <a:rPr lang="en-US" smtClean="0"/>
              <a:t>13</a:t>
            </a:fld>
            <a:endParaRPr lang="en-US"/>
          </a:p>
        </p:txBody>
      </p:sp>
    </p:spTree>
    <p:extLst>
      <p:ext uri="{BB962C8B-B14F-4D97-AF65-F5344CB8AC3E}">
        <p14:creationId xmlns:p14="http://schemas.microsoft.com/office/powerpoint/2010/main" val="1918712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 to reference FGC 4181</a:t>
            </a:r>
          </a:p>
        </p:txBody>
      </p:sp>
      <p:sp>
        <p:nvSpPr>
          <p:cNvPr id="4" name="Slide Number Placeholder 3"/>
          <p:cNvSpPr>
            <a:spLocks noGrp="1"/>
          </p:cNvSpPr>
          <p:nvPr>
            <p:ph type="sldNum" sz="quarter" idx="5"/>
          </p:nvPr>
        </p:nvSpPr>
        <p:spPr/>
        <p:txBody>
          <a:bodyPr/>
          <a:lstStyle/>
          <a:p>
            <a:fld id="{65B0ED32-485C-41CC-AC37-3C8578635C02}" type="slidenum">
              <a:rPr lang="en-US" smtClean="0"/>
              <a:t>14</a:t>
            </a:fld>
            <a:endParaRPr lang="en-US"/>
          </a:p>
        </p:txBody>
      </p:sp>
    </p:spTree>
    <p:extLst>
      <p:ext uri="{BB962C8B-B14F-4D97-AF65-F5344CB8AC3E}">
        <p14:creationId xmlns:p14="http://schemas.microsoft.com/office/powerpoint/2010/main" val="268028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of the policy. </a:t>
            </a:r>
          </a:p>
          <a:p>
            <a:endParaRPr lang="en-US" dirty="0"/>
          </a:p>
          <a:p>
            <a:r>
              <a:rPr lang="en-US" dirty="0"/>
              <a:t>*Does not focus on population management, hunting regulations, </a:t>
            </a:r>
            <a:r>
              <a:rPr lang="en-US" dirty="0" err="1"/>
              <a:t>ect</a:t>
            </a:r>
            <a:r>
              <a:rPr lang="en-US" dirty="0"/>
              <a:t>., as such that will not be discussed today. </a:t>
            </a:r>
          </a:p>
        </p:txBody>
      </p:sp>
      <p:sp>
        <p:nvSpPr>
          <p:cNvPr id="4" name="Slide Number Placeholder 3"/>
          <p:cNvSpPr>
            <a:spLocks noGrp="1"/>
          </p:cNvSpPr>
          <p:nvPr>
            <p:ph type="sldNum" sz="quarter" idx="5"/>
          </p:nvPr>
        </p:nvSpPr>
        <p:spPr/>
        <p:txBody>
          <a:bodyPr/>
          <a:lstStyle/>
          <a:p>
            <a:fld id="{65B0ED32-485C-41CC-AC37-3C8578635C02}" type="slidenum">
              <a:rPr lang="en-US" smtClean="0"/>
              <a:t>2</a:t>
            </a:fld>
            <a:endParaRPr lang="en-US"/>
          </a:p>
        </p:txBody>
      </p:sp>
    </p:spTree>
    <p:extLst>
      <p:ext uri="{BB962C8B-B14F-4D97-AF65-F5344CB8AC3E}">
        <p14:creationId xmlns:p14="http://schemas.microsoft.com/office/powerpoint/2010/main" val="259086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these three “Require” a department response. LED will respond to public safety incidents and respond appropriately. </a:t>
            </a:r>
          </a:p>
          <a:p>
            <a:endParaRPr lang="en-US" dirty="0"/>
          </a:p>
          <a:p>
            <a:r>
              <a:rPr lang="en-US" dirty="0"/>
              <a:t>For non-public safety incidents, wildlife management staff will respond accordingly within 48 hours to assess what additional steps need to be taken.   </a:t>
            </a:r>
          </a:p>
        </p:txBody>
      </p:sp>
      <p:sp>
        <p:nvSpPr>
          <p:cNvPr id="4" name="Slide Number Placeholder 3"/>
          <p:cNvSpPr>
            <a:spLocks noGrp="1"/>
          </p:cNvSpPr>
          <p:nvPr>
            <p:ph type="sldNum" sz="quarter" idx="5"/>
          </p:nvPr>
        </p:nvSpPr>
        <p:spPr/>
        <p:txBody>
          <a:bodyPr/>
          <a:lstStyle/>
          <a:p>
            <a:fld id="{65B0ED32-485C-41CC-AC37-3C8578635C02}" type="slidenum">
              <a:rPr lang="en-US" smtClean="0"/>
              <a:t>3</a:t>
            </a:fld>
            <a:endParaRPr lang="en-US"/>
          </a:p>
        </p:txBody>
      </p:sp>
    </p:spTree>
    <p:extLst>
      <p:ext uri="{BB962C8B-B14F-4D97-AF65-F5344CB8AC3E}">
        <p14:creationId xmlns:p14="http://schemas.microsoft.com/office/powerpoint/2010/main" val="109751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PSB - </a:t>
            </a:r>
            <a:r>
              <a:rPr lang="en-US" sz="1800" b="0" i="0" dirty="0">
                <a:solidFill>
                  <a:srgbClr val="000000"/>
                </a:solidFill>
                <a:effectLst/>
                <a:latin typeface="ArialMT"/>
              </a:rPr>
              <a:t>A bear demonstrating aggressive action that has resulted in physical</a:t>
            </a:r>
            <a:br>
              <a:rPr lang="en-US" sz="1800" b="0" i="0" dirty="0">
                <a:solidFill>
                  <a:srgbClr val="000000"/>
                </a:solidFill>
                <a:effectLst/>
                <a:latin typeface="ArialMT"/>
              </a:rPr>
            </a:br>
            <a:r>
              <a:rPr lang="en-US" sz="1800" b="0" i="0" dirty="0">
                <a:solidFill>
                  <a:srgbClr val="000000"/>
                </a:solidFill>
                <a:effectLst/>
                <a:latin typeface="ArialMT"/>
              </a:rPr>
              <a:t>contact with a human; or a bear exhibiting an immediate threat to public health and safety,</a:t>
            </a:r>
            <a:br>
              <a:rPr lang="en-US" sz="1800" b="0" i="0" dirty="0">
                <a:solidFill>
                  <a:srgbClr val="000000"/>
                </a:solidFill>
                <a:effectLst/>
                <a:latin typeface="ArialMT"/>
              </a:rPr>
            </a:br>
            <a:r>
              <a:rPr lang="en-US" sz="1800" b="0" i="0" dirty="0">
                <a:solidFill>
                  <a:srgbClr val="000000"/>
                </a:solidFill>
                <a:effectLst/>
                <a:latin typeface="ArialMT"/>
              </a:rPr>
              <a:t>given the totality of the circumstances. Immediate threat refers to a bear that exhibits one</a:t>
            </a:r>
            <a:br>
              <a:rPr lang="en-US" sz="1800" b="0" i="0" dirty="0">
                <a:solidFill>
                  <a:srgbClr val="000000"/>
                </a:solidFill>
                <a:effectLst/>
                <a:latin typeface="ArialMT"/>
              </a:rPr>
            </a:br>
            <a:r>
              <a:rPr lang="en-US" sz="1800" b="0" i="0" dirty="0">
                <a:solidFill>
                  <a:srgbClr val="000000"/>
                </a:solidFill>
                <a:effectLst/>
                <a:latin typeface="ArialMT"/>
              </a:rPr>
              <a:t>or more aggressive behaviors directed toward a person that is not reasonably believed to</a:t>
            </a:r>
            <a:br>
              <a:rPr lang="en-US" sz="1800" b="0" i="0" dirty="0">
                <a:solidFill>
                  <a:srgbClr val="000000"/>
                </a:solidFill>
                <a:effectLst/>
                <a:latin typeface="ArialMT"/>
              </a:rPr>
            </a:br>
            <a:r>
              <a:rPr lang="en-US" sz="1800" b="0" i="0" dirty="0">
                <a:solidFill>
                  <a:srgbClr val="000000"/>
                </a:solidFill>
                <a:effectLst/>
                <a:latin typeface="ArialMT"/>
              </a:rPr>
              <a:t>be due to the presence of responders. Public safety includes situations where a bear</a:t>
            </a:r>
            <a:br>
              <a:rPr lang="en-US" sz="1800" b="0" i="0" dirty="0">
                <a:solidFill>
                  <a:srgbClr val="000000"/>
                </a:solidFill>
                <a:effectLst/>
                <a:latin typeface="ArialMT"/>
              </a:rPr>
            </a:br>
            <a:r>
              <a:rPr lang="en-US" sz="1800" b="0" i="0" dirty="0">
                <a:solidFill>
                  <a:srgbClr val="000000"/>
                </a:solidFill>
                <a:effectLst/>
                <a:latin typeface="ArialMT"/>
              </a:rPr>
              <a:t>remains a threat despite efforts to allow or encourage it through active means to leave the</a:t>
            </a:r>
            <a:br>
              <a:rPr lang="en-US" sz="1800" b="0" i="0" dirty="0">
                <a:solidFill>
                  <a:srgbClr val="000000"/>
                </a:solidFill>
                <a:effectLst/>
                <a:latin typeface="ArialMT"/>
              </a:rPr>
            </a:br>
            <a:r>
              <a:rPr lang="en-US" sz="1800" b="0" i="0" dirty="0">
                <a:solidFill>
                  <a:srgbClr val="000000"/>
                </a:solidFill>
                <a:effectLst/>
                <a:latin typeface="ArialMT"/>
              </a:rPr>
              <a:t>area</a:t>
            </a:r>
            <a:r>
              <a:rPr lang="en-US" dirty="0"/>
              <a:t> </a:t>
            </a:r>
            <a:br>
              <a:rPr lang="en-US" dirty="0"/>
            </a:br>
            <a:endParaRPr lang="en-US" dirty="0"/>
          </a:p>
          <a:p>
            <a:pPr marL="228600" indent="-228600">
              <a:buFont typeface="+mj-lt"/>
              <a:buAutoNum type="arabicPeriod"/>
            </a:pPr>
            <a:endParaRPr lang="en-US" dirty="0"/>
          </a:p>
          <a:p>
            <a:pPr marL="228600" indent="-228600">
              <a:buFont typeface="+mj-lt"/>
              <a:buAutoNum type="arabicPeriod"/>
            </a:pPr>
            <a:r>
              <a:rPr lang="en-US" dirty="0"/>
              <a:t>The department responds to these incidents with the utmost seriousness, protection of human life is CDFW’s foremost consideration </a:t>
            </a:r>
          </a:p>
          <a:p>
            <a:pPr marL="228600" indent="-228600">
              <a:buFont typeface="+mj-lt"/>
              <a:buAutoNum type="arabicPeriod"/>
            </a:pPr>
            <a:r>
              <a:rPr lang="en-US" dirty="0"/>
              <a:t>CDFW LED and LEOs from any law enforcement agency can take lethal action at any time if they deem a bear a public safety threat </a:t>
            </a:r>
          </a:p>
          <a:p>
            <a:pPr marL="228600" indent="-228600">
              <a:buFont typeface="+mj-lt"/>
              <a:buAutoNum type="arabicPeriod"/>
            </a:pPr>
            <a:r>
              <a:rPr lang="en-US" dirty="0"/>
              <a:t>If a public safety bear cannot be immediately located and euthanized by LEOs, then an incident command system will be established</a:t>
            </a:r>
          </a:p>
          <a:p>
            <a:pPr marL="228600" indent="-228600">
              <a:buFont typeface="+mj-lt"/>
              <a:buAutoNum type="arabicPeriod"/>
            </a:pPr>
            <a:r>
              <a:rPr lang="en-US" dirty="0"/>
              <a:t>Circumstances where evidence indicates the initial attack was unprovoked or another attack is unlikely, then the AC and RM may recommend to the Response Guidance Team that the bear is no longer a safety threat  </a:t>
            </a:r>
          </a:p>
        </p:txBody>
      </p:sp>
      <p:sp>
        <p:nvSpPr>
          <p:cNvPr id="4" name="Slide Number Placeholder 3"/>
          <p:cNvSpPr>
            <a:spLocks noGrp="1"/>
          </p:cNvSpPr>
          <p:nvPr>
            <p:ph type="sldNum" sz="quarter" idx="5"/>
          </p:nvPr>
        </p:nvSpPr>
        <p:spPr/>
        <p:txBody>
          <a:bodyPr/>
          <a:lstStyle/>
          <a:p>
            <a:fld id="{65B0ED32-485C-41CC-AC37-3C8578635C02}" type="slidenum">
              <a:rPr lang="en-US" smtClean="0"/>
              <a:t>4</a:t>
            </a:fld>
            <a:endParaRPr lang="en-US"/>
          </a:p>
        </p:txBody>
      </p:sp>
    </p:spTree>
    <p:extLst>
      <p:ext uri="{BB962C8B-B14F-4D97-AF65-F5344CB8AC3E}">
        <p14:creationId xmlns:p14="http://schemas.microsoft.com/office/powerpoint/2010/main" val="363843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 Bear - </a:t>
            </a:r>
            <a:r>
              <a:rPr lang="en-US" sz="1200" b="0" i="0" dirty="0">
                <a:solidFill>
                  <a:srgbClr val="000000"/>
                </a:solidFill>
                <a:effectLst/>
                <a:latin typeface="ArialMT"/>
              </a:rPr>
              <a:t>A bear that is threatening to, damaging, or destroying property for which a revocable depredation permit has been requested and can be issued in accordance with the Fish and Game Code.</a:t>
            </a:r>
            <a:endParaRPr lang="en-US" dirty="0"/>
          </a:p>
        </p:txBody>
      </p:sp>
      <p:sp>
        <p:nvSpPr>
          <p:cNvPr id="4" name="Slide Number Placeholder 3"/>
          <p:cNvSpPr>
            <a:spLocks noGrp="1"/>
          </p:cNvSpPr>
          <p:nvPr>
            <p:ph type="sldNum" sz="quarter" idx="5"/>
          </p:nvPr>
        </p:nvSpPr>
        <p:spPr/>
        <p:txBody>
          <a:bodyPr/>
          <a:lstStyle/>
          <a:p>
            <a:fld id="{65B0ED32-485C-41CC-AC37-3C8578635C02}" type="slidenum">
              <a:rPr lang="en-US" smtClean="0"/>
              <a:t>5</a:t>
            </a:fld>
            <a:endParaRPr lang="en-US"/>
          </a:p>
        </p:txBody>
      </p:sp>
    </p:spTree>
    <p:extLst>
      <p:ext uri="{BB962C8B-B14F-4D97-AF65-F5344CB8AC3E}">
        <p14:creationId xmlns:p14="http://schemas.microsoft.com/office/powerpoint/2010/main" val="71856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 Bear - </a:t>
            </a:r>
            <a:r>
              <a:rPr lang="en-US" sz="1800" b="0" i="0" dirty="0">
                <a:solidFill>
                  <a:srgbClr val="000000"/>
                </a:solidFill>
                <a:effectLst/>
                <a:latin typeface="ArialMT"/>
              </a:rPr>
              <a:t>A bear that is threatening to, damaging, or destroying property for which a revocable depredation permit has been requested and can be issued in accordance with the Fish and Game Code.</a:t>
            </a:r>
            <a:br>
              <a:rPr lang="en-US" dirty="0"/>
            </a:br>
            <a:endParaRPr lang="en-US" dirty="0"/>
          </a:p>
          <a:p>
            <a:pPr marL="171450" indent="-171450">
              <a:buFont typeface="Arial" panose="020B0604020202020204" pitchFamily="34" charset="0"/>
              <a:buChar char="•"/>
            </a:pPr>
            <a:r>
              <a:rPr lang="en-US" dirty="0"/>
              <a:t>FGC 4181 provide for issuance of a revocable depredation permit to landowners or tenant who experience property damage by bears, as determined by CDFW. </a:t>
            </a:r>
          </a:p>
          <a:p>
            <a:pPr marL="171450" indent="-171450">
              <a:buFont typeface="Arial" panose="020B0604020202020204" pitchFamily="34" charset="0"/>
              <a:buChar char="•"/>
            </a:pPr>
            <a:r>
              <a:rPr lang="en-US" dirty="0"/>
              <a:t>This permit may be issued by CDFW after application from an owner or tenant of land or property, but only once satisfactory evidence of damage or destruction is presented.</a:t>
            </a:r>
          </a:p>
          <a:p>
            <a:pPr marL="171450" indent="-171450">
              <a:buFont typeface="Arial" panose="020B0604020202020204" pitchFamily="34" charset="0"/>
              <a:buChar char="•"/>
            </a:pPr>
            <a:r>
              <a:rPr lang="en-US" dirty="0"/>
              <a:t>Permit shall contain information of why it was necessary, what efforts were made to solve the problem without lethal measures, and the corrective actions that should be implemented to prevent further occurrence. </a:t>
            </a:r>
          </a:p>
          <a:p>
            <a:pPr marL="171450" indent="-171450">
              <a:buFont typeface="Arial" panose="020B0604020202020204" pitchFamily="34" charset="0"/>
              <a:buChar char="•"/>
            </a:pPr>
            <a:r>
              <a:rPr lang="en-US" dirty="0"/>
              <a:t>*CDFW will determine whether any efforts have been made to solve the problem without lethal action….if not, then CDFW will work with the applicant to propose non-lethal measures first as an alternative </a:t>
            </a:r>
          </a:p>
          <a:p>
            <a:pPr marL="171450" indent="-171450">
              <a:buFont typeface="Arial" panose="020B0604020202020204" pitchFamily="34" charset="0"/>
              <a:buChar char="•"/>
            </a:pPr>
            <a:r>
              <a:rPr lang="en-US" dirty="0"/>
              <a:t>Decision Authority: previously this was largely at the discretion of the unit biologist, this will not be at the discretion and decision of the EPM or RM</a:t>
            </a:r>
          </a:p>
          <a:p>
            <a:pPr marL="171450" indent="-171450">
              <a:buFont typeface="Arial" panose="020B0604020202020204" pitchFamily="34" charset="0"/>
              <a:buChar char="•"/>
            </a:pPr>
            <a:r>
              <a:rPr lang="en-US" dirty="0"/>
              <a:t>*Taking in the act – FGC section 4181.1(a) allows for owner or livestock or employee of that owner to immediately take a bear encountered in the act of, inflicting injury to, molesting or killing livestock if the taking is reported to CDFW no later than the next working day and the carcass is made available. </a:t>
            </a:r>
          </a:p>
        </p:txBody>
      </p:sp>
      <p:sp>
        <p:nvSpPr>
          <p:cNvPr id="4" name="Slide Number Placeholder 3"/>
          <p:cNvSpPr>
            <a:spLocks noGrp="1"/>
          </p:cNvSpPr>
          <p:nvPr>
            <p:ph type="sldNum" sz="quarter" idx="5"/>
          </p:nvPr>
        </p:nvSpPr>
        <p:spPr/>
        <p:txBody>
          <a:bodyPr/>
          <a:lstStyle/>
          <a:p>
            <a:fld id="{65B0ED32-485C-41CC-AC37-3C8578635C02}" type="slidenum">
              <a:rPr lang="en-US" smtClean="0"/>
              <a:t>6</a:t>
            </a:fld>
            <a:endParaRPr lang="en-US"/>
          </a:p>
        </p:txBody>
      </p:sp>
    </p:spTree>
    <p:extLst>
      <p:ext uri="{BB962C8B-B14F-4D97-AF65-F5344CB8AC3E}">
        <p14:creationId xmlns:p14="http://schemas.microsoft.com/office/powerpoint/2010/main" val="97466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dirty="0">
                <a:solidFill>
                  <a:srgbClr val="000000"/>
                </a:solidFill>
                <a:effectLst/>
                <a:latin typeface="Arial-ItalicMT"/>
              </a:rPr>
              <a:t>Conflict Bear</a:t>
            </a:r>
            <a:r>
              <a:rPr lang="en-US" sz="1200" b="0" i="0" dirty="0">
                <a:solidFill>
                  <a:srgbClr val="000000"/>
                </a:solidFill>
                <a:effectLst/>
                <a:latin typeface="ArialMT"/>
              </a:rPr>
              <a:t>: A bear that requires action by the Department or the public due to its behavior or its situation. Included in this category are No Harm/No Foul bears, habituated bears, and animal welfare bears. Implicit in this definition is that a range of types of Conflict Bears creates a range of possible management actions</a:t>
            </a:r>
            <a:r>
              <a:rPr lang="en-US" sz="1200" dirty="0"/>
              <a:t> </a:t>
            </a:r>
            <a:endParaRPr lang="en-US" sz="1200" b="0" i="1" dirty="0">
              <a:solidFill>
                <a:srgbClr val="000000"/>
              </a:solidFill>
              <a:effectLst/>
              <a:latin typeface="Arial-ItalicMT"/>
            </a:endParaRPr>
          </a:p>
          <a:p>
            <a:endParaRPr lang="en-US" sz="1200" b="0" i="1" dirty="0">
              <a:solidFill>
                <a:srgbClr val="000000"/>
              </a:solidFill>
              <a:effectLst/>
              <a:latin typeface="Arial-ItalicMT"/>
            </a:endParaRPr>
          </a:p>
          <a:p>
            <a:r>
              <a:rPr lang="en-US" sz="1200" b="0" i="1" dirty="0">
                <a:solidFill>
                  <a:srgbClr val="000000"/>
                </a:solidFill>
                <a:effectLst/>
                <a:latin typeface="Arial-ItalicMT"/>
              </a:rPr>
              <a:t>No Harm/No Foul Bear</a:t>
            </a:r>
            <a:r>
              <a:rPr lang="en-US" sz="1200" b="0" i="0" dirty="0">
                <a:solidFill>
                  <a:srgbClr val="000000"/>
                </a:solidFill>
                <a:effectLst/>
                <a:latin typeface="ArialMT"/>
              </a:rPr>
              <a:t>: A bear that has strayed into an area where an incident could occur, has not engaged in nuisance activity or caused property damage, and may require assistance to return to nearby suitable habitat</a:t>
            </a:r>
            <a:r>
              <a:rPr lang="en-US" dirty="0"/>
              <a:t> </a:t>
            </a:r>
          </a:p>
        </p:txBody>
      </p:sp>
      <p:sp>
        <p:nvSpPr>
          <p:cNvPr id="4" name="Slide Number Placeholder 3"/>
          <p:cNvSpPr>
            <a:spLocks noGrp="1"/>
          </p:cNvSpPr>
          <p:nvPr>
            <p:ph type="sldNum" sz="quarter" idx="5"/>
          </p:nvPr>
        </p:nvSpPr>
        <p:spPr/>
        <p:txBody>
          <a:bodyPr/>
          <a:lstStyle/>
          <a:p>
            <a:fld id="{65B0ED32-485C-41CC-AC37-3C8578635C02}" type="slidenum">
              <a:rPr lang="en-US" smtClean="0"/>
              <a:t>7</a:t>
            </a:fld>
            <a:endParaRPr lang="en-US"/>
          </a:p>
        </p:txBody>
      </p:sp>
    </p:spTree>
    <p:extLst>
      <p:ext uri="{BB962C8B-B14F-4D97-AF65-F5344CB8AC3E}">
        <p14:creationId xmlns:p14="http://schemas.microsoft.com/office/powerpoint/2010/main" val="308883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Try to get bear to return to habitat, leave conflict area, remove attractants,  hazing may be necessary</a:t>
            </a:r>
          </a:p>
          <a:p>
            <a:pPr marL="171450" indent="-171450">
              <a:buFont typeface="Arial" panose="020B0604020202020204" pitchFamily="34" charset="0"/>
              <a:buChar char="•"/>
            </a:pPr>
            <a:r>
              <a:rPr lang="en-US" dirty="0"/>
              <a:t>Relocation may be best situation in some circumstances, return to suitable bear habitat</a:t>
            </a:r>
          </a:p>
          <a:p>
            <a:pPr marL="171450" indent="-171450">
              <a:buFont typeface="Arial" panose="020B0604020202020204" pitchFamily="34" charset="0"/>
              <a:buChar char="•"/>
            </a:pPr>
            <a:r>
              <a:rPr lang="en-US" dirty="0"/>
              <a:t>Trapping/capture or CI used then we will:</a:t>
            </a:r>
          </a:p>
          <a:p>
            <a:pPr marL="628650" lvl="1" indent="-171450">
              <a:buFont typeface="Arial" panose="020B0604020202020204" pitchFamily="34" charset="0"/>
              <a:buChar char="•"/>
            </a:pPr>
            <a:r>
              <a:rPr lang="en-US" dirty="0"/>
              <a:t>Collect DNA samples of animal</a:t>
            </a:r>
          </a:p>
          <a:p>
            <a:pPr marL="628650" lvl="1" indent="-171450">
              <a:buFont typeface="Arial" panose="020B0604020202020204" pitchFamily="34" charset="0"/>
              <a:buChar char="•"/>
            </a:pPr>
            <a:r>
              <a:rPr lang="en-US" dirty="0"/>
              <a:t>Mark with unique ear tags</a:t>
            </a:r>
          </a:p>
          <a:p>
            <a:pPr marL="628650" lvl="1" indent="-171450">
              <a:buFont typeface="Arial" panose="020B0604020202020204" pitchFamily="34" charset="0"/>
              <a:buChar char="•"/>
            </a:pPr>
            <a:r>
              <a:rPr lang="en-US" dirty="0"/>
              <a:t>Mark with “DNC” tags if 2 weeks prior or during general/archery season</a:t>
            </a:r>
          </a:p>
          <a:p>
            <a:pPr marL="171450" lvl="0" indent="-171450">
              <a:buFont typeface="Arial" panose="020B0604020202020204" pitchFamily="34" charset="0"/>
              <a:buChar char="•"/>
            </a:pPr>
            <a:r>
              <a:rPr lang="en-US" dirty="0"/>
              <a:t>Decision to trap/capture or relocate made by the RM</a:t>
            </a:r>
          </a:p>
        </p:txBody>
      </p:sp>
      <p:sp>
        <p:nvSpPr>
          <p:cNvPr id="4" name="Slide Number Placeholder 3"/>
          <p:cNvSpPr>
            <a:spLocks noGrp="1"/>
          </p:cNvSpPr>
          <p:nvPr>
            <p:ph type="sldNum" sz="quarter" idx="5"/>
          </p:nvPr>
        </p:nvSpPr>
        <p:spPr/>
        <p:txBody>
          <a:bodyPr/>
          <a:lstStyle/>
          <a:p>
            <a:fld id="{65B0ED32-485C-41CC-AC37-3C8578635C02}" type="slidenum">
              <a:rPr lang="en-US" smtClean="0"/>
              <a:t>8</a:t>
            </a:fld>
            <a:endParaRPr lang="en-US"/>
          </a:p>
        </p:txBody>
      </p:sp>
    </p:spTree>
    <p:extLst>
      <p:ext uri="{BB962C8B-B14F-4D97-AF65-F5344CB8AC3E}">
        <p14:creationId xmlns:p14="http://schemas.microsoft.com/office/powerpoint/2010/main" val="160072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dirty="0">
                <a:solidFill>
                  <a:srgbClr val="000000"/>
                </a:solidFill>
                <a:effectLst/>
                <a:latin typeface="Arial-ItalicMT"/>
              </a:rPr>
              <a:t>Habituated Bear</a:t>
            </a:r>
            <a:r>
              <a:rPr lang="en-US" sz="1800" b="0" i="0" dirty="0">
                <a:solidFill>
                  <a:srgbClr val="000000"/>
                </a:solidFill>
                <a:effectLst/>
                <a:latin typeface="ArialMT"/>
              </a:rPr>
              <a:t>: A bear that shows little to no overt reaction to people as a result of being repeatedly exposed to anthropogenic stimuli without substantial consequence</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65B0ED32-485C-41CC-AC37-3C8578635C02}" type="slidenum">
              <a:rPr lang="en-US" smtClean="0"/>
              <a:t>9</a:t>
            </a:fld>
            <a:endParaRPr lang="en-US"/>
          </a:p>
        </p:txBody>
      </p:sp>
    </p:spTree>
    <p:extLst>
      <p:ext uri="{BB962C8B-B14F-4D97-AF65-F5344CB8AC3E}">
        <p14:creationId xmlns:p14="http://schemas.microsoft.com/office/powerpoint/2010/main" val="154078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4A381A-EC73-4FF8-8DF2-B2B399553B8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383531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A381A-EC73-4FF8-8DF2-B2B399553B8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385149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A381A-EC73-4FF8-8DF2-B2B399553B8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BD8AF9-2ED9-43F5-8610-1F3818C39BE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4611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94A381A-EC73-4FF8-8DF2-B2B399553B8D}"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396656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94A381A-EC73-4FF8-8DF2-B2B399553B8D}"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BD8AF9-2ED9-43F5-8610-1F3818C39BE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42145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94A381A-EC73-4FF8-8DF2-B2B399553B8D}"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35051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A381A-EC73-4FF8-8DF2-B2B399553B8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1338230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A381A-EC73-4FF8-8DF2-B2B399553B8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427420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A381A-EC73-4FF8-8DF2-B2B399553B8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354182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A381A-EC73-4FF8-8DF2-B2B399553B8D}"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76157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4A381A-EC73-4FF8-8DF2-B2B399553B8D}"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1142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4A381A-EC73-4FF8-8DF2-B2B399553B8D}"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425153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4A381A-EC73-4FF8-8DF2-B2B399553B8D}"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249446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A381A-EC73-4FF8-8DF2-B2B399553B8D}" type="datetimeFigureOut">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348638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4A381A-EC73-4FF8-8DF2-B2B399553B8D}"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208862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4A381A-EC73-4FF8-8DF2-B2B399553B8D}"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BD8AF9-2ED9-43F5-8610-1F3818C39BEE}" type="slidenum">
              <a:rPr lang="en-US" smtClean="0"/>
              <a:t>‹#›</a:t>
            </a:fld>
            <a:endParaRPr lang="en-US"/>
          </a:p>
        </p:txBody>
      </p:sp>
    </p:spTree>
    <p:extLst>
      <p:ext uri="{BB962C8B-B14F-4D97-AF65-F5344CB8AC3E}">
        <p14:creationId xmlns:p14="http://schemas.microsoft.com/office/powerpoint/2010/main" val="367079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94A381A-EC73-4FF8-8DF2-B2B399553B8D}" type="datetimeFigureOut">
              <a:rPr lang="en-US" smtClean="0"/>
              <a:t>4/13/2022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BD8AF9-2ED9-43F5-8610-1F3818C39BEE}" type="slidenum">
              <a:rPr lang="en-US" smtClean="0"/>
              <a:t>‹#›</a:t>
            </a:fld>
            <a:endParaRPr lang="en-US"/>
          </a:p>
        </p:txBody>
      </p:sp>
    </p:spTree>
    <p:extLst>
      <p:ext uri="{BB962C8B-B14F-4D97-AF65-F5344CB8AC3E}">
        <p14:creationId xmlns:p14="http://schemas.microsoft.com/office/powerpoint/2010/main" val="21274512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creativecommons.org/licenses/by-nc/3.0/" TargetMode="External"/><Relationship Id="rId4" Type="http://schemas.openxmlformats.org/officeDocument/2006/relationships/hyperlink" Target="https://www.flickr.com/photos/34120957@N04/44349422122"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creativecommons.org/licenses/by-nc/3.0/" TargetMode="External"/><Relationship Id="rId4" Type="http://schemas.openxmlformats.org/officeDocument/2006/relationships/hyperlink" Target="https://www.flickr.com/photos/34120957@N04/4434942212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18/10/relationships/comments" Target="../comments/modernComment_13C_55E08D10.xml"/><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34120957@N04/4434942212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34120957@N04/44349422122" TargetMode="External"/><Relationship Id="rId4" Type="http://schemas.openxmlformats.org/officeDocument/2006/relationships/hyperlink" Target="https://pxhere.com/fr/photo/115069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34120957@N04/443494221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3" name="Group 102">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4"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5"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6"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7"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8"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9"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0"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1"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2"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3"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4"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5"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7" name="Group 116">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18"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9"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0"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1"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2"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3"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4"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5"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6"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7"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8"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9"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31" name="Rectangle 130">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3"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35" name="Rectangle 134">
            <a:extLst>
              <a:ext uri="{FF2B5EF4-FFF2-40B4-BE49-F238E27FC236}">
                <a16:creationId xmlns:a16="http://schemas.microsoft.com/office/drawing/2014/main" id="{A65BDAB9-42B9-4804-8008-D12F332BA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8AB646C-DDAF-4266-A8C5-84777B9D2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4C09F4C-1F2E-4F9C-AD13-D63BDFCFF012}"/>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sz="4000" dirty="0">
                <a:solidFill>
                  <a:srgbClr val="FEFFFF"/>
                </a:solidFill>
              </a:rPr>
              <a:t>California State Black Bear Policy 2022</a:t>
            </a:r>
          </a:p>
        </p:txBody>
      </p:sp>
      <p:pic>
        <p:nvPicPr>
          <p:cNvPr id="38" name="Content Placeholder 37" descr="A picture containing grass, bear, outdoor, black&#10;&#10;Description automatically generated">
            <a:extLst>
              <a:ext uri="{FF2B5EF4-FFF2-40B4-BE49-F238E27FC236}">
                <a16:creationId xmlns:a16="http://schemas.microsoft.com/office/drawing/2014/main" id="{1242E407-09A9-405A-8B64-CF1D7236B22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859" r="23003"/>
          <a:stretch/>
        </p:blipFill>
        <p:spPr>
          <a:xfrm>
            <a:off x="6111242" y="-5534"/>
            <a:ext cx="6080758" cy="6863534"/>
          </a:xfrm>
          <a:prstGeom prst="rect">
            <a:avLst/>
          </a:prstGeom>
        </p:spPr>
      </p:pic>
      <p:sp>
        <p:nvSpPr>
          <p:cNvPr id="139" name="Freeform 27">
            <a:extLst>
              <a:ext uri="{FF2B5EF4-FFF2-40B4-BE49-F238E27FC236}">
                <a16:creationId xmlns:a16="http://schemas.microsoft.com/office/drawing/2014/main" id="{FD806A9B-2314-4181-A38D-D5B6445B8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0" name="TextBox 39">
            <a:extLst>
              <a:ext uri="{FF2B5EF4-FFF2-40B4-BE49-F238E27FC236}">
                <a16:creationId xmlns:a16="http://schemas.microsoft.com/office/drawing/2014/main" id="{0A4AE627-BEA3-4886-9F1A-CA9872D915D1}"/>
              </a:ext>
            </a:extLst>
          </p:cNvPr>
          <p:cNvSpPr txBox="1"/>
          <p:nvPr/>
        </p:nvSpPr>
        <p:spPr>
          <a:xfrm>
            <a:off x="9482604" y="6657945"/>
            <a:ext cx="270939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www.flickr.com/photos/34120957@N04/4434942212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pic>
        <p:nvPicPr>
          <p:cNvPr id="36" name="Picture 2" descr="California Department of Fish and Wildlife website">
            <a:extLst>
              <a:ext uri="{FF2B5EF4-FFF2-40B4-BE49-F238E27FC236}">
                <a16:creationId xmlns:a16="http://schemas.microsoft.com/office/drawing/2014/main" id="{E65062CC-016E-4F53-982F-8EF6D48FE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6793" y="5581592"/>
            <a:ext cx="5195474" cy="1180092"/>
          </a:xfrm>
          <a:prstGeom prst="rect">
            <a:avLst/>
          </a:prstGeom>
          <a:noFill/>
          <a:extLst>
            <a:ext uri="{909E8E84-426E-40DD-AFC4-6F175D3DCCD1}">
              <a14:hiddenFill xmlns:a14="http://schemas.microsoft.com/office/drawing/2010/main">
                <a:solidFill>
                  <a:srgbClr val="FFFFFF"/>
                </a:solidFill>
              </a14:hiddenFill>
            </a:ext>
          </a:extLst>
        </p:spPr>
      </p:pic>
      <p:sp>
        <p:nvSpPr>
          <p:cNvPr id="39" name="Subtitle 2">
            <a:extLst>
              <a:ext uri="{FF2B5EF4-FFF2-40B4-BE49-F238E27FC236}">
                <a16:creationId xmlns:a16="http://schemas.microsoft.com/office/drawing/2014/main" id="{4AC95078-0358-4765-9F09-4DB7C0591C55}"/>
              </a:ext>
            </a:extLst>
          </p:cNvPr>
          <p:cNvSpPr txBox="1">
            <a:spLocks/>
          </p:cNvSpPr>
          <p:nvPr/>
        </p:nvSpPr>
        <p:spPr>
          <a:xfrm>
            <a:off x="156563" y="5943992"/>
            <a:ext cx="8915399" cy="9913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200" dirty="0">
                <a:solidFill>
                  <a:schemeClr val="bg1"/>
                </a:solidFill>
              </a:rPr>
              <a:t>Presented by Axel Hunnicutt, Siskiyou Unit Biologist, CDFW</a:t>
            </a:r>
          </a:p>
          <a:p>
            <a:pPr marL="0" indent="0">
              <a:buNone/>
            </a:pPr>
            <a:r>
              <a:rPr lang="en-US" sz="1200" dirty="0">
                <a:solidFill>
                  <a:schemeClr val="bg1"/>
                </a:solidFill>
              </a:rPr>
              <a:t>To Siskiyou County Board of Supervisors</a:t>
            </a:r>
          </a:p>
          <a:p>
            <a:pPr marL="0" indent="0">
              <a:buNone/>
            </a:pPr>
            <a:r>
              <a:rPr lang="en-US" sz="1200" dirty="0">
                <a:solidFill>
                  <a:schemeClr val="bg1"/>
                </a:solidFill>
              </a:rPr>
              <a:t>May XX, 2022</a:t>
            </a:r>
          </a:p>
        </p:txBody>
      </p:sp>
    </p:spTree>
    <p:extLst>
      <p:ext uri="{BB962C8B-B14F-4D97-AF65-F5344CB8AC3E}">
        <p14:creationId xmlns:p14="http://schemas.microsoft.com/office/powerpoint/2010/main" val="235423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8"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5" name="Rectangle 44">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7" name="Rectangle 46">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ectangle 48">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564C3F"/>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41B233-A33B-474D-B6DE-D14FF5974100}"/>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dirty="0">
                <a:solidFill>
                  <a:srgbClr val="FEFFFF"/>
                </a:solidFill>
              </a:rPr>
              <a:t>Conflict Bears</a:t>
            </a:r>
          </a:p>
        </p:txBody>
      </p:sp>
      <p:sp>
        <p:nvSpPr>
          <p:cNvPr id="3" name="Text Placeholder 2">
            <a:extLst>
              <a:ext uri="{FF2B5EF4-FFF2-40B4-BE49-F238E27FC236}">
                <a16:creationId xmlns:a16="http://schemas.microsoft.com/office/drawing/2014/main" id="{EF25E9FF-2965-4C0A-8A9A-5A8DA0669BCB}"/>
              </a:ext>
            </a:extLst>
          </p:cNvPr>
          <p:cNvSpPr>
            <a:spLocks noGrp="1"/>
          </p:cNvSpPr>
          <p:nvPr>
            <p:ph type="body" idx="1"/>
          </p:nvPr>
        </p:nvSpPr>
        <p:spPr>
          <a:xfrm>
            <a:off x="540279" y="5189400"/>
            <a:ext cx="3778870" cy="830400"/>
          </a:xfrm>
        </p:spPr>
        <p:txBody>
          <a:bodyPr vert="horz" lIns="91440" tIns="45720" rIns="91440" bIns="45720" rtlCol="0" anchor="t">
            <a:normAutofit/>
          </a:bodyPr>
          <a:lstStyle/>
          <a:p>
            <a:r>
              <a:rPr lang="en-US" sz="1600" dirty="0">
                <a:solidFill>
                  <a:srgbClr val="FEFFFF"/>
                </a:solidFill>
              </a:rPr>
              <a:t>Habituated Bear</a:t>
            </a:r>
          </a:p>
        </p:txBody>
      </p:sp>
      <p:sp>
        <p:nvSpPr>
          <p:cNvPr id="40" name="Content Placeholder 4">
            <a:extLst>
              <a:ext uri="{FF2B5EF4-FFF2-40B4-BE49-F238E27FC236}">
                <a16:creationId xmlns:a16="http://schemas.microsoft.com/office/drawing/2014/main" id="{9F25556B-9F63-424F-9F78-48C944688420}"/>
              </a:ext>
            </a:extLst>
          </p:cNvPr>
          <p:cNvSpPr txBox="1">
            <a:spLocks/>
          </p:cNvSpPr>
          <p:nvPr/>
        </p:nvSpPr>
        <p:spPr>
          <a:xfrm>
            <a:off x="5206682" y="799366"/>
            <a:ext cx="6326188" cy="54453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200000"/>
              </a:lnSpc>
            </a:pPr>
            <a:r>
              <a:rPr lang="en-US" sz="2400"/>
              <a:t>Response: Case by case basis</a:t>
            </a:r>
          </a:p>
          <a:p>
            <a:pPr>
              <a:lnSpc>
                <a:spcPct val="200000"/>
              </a:lnSpc>
            </a:pPr>
            <a:r>
              <a:rPr lang="en-US" sz="2400"/>
              <a:t>Non-lethal corrective measures</a:t>
            </a:r>
          </a:p>
          <a:p>
            <a:pPr>
              <a:lnSpc>
                <a:spcPct val="200000"/>
              </a:lnSpc>
            </a:pPr>
            <a:r>
              <a:rPr lang="en-US" sz="2400"/>
              <a:t>Exhaust all feasible options before:</a:t>
            </a:r>
          </a:p>
          <a:p>
            <a:pPr lvl="1">
              <a:lnSpc>
                <a:spcPct val="200000"/>
              </a:lnSpc>
            </a:pPr>
            <a:r>
              <a:rPr lang="en-US" sz="2200"/>
              <a:t>Relocation</a:t>
            </a:r>
          </a:p>
          <a:p>
            <a:pPr lvl="1">
              <a:lnSpc>
                <a:spcPct val="200000"/>
              </a:lnSpc>
            </a:pPr>
            <a:r>
              <a:rPr lang="en-US" sz="2200"/>
              <a:t>Placement</a:t>
            </a:r>
          </a:p>
          <a:p>
            <a:pPr lvl="1">
              <a:lnSpc>
                <a:spcPct val="200000"/>
              </a:lnSpc>
            </a:pPr>
            <a:r>
              <a:rPr lang="en-US" sz="2200"/>
              <a:t>Euthanasia </a:t>
            </a:r>
            <a:endParaRPr lang="en-US" sz="2200" dirty="0"/>
          </a:p>
        </p:txBody>
      </p:sp>
    </p:spTree>
    <p:extLst>
      <p:ext uri="{BB962C8B-B14F-4D97-AF65-F5344CB8AC3E}">
        <p14:creationId xmlns:p14="http://schemas.microsoft.com/office/powerpoint/2010/main" val="202913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6"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7"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8"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9"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0"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1"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2"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3"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4"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5"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6"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7"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9" name="Group 108">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110"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1"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2"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3"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4"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5"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6"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7"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8"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9"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0"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1"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3" name="Rectangle 122">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5"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7" name="Rectangle 126">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9" name="Rectangle 128">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41B233-A33B-474D-B6DE-D14FF5974100}"/>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dirty="0">
                <a:solidFill>
                  <a:srgbClr val="FEFFFF"/>
                </a:solidFill>
              </a:rPr>
              <a:t>Conflict Bears</a:t>
            </a:r>
          </a:p>
        </p:txBody>
      </p:sp>
      <p:pic>
        <p:nvPicPr>
          <p:cNvPr id="8" name="Picture 7" descr="A picture containing mammal, brown, laying, koala&#10;&#10;Description automatically generated">
            <a:extLst>
              <a:ext uri="{FF2B5EF4-FFF2-40B4-BE49-F238E27FC236}">
                <a16:creationId xmlns:a16="http://schemas.microsoft.com/office/drawing/2014/main" id="{C30A5921-D867-4BF4-AF65-1ED38A2FBA4D}"/>
              </a:ext>
            </a:extLst>
          </p:cNvPr>
          <p:cNvPicPr>
            <a:picLocks noChangeAspect="1"/>
          </p:cNvPicPr>
          <p:nvPr/>
        </p:nvPicPr>
        <p:blipFill rotWithShape="1">
          <a:blip r:embed="rId3">
            <a:extLst>
              <a:ext uri="{28A0092B-C50C-407E-A947-70E740481C1C}">
                <a14:useLocalDpi xmlns:a14="http://schemas.microsoft.com/office/drawing/2010/main" val="0"/>
              </a:ext>
            </a:extLst>
          </a:blip>
          <a:srcRect l="12191" r="10114" b="5930"/>
          <a:stretch/>
        </p:blipFill>
        <p:spPr>
          <a:xfrm>
            <a:off x="4639732" y="10"/>
            <a:ext cx="7552267" cy="6857990"/>
          </a:xfrm>
          <a:prstGeom prst="rect">
            <a:avLst/>
          </a:prstGeom>
        </p:spPr>
      </p:pic>
      <p:sp>
        <p:nvSpPr>
          <p:cNvPr id="131"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EF25E9FF-2965-4C0A-8A9A-5A8DA0669BCB}"/>
              </a:ext>
            </a:extLst>
          </p:cNvPr>
          <p:cNvSpPr>
            <a:spLocks noGrp="1"/>
          </p:cNvSpPr>
          <p:nvPr>
            <p:ph type="body" idx="1"/>
          </p:nvPr>
        </p:nvSpPr>
        <p:spPr>
          <a:xfrm>
            <a:off x="540279" y="5189400"/>
            <a:ext cx="3778870" cy="544260"/>
          </a:xfrm>
        </p:spPr>
        <p:txBody>
          <a:bodyPr vert="horz" lIns="91440" tIns="45720" rIns="91440" bIns="45720" rtlCol="0" anchor="ctr">
            <a:normAutofit/>
          </a:bodyPr>
          <a:lstStyle/>
          <a:p>
            <a:r>
              <a:rPr lang="en-US" sz="1600" dirty="0">
                <a:solidFill>
                  <a:srgbClr val="FEFFFF"/>
                </a:solidFill>
              </a:rPr>
              <a:t>Animal Welfare Bear</a:t>
            </a:r>
          </a:p>
        </p:txBody>
      </p:sp>
    </p:spTree>
    <p:extLst>
      <p:ext uri="{BB962C8B-B14F-4D97-AF65-F5344CB8AC3E}">
        <p14:creationId xmlns:p14="http://schemas.microsoft.com/office/powerpoint/2010/main" val="4009823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4067-CFCE-476A-B84C-D65F449F444C}"/>
              </a:ext>
            </a:extLst>
          </p:cNvPr>
          <p:cNvSpPr>
            <a:spLocks noGrp="1"/>
          </p:cNvSpPr>
          <p:nvPr>
            <p:ph type="title"/>
          </p:nvPr>
        </p:nvSpPr>
        <p:spPr/>
        <p:txBody>
          <a:bodyPr/>
          <a:lstStyle/>
          <a:p>
            <a:r>
              <a:rPr lang="en-US" dirty="0"/>
              <a:t>Animal Welfare Bears</a:t>
            </a:r>
          </a:p>
        </p:txBody>
      </p:sp>
      <p:sp>
        <p:nvSpPr>
          <p:cNvPr id="3" name="Text Placeholder 2">
            <a:extLst>
              <a:ext uri="{FF2B5EF4-FFF2-40B4-BE49-F238E27FC236}">
                <a16:creationId xmlns:a16="http://schemas.microsoft.com/office/drawing/2014/main" id="{14E97047-C091-4244-9422-62A8A2563516}"/>
              </a:ext>
            </a:extLst>
          </p:cNvPr>
          <p:cNvSpPr>
            <a:spLocks noGrp="1"/>
          </p:cNvSpPr>
          <p:nvPr>
            <p:ph type="body" idx="1"/>
          </p:nvPr>
        </p:nvSpPr>
        <p:spPr>
          <a:xfrm>
            <a:off x="2011695" y="1873219"/>
            <a:ext cx="3992732" cy="576262"/>
          </a:xfrm>
        </p:spPr>
        <p:txBody>
          <a:bodyPr/>
          <a:lstStyle/>
          <a:p>
            <a:r>
              <a:rPr lang="en-US" sz="2800" dirty="0"/>
              <a:t>Sick/Injured Bear</a:t>
            </a:r>
          </a:p>
        </p:txBody>
      </p:sp>
      <p:sp>
        <p:nvSpPr>
          <p:cNvPr id="4" name="Content Placeholder 3">
            <a:extLst>
              <a:ext uri="{FF2B5EF4-FFF2-40B4-BE49-F238E27FC236}">
                <a16:creationId xmlns:a16="http://schemas.microsoft.com/office/drawing/2014/main" id="{9071FB9C-D0F1-4874-A980-15F65F034F47}"/>
              </a:ext>
            </a:extLst>
          </p:cNvPr>
          <p:cNvSpPr>
            <a:spLocks noGrp="1"/>
          </p:cNvSpPr>
          <p:nvPr>
            <p:ph sz="half" idx="2"/>
          </p:nvPr>
        </p:nvSpPr>
        <p:spPr>
          <a:xfrm>
            <a:off x="2011696" y="2545737"/>
            <a:ext cx="4342893" cy="3851834"/>
          </a:xfrm>
        </p:spPr>
        <p:txBody>
          <a:bodyPr/>
          <a:lstStyle/>
          <a:p>
            <a:r>
              <a:rPr lang="en-US" dirty="0"/>
              <a:t>Types of injuries</a:t>
            </a:r>
          </a:p>
          <a:p>
            <a:r>
              <a:rPr lang="en-US" dirty="0"/>
              <a:t>Encephalitis </a:t>
            </a:r>
          </a:p>
          <a:p>
            <a:r>
              <a:rPr lang="en-US" dirty="0"/>
              <a:t>Consultation with Wildlife Health Lab</a:t>
            </a:r>
          </a:p>
          <a:p>
            <a:r>
              <a:rPr lang="en-US" dirty="0"/>
              <a:t>Decision Authority:</a:t>
            </a:r>
          </a:p>
          <a:p>
            <a:pPr lvl="1"/>
            <a:r>
              <a:rPr lang="en-US" dirty="0"/>
              <a:t>Response plan must be presented to RM by WHL</a:t>
            </a:r>
          </a:p>
          <a:p>
            <a:pPr lvl="1"/>
            <a:r>
              <a:rPr lang="en-US" dirty="0"/>
              <a:t>Euthanasia must be approved by RM or CWLB  </a:t>
            </a:r>
          </a:p>
        </p:txBody>
      </p:sp>
      <p:sp>
        <p:nvSpPr>
          <p:cNvPr id="5" name="Text Placeholder 4">
            <a:extLst>
              <a:ext uri="{FF2B5EF4-FFF2-40B4-BE49-F238E27FC236}">
                <a16:creationId xmlns:a16="http://schemas.microsoft.com/office/drawing/2014/main" id="{20C5D756-365B-48D9-9DDF-BAA6E32170BB}"/>
              </a:ext>
            </a:extLst>
          </p:cNvPr>
          <p:cNvSpPr>
            <a:spLocks noGrp="1"/>
          </p:cNvSpPr>
          <p:nvPr>
            <p:ph type="body" sz="quarter" idx="3"/>
          </p:nvPr>
        </p:nvSpPr>
        <p:spPr>
          <a:xfrm>
            <a:off x="7048767" y="1893579"/>
            <a:ext cx="3999001" cy="576262"/>
          </a:xfrm>
        </p:spPr>
        <p:txBody>
          <a:bodyPr/>
          <a:lstStyle/>
          <a:p>
            <a:r>
              <a:rPr lang="en-US" sz="2800" dirty="0"/>
              <a:t>Orphaned Bear</a:t>
            </a:r>
          </a:p>
        </p:txBody>
      </p:sp>
      <p:sp>
        <p:nvSpPr>
          <p:cNvPr id="6" name="Content Placeholder 5">
            <a:extLst>
              <a:ext uri="{FF2B5EF4-FFF2-40B4-BE49-F238E27FC236}">
                <a16:creationId xmlns:a16="http://schemas.microsoft.com/office/drawing/2014/main" id="{FDC71705-F273-4C83-A6CF-24B5469AE082}"/>
              </a:ext>
            </a:extLst>
          </p:cNvPr>
          <p:cNvSpPr>
            <a:spLocks noGrp="1"/>
          </p:cNvSpPr>
          <p:nvPr>
            <p:ph sz="quarter" idx="4"/>
          </p:nvPr>
        </p:nvSpPr>
        <p:spPr/>
        <p:txBody>
          <a:bodyPr/>
          <a:lstStyle/>
          <a:p>
            <a:pPr>
              <a:lnSpc>
                <a:spcPct val="200000"/>
              </a:lnSpc>
            </a:pPr>
            <a:r>
              <a:rPr lang="en-US" dirty="0"/>
              <a:t>Cubs</a:t>
            </a:r>
          </a:p>
          <a:p>
            <a:pPr>
              <a:lnSpc>
                <a:spcPct val="200000"/>
              </a:lnSpc>
            </a:pPr>
            <a:r>
              <a:rPr lang="en-US" dirty="0"/>
              <a:t>Yearlings</a:t>
            </a:r>
          </a:p>
          <a:p>
            <a:pPr>
              <a:lnSpc>
                <a:spcPct val="200000"/>
              </a:lnSpc>
            </a:pPr>
            <a:r>
              <a:rPr lang="en-US" dirty="0"/>
              <a:t>Determine candidacy for rehab</a:t>
            </a:r>
          </a:p>
          <a:p>
            <a:pPr>
              <a:lnSpc>
                <a:spcPct val="200000"/>
              </a:lnSpc>
            </a:pPr>
            <a:r>
              <a:rPr lang="en-US" dirty="0"/>
              <a:t>Return to the wild</a:t>
            </a:r>
          </a:p>
        </p:txBody>
      </p:sp>
    </p:spTree>
    <p:extLst>
      <p:ext uri="{BB962C8B-B14F-4D97-AF65-F5344CB8AC3E}">
        <p14:creationId xmlns:p14="http://schemas.microsoft.com/office/powerpoint/2010/main" val="339062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7FEA3-89AC-4E64-8182-823E80106531}"/>
              </a:ext>
            </a:extLst>
          </p:cNvPr>
          <p:cNvSpPr>
            <a:spLocks noGrp="1"/>
          </p:cNvSpPr>
          <p:nvPr>
            <p:ph type="title"/>
          </p:nvPr>
        </p:nvSpPr>
        <p:spPr>
          <a:xfrm>
            <a:off x="6713077" y="1965050"/>
            <a:ext cx="4316411" cy="1280890"/>
          </a:xfrm>
        </p:spPr>
        <p:txBody>
          <a:bodyPr vert="horz" lIns="91440" tIns="45720" rIns="91440" bIns="45720" rtlCol="0" anchor="t">
            <a:normAutofit/>
          </a:bodyPr>
          <a:lstStyle/>
          <a:p>
            <a:r>
              <a:rPr lang="en-US" dirty="0"/>
              <a:t>Thank you</a:t>
            </a:r>
          </a:p>
        </p:txBody>
      </p:sp>
      <p:sp>
        <p:nvSpPr>
          <p:cNvPr id="4" name="Content Placeholder 3">
            <a:extLst>
              <a:ext uri="{FF2B5EF4-FFF2-40B4-BE49-F238E27FC236}">
                <a16:creationId xmlns:a16="http://schemas.microsoft.com/office/drawing/2014/main" id="{CA8FBCB0-20A6-4197-8315-3389D41C11D6}"/>
              </a:ext>
            </a:extLst>
          </p:cNvPr>
          <p:cNvSpPr>
            <a:spLocks noGrp="1"/>
          </p:cNvSpPr>
          <p:nvPr>
            <p:ph sz="half" idx="2"/>
          </p:nvPr>
        </p:nvSpPr>
        <p:spPr>
          <a:xfrm>
            <a:off x="8407151" y="5311789"/>
            <a:ext cx="3693905" cy="1541462"/>
          </a:xfrm>
        </p:spPr>
        <p:txBody>
          <a:bodyPr vert="horz" lIns="91440" tIns="45720" rIns="91440" bIns="45720" rtlCol="0">
            <a:normAutofit/>
          </a:bodyPr>
          <a:lstStyle/>
          <a:p>
            <a:pPr marL="0" indent="0" algn="r">
              <a:buNone/>
            </a:pPr>
            <a:r>
              <a:rPr lang="en-US" sz="1600" b="1" dirty="0"/>
              <a:t>Axel Hunnicutt</a:t>
            </a:r>
          </a:p>
          <a:p>
            <a:pPr marL="0" indent="0" algn="r">
              <a:buNone/>
            </a:pPr>
            <a:r>
              <a:rPr lang="en-US" sz="1600" dirty="0"/>
              <a:t>Siskiyou Unit Biologist</a:t>
            </a:r>
          </a:p>
          <a:p>
            <a:pPr marL="0" indent="0" algn="r">
              <a:buNone/>
            </a:pPr>
            <a:r>
              <a:rPr lang="en-US" sz="1600" dirty="0"/>
              <a:t>530-598-6820</a:t>
            </a:r>
          </a:p>
          <a:p>
            <a:pPr marL="0" indent="0" algn="r">
              <a:buNone/>
            </a:pPr>
            <a:r>
              <a:rPr lang="en-US" sz="1600" dirty="0"/>
              <a:t>Michael.Hunnicutt@wildlife.ca.gov</a:t>
            </a:r>
          </a:p>
        </p:txBody>
      </p:sp>
      <p:pic>
        <p:nvPicPr>
          <p:cNvPr id="56" name="Content Placeholder 37" descr="A picture containing grass, bear, outdoor, black&#10;&#10;Description automatically generated">
            <a:extLst>
              <a:ext uri="{FF2B5EF4-FFF2-40B4-BE49-F238E27FC236}">
                <a16:creationId xmlns:a16="http://schemas.microsoft.com/office/drawing/2014/main" id="{AA3AA657-4780-4A16-9003-5DB58AECD47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859" r="23003"/>
          <a:stretch/>
        </p:blipFill>
        <p:spPr>
          <a:xfrm>
            <a:off x="0" y="0"/>
            <a:ext cx="6080758" cy="6863534"/>
          </a:xfrm>
          <a:prstGeom prst="rect">
            <a:avLst/>
          </a:prstGeom>
        </p:spPr>
      </p:pic>
      <p:sp>
        <p:nvSpPr>
          <p:cNvPr id="58" name="TextBox 57">
            <a:extLst>
              <a:ext uri="{FF2B5EF4-FFF2-40B4-BE49-F238E27FC236}">
                <a16:creationId xmlns:a16="http://schemas.microsoft.com/office/drawing/2014/main" id="{3B4EA767-D426-401B-9E0C-688930C74EE7}"/>
              </a:ext>
            </a:extLst>
          </p:cNvPr>
          <p:cNvSpPr txBox="1"/>
          <p:nvPr/>
        </p:nvSpPr>
        <p:spPr>
          <a:xfrm>
            <a:off x="3371362" y="6663479"/>
            <a:ext cx="270939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34120957@N04/4434942212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pic>
        <p:nvPicPr>
          <p:cNvPr id="60" name="Picture 2" descr="California Department of Fish and Wildlife website">
            <a:extLst>
              <a:ext uri="{FF2B5EF4-FFF2-40B4-BE49-F238E27FC236}">
                <a16:creationId xmlns:a16="http://schemas.microsoft.com/office/drawing/2014/main" id="{C3ABD577-8A5C-455D-BB0E-BA20BD868B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3077" y="0"/>
            <a:ext cx="5195474" cy="118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2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1BC3-A79D-4390-A482-6CDF52500C8F}"/>
              </a:ext>
            </a:extLst>
          </p:cNvPr>
          <p:cNvSpPr>
            <a:spLocks noGrp="1"/>
          </p:cNvSpPr>
          <p:nvPr>
            <p:ph type="title"/>
          </p:nvPr>
        </p:nvSpPr>
        <p:spPr>
          <a:xfrm>
            <a:off x="1640156" y="554662"/>
            <a:ext cx="8911687" cy="1280890"/>
          </a:xfrm>
        </p:spPr>
        <p:txBody>
          <a:bodyPr/>
          <a:lstStyle/>
          <a:p>
            <a:r>
              <a:rPr lang="en-US" dirty="0"/>
              <a:t>Fish &amp; Game Code 4181</a:t>
            </a:r>
          </a:p>
        </p:txBody>
      </p:sp>
      <p:sp>
        <p:nvSpPr>
          <p:cNvPr id="3" name="Content Placeholder 2">
            <a:extLst>
              <a:ext uri="{FF2B5EF4-FFF2-40B4-BE49-F238E27FC236}">
                <a16:creationId xmlns:a16="http://schemas.microsoft.com/office/drawing/2014/main" id="{8C90F3D4-4D4E-45E7-8544-40845F40A102}"/>
              </a:ext>
            </a:extLst>
          </p:cNvPr>
          <p:cNvSpPr>
            <a:spLocks noGrp="1"/>
          </p:cNvSpPr>
          <p:nvPr>
            <p:ph sz="half" idx="1"/>
          </p:nvPr>
        </p:nvSpPr>
        <p:spPr>
          <a:xfrm>
            <a:off x="1203767" y="1465120"/>
            <a:ext cx="10695008" cy="4838218"/>
          </a:xfrm>
        </p:spPr>
        <p:txBody>
          <a:bodyPr>
            <a:normAutofit fontScale="92500" lnSpcReduction="10000"/>
          </a:bodyPr>
          <a:lstStyle/>
          <a:p>
            <a:r>
              <a:rPr lang="en-US" sz="2400" b="0" i="0" dirty="0">
                <a:solidFill>
                  <a:srgbClr val="333333"/>
                </a:solidFill>
                <a:effectLst/>
                <a:latin typeface="Verdana" panose="020B0604030504040204" pitchFamily="34" charset="0"/>
              </a:rPr>
              <a:t>(a) ”…any owner or tenant of land or property that is being damaged or destroyed or is in danger of being damaged or destroyed by elk, </a:t>
            </a:r>
            <a:r>
              <a:rPr lang="en-US" sz="2400" b="1" i="0" dirty="0">
                <a:solidFill>
                  <a:srgbClr val="333333"/>
                </a:solidFill>
                <a:effectLst/>
                <a:latin typeface="Verdana" panose="020B0604030504040204" pitchFamily="34" charset="0"/>
              </a:rPr>
              <a:t>bear</a:t>
            </a:r>
            <a:r>
              <a:rPr lang="en-US" sz="2400" b="0" i="0" dirty="0">
                <a:solidFill>
                  <a:srgbClr val="333333"/>
                </a:solidFill>
                <a:effectLst/>
                <a:latin typeface="Verdana" panose="020B0604030504040204" pitchFamily="34" charset="0"/>
              </a:rPr>
              <a:t>, bobcat, beaver, wild pig, wild turkeys, or gray squirrels may apply to the department for a permit to kill the animals. Subject to the limitations in subdivisions (b) and (d), the department, upon satisfactory evidence of the damage or destruction, actual or immediately threatened, shall issue a revocable permit for the taking and disposition of the animals under regulations adopted by the commission.” </a:t>
            </a:r>
          </a:p>
          <a:p>
            <a:pPr algn="l" fontAlgn="base"/>
            <a:r>
              <a:rPr lang="en-US" sz="2400" b="0" i="0" dirty="0">
                <a:solidFill>
                  <a:srgbClr val="333333"/>
                </a:solidFill>
                <a:effectLst/>
                <a:latin typeface="Verdana" panose="020B0604030504040204" pitchFamily="34" charset="0"/>
              </a:rPr>
              <a:t>(b) The permit issued for taking </a:t>
            </a:r>
            <a:r>
              <a:rPr lang="en-US" sz="2400" b="1" i="0" dirty="0">
                <a:solidFill>
                  <a:srgbClr val="333333"/>
                </a:solidFill>
                <a:effectLst/>
                <a:latin typeface="Verdana" panose="020B0604030504040204" pitchFamily="34" charset="0"/>
              </a:rPr>
              <a:t>bear</a:t>
            </a:r>
            <a:r>
              <a:rPr lang="en-US" sz="2400" b="0" i="0" dirty="0">
                <a:solidFill>
                  <a:srgbClr val="333333"/>
                </a:solidFill>
                <a:effectLst/>
                <a:latin typeface="Verdana" panose="020B0604030504040204" pitchFamily="34" charset="0"/>
              </a:rPr>
              <a:t> or bobcats pursuant to subdivision (a) shall contain the following facts:</a:t>
            </a:r>
          </a:p>
          <a:p>
            <a:pPr lvl="1" fontAlgn="base"/>
            <a:r>
              <a:rPr lang="en-US" sz="2000" b="0" i="0" dirty="0">
                <a:solidFill>
                  <a:srgbClr val="333333"/>
                </a:solidFill>
                <a:effectLst/>
                <a:latin typeface="Verdana" panose="020B0604030504040204" pitchFamily="34" charset="0"/>
              </a:rPr>
              <a:t>(1) Why the issuance of the permit was necessary.</a:t>
            </a:r>
          </a:p>
          <a:p>
            <a:pPr lvl="1" fontAlgn="base"/>
            <a:r>
              <a:rPr lang="en-US" sz="2000" b="0" i="0" dirty="0">
                <a:solidFill>
                  <a:srgbClr val="333333"/>
                </a:solidFill>
                <a:effectLst/>
                <a:latin typeface="Verdana" panose="020B0604030504040204" pitchFamily="34" charset="0"/>
              </a:rPr>
              <a:t>(2) What efforts were made to solve the problem without killing the </a:t>
            </a:r>
            <a:r>
              <a:rPr lang="en-US" sz="2000" b="1" i="0" dirty="0">
                <a:solidFill>
                  <a:srgbClr val="333333"/>
                </a:solidFill>
                <a:effectLst/>
                <a:latin typeface="Verdana" panose="020B0604030504040204" pitchFamily="34" charset="0"/>
              </a:rPr>
              <a:t>bears</a:t>
            </a:r>
            <a:r>
              <a:rPr lang="en-US" sz="2000" b="0" i="0" dirty="0">
                <a:solidFill>
                  <a:srgbClr val="333333"/>
                </a:solidFill>
                <a:effectLst/>
                <a:latin typeface="Verdana" panose="020B0604030504040204" pitchFamily="34" charset="0"/>
              </a:rPr>
              <a:t> or bobcats.</a:t>
            </a:r>
          </a:p>
          <a:p>
            <a:endParaRPr lang="en-US" sz="2400" dirty="0"/>
          </a:p>
        </p:txBody>
      </p:sp>
    </p:spTree>
    <p:extLst>
      <p:ext uri="{BB962C8B-B14F-4D97-AF65-F5344CB8AC3E}">
        <p14:creationId xmlns:p14="http://schemas.microsoft.com/office/powerpoint/2010/main" val="51485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0F88-CE3D-428A-8CD2-C074E1D86DF6}"/>
              </a:ext>
            </a:extLst>
          </p:cNvPr>
          <p:cNvSpPr>
            <a:spLocks noGrp="1"/>
          </p:cNvSpPr>
          <p:nvPr>
            <p:ph type="title"/>
          </p:nvPr>
        </p:nvSpPr>
        <p:spPr/>
        <p:txBody>
          <a:bodyPr>
            <a:normAutofit/>
          </a:bodyPr>
          <a:lstStyle/>
          <a:p>
            <a:r>
              <a:rPr lang="en-US" sz="4000" b="1" dirty="0"/>
              <a:t>Core Focus of the Policy </a:t>
            </a:r>
          </a:p>
        </p:txBody>
      </p:sp>
      <p:sp>
        <p:nvSpPr>
          <p:cNvPr id="3" name="Content Placeholder 2">
            <a:extLst>
              <a:ext uri="{FF2B5EF4-FFF2-40B4-BE49-F238E27FC236}">
                <a16:creationId xmlns:a16="http://schemas.microsoft.com/office/drawing/2014/main" id="{CE17F664-7362-44B8-B637-2F29866BCE07}"/>
              </a:ext>
            </a:extLst>
          </p:cNvPr>
          <p:cNvSpPr>
            <a:spLocks noGrp="1"/>
          </p:cNvSpPr>
          <p:nvPr>
            <p:ph sz="half" idx="1"/>
          </p:nvPr>
        </p:nvSpPr>
        <p:spPr>
          <a:xfrm>
            <a:off x="3770214" y="1889760"/>
            <a:ext cx="7695219" cy="3866508"/>
          </a:xfrm>
        </p:spPr>
        <p:txBody>
          <a:bodyPr>
            <a:noAutofit/>
          </a:bodyPr>
          <a:lstStyle/>
          <a:p>
            <a:pPr marL="0" indent="0">
              <a:lnSpc>
                <a:spcPct val="200000"/>
              </a:lnSpc>
              <a:buNone/>
            </a:pPr>
            <a:r>
              <a:rPr lang="en-US" sz="3200" b="1" dirty="0"/>
              <a:t>Public Safety </a:t>
            </a:r>
          </a:p>
          <a:p>
            <a:pPr marL="0" indent="0">
              <a:lnSpc>
                <a:spcPct val="200000"/>
              </a:lnSpc>
              <a:buNone/>
            </a:pPr>
            <a:r>
              <a:rPr lang="en-US" sz="3200" b="1" dirty="0"/>
              <a:t>Depredation (Property Damage)</a:t>
            </a:r>
          </a:p>
          <a:p>
            <a:pPr marL="0" indent="0">
              <a:lnSpc>
                <a:spcPct val="200000"/>
              </a:lnSpc>
              <a:buNone/>
            </a:pPr>
            <a:r>
              <a:rPr lang="en-US" sz="3200" b="1" dirty="0"/>
              <a:t>Conflict</a:t>
            </a:r>
          </a:p>
          <a:p>
            <a:pPr marL="0" indent="0">
              <a:lnSpc>
                <a:spcPct val="200000"/>
              </a:lnSpc>
              <a:buNone/>
            </a:pPr>
            <a:r>
              <a:rPr lang="en-US" sz="3200" b="1" dirty="0"/>
              <a:t>Animal Welfare</a:t>
            </a:r>
          </a:p>
        </p:txBody>
      </p:sp>
      <p:pic>
        <p:nvPicPr>
          <p:cNvPr id="6" name="Graphic 5" descr="Police male with solid fill">
            <a:extLst>
              <a:ext uri="{FF2B5EF4-FFF2-40B4-BE49-F238E27FC236}">
                <a16:creationId xmlns:a16="http://schemas.microsoft.com/office/drawing/2014/main" id="{050CC47A-6564-4710-9BA2-1F46F8067D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4992" y="2154491"/>
            <a:ext cx="783782" cy="783782"/>
          </a:xfrm>
          <a:prstGeom prst="rect">
            <a:avLst/>
          </a:prstGeom>
        </p:spPr>
      </p:pic>
      <p:pic>
        <p:nvPicPr>
          <p:cNvPr id="8" name="Graphic 7" descr="Heart with pulse with solid fill">
            <a:extLst>
              <a:ext uri="{FF2B5EF4-FFF2-40B4-BE49-F238E27FC236}">
                <a16:creationId xmlns:a16="http://schemas.microsoft.com/office/drawing/2014/main" id="{4427A600-B08B-4427-A8FC-80E54D4356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4992" y="5450108"/>
            <a:ext cx="783782" cy="783782"/>
          </a:xfrm>
          <a:prstGeom prst="rect">
            <a:avLst/>
          </a:prstGeom>
        </p:spPr>
      </p:pic>
      <p:pic>
        <p:nvPicPr>
          <p:cNvPr id="10" name="Graphic 9" descr="Goat with solid fill">
            <a:extLst>
              <a:ext uri="{FF2B5EF4-FFF2-40B4-BE49-F238E27FC236}">
                <a16:creationId xmlns:a16="http://schemas.microsoft.com/office/drawing/2014/main" id="{7E10A639-5A2C-4218-8C18-1EC19D97A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94992" y="3187764"/>
            <a:ext cx="783782" cy="783782"/>
          </a:xfrm>
          <a:prstGeom prst="rect">
            <a:avLst/>
          </a:prstGeom>
        </p:spPr>
      </p:pic>
      <p:pic>
        <p:nvPicPr>
          <p:cNvPr id="12" name="Graphic 11" descr="Bear with solid fill">
            <a:extLst>
              <a:ext uri="{FF2B5EF4-FFF2-40B4-BE49-F238E27FC236}">
                <a16:creationId xmlns:a16="http://schemas.microsoft.com/office/drawing/2014/main" id="{BAB4BD12-1E97-4FDC-BE61-1C1AF333BE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94992" y="4318936"/>
            <a:ext cx="783782" cy="783782"/>
          </a:xfrm>
          <a:prstGeom prst="rect">
            <a:avLst/>
          </a:prstGeom>
        </p:spPr>
      </p:pic>
    </p:spTree>
    <p:extLst>
      <p:ext uri="{BB962C8B-B14F-4D97-AF65-F5344CB8AC3E}">
        <p14:creationId xmlns:p14="http://schemas.microsoft.com/office/powerpoint/2010/main" val="2580172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0F88-CE3D-428A-8CD2-C074E1D86DF6}"/>
              </a:ext>
            </a:extLst>
          </p:cNvPr>
          <p:cNvSpPr>
            <a:spLocks noGrp="1"/>
          </p:cNvSpPr>
          <p:nvPr>
            <p:ph type="title"/>
          </p:nvPr>
        </p:nvSpPr>
        <p:spPr/>
        <p:txBody>
          <a:bodyPr>
            <a:normAutofit/>
          </a:bodyPr>
          <a:lstStyle/>
          <a:p>
            <a:r>
              <a:rPr lang="en-US" sz="4000" dirty="0"/>
              <a:t>Department Response</a:t>
            </a:r>
          </a:p>
        </p:txBody>
      </p:sp>
      <p:sp>
        <p:nvSpPr>
          <p:cNvPr id="3" name="Content Placeholder 2">
            <a:extLst>
              <a:ext uri="{FF2B5EF4-FFF2-40B4-BE49-F238E27FC236}">
                <a16:creationId xmlns:a16="http://schemas.microsoft.com/office/drawing/2014/main" id="{CE17F664-7362-44B8-B637-2F29866BCE07}"/>
              </a:ext>
            </a:extLst>
          </p:cNvPr>
          <p:cNvSpPr>
            <a:spLocks noGrp="1"/>
          </p:cNvSpPr>
          <p:nvPr>
            <p:ph sz="half" idx="1"/>
          </p:nvPr>
        </p:nvSpPr>
        <p:spPr>
          <a:xfrm>
            <a:off x="3770214" y="1889760"/>
            <a:ext cx="7695219" cy="3866508"/>
          </a:xfrm>
        </p:spPr>
        <p:txBody>
          <a:bodyPr>
            <a:noAutofit/>
          </a:bodyPr>
          <a:lstStyle/>
          <a:p>
            <a:pPr marL="0" indent="0">
              <a:lnSpc>
                <a:spcPct val="200000"/>
              </a:lnSpc>
              <a:buNone/>
            </a:pPr>
            <a:r>
              <a:rPr lang="en-US" sz="3200" b="1" dirty="0"/>
              <a:t>Public Safety </a:t>
            </a:r>
          </a:p>
          <a:p>
            <a:pPr marL="0" indent="0">
              <a:lnSpc>
                <a:spcPct val="200000"/>
              </a:lnSpc>
              <a:buNone/>
            </a:pPr>
            <a:r>
              <a:rPr lang="en-US" sz="3200" b="1" dirty="0"/>
              <a:t>Depredation (Property Damage)</a:t>
            </a:r>
          </a:p>
          <a:p>
            <a:pPr marL="0" indent="0">
              <a:lnSpc>
                <a:spcPct val="200000"/>
              </a:lnSpc>
              <a:buNone/>
            </a:pPr>
            <a:r>
              <a:rPr lang="en-US" sz="3200" b="1" dirty="0"/>
              <a:t>Conflict</a:t>
            </a:r>
          </a:p>
        </p:txBody>
      </p:sp>
      <p:pic>
        <p:nvPicPr>
          <p:cNvPr id="6" name="Graphic 5" descr="Police male with solid fill">
            <a:extLst>
              <a:ext uri="{FF2B5EF4-FFF2-40B4-BE49-F238E27FC236}">
                <a16:creationId xmlns:a16="http://schemas.microsoft.com/office/drawing/2014/main" id="{050CC47A-6564-4710-9BA2-1F46F8067D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4992" y="2154491"/>
            <a:ext cx="783782" cy="783782"/>
          </a:xfrm>
          <a:prstGeom prst="rect">
            <a:avLst/>
          </a:prstGeom>
        </p:spPr>
      </p:pic>
      <p:pic>
        <p:nvPicPr>
          <p:cNvPr id="10" name="Graphic 9" descr="Goat with solid fill">
            <a:extLst>
              <a:ext uri="{FF2B5EF4-FFF2-40B4-BE49-F238E27FC236}">
                <a16:creationId xmlns:a16="http://schemas.microsoft.com/office/drawing/2014/main" id="{7E10A639-5A2C-4218-8C18-1EC19D97A1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4992" y="3187764"/>
            <a:ext cx="783782" cy="783782"/>
          </a:xfrm>
          <a:prstGeom prst="rect">
            <a:avLst/>
          </a:prstGeom>
        </p:spPr>
      </p:pic>
      <p:pic>
        <p:nvPicPr>
          <p:cNvPr id="12" name="Graphic 11" descr="Bear with solid fill">
            <a:extLst>
              <a:ext uri="{FF2B5EF4-FFF2-40B4-BE49-F238E27FC236}">
                <a16:creationId xmlns:a16="http://schemas.microsoft.com/office/drawing/2014/main" id="{BAB4BD12-1E97-4FDC-BE61-1C1AF333BE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94992" y="4318936"/>
            <a:ext cx="783782" cy="783782"/>
          </a:xfrm>
          <a:prstGeom prst="rect">
            <a:avLst/>
          </a:prstGeom>
        </p:spPr>
      </p:pic>
    </p:spTree>
    <p:extLst>
      <p:ext uri="{BB962C8B-B14F-4D97-AF65-F5344CB8AC3E}">
        <p14:creationId xmlns:p14="http://schemas.microsoft.com/office/powerpoint/2010/main" val="144077953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7C373E-A39F-426E-B161-55A120E394EB}"/>
              </a:ext>
            </a:extLst>
          </p:cNvPr>
          <p:cNvSpPr>
            <a:spLocks noGrp="1"/>
          </p:cNvSpPr>
          <p:nvPr>
            <p:ph type="title"/>
          </p:nvPr>
        </p:nvSpPr>
        <p:spPr/>
        <p:txBody>
          <a:bodyPr>
            <a:normAutofit/>
          </a:bodyPr>
          <a:lstStyle/>
          <a:p>
            <a:r>
              <a:rPr lang="en-US" sz="4000"/>
              <a:t>Public Safety Bear Response </a:t>
            </a:r>
            <a:endParaRPr lang="en-US" sz="4000" dirty="0"/>
          </a:p>
        </p:txBody>
      </p:sp>
      <p:sp>
        <p:nvSpPr>
          <p:cNvPr id="6" name="Content Placeholder 5">
            <a:extLst>
              <a:ext uri="{FF2B5EF4-FFF2-40B4-BE49-F238E27FC236}">
                <a16:creationId xmlns:a16="http://schemas.microsoft.com/office/drawing/2014/main" id="{9B98E5ED-BFA7-4898-B82F-F3ECFBDD62F3}"/>
              </a:ext>
            </a:extLst>
          </p:cNvPr>
          <p:cNvSpPr>
            <a:spLocks noGrp="1"/>
          </p:cNvSpPr>
          <p:nvPr>
            <p:ph idx="1"/>
          </p:nvPr>
        </p:nvSpPr>
        <p:spPr>
          <a:xfrm>
            <a:off x="2517293" y="1804827"/>
            <a:ext cx="8915400" cy="4513780"/>
          </a:xfrm>
        </p:spPr>
        <p:txBody>
          <a:bodyPr>
            <a:normAutofit/>
          </a:bodyPr>
          <a:lstStyle/>
          <a:p>
            <a:pPr>
              <a:lnSpc>
                <a:spcPct val="200000"/>
              </a:lnSpc>
            </a:pPr>
            <a:r>
              <a:rPr lang="en-US" sz="2000" dirty="0"/>
              <a:t>Protection of human life is paramount</a:t>
            </a:r>
          </a:p>
          <a:p>
            <a:pPr>
              <a:lnSpc>
                <a:spcPct val="200000"/>
              </a:lnSpc>
            </a:pPr>
            <a:r>
              <a:rPr lang="en-US" sz="2000" dirty="0"/>
              <a:t>Lethal action by law enforcement</a:t>
            </a:r>
          </a:p>
          <a:p>
            <a:pPr>
              <a:lnSpc>
                <a:spcPct val="200000"/>
              </a:lnSpc>
            </a:pPr>
            <a:r>
              <a:rPr lang="en-US" sz="2000" dirty="0"/>
              <a:t>If a PSB cannot be located immediately an ICS will be established for the duration of the incident until threat is removed</a:t>
            </a:r>
          </a:p>
          <a:p>
            <a:pPr>
              <a:lnSpc>
                <a:spcPct val="200000"/>
              </a:lnSpc>
            </a:pPr>
            <a:r>
              <a:rPr lang="en-US" sz="2000" dirty="0"/>
              <a:t>Extenuating circumstances</a:t>
            </a:r>
          </a:p>
          <a:p>
            <a:pPr>
              <a:lnSpc>
                <a:spcPct val="200000"/>
              </a:lnSpc>
            </a:pPr>
            <a:endParaRPr lang="en-US" sz="2000" dirty="0"/>
          </a:p>
        </p:txBody>
      </p:sp>
      <p:pic>
        <p:nvPicPr>
          <p:cNvPr id="1026" name="Picture 2" descr="Fish and Wildlife Officer Career">
            <a:extLst>
              <a:ext uri="{FF2B5EF4-FFF2-40B4-BE49-F238E27FC236}">
                <a16:creationId xmlns:a16="http://schemas.microsoft.com/office/drawing/2014/main" id="{03217315-0406-42E9-A494-E2A13BA08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593" y="213592"/>
            <a:ext cx="1647825"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27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86"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102">
            <a:extLst>
              <a:ext uri="{FF2B5EF4-FFF2-40B4-BE49-F238E27FC236}">
                <a16:creationId xmlns:a16="http://schemas.microsoft.com/office/drawing/2014/main" id="{A65BDAB9-42B9-4804-8008-D12F332BA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28AB646C-DDAF-4266-A8C5-84777B9D2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41B233-A33B-474D-B6DE-D14FF5974100}"/>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sz="4000" dirty="0">
                <a:solidFill>
                  <a:srgbClr val="FEFFFF"/>
                </a:solidFill>
              </a:rPr>
              <a:t>Depredation Bears</a:t>
            </a:r>
          </a:p>
        </p:txBody>
      </p:sp>
      <p:pic>
        <p:nvPicPr>
          <p:cNvPr id="2050" name="Picture 2" descr="Black Bear Killed After Wandering Into Family's Backyard, Climbing Up a Tree">
            <a:extLst>
              <a:ext uri="{FF2B5EF4-FFF2-40B4-BE49-F238E27FC236}">
                <a16:creationId xmlns:a16="http://schemas.microsoft.com/office/drawing/2014/main" id="{B57B8687-B597-4F13-9A43-E855720E606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420" r="5986" b="1"/>
          <a:stretch/>
        </p:blipFill>
        <p:spPr bwMode="auto">
          <a:xfrm>
            <a:off x="6111242" y="-5534"/>
            <a:ext cx="6080758" cy="6863534"/>
          </a:xfrm>
          <a:prstGeom prst="rect">
            <a:avLst/>
          </a:prstGeom>
          <a:noFill/>
          <a:extLst>
            <a:ext uri="{909E8E84-426E-40DD-AFC4-6F175D3DCCD1}">
              <a14:hiddenFill xmlns:a14="http://schemas.microsoft.com/office/drawing/2010/main">
                <a:solidFill>
                  <a:srgbClr val="FFFFFF"/>
                </a:solidFill>
              </a14:hiddenFill>
            </a:ext>
          </a:extLst>
        </p:spPr>
      </p:pic>
      <p:sp>
        <p:nvSpPr>
          <p:cNvPr id="107" name="Freeform 27">
            <a:extLst>
              <a:ext uri="{FF2B5EF4-FFF2-40B4-BE49-F238E27FC236}">
                <a16:creationId xmlns:a16="http://schemas.microsoft.com/office/drawing/2014/main" id="{FD806A9B-2314-4181-A38D-D5B6445B8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Text Placeholder 2">
            <a:extLst>
              <a:ext uri="{FF2B5EF4-FFF2-40B4-BE49-F238E27FC236}">
                <a16:creationId xmlns:a16="http://schemas.microsoft.com/office/drawing/2014/main" id="{EF25E9FF-2965-4C0A-8A9A-5A8DA0669BCB}"/>
              </a:ext>
            </a:extLst>
          </p:cNvPr>
          <p:cNvSpPr>
            <a:spLocks noGrp="1"/>
          </p:cNvSpPr>
          <p:nvPr>
            <p:ph type="body" idx="1"/>
          </p:nvPr>
        </p:nvSpPr>
        <p:spPr>
          <a:xfrm>
            <a:off x="540279" y="5189400"/>
            <a:ext cx="5280460" cy="544260"/>
          </a:xfrm>
        </p:spPr>
        <p:txBody>
          <a:bodyPr vert="horz" lIns="91440" tIns="45720" rIns="91440" bIns="45720" rtlCol="0" anchor="ctr">
            <a:normAutofit/>
          </a:bodyPr>
          <a:lstStyle/>
          <a:p>
            <a:endParaRPr lang="en-US" sz="1600" dirty="0">
              <a:solidFill>
                <a:srgbClr val="FEFFFF"/>
              </a:solidFill>
            </a:endParaRPr>
          </a:p>
        </p:txBody>
      </p:sp>
      <p:sp>
        <p:nvSpPr>
          <p:cNvPr id="70" name="TextBox 69">
            <a:extLst>
              <a:ext uri="{FF2B5EF4-FFF2-40B4-BE49-F238E27FC236}">
                <a16:creationId xmlns:a16="http://schemas.microsoft.com/office/drawing/2014/main" id="{B895FD58-BD2E-4FC5-9B38-916F727A94F6}"/>
              </a:ext>
            </a:extLst>
          </p:cNvPr>
          <p:cNvSpPr txBox="1"/>
          <p:nvPr/>
        </p:nvSpPr>
        <p:spPr>
          <a:xfrm>
            <a:off x="9482604" y="6657945"/>
            <a:ext cx="270939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www.flickr.com/photos/34120957@N04/4434942212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184483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387F-2054-4D01-8E7E-B3F6BE28CFEC}"/>
              </a:ext>
            </a:extLst>
          </p:cNvPr>
          <p:cNvSpPr>
            <a:spLocks noGrp="1"/>
          </p:cNvSpPr>
          <p:nvPr>
            <p:ph type="title"/>
          </p:nvPr>
        </p:nvSpPr>
        <p:spPr/>
        <p:txBody>
          <a:bodyPr/>
          <a:lstStyle/>
          <a:p>
            <a:r>
              <a:rPr lang="en-US" dirty="0"/>
              <a:t>Depredation Bear Response</a:t>
            </a:r>
          </a:p>
        </p:txBody>
      </p:sp>
      <p:sp>
        <p:nvSpPr>
          <p:cNvPr id="3" name="Content Placeholder 2">
            <a:extLst>
              <a:ext uri="{FF2B5EF4-FFF2-40B4-BE49-F238E27FC236}">
                <a16:creationId xmlns:a16="http://schemas.microsoft.com/office/drawing/2014/main" id="{574DF4E2-3D56-41A9-9755-645606C3A6BA}"/>
              </a:ext>
            </a:extLst>
          </p:cNvPr>
          <p:cNvSpPr>
            <a:spLocks noGrp="1"/>
          </p:cNvSpPr>
          <p:nvPr>
            <p:ph idx="1"/>
          </p:nvPr>
        </p:nvSpPr>
        <p:spPr>
          <a:xfrm>
            <a:off x="2435099" y="1264555"/>
            <a:ext cx="8915400" cy="4768110"/>
          </a:xfrm>
        </p:spPr>
        <p:txBody>
          <a:bodyPr>
            <a:normAutofit lnSpcReduction="10000"/>
          </a:bodyPr>
          <a:lstStyle/>
          <a:p>
            <a:pPr marL="0" indent="0">
              <a:lnSpc>
                <a:spcPct val="150000"/>
              </a:lnSpc>
              <a:buNone/>
            </a:pPr>
            <a:endParaRPr lang="en-US" sz="2000" b="0" i="0" dirty="0">
              <a:solidFill>
                <a:srgbClr val="000000"/>
              </a:solidFill>
              <a:effectLst/>
              <a:latin typeface="ArialMT"/>
            </a:endParaRPr>
          </a:p>
          <a:p>
            <a:pPr>
              <a:lnSpc>
                <a:spcPct val="150000"/>
              </a:lnSpc>
            </a:pPr>
            <a:r>
              <a:rPr lang="en-US" sz="2200" b="0" i="0" dirty="0">
                <a:solidFill>
                  <a:srgbClr val="000000"/>
                </a:solidFill>
                <a:effectLst/>
                <a:latin typeface="Century Gothic" panose="020B0502020202020204" pitchFamily="34" charset="0"/>
              </a:rPr>
              <a:t>Depredatio</a:t>
            </a:r>
            <a:r>
              <a:rPr lang="en-US" sz="2200" dirty="0">
                <a:solidFill>
                  <a:srgbClr val="000000"/>
                </a:solidFill>
                <a:latin typeface="Century Gothic" panose="020B0502020202020204" pitchFamily="34" charset="0"/>
              </a:rPr>
              <a:t>n permits issued for property damage</a:t>
            </a:r>
            <a:endParaRPr lang="en-US" sz="2200" b="0" i="0" dirty="0">
              <a:solidFill>
                <a:srgbClr val="000000"/>
              </a:solidFill>
              <a:effectLst/>
              <a:latin typeface="Century Gothic" panose="020B0502020202020204" pitchFamily="34" charset="0"/>
            </a:endParaRPr>
          </a:p>
          <a:p>
            <a:pPr lvl="1">
              <a:lnSpc>
                <a:spcPct val="150000"/>
              </a:lnSpc>
            </a:pPr>
            <a:r>
              <a:rPr lang="en-US" sz="1200" b="0" i="0" dirty="0">
                <a:solidFill>
                  <a:srgbClr val="000000"/>
                </a:solidFill>
                <a:effectLst/>
                <a:latin typeface="ArialMT"/>
              </a:rPr>
              <a:t>FGC section 4181 and regulations (Cal. Code Regs., tit. 14, § 401)</a:t>
            </a:r>
            <a:r>
              <a:rPr lang="en-US" sz="1200" dirty="0"/>
              <a:t> </a:t>
            </a:r>
          </a:p>
          <a:p>
            <a:pPr>
              <a:lnSpc>
                <a:spcPct val="150000"/>
              </a:lnSpc>
            </a:pPr>
            <a:r>
              <a:rPr lang="en-US" sz="2200" dirty="0"/>
              <a:t>Application by landowner or tenant </a:t>
            </a:r>
          </a:p>
          <a:p>
            <a:pPr>
              <a:lnSpc>
                <a:spcPct val="150000"/>
              </a:lnSpc>
            </a:pPr>
            <a:r>
              <a:rPr lang="en-US" sz="2200" dirty="0"/>
              <a:t>Implementation of corrective measures</a:t>
            </a:r>
          </a:p>
          <a:p>
            <a:pPr>
              <a:lnSpc>
                <a:spcPct val="150000"/>
              </a:lnSpc>
            </a:pPr>
            <a:r>
              <a:rPr lang="en-US" sz="2200" dirty="0"/>
              <a:t>Determination of efforts used to prevent lethal measures</a:t>
            </a:r>
          </a:p>
          <a:p>
            <a:pPr>
              <a:lnSpc>
                <a:spcPct val="150000"/>
              </a:lnSpc>
            </a:pPr>
            <a:r>
              <a:rPr lang="en-US" sz="2200" b="1" dirty="0"/>
              <a:t>Decision Authority: </a:t>
            </a:r>
            <a:r>
              <a:rPr lang="en-US" sz="2200" dirty="0"/>
              <a:t>Environmental Program Manager or Regional Manager</a:t>
            </a:r>
            <a:br>
              <a:rPr lang="en-US" sz="2200" dirty="0"/>
            </a:br>
            <a:endParaRPr lang="en-US" sz="2200" dirty="0"/>
          </a:p>
        </p:txBody>
      </p:sp>
    </p:spTree>
    <p:extLst>
      <p:ext uri="{BB962C8B-B14F-4D97-AF65-F5344CB8AC3E}">
        <p14:creationId xmlns:p14="http://schemas.microsoft.com/office/powerpoint/2010/main" val="237268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8"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5" name="Rectangle 44">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ectangle 46">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41B233-A33B-474D-B6DE-D14FF5974100}"/>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dirty="0">
                <a:solidFill>
                  <a:srgbClr val="FEFFFF"/>
                </a:solidFill>
              </a:rPr>
              <a:t>Conflict Bears</a:t>
            </a:r>
          </a:p>
        </p:txBody>
      </p:sp>
      <p:pic>
        <p:nvPicPr>
          <p:cNvPr id="8" name="Content Placeholder 7">
            <a:extLst>
              <a:ext uri="{FF2B5EF4-FFF2-40B4-BE49-F238E27FC236}">
                <a16:creationId xmlns:a16="http://schemas.microsoft.com/office/drawing/2014/main" id="{50C535FC-F483-447D-BBE0-5958CF107B0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156" r="15380" b="4141"/>
          <a:stretch/>
        </p:blipFill>
        <p:spPr>
          <a:xfrm>
            <a:off x="4639732" y="10"/>
            <a:ext cx="7552267" cy="6857990"/>
          </a:xfrm>
          <a:prstGeom prst="rect">
            <a:avLst/>
          </a:prstGeom>
        </p:spPr>
      </p:pic>
      <p:sp>
        <p:nvSpPr>
          <p:cNvPr id="49"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EF25E9FF-2965-4C0A-8A9A-5A8DA0669BCB}"/>
              </a:ext>
            </a:extLst>
          </p:cNvPr>
          <p:cNvSpPr>
            <a:spLocks noGrp="1"/>
          </p:cNvSpPr>
          <p:nvPr>
            <p:ph type="body" idx="1"/>
          </p:nvPr>
        </p:nvSpPr>
        <p:spPr>
          <a:xfrm>
            <a:off x="540279" y="5189400"/>
            <a:ext cx="3778870" cy="544260"/>
          </a:xfrm>
        </p:spPr>
        <p:txBody>
          <a:bodyPr vert="horz" lIns="91440" tIns="45720" rIns="91440" bIns="45720" rtlCol="0" anchor="ctr">
            <a:normAutofit/>
          </a:bodyPr>
          <a:lstStyle/>
          <a:p>
            <a:r>
              <a:rPr lang="en-US" sz="1600" dirty="0">
                <a:solidFill>
                  <a:srgbClr val="FEFFFF"/>
                </a:solidFill>
              </a:rPr>
              <a:t>“No harm/No Foul” Bear</a:t>
            </a:r>
          </a:p>
        </p:txBody>
      </p:sp>
      <p:sp>
        <p:nvSpPr>
          <p:cNvPr id="40" name="TextBox 39">
            <a:extLst>
              <a:ext uri="{FF2B5EF4-FFF2-40B4-BE49-F238E27FC236}">
                <a16:creationId xmlns:a16="http://schemas.microsoft.com/office/drawing/2014/main" id="{3A16BCFF-EA93-42A4-B8E5-BB108953A7D2}"/>
              </a:ext>
            </a:extLst>
          </p:cNvPr>
          <p:cNvSpPr txBox="1"/>
          <p:nvPr/>
        </p:nvSpPr>
        <p:spPr>
          <a:xfrm>
            <a:off x="9482604" y="6657945"/>
            <a:ext cx="270939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www.flickr.com/photos/34120957@N04/4434942212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312837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8"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5" name="Rectangle 44">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7" name="Rectangle 46">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ectangle 48">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rgbClr val="564C3F"/>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41B233-A33B-474D-B6DE-D14FF5974100}"/>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dirty="0">
                <a:solidFill>
                  <a:srgbClr val="FEFFFF"/>
                </a:solidFill>
              </a:rPr>
              <a:t>Conflict Bears</a:t>
            </a:r>
          </a:p>
        </p:txBody>
      </p:sp>
      <p:sp>
        <p:nvSpPr>
          <p:cNvPr id="3" name="Text Placeholder 2">
            <a:extLst>
              <a:ext uri="{FF2B5EF4-FFF2-40B4-BE49-F238E27FC236}">
                <a16:creationId xmlns:a16="http://schemas.microsoft.com/office/drawing/2014/main" id="{EF25E9FF-2965-4C0A-8A9A-5A8DA0669BCB}"/>
              </a:ext>
            </a:extLst>
          </p:cNvPr>
          <p:cNvSpPr>
            <a:spLocks noGrp="1"/>
          </p:cNvSpPr>
          <p:nvPr>
            <p:ph type="body" idx="1"/>
          </p:nvPr>
        </p:nvSpPr>
        <p:spPr>
          <a:xfrm>
            <a:off x="540279" y="5189400"/>
            <a:ext cx="3778870" cy="830400"/>
          </a:xfrm>
        </p:spPr>
        <p:txBody>
          <a:bodyPr vert="horz" lIns="91440" tIns="45720" rIns="91440" bIns="45720" rtlCol="0" anchor="t">
            <a:normAutofit/>
          </a:bodyPr>
          <a:lstStyle/>
          <a:p>
            <a:r>
              <a:rPr lang="en-US" sz="1600" dirty="0">
                <a:solidFill>
                  <a:srgbClr val="FEFFFF"/>
                </a:solidFill>
              </a:rPr>
              <a:t>“No harm/No Foul” Bear</a:t>
            </a:r>
          </a:p>
        </p:txBody>
      </p:sp>
      <p:sp>
        <p:nvSpPr>
          <p:cNvPr id="5" name="Content Placeholder 4">
            <a:extLst>
              <a:ext uri="{FF2B5EF4-FFF2-40B4-BE49-F238E27FC236}">
                <a16:creationId xmlns:a16="http://schemas.microsoft.com/office/drawing/2014/main" id="{27A57C88-E553-4E87-96D0-4C46E991A693}"/>
              </a:ext>
            </a:extLst>
          </p:cNvPr>
          <p:cNvSpPr>
            <a:spLocks noGrp="1"/>
          </p:cNvSpPr>
          <p:nvPr>
            <p:ph sz="half" idx="2"/>
          </p:nvPr>
        </p:nvSpPr>
        <p:spPr>
          <a:xfrm>
            <a:off x="5206682" y="799366"/>
            <a:ext cx="6326188" cy="5445369"/>
          </a:xfrm>
        </p:spPr>
        <p:txBody>
          <a:bodyPr>
            <a:normAutofit lnSpcReduction="10000"/>
          </a:bodyPr>
          <a:lstStyle/>
          <a:p>
            <a:pPr>
              <a:lnSpc>
                <a:spcPct val="200000"/>
              </a:lnSpc>
            </a:pPr>
            <a:r>
              <a:rPr lang="en-US" sz="2400" dirty="0"/>
              <a:t>Encourage to return to suitable habitat </a:t>
            </a:r>
          </a:p>
          <a:p>
            <a:pPr>
              <a:lnSpc>
                <a:spcPct val="200000"/>
              </a:lnSpc>
            </a:pPr>
            <a:r>
              <a:rPr lang="en-US" sz="2400" dirty="0"/>
              <a:t>Relocation may be necessary</a:t>
            </a:r>
          </a:p>
          <a:p>
            <a:pPr>
              <a:lnSpc>
                <a:spcPct val="200000"/>
              </a:lnSpc>
            </a:pPr>
            <a:r>
              <a:rPr lang="en-US" sz="2400" dirty="0"/>
              <a:t>Capture or chemical immobilization</a:t>
            </a:r>
          </a:p>
          <a:p>
            <a:pPr lvl="1">
              <a:lnSpc>
                <a:spcPct val="200000"/>
              </a:lnSpc>
            </a:pPr>
            <a:r>
              <a:rPr lang="en-US" sz="2000" dirty="0"/>
              <a:t>DNA samples taken</a:t>
            </a:r>
          </a:p>
          <a:p>
            <a:pPr lvl="1">
              <a:lnSpc>
                <a:spcPct val="200000"/>
              </a:lnSpc>
            </a:pPr>
            <a:r>
              <a:rPr lang="en-US" sz="2000" dirty="0"/>
              <a:t>Ear tags applied</a:t>
            </a:r>
          </a:p>
          <a:p>
            <a:pPr lvl="1">
              <a:lnSpc>
                <a:spcPct val="200000"/>
              </a:lnSpc>
            </a:pPr>
            <a:r>
              <a:rPr lang="en-US" sz="2000" dirty="0"/>
              <a:t>“Do Not Consume” tags</a:t>
            </a:r>
          </a:p>
          <a:p>
            <a:pPr>
              <a:lnSpc>
                <a:spcPct val="200000"/>
              </a:lnSpc>
            </a:pPr>
            <a:r>
              <a:rPr lang="en-US" sz="2400" b="1" dirty="0"/>
              <a:t>Decision Authority: </a:t>
            </a:r>
            <a:r>
              <a:rPr lang="en-US" sz="2400" dirty="0"/>
              <a:t>Regional Manager</a:t>
            </a:r>
          </a:p>
        </p:txBody>
      </p:sp>
    </p:spTree>
    <p:extLst>
      <p:ext uri="{BB962C8B-B14F-4D97-AF65-F5344CB8AC3E}">
        <p14:creationId xmlns:p14="http://schemas.microsoft.com/office/powerpoint/2010/main" val="331974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5"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6"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7"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8"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9"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0"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1"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2"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3"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4"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5"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6"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8" name="Group 67">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69"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0"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1"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2"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3"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4"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5"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6"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7"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8"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9"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0"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2" name="Rectangle 81">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6" name="Rectangle 85">
            <a:extLst>
              <a:ext uri="{FF2B5EF4-FFF2-40B4-BE49-F238E27FC236}">
                <a16:creationId xmlns:a16="http://schemas.microsoft.com/office/drawing/2014/main" id="{C0782607-67EF-47AC-96DF-A7DE2A28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Rectangle 87">
            <a:extLst>
              <a:ext uri="{FF2B5EF4-FFF2-40B4-BE49-F238E27FC236}">
                <a16:creationId xmlns:a16="http://schemas.microsoft.com/office/drawing/2014/main" id="{65351FED-1024-4E4A-BE3B-371ABFCDF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E41B233-A33B-474D-B6DE-D14FF5974100}"/>
              </a:ext>
            </a:extLst>
          </p:cNvPr>
          <p:cNvSpPr>
            <a:spLocks noGrp="1"/>
          </p:cNvSpPr>
          <p:nvPr>
            <p:ph type="title"/>
          </p:nvPr>
        </p:nvSpPr>
        <p:spPr>
          <a:xfrm>
            <a:off x="540279" y="1795849"/>
            <a:ext cx="3778870" cy="3114818"/>
          </a:xfrm>
        </p:spPr>
        <p:txBody>
          <a:bodyPr vert="horz" lIns="91440" tIns="45720" rIns="91440" bIns="45720" rtlCol="0" anchor="b">
            <a:normAutofit/>
          </a:bodyPr>
          <a:lstStyle/>
          <a:p>
            <a:r>
              <a:rPr lang="en-US" sz="4000" dirty="0">
                <a:solidFill>
                  <a:srgbClr val="FEFFFF"/>
                </a:solidFill>
              </a:rPr>
              <a:t>Conflict Bears</a:t>
            </a:r>
          </a:p>
        </p:txBody>
      </p:sp>
      <p:pic>
        <p:nvPicPr>
          <p:cNvPr id="40" name="Picture 2" descr="Bear country: People and bears learn to coexist | The Humane Society of the  United States">
            <a:extLst>
              <a:ext uri="{FF2B5EF4-FFF2-40B4-BE49-F238E27FC236}">
                <a16:creationId xmlns:a16="http://schemas.microsoft.com/office/drawing/2014/main" id="{4BEC951D-7376-4B28-A071-5364064FA3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28" t="3280" r="8660" b="2"/>
          <a:stretch/>
        </p:blipFill>
        <p:spPr bwMode="auto">
          <a:xfrm>
            <a:off x="4639732" y="10"/>
            <a:ext cx="7552267" cy="6857990"/>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a:extLst>
              <a:ext uri="{FF2B5EF4-FFF2-40B4-BE49-F238E27FC236}">
                <a16:creationId xmlns:a16="http://schemas.microsoft.com/office/drawing/2014/main" id="{6692CD4C-1BDD-4687-BFFE-33F1462F8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EF25E9FF-2965-4C0A-8A9A-5A8DA0669BCB}"/>
              </a:ext>
            </a:extLst>
          </p:cNvPr>
          <p:cNvSpPr>
            <a:spLocks noGrp="1"/>
          </p:cNvSpPr>
          <p:nvPr>
            <p:ph type="body" idx="1"/>
          </p:nvPr>
        </p:nvSpPr>
        <p:spPr>
          <a:xfrm>
            <a:off x="540279" y="5189400"/>
            <a:ext cx="3778870" cy="544260"/>
          </a:xfrm>
        </p:spPr>
        <p:txBody>
          <a:bodyPr vert="horz" lIns="91440" tIns="45720" rIns="91440" bIns="45720" rtlCol="0" anchor="ctr">
            <a:normAutofit/>
          </a:bodyPr>
          <a:lstStyle/>
          <a:p>
            <a:r>
              <a:rPr lang="en-US" sz="1600" dirty="0">
                <a:solidFill>
                  <a:srgbClr val="FEFFFF"/>
                </a:solidFill>
              </a:rPr>
              <a:t>Habituated Bear</a:t>
            </a:r>
          </a:p>
        </p:txBody>
      </p:sp>
      <p:sp>
        <p:nvSpPr>
          <p:cNvPr id="81" name="TextBox 80">
            <a:extLst>
              <a:ext uri="{FF2B5EF4-FFF2-40B4-BE49-F238E27FC236}">
                <a16:creationId xmlns:a16="http://schemas.microsoft.com/office/drawing/2014/main" id="{B96B2E0B-5614-43EF-956F-149B3CA61409}"/>
              </a:ext>
            </a:extLst>
          </p:cNvPr>
          <p:cNvSpPr txBox="1"/>
          <p:nvPr/>
        </p:nvSpPr>
        <p:spPr>
          <a:xfrm>
            <a:off x="9482604" y="6657945"/>
            <a:ext cx="270939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www.flickr.com/photos/34120957@N04/4434942212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10883662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28521</TotalTime>
  <Words>1700</Words>
  <Application>Microsoft Office PowerPoint</Application>
  <PresentationFormat>Widescreen</PresentationFormat>
  <Paragraphs>156</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Arial-ItalicMT</vt:lpstr>
      <vt:lpstr>ArialMT</vt:lpstr>
      <vt:lpstr>Calibri</vt:lpstr>
      <vt:lpstr>Century Gothic</vt:lpstr>
      <vt:lpstr>Verdana</vt:lpstr>
      <vt:lpstr>Wingdings 3</vt:lpstr>
      <vt:lpstr>Wisp</vt:lpstr>
      <vt:lpstr>California State Black Bear Policy 2022</vt:lpstr>
      <vt:lpstr>Core Focus of the Policy </vt:lpstr>
      <vt:lpstr>Department Response</vt:lpstr>
      <vt:lpstr>Public Safety Bear Response </vt:lpstr>
      <vt:lpstr>Depredation Bears</vt:lpstr>
      <vt:lpstr>Depredation Bear Response</vt:lpstr>
      <vt:lpstr>Conflict Bears</vt:lpstr>
      <vt:lpstr>Conflict Bears</vt:lpstr>
      <vt:lpstr>Conflict Bears</vt:lpstr>
      <vt:lpstr>Conflict Bears</vt:lpstr>
      <vt:lpstr>Conflict Bears</vt:lpstr>
      <vt:lpstr>Animal Welfare Bears</vt:lpstr>
      <vt:lpstr>Thank you</vt:lpstr>
      <vt:lpstr>Fish &amp; Game Code 4181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Game Populations in Siskiyou County</dc:title>
  <dc:creator>Hunnicutt, Michael(Axel)@Wildlife</dc:creator>
  <cp:lastModifiedBy>Found-Jackson, Christine@Wildlife</cp:lastModifiedBy>
  <cp:revision>98</cp:revision>
  <dcterms:created xsi:type="dcterms:W3CDTF">2021-06-22T22:35:42Z</dcterms:created>
  <dcterms:modified xsi:type="dcterms:W3CDTF">2022-04-13T19:38:19Z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e685f86-ed8d-482b-be3a-2b7af73f9b7f_Enabled">
    <vt:lpwstr>True</vt:lpwstr>
  </property>
  <property fmtid="{D5CDD505-2E9C-101B-9397-08002B2CF9AE}" pid="3" name="MSIP_Label_6e685f86-ed8d-482b-be3a-2b7af73f9b7f_SiteId">
    <vt:lpwstr>4b633c25-efbf-4006-9f15-07442ba7aa0b</vt:lpwstr>
  </property>
  <property fmtid="{D5CDD505-2E9C-101B-9397-08002B2CF9AE}" pid="4" name="MSIP_Label_6e685f86-ed8d-482b-be3a-2b7af73f9b7f_Owner">
    <vt:lpwstr>Michael.Hunnicutt@Wildlife.ca.gov</vt:lpwstr>
  </property>
  <property fmtid="{D5CDD505-2E9C-101B-9397-08002B2CF9AE}" pid="5" name="MSIP_Label_6e685f86-ed8d-482b-be3a-2b7af73f9b7f_SetDate">
    <vt:lpwstr>2021-06-22T22:56:46.8817543Z</vt:lpwstr>
  </property>
  <property fmtid="{D5CDD505-2E9C-101B-9397-08002B2CF9AE}" pid="6" name="MSIP_Label_6e685f86-ed8d-482b-be3a-2b7af73f9b7f_Name">
    <vt:lpwstr>General</vt:lpwstr>
  </property>
  <property fmtid="{D5CDD505-2E9C-101B-9397-08002B2CF9AE}" pid="7" name="MSIP_Label_6e685f86-ed8d-482b-be3a-2b7af73f9b7f_Application">
    <vt:lpwstr>Microsoft Azure Information Protection</vt:lpwstr>
  </property>
  <property fmtid="{D5CDD505-2E9C-101B-9397-08002B2CF9AE}" pid="8" name="MSIP_Label_6e685f86-ed8d-482b-be3a-2b7af73f9b7f_ActionId">
    <vt:lpwstr>e3348093-1973-4ab6-a735-099b0f909609</vt:lpwstr>
  </property>
  <property fmtid="{D5CDD505-2E9C-101B-9397-08002B2CF9AE}" pid="9" name="MSIP_Label_6e685f86-ed8d-482b-be3a-2b7af73f9b7f_Extended_MSFT_Method">
    <vt:lpwstr>Automatic</vt:lpwstr>
  </property>
  <property fmtid="{D5CDD505-2E9C-101B-9397-08002B2CF9AE}" pid="10" name="Sensitivity">
    <vt:lpwstr>General</vt:lpwstr>
  </property>
</Properties>
</file>