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38"/>
  </p:notesMasterIdLst>
  <p:sldIdLst>
    <p:sldId id="296" r:id="rId2"/>
    <p:sldId id="280" r:id="rId3"/>
    <p:sldId id="261" r:id="rId4"/>
    <p:sldId id="281" r:id="rId5"/>
    <p:sldId id="275" r:id="rId6"/>
    <p:sldId id="269" r:id="rId7"/>
    <p:sldId id="272" r:id="rId8"/>
    <p:sldId id="276" r:id="rId9"/>
    <p:sldId id="256" r:id="rId10"/>
    <p:sldId id="282" r:id="rId11"/>
    <p:sldId id="279" r:id="rId12"/>
    <p:sldId id="278" r:id="rId13"/>
    <p:sldId id="299" r:id="rId14"/>
    <p:sldId id="271" r:id="rId15"/>
    <p:sldId id="259" r:id="rId16"/>
    <p:sldId id="298" r:id="rId17"/>
    <p:sldId id="258" r:id="rId18"/>
    <p:sldId id="295" r:id="rId19"/>
    <p:sldId id="273" r:id="rId20"/>
    <p:sldId id="285" r:id="rId21"/>
    <p:sldId id="286" r:id="rId22"/>
    <p:sldId id="288" r:id="rId23"/>
    <p:sldId id="289" r:id="rId24"/>
    <p:sldId id="290" r:id="rId25"/>
    <p:sldId id="291" r:id="rId26"/>
    <p:sldId id="293" r:id="rId27"/>
    <p:sldId id="292" r:id="rId28"/>
    <p:sldId id="284" r:id="rId29"/>
    <p:sldId id="260" r:id="rId30"/>
    <p:sldId id="265" r:id="rId31"/>
    <p:sldId id="266" r:id="rId32"/>
    <p:sldId id="283" r:id="rId33"/>
    <p:sldId id="262" r:id="rId34"/>
    <p:sldId id="263" r:id="rId35"/>
    <p:sldId id="264" r:id="rId36"/>
    <p:sldId id="28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0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20368A-B0AB-446C-B5E6-526B8BEA1E19}" type="datetimeFigureOut">
              <a:rPr lang="en-US" smtClean="0"/>
              <a:t>9/29/2021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4E3B7-9F5D-42DF-BC10-1C52BF11A921}" type="slidenum">
              <a:rPr lang="en-US" smtClean="0"/>
              <a:t>‹#›</a:t>
            </a:fld>
            <a:endParaRPr lang="en-US" dirty="0"/>
          </a:p>
        </p:txBody>
      </p:sp>
    </p:spTree>
    <p:extLst>
      <p:ext uri="{BB962C8B-B14F-4D97-AF65-F5344CB8AC3E}">
        <p14:creationId xmlns:p14="http://schemas.microsoft.com/office/powerpoint/2010/main" val="3101633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2599999"/>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C802EF-C55A-4172-B6AE-97787215D275}" type="datetimeFigureOut">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7CF308-811C-428F-9FAA-E9A450E95586}" type="slidenum">
              <a:rPr lang="en-US" smtClean="0"/>
              <a:t>‹#›</a:t>
            </a:fld>
            <a:endParaRPr lang="en-US" dirty="0"/>
          </a:p>
        </p:txBody>
      </p:sp>
    </p:spTree>
    <p:extLst>
      <p:ext uri="{BB962C8B-B14F-4D97-AF65-F5344CB8AC3E}">
        <p14:creationId xmlns:p14="http://schemas.microsoft.com/office/powerpoint/2010/main" val="1458875364"/>
      </p:ext>
    </p:extLst>
  </p:cSld>
  <p:clrMapOvr>
    <a:masterClrMapping/>
  </p:clrMapOvr>
  <p:transition>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C802EF-C55A-4172-B6AE-97787215D275}" type="datetimeFigureOut">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7CF308-811C-428F-9FAA-E9A450E95586}" type="slidenum">
              <a:rPr lang="en-US" smtClean="0"/>
              <a:t>‹#›</a:t>
            </a:fld>
            <a:endParaRPr lang="en-US" dirty="0"/>
          </a:p>
        </p:txBody>
      </p:sp>
    </p:spTree>
    <p:extLst>
      <p:ext uri="{BB962C8B-B14F-4D97-AF65-F5344CB8AC3E}">
        <p14:creationId xmlns:p14="http://schemas.microsoft.com/office/powerpoint/2010/main" val="2563911651"/>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C802EF-C55A-4172-B6AE-97787215D275}" type="datetimeFigureOut">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7CF308-811C-428F-9FAA-E9A450E95586}" type="slidenum">
              <a:rPr lang="en-US" smtClean="0"/>
              <a:t>‹#›</a:t>
            </a:fld>
            <a:endParaRPr lang="en-US" dirty="0"/>
          </a:p>
        </p:txBody>
      </p:sp>
    </p:spTree>
    <p:extLst>
      <p:ext uri="{BB962C8B-B14F-4D97-AF65-F5344CB8AC3E}">
        <p14:creationId xmlns:p14="http://schemas.microsoft.com/office/powerpoint/2010/main" val="3199841003"/>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669011"/>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C802EF-C55A-4172-B6AE-97787215D275}" type="datetimeFigureOut">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7CF308-811C-428F-9FAA-E9A450E95586}" type="slidenum">
              <a:rPr lang="en-US" smtClean="0"/>
              <a:t>‹#›</a:t>
            </a:fld>
            <a:endParaRPr lang="en-US" dirty="0"/>
          </a:p>
        </p:txBody>
      </p:sp>
    </p:spTree>
    <p:extLst>
      <p:ext uri="{BB962C8B-B14F-4D97-AF65-F5344CB8AC3E}">
        <p14:creationId xmlns:p14="http://schemas.microsoft.com/office/powerpoint/2010/main" val="744936053"/>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C802EF-C55A-4172-B6AE-97787215D275}" type="datetimeFigureOut">
              <a:rPr lang="en-US" smtClean="0"/>
              <a:t>9/29/2021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7CF308-811C-428F-9FAA-E9A450E95586}" type="slidenum">
              <a:rPr lang="en-US" smtClean="0"/>
              <a:t>‹#›</a:t>
            </a:fld>
            <a:endParaRPr lang="en-US" dirty="0"/>
          </a:p>
        </p:txBody>
      </p:sp>
    </p:spTree>
    <p:extLst>
      <p:ext uri="{BB962C8B-B14F-4D97-AF65-F5344CB8AC3E}">
        <p14:creationId xmlns:p14="http://schemas.microsoft.com/office/powerpoint/2010/main" val="771927016"/>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C802EF-C55A-4172-B6AE-97787215D275}" type="datetimeFigureOut">
              <a:rPr lang="en-US" smtClean="0"/>
              <a:t>9/29/2021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7CF308-811C-428F-9FAA-E9A450E95586}" type="slidenum">
              <a:rPr lang="en-US" smtClean="0"/>
              <a:t>‹#›</a:t>
            </a:fld>
            <a:endParaRPr lang="en-US" dirty="0"/>
          </a:p>
        </p:txBody>
      </p:sp>
    </p:spTree>
    <p:extLst>
      <p:ext uri="{BB962C8B-B14F-4D97-AF65-F5344CB8AC3E}">
        <p14:creationId xmlns:p14="http://schemas.microsoft.com/office/powerpoint/2010/main" val="276398397"/>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802EF-C55A-4172-B6AE-97787215D275}" type="datetimeFigureOut">
              <a:rPr lang="en-US" smtClean="0"/>
              <a:t>9/29/2021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27CF308-811C-428F-9FAA-E9A450E95586}" type="slidenum">
              <a:rPr lang="en-US" smtClean="0"/>
              <a:t>‹#›</a:t>
            </a:fld>
            <a:endParaRPr lang="en-US" dirty="0"/>
          </a:p>
        </p:txBody>
      </p:sp>
    </p:spTree>
    <p:extLst>
      <p:ext uri="{BB962C8B-B14F-4D97-AF65-F5344CB8AC3E}">
        <p14:creationId xmlns:p14="http://schemas.microsoft.com/office/powerpoint/2010/main" val="4546704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C802EF-C55A-4172-B6AE-97787215D275}" type="datetimeFigureOut">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7CF308-811C-428F-9FAA-E9A450E95586}" type="slidenum">
              <a:rPr lang="en-US" smtClean="0"/>
              <a:t>‹#›</a:t>
            </a:fld>
            <a:endParaRPr lang="en-US" dirty="0"/>
          </a:p>
        </p:txBody>
      </p:sp>
    </p:spTree>
    <p:extLst>
      <p:ext uri="{BB962C8B-B14F-4D97-AF65-F5344CB8AC3E}">
        <p14:creationId xmlns:p14="http://schemas.microsoft.com/office/powerpoint/2010/main" val="3977672628"/>
      </p:ext>
    </p:extLst>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C802EF-C55A-4172-B6AE-97787215D275}" type="datetimeFigureOut">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7CF308-811C-428F-9FAA-E9A450E95586}" type="slidenum">
              <a:rPr lang="en-US" smtClean="0"/>
              <a:t>‹#›</a:t>
            </a:fld>
            <a:endParaRPr lang="en-US" dirty="0"/>
          </a:p>
        </p:txBody>
      </p:sp>
    </p:spTree>
    <p:extLst>
      <p:ext uri="{BB962C8B-B14F-4D97-AF65-F5344CB8AC3E}">
        <p14:creationId xmlns:p14="http://schemas.microsoft.com/office/powerpoint/2010/main" val="4282073812"/>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802EF-C55A-4172-B6AE-97787215D275}" type="datetimeFigureOut">
              <a:rPr lang="en-US" smtClean="0"/>
              <a:t>9/29/2021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CF308-811C-428F-9FAA-E9A450E95586}" type="slidenum">
              <a:rPr lang="en-US" smtClean="0"/>
              <a:t>‹#›</a:t>
            </a:fld>
            <a:endParaRPr lang="en-US" dirty="0"/>
          </a:p>
        </p:txBody>
      </p:sp>
    </p:spTree>
    <p:extLst>
      <p:ext uri="{BB962C8B-B14F-4D97-AF65-F5344CB8AC3E}">
        <p14:creationId xmlns:p14="http://schemas.microsoft.com/office/powerpoint/2010/main" val="415090766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fade thruBlk="1"/>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scholarship.law.duke.edu/delpf/vol18/iss1/1/"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89032"/>
          </a:xfrm>
        </p:spPr>
        <p:txBody>
          <a:bodyPr>
            <a:normAutofit fontScale="90000"/>
          </a:bodyPr>
          <a:lstStyle/>
          <a:p>
            <a:pPr algn="ctr"/>
            <a:r>
              <a:rPr lang="en-US" b="1" dirty="0" smtClean="0">
                <a:latin typeface="+mn-lt"/>
              </a:rPr>
              <a:t>Scott Valley</a:t>
            </a:r>
            <a:endParaRPr lang="en-US" b="1" dirty="0">
              <a:latin typeface="+mn-lt"/>
            </a:endParaRPr>
          </a:p>
        </p:txBody>
      </p:sp>
      <p:sp>
        <p:nvSpPr>
          <p:cNvPr id="3" name="Content Placeholder 2"/>
          <p:cNvSpPr>
            <a:spLocks noGrp="1"/>
          </p:cNvSpPr>
          <p:nvPr>
            <p:ph idx="1"/>
          </p:nvPr>
        </p:nvSpPr>
        <p:spPr>
          <a:xfrm>
            <a:off x="6588502" y="1524000"/>
            <a:ext cx="5232438" cy="4652963"/>
          </a:xfrm>
        </p:spPr>
        <p:txBody>
          <a:bodyPr>
            <a:normAutofit lnSpcReduction="10000"/>
          </a:bodyPr>
          <a:lstStyle/>
          <a:p>
            <a:pPr marL="0" indent="0">
              <a:buNone/>
            </a:pPr>
            <a:r>
              <a:rPr lang="en-US" dirty="0"/>
              <a:t>Scott Valley is approximately 25 miles </a:t>
            </a:r>
            <a:r>
              <a:rPr lang="en-US" dirty="0" smtClean="0"/>
              <a:t>long and </a:t>
            </a:r>
            <a:r>
              <a:rPr lang="en-US" dirty="0"/>
              <a:t>10 miles wide at the largest point, although much of Scott Valley is less than </a:t>
            </a:r>
            <a:r>
              <a:rPr lang="en-US" dirty="0" smtClean="0"/>
              <a:t>3 miles </a:t>
            </a:r>
            <a:r>
              <a:rPr lang="en-US" dirty="0"/>
              <a:t>wide. </a:t>
            </a:r>
            <a:r>
              <a:rPr lang="en-US" dirty="0" smtClean="0"/>
              <a:t>The Scott </a:t>
            </a:r>
            <a:r>
              <a:rPr lang="en-US" dirty="0"/>
              <a:t>River flows through the eastern and northern part of the valley, from south to </a:t>
            </a:r>
            <a:r>
              <a:rPr lang="en-US" dirty="0" smtClean="0"/>
              <a:t>north and across its northern flank</a:t>
            </a:r>
            <a:br>
              <a:rPr lang="en-US" dirty="0" smtClean="0"/>
            </a:br>
            <a:r>
              <a:rPr lang="en-US" dirty="0" smtClean="0"/>
              <a:t>to </a:t>
            </a:r>
            <a:r>
              <a:rPr lang="en-US" dirty="0"/>
              <a:t>exit the Valley at its northwest corner toward the Klamath River.</a:t>
            </a:r>
            <a:br>
              <a:rPr lang="en-US" dirty="0"/>
            </a:br>
            <a:r>
              <a:rPr lang="en-US" dirty="0"/>
              <a:t>Approximately 8,000 </a:t>
            </a:r>
            <a:r>
              <a:rPr lang="en-US" dirty="0" smtClean="0"/>
              <a:t>population</a:t>
            </a:r>
            <a:br>
              <a:rPr lang="en-US" dirty="0" smtClean="0"/>
            </a:br>
            <a:endParaRPr lang="en-US" dirty="0"/>
          </a:p>
        </p:txBody>
      </p:sp>
      <p:pic>
        <p:nvPicPr>
          <p:cNvPr id="4104" name="Picture 8" descr="https://www.siskiyoulandtrust.org/wp-content/uploads/2019/06/SiskiyouLandTrust_ScottRiverHeadwaters_PhotobyWesternRiversConservancy-3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37" y="1404730"/>
            <a:ext cx="5869708" cy="4772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1333"/>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00419"/>
          </a:xfrm>
        </p:spPr>
        <p:txBody>
          <a:bodyPr>
            <a:normAutofit fontScale="90000"/>
          </a:bodyPr>
          <a:lstStyle/>
          <a:p>
            <a:pPr algn="ctr"/>
            <a:r>
              <a:rPr lang="en-US" b="1" dirty="0">
                <a:latin typeface="+mn-lt"/>
              </a:rPr>
              <a:t>S</a:t>
            </a:r>
            <a:r>
              <a:rPr lang="en-US" b="1" dirty="0" smtClean="0">
                <a:latin typeface="+mn-lt"/>
              </a:rPr>
              <a:t>cott </a:t>
            </a:r>
            <a:r>
              <a:rPr lang="en-US" b="1" dirty="0">
                <a:latin typeface="+mn-lt"/>
              </a:rPr>
              <a:t>V</a:t>
            </a:r>
            <a:r>
              <a:rPr lang="en-US" b="1" dirty="0" smtClean="0">
                <a:latin typeface="+mn-lt"/>
              </a:rPr>
              <a:t>alley groundwater wells</a:t>
            </a:r>
            <a:endParaRPr lang="en-US" b="1" dirty="0">
              <a:latin typeface="+mn-lt"/>
            </a:endParaRPr>
          </a:p>
        </p:txBody>
      </p:sp>
      <p:sp>
        <p:nvSpPr>
          <p:cNvPr id="3" name="Content Placeholder 2"/>
          <p:cNvSpPr>
            <a:spLocks noGrp="1"/>
          </p:cNvSpPr>
          <p:nvPr>
            <p:ph idx="1"/>
          </p:nvPr>
        </p:nvSpPr>
        <p:spPr>
          <a:xfrm>
            <a:off x="838200" y="1577009"/>
            <a:ext cx="10515600" cy="5110870"/>
          </a:xfrm>
        </p:spPr>
        <p:txBody>
          <a:bodyPr>
            <a:normAutofit/>
          </a:bodyPr>
          <a:lstStyle/>
          <a:p>
            <a:pPr marL="0" indent="0">
              <a:buNone/>
            </a:pPr>
            <a:r>
              <a:rPr lang="en-US" sz="2000" dirty="0" smtClean="0">
                <a:latin typeface="Times-Roman"/>
              </a:rPr>
              <a:t>Reference: Scott </a:t>
            </a:r>
            <a:r>
              <a:rPr lang="en-US" sz="2000" dirty="0">
                <a:latin typeface="Times-Roman"/>
              </a:rPr>
              <a:t>Valley Integrated Hydrologic </a:t>
            </a:r>
            <a:r>
              <a:rPr lang="en-US" sz="2000" dirty="0" smtClean="0">
                <a:latin typeface="Times-Roman"/>
              </a:rPr>
              <a:t>Model: Data </a:t>
            </a:r>
            <a:r>
              <a:rPr lang="en-US" sz="2000" dirty="0">
                <a:latin typeface="Times-Roman"/>
              </a:rPr>
              <a:t>Collection, Analysis, and Water </a:t>
            </a:r>
            <a:r>
              <a:rPr lang="en-US" sz="2000" dirty="0" smtClean="0">
                <a:latin typeface="Times-Roman"/>
              </a:rPr>
              <a:t>Budget Final </a:t>
            </a:r>
            <a:r>
              <a:rPr lang="en-US" sz="2000" dirty="0">
                <a:latin typeface="Times-Roman"/>
              </a:rPr>
              <a:t>Report</a:t>
            </a:r>
            <a:r>
              <a:rPr lang="en-US" sz="2000" dirty="0" smtClean="0">
                <a:latin typeface="Times-Roman"/>
              </a:rPr>
              <a:t> (Foglia, McNally, Hall, Ledesma, Hines, Harter)</a:t>
            </a:r>
            <a:r>
              <a:rPr lang="en-US" dirty="0" smtClean="0">
                <a:latin typeface="Times-Roman"/>
              </a:rPr>
              <a:t/>
            </a:r>
            <a:br>
              <a:rPr lang="en-US" dirty="0" smtClean="0">
                <a:latin typeface="Times-Roman"/>
              </a:rPr>
            </a:br>
            <a:endParaRPr lang="en-US" dirty="0" smtClean="0">
              <a:latin typeface="Times-Roman"/>
            </a:endParaRPr>
          </a:p>
          <a:p>
            <a:pPr marL="0" indent="0" algn="ctr">
              <a:buNone/>
            </a:pPr>
            <a:r>
              <a:rPr lang="en-US" dirty="0" smtClean="0"/>
              <a:t>Approximate </a:t>
            </a:r>
            <a:r>
              <a:rPr lang="en-US" dirty="0"/>
              <a:t>g</a:t>
            </a:r>
            <a:r>
              <a:rPr lang="en-US" dirty="0" smtClean="0"/>
              <a:t>roundwater well inventory data Scott Valley</a:t>
            </a:r>
          </a:p>
          <a:p>
            <a:pPr marL="0" indent="0" algn="ctr">
              <a:buNone/>
            </a:pPr>
            <a:endParaRPr lang="en-US" dirty="0" smtClean="0"/>
          </a:p>
          <a:p>
            <a:r>
              <a:rPr lang="en-US" dirty="0" smtClean="0"/>
              <a:t> </a:t>
            </a:r>
            <a:r>
              <a:rPr lang="en-US" dirty="0"/>
              <a:t>Domestic Wells: 1,302 </a:t>
            </a:r>
            <a:r>
              <a:rPr lang="en-US" dirty="0" smtClean="0"/>
              <a:t> </a:t>
            </a:r>
          </a:p>
          <a:p>
            <a:r>
              <a:rPr lang="en-US" dirty="0" smtClean="0"/>
              <a:t> Irrigation </a:t>
            </a:r>
            <a:r>
              <a:rPr lang="en-US" dirty="0"/>
              <a:t>Wells: 240 </a:t>
            </a:r>
            <a:endParaRPr lang="en-US" dirty="0" smtClean="0"/>
          </a:p>
          <a:p>
            <a:r>
              <a:rPr lang="en-US" dirty="0" smtClean="0"/>
              <a:t> </a:t>
            </a:r>
            <a:r>
              <a:rPr lang="en-US" dirty="0"/>
              <a:t>Industrial Wells: 3 </a:t>
            </a:r>
            <a:endParaRPr lang="en-US" dirty="0" smtClean="0"/>
          </a:p>
          <a:p>
            <a:r>
              <a:rPr lang="en-US" dirty="0" smtClean="0"/>
              <a:t> Public/Municipal </a:t>
            </a:r>
            <a:r>
              <a:rPr lang="en-US" dirty="0"/>
              <a:t>Wells: 4 </a:t>
            </a:r>
            <a:endParaRPr lang="en-US" dirty="0" smtClean="0"/>
          </a:p>
          <a:p>
            <a:r>
              <a:rPr lang="en-US" dirty="0" smtClean="0"/>
              <a:t> </a:t>
            </a:r>
            <a:r>
              <a:rPr lang="en-US" dirty="0"/>
              <a:t>Other (Monitoring, Test, etc</a:t>
            </a:r>
            <a:r>
              <a:rPr lang="en-US" dirty="0" smtClean="0"/>
              <a:t>.)</a:t>
            </a:r>
          </a:p>
          <a:p>
            <a:pPr marL="0" indent="0">
              <a:buNone/>
            </a:pPr>
            <a:endParaRPr lang="en-US" dirty="0"/>
          </a:p>
        </p:txBody>
      </p:sp>
    </p:spTree>
    <p:extLst>
      <p:ext uri="{BB962C8B-B14F-4D97-AF65-F5344CB8AC3E}">
        <p14:creationId xmlns:p14="http://schemas.microsoft.com/office/powerpoint/2010/main" val="4265508568"/>
      </p:ext>
    </p:extLst>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19666"/>
          </a:xfrm>
        </p:spPr>
        <p:txBody>
          <a:bodyPr>
            <a:normAutofit fontScale="90000"/>
          </a:bodyPr>
          <a:lstStyle/>
          <a:p>
            <a:r>
              <a:rPr lang="en-US" sz="2200" dirty="0"/>
              <a:t>FOGLIA ET AL.: COUPLING WATER BUDGET AND STREAM-DEPLETION FUNCTIONS </a:t>
            </a:r>
            <a:r>
              <a:rPr lang="en-US" dirty="0"/>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520996" y="474959"/>
            <a:ext cx="4597622" cy="6212920"/>
          </a:xfrm>
          <a:prstGeom prst="rect">
            <a:avLst/>
          </a:prstGeom>
        </p:spPr>
      </p:pic>
      <p:sp>
        <p:nvSpPr>
          <p:cNvPr id="5" name="Rectangle 4"/>
          <p:cNvSpPr/>
          <p:nvPr/>
        </p:nvSpPr>
        <p:spPr>
          <a:xfrm>
            <a:off x="5575004" y="365126"/>
            <a:ext cx="6096000" cy="6401753"/>
          </a:xfrm>
          <a:prstGeom prst="rect">
            <a:avLst/>
          </a:prstGeom>
        </p:spPr>
        <p:txBody>
          <a:bodyPr>
            <a:spAutoFit/>
          </a:bodyPr>
          <a:lstStyle/>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smtClean="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smtClean="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a:p>
            <a:pPr marR="2370" algn="just"/>
            <a:r>
              <a:rPr lang="en-US" sz="2000" dirty="0" smtClean="0">
                <a:solidFill>
                  <a:srgbClr val="231F20"/>
                </a:solidFill>
                <a:latin typeface="Century" panose="02040604050505020304" pitchFamily="18" charset="0"/>
              </a:rPr>
              <a:t>Figure </a:t>
            </a:r>
            <a:r>
              <a:rPr lang="en-US" sz="2000" dirty="0">
                <a:solidFill>
                  <a:srgbClr val="231F20"/>
                </a:solidFill>
                <a:latin typeface="Century" panose="02040604050505020304" pitchFamily="18" charset="0"/>
              </a:rPr>
              <a:t>1. </a:t>
            </a:r>
            <a:r>
              <a:rPr lang="en-US" sz="2000" dirty="0">
                <a:solidFill>
                  <a:srgbClr val="231F20"/>
                </a:solidFill>
                <a:latin typeface="Times New Roman" panose="02020603050405020304" pitchFamily="18" charset="0"/>
              </a:rPr>
              <a:t>Map of the Scott Valley with the boundaries of the groundwater model study, </a:t>
            </a:r>
            <a:r>
              <a:rPr lang="en-US" sz="2000" dirty="0" smtClean="0">
                <a:solidFill>
                  <a:srgbClr val="231F20"/>
                </a:solidFill>
                <a:latin typeface="Times New Roman" panose="02020603050405020304" pitchFamily="18" charset="0"/>
              </a:rPr>
              <a:t>land use, </a:t>
            </a:r>
            <a:r>
              <a:rPr lang="en-US" sz="2000" dirty="0">
                <a:solidFill>
                  <a:srgbClr val="231F20"/>
                </a:solidFill>
                <a:latin typeface="Times New Roman" panose="02020603050405020304" pitchFamily="18" charset="0"/>
              </a:rPr>
              <a:t>and irrigation wells with their stream depletion factor (SDF in days) relative to the main-stem Scott </a:t>
            </a:r>
            <a:r>
              <a:rPr lang="en-US" sz="2000" dirty="0" smtClean="0">
                <a:solidFill>
                  <a:srgbClr val="231F20"/>
                </a:solidFill>
                <a:latin typeface="Times New Roman" panose="02020603050405020304" pitchFamily="18" charset="0"/>
              </a:rPr>
              <a:t>River.</a:t>
            </a:r>
            <a:endParaRPr lang="en-US" sz="2000" dirty="0">
              <a:solidFill>
                <a:srgbClr val="231F20"/>
              </a:solidFill>
              <a:latin typeface="Times New Roman" panose="02020603050405020304" pitchFamily="18" charset="0"/>
            </a:endParaRPr>
          </a:p>
        </p:txBody>
      </p:sp>
      <p:pic>
        <p:nvPicPr>
          <p:cNvPr id="6" name="Picture 5"/>
          <p:cNvPicPr>
            <a:picLocks noChangeAspect="1"/>
          </p:cNvPicPr>
          <p:nvPr/>
        </p:nvPicPr>
        <p:blipFill rotWithShape="1">
          <a:blip r:embed="rId3"/>
          <a:srcRect l="26719" t="29038" r="27544" b="56586"/>
          <a:stretch/>
        </p:blipFill>
        <p:spPr>
          <a:xfrm>
            <a:off x="5589438" y="474959"/>
            <a:ext cx="5764362" cy="2711301"/>
          </a:xfrm>
          <a:prstGeom prst="rect">
            <a:avLst/>
          </a:prstGeom>
        </p:spPr>
      </p:pic>
      <p:pic>
        <p:nvPicPr>
          <p:cNvPr id="7" name="Picture 6"/>
          <p:cNvPicPr>
            <a:picLocks noChangeAspect="1"/>
          </p:cNvPicPr>
          <p:nvPr/>
        </p:nvPicPr>
        <p:blipFill rotWithShape="1">
          <a:blip r:embed="rId3"/>
          <a:srcRect l="38142" t="87942" b="1"/>
          <a:stretch/>
        </p:blipFill>
        <p:spPr>
          <a:xfrm>
            <a:off x="5577230" y="3678865"/>
            <a:ext cx="6224256" cy="1637414"/>
          </a:xfrm>
          <a:prstGeom prst="rect">
            <a:avLst/>
          </a:prstGeom>
        </p:spPr>
      </p:pic>
    </p:spTree>
    <p:extLst>
      <p:ext uri="{BB962C8B-B14F-4D97-AF65-F5344CB8AC3E}">
        <p14:creationId xmlns:p14="http://schemas.microsoft.com/office/powerpoint/2010/main" val="3912045878"/>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957" y="365126"/>
            <a:ext cx="10515600" cy="456510"/>
          </a:xfrm>
        </p:spPr>
        <p:txBody>
          <a:bodyPr>
            <a:normAutofit fontScale="90000"/>
          </a:bodyPr>
          <a:lstStyle/>
          <a:p>
            <a:pPr algn="ctr"/>
            <a:r>
              <a:rPr lang="en-US" b="1" dirty="0" smtClean="0">
                <a:latin typeface="+mn-lt"/>
              </a:rPr>
              <a:t>Stream Depletion Factor (SDF)</a:t>
            </a:r>
            <a:endParaRPr lang="en-US" b="1" dirty="0">
              <a:latin typeface="+mn-lt"/>
            </a:endParaRPr>
          </a:p>
        </p:txBody>
      </p:sp>
      <p:sp>
        <p:nvSpPr>
          <p:cNvPr id="3" name="Content Placeholder 2"/>
          <p:cNvSpPr>
            <a:spLocks noGrp="1"/>
          </p:cNvSpPr>
          <p:nvPr>
            <p:ph idx="1"/>
          </p:nvPr>
        </p:nvSpPr>
        <p:spPr>
          <a:xfrm>
            <a:off x="699977" y="1187672"/>
            <a:ext cx="10515600" cy="5436412"/>
          </a:xfrm>
        </p:spPr>
        <p:txBody>
          <a:bodyPr>
            <a:normAutofit fontScale="85000" lnSpcReduction="20000"/>
          </a:bodyPr>
          <a:lstStyle/>
          <a:p>
            <a:r>
              <a:rPr lang="en-US" dirty="0" smtClean="0"/>
              <a:t>High SDF </a:t>
            </a:r>
            <a:r>
              <a:rPr lang="en-US" dirty="0"/>
              <a:t>values lead to slow stream depletion and vice versa.</a:t>
            </a:r>
            <a:br>
              <a:rPr lang="en-US" dirty="0"/>
            </a:br>
            <a:r>
              <a:rPr lang="en-US" dirty="0"/>
              <a:t>The SDF increases (stream depletion slows down) with</a:t>
            </a:r>
            <a:br>
              <a:rPr lang="en-US" dirty="0"/>
            </a:br>
            <a:r>
              <a:rPr lang="en-US" dirty="0"/>
              <a:t>increasing aquifer storage coefficient and distance. But the</a:t>
            </a:r>
            <a:br>
              <a:rPr lang="en-US" dirty="0"/>
            </a:br>
            <a:r>
              <a:rPr lang="en-US" dirty="0"/>
              <a:t>SDF decreases (stream depletion occurs more rapidly) with</a:t>
            </a:r>
            <a:br>
              <a:rPr lang="en-US" dirty="0"/>
            </a:br>
            <a:r>
              <a:rPr lang="en-US" dirty="0"/>
              <a:t>higher transmissivity between the well and the </a:t>
            </a:r>
            <a:r>
              <a:rPr lang="en-US" dirty="0" smtClean="0"/>
              <a:t>stream.</a:t>
            </a:r>
          </a:p>
          <a:p>
            <a:r>
              <a:rPr lang="en-US" dirty="0"/>
              <a:t/>
            </a:r>
            <a:br>
              <a:rPr lang="en-US" dirty="0"/>
            </a:br>
            <a:r>
              <a:rPr lang="en-US" dirty="0"/>
              <a:t>For </a:t>
            </a:r>
            <a:r>
              <a:rPr lang="en-US" dirty="0" err="1"/>
              <a:t>SDFs</a:t>
            </a:r>
            <a:r>
              <a:rPr lang="en-US" dirty="0"/>
              <a:t> on the order of 100, significant effects on stream depletion are observable within less than 1 month and increasing impacts occur throughout the 4 month pumping season.   Wells with </a:t>
            </a:r>
            <a:r>
              <a:rPr lang="en-US" dirty="0" err="1"/>
              <a:t>SDF</a:t>
            </a:r>
            <a:r>
              <a:rPr lang="en-US" dirty="0"/>
              <a:t> on the order of 1000 and more have a dampened effect on the stream - they effectively impact the stream as if they were located near the stream but pumping at 1/3 of the actual rate (their average annual pumping rate, since they pump 4 of 12 months, that is, one-third of the year).</a:t>
            </a:r>
            <a:r>
              <a:rPr lang="en-US" b="1" dirty="0"/>
              <a:t> </a:t>
            </a:r>
            <a:endParaRPr lang="en-US" b="1" dirty="0" smtClean="0"/>
          </a:p>
          <a:p>
            <a:pPr marL="0" indent="0">
              <a:buNone/>
            </a:pPr>
            <a:endParaRPr lang="en-US" dirty="0" smtClean="0"/>
          </a:p>
          <a:p>
            <a:r>
              <a:rPr lang="en-US" dirty="0" smtClean="0"/>
              <a:t>The </a:t>
            </a:r>
            <a:r>
              <a:rPr lang="en-US" dirty="0"/>
              <a:t>storage coefficient, here assumed constant,</a:t>
            </a:r>
            <a:br>
              <a:rPr lang="en-US" dirty="0"/>
            </a:br>
            <a:r>
              <a:rPr lang="en-US" dirty="0"/>
              <a:t>has been found to vary within a relatively narrow range</a:t>
            </a:r>
            <a:br>
              <a:rPr lang="en-US" dirty="0"/>
            </a:br>
            <a:r>
              <a:rPr lang="en-US" dirty="0"/>
              <a:t>throughout most of the valley (7–15%) [Mack, 1958] </a:t>
            </a:r>
            <a:br>
              <a:rPr lang="en-US" dirty="0"/>
            </a:br>
            <a:endParaRPr lang="en-US" dirty="0"/>
          </a:p>
        </p:txBody>
      </p:sp>
    </p:spTree>
    <p:extLst>
      <p:ext uri="{BB962C8B-B14F-4D97-AF65-F5344CB8AC3E}">
        <p14:creationId xmlns:p14="http://schemas.microsoft.com/office/powerpoint/2010/main" val="4245897362"/>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465" y="331903"/>
            <a:ext cx="11535507" cy="351693"/>
          </a:xfrm>
        </p:spPr>
        <p:txBody>
          <a:bodyPr>
            <a:noAutofit/>
          </a:bodyPr>
          <a:lstStyle/>
          <a:p>
            <a:pPr algn="ctr"/>
            <a:r>
              <a:rPr lang="en-US" sz="4000" dirty="0" smtClean="0">
                <a:latin typeface="+mn-lt"/>
              </a:rPr>
              <a:t>Modeling example of a 5 gpm well continuous pumping during the irrigation season.</a:t>
            </a:r>
            <a:endParaRPr lang="en-US" sz="4000" dirty="0">
              <a:latin typeface="+mn-lt"/>
            </a:endParaRP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94303" y="1155559"/>
            <a:ext cx="6193640" cy="5556739"/>
          </a:xfrm>
          <a:prstGeom prst="rect">
            <a:avLst/>
          </a:prstGeom>
          <a:noFill/>
        </p:spPr>
      </p:pic>
      <p:sp>
        <p:nvSpPr>
          <p:cNvPr id="5" name="TextBox 4"/>
          <p:cNvSpPr txBox="1"/>
          <p:nvPr/>
        </p:nvSpPr>
        <p:spPr>
          <a:xfrm>
            <a:off x="7425733" y="1065125"/>
            <a:ext cx="4451420" cy="3039935"/>
          </a:xfrm>
          <a:prstGeom prst="rect">
            <a:avLst/>
          </a:prstGeom>
          <a:noFill/>
        </p:spPr>
        <p:txBody>
          <a:bodyPr wrap="square" rtlCol="0">
            <a:spAutoFit/>
          </a:bodyPr>
          <a:lstStyle/>
          <a:p>
            <a:pPr>
              <a:lnSpc>
                <a:spcPct val="107000"/>
              </a:lnSpc>
              <a:spcBef>
                <a:spcPts val="600"/>
              </a:spcBef>
              <a:spcAft>
                <a:spcPts val="60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Preliminary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estimate of the spatial distribution of groundwater pumping impacts on Scott River streamflow during August 2010, expressed as the fraction of streamflow (CFS) for a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seasons (April 16</a:t>
            </a:r>
            <a:r>
              <a:rPr lang="en-US" sz="2000" baseline="30000" dirty="0">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–September 30</a:t>
            </a:r>
            <a:r>
              <a:rPr lang="en-US" sz="2000" baseline="30000" dirty="0">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of continuous pumping at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5 GPM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for 712 hypothetical pumping locations and interpolated throughout the basin.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7355393" y="4105060"/>
            <a:ext cx="4521760" cy="2554545"/>
          </a:xfrm>
          <a:prstGeom prst="rect">
            <a:avLst/>
          </a:prstGeom>
          <a:noFill/>
        </p:spPr>
        <p:txBody>
          <a:bodyPr wrap="square" rtlCol="0">
            <a:spAutoFit/>
          </a:bodyPr>
          <a:lstStyle/>
          <a:p>
            <a:r>
              <a:rPr lang="en-US" sz="2000" dirty="0" smtClean="0">
                <a:ln w="0"/>
                <a:effectLst>
                  <a:outerShdw blurRad="38100" dist="19050" dir="2700000" algn="tl" rotWithShape="0">
                    <a:schemeClr val="dk1">
                      <a:alpha val="40000"/>
                    </a:schemeClr>
                  </a:outerShdw>
                </a:effectLst>
              </a:rPr>
              <a:t>Note: This model is very conservative as it does not take into consideration the approximately 85% of waste water recharge back to the aquifer through on-site waste waster treatment systems.  Also for reference if domestic use for a house hold was 1000 gal/day, well pumping would be about 3.3 hr./day</a:t>
            </a:r>
            <a:endParaRPr lang="en-US" sz="2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33527960"/>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2848"/>
            <a:ext cx="10876722" cy="615536"/>
          </a:xfrm>
        </p:spPr>
        <p:txBody>
          <a:bodyPr>
            <a:normAutofit/>
          </a:bodyPr>
          <a:lstStyle/>
          <a:p>
            <a:r>
              <a:rPr lang="en-US" sz="3600" b="1" dirty="0">
                <a:latin typeface="+mn-lt"/>
              </a:rPr>
              <a:t>D</a:t>
            </a:r>
            <a:r>
              <a:rPr lang="en-US" sz="3600" b="1" dirty="0" smtClean="0">
                <a:latin typeface="+mn-lt"/>
              </a:rPr>
              <a:t>omestic well water use vs agricultural well water use</a:t>
            </a:r>
            <a:endParaRPr lang="en-US" sz="3600" b="1" dirty="0">
              <a:latin typeface="+mn-lt"/>
            </a:endParaRPr>
          </a:p>
        </p:txBody>
      </p:sp>
      <p:sp>
        <p:nvSpPr>
          <p:cNvPr id="8" name="Content Placeholder 7"/>
          <p:cNvSpPr>
            <a:spLocks noGrp="1"/>
          </p:cNvSpPr>
          <p:nvPr>
            <p:ph idx="1"/>
          </p:nvPr>
        </p:nvSpPr>
        <p:spPr>
          <a:xfrm>
            <a:off x="516835" y="938610"/>
            <a:ext cx="11131826" cy="2481332"/>
          </a:xfrm>
        </p:spPr>
        <p:txBody>
          <a:bodyPr/>
          <a:lstStyle/>
          <a:p>
            <a:pPr marL="0" indent="0" algn="ctr">
              <a:buNone/>
            </a:pPr>
            <a:r>
              <a:rPr lang="en-US" dirty="0" smtClean="0"/>
              <a:t>Big picture overview with the following assumptions:</a:t>
            </a:r>
          </a:p>
          <a:p>
            <a:pPr marL="457200" indent="-457200">
              <a:buFont typeface="+mj-lt"/>
              <a:buAutoNum type="arabicPeriod"/>
            </a:pPr>
            <a:r>
              <a:rPr lang="en-US" sz="2400" dirty="0" smtClean="0"/>
              <a:t>House hold water use based on EPA manual of 75 gallons per day per person.</a:t>
            </a:r>
          </a:p>
          <a:p>
            <a:pPr marL="457200" indent="-457200">
              <a:buFont typeface="+mj-lt"/>
              <a:buAutoNum type="arabicPeriod"/>
            </a:pPr>
            <a:r>
              <a:rPr lang="en-US" sz="2400" dirty="0" smtClean="0"/>
              <a:t>Each house hold irrigates ¼ acre of ground via lawn/garden (3 </a:t>
            </a:r>
            <a:r>
              <a:rPr lang="en-US" sz="2400" dirty="0" err="1" smtClean="0"/>
              <a:t>acft</a:t>
            </a:r>
            <a:r>
              <a:rPr lang="en-US" sz="2400" dirty="0" smtClean="0"/>
              <a:t>/ac/season)</a:t>
            </a:r>
          </a:p>
          <a:p>
            <a:pPr marL="457200" indent="-457200">
              <a:buFont typeface="+mj-lt"/>
              <a:buAutoNum type="arabicPeriod"/>
            </a:pPr>
            <a:r>
              <a:rPr lang="en-US" sz="2400" dirty="0" smtClean="0"/>
              <a:t>Ground water extraction estimate for Agriculture 44,500 acre/ft./season (UCD)</a:t>
            </a:r>
          </a:p>
          <a:p>
            <a:pPr marL="457200" indent="-457200">
              <a:buFont typeface="+mj-lt"/>
              <a:buAutoNum type="arabicPeriod"/>
            </a:pPr>
            <a:r>
              <a:rPr lang="en-US" sz="2400" dirty="0" smtClean="0"/>
              <a:t>Population of 8,000 – 744 (Etna surface water source) = 7,256</a:t>
            </a:r>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834556019"/>
              </p:ext>
            </p:extLst>
          </p:nvPr>
        </p:nvGraphicFramePr>
        <p:xfrm>
          <a:off x="410818" y="3847178"/>
          <a:ext cx="11304104" cy="2824260"/>
        </p:xfrm>
        <a:graphic>
          <a:graphicData uri="http://schemas.openxmlformats.org/drawingml/2006/table">
            <a:tbl>
              <a:tblPr firstRow="1" bandRow="1">
                <a:tableStyleId>{5C22544A-7EE6-4342-B048-85BDC9FD1C3A}</a:tableStyleId>
              </a:tblPr>
              <a:tblGrid>
                <a:gridCol w="2054086">
                  <a:extLst>
                    <a:ext uri="{9D8B030D-6E8A-4147-A177-3AD203B41FA5}">
                      <a16:colId xmlns:a16="http://schemas.microsoft.com/office/drawing/2014/main" val="3816011075"/>
                    </a:ext>
                  </a:extLst>
                </a:gridCol>
                <a:gridCol w="1232453">
                  <a:extLst>
                    <a:ext uri="{9D8B030D-6E8A-4147-A177-3AD203B41FA5}">
                      <a16:colId xmlns:a16="http://schemas.microsoft.com/office/drawing/2014/main" val="3513335770"/>
                    </a:ext>
                  </a:extLst>
                </a:gridCol>
                <a:gridCol w="887895">
                  <a:extLst>
                    <a:ext uri="{9D8B030D-6E8A-4147-A177-3AD203B41FA5}">
                      <a16:colId xmlns:a16="http://schemas.microsoft.com/office/drawing/2014/main" val="2688059650"/>
                    </a:ext>
                  </a:extLst>
                </a:gridCol>
                <a:gridCol w="2285054">
                  <a:extLst>
                    <a:ext uri="{9D8B030D-6E8A-4147-A177-3AD203B41FA5}">
                      <a16:colId xmlns:a16="http://schemas.microsoft.com/office/drawing/2014/main" val="1754367519"/>
                    </a:ext>
                  </a:extLst>
                </a:gridCol>
                <a:gridCol w="1279781">
                  <a:extLst>
                    <a:ext uri="{9D8B030D-6E8A-4147-A177-3AD203B41FA5}">
                      <a16:colId xmlns:a16="http://schemas.microsoft.com/office/drawing/2014/main" val="1237776722"/>
                    </a:ext>
                  </a:extLst>
                </a:gridCol>
                <a:gridCol w="1616765">
                  <a:extLst>
                    <a:ext uri="{9D8B030D-6E8A-4147-A177-3AD203B41FA5}">
                      <a16:colId xmlns:a16="http://schemas.microsoft.com/office/drawing/2014/main" val="2430538327"/>
                    </a:ext>
                  </a:extLst>
                </a:gridCol>
                <a:gridCol w="1948070">
                  <a:extLst>
                    <a:ext uri="{9D8B030D-6E8A-4147-A177-3AD203B41FA5}">
                      <a16:colId xmlns:a16="http://schemas.microsoft.com/office/drawing/2014/main" val="115139184"/>
                    </a:ext>
                  </a:extLst>
                </a:gridCol>
              </a:tblGrid>
              <a:tr h="423260">
                <a:tc>
                  <a:txBody>
                    <a:bodyPr/>
                    <a:lstStyle/>
                    <a:p>
                      <a:r>
                        <a:rPr lang="en-US" dirty="0" smtClean="0"/>
                        <a:t>Water use</a:t>
                      </a:r>
                      <a:endParaRPr lang="en-US" dirty="0"/>
                    </a:p>
                  </a:txBody>
                  <a:tcPr/>
                </a:tc>
                <a:tc>
                  <a:txBody>
                    <a:bodyPr/>
                    <a:lstStyle/>
                    <a:p>
                      <a:r>
                        <a:rPr lang="en-US" dirty="0" smtClean="0"/>
                        <a:t>population</a:t>
                      </a:r>
                      <a:endParaRPr lang="en-US" dirty="0"/>
                    </a:p>
                  </a:txBody>
                  <a:tcPr/>
                </a:tc>
                <a:tc>
                  <a:txBody>
                    <a:bodyPr/>
                    <a:lstStyle/>
                    <a:p>
                      <a:r>
                        <a:rPr lang="en-US" dirty="0" smtClean="0"/>
                        <a:t># wells</a:t>
                      </a:r>
                      <a:endParaRPr lang="en-US" dirty="0"/>
                    </a:p>
                  </a:txBody>
                  <a:tcPr/>
                </a:tc>
                <a:tc>
                  <a:txBody>
                    <a:bodyPr/>
                    <a:lstStyle/>
                    <a:p>
                      <a:r>
                        <a:rPr lang="en-US" dirty="0" smtClean="0"/>
                        <a:t>Gallons/day</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Percent Recharge </a:t>
                      </a:r>
                    </a:p>
                  </a:txBody>
                  <a:tcPr/>
                </a:tc>
                <a:tc>
                  <a:txBody>
                    <a:bodyPr/>
                    <a:lstStyle/>
                    <a:p>
                      <a:r>
                        <a:rPr lang="en-US" dirty="0" smtClean="0"/>
                        <a:t>Est. ac/ft.</a:t>
                      </a:r>
                      <a:endParaRPr lang="en-US" dirty="0"/>
                    </a:p>
                  </a:txBody>
                  <a:tcPr/>
                </a:tc>
                <a:tc>
                  <a:txBody>
                    <a:bodyPr/>
                    <a:lstStyle/>
                    <a:p>
                      <a:r>
                        <a:rPr lang="en-US" dirty="0" smtClean="0"/>
                        <a:t>%</a:t>
                      </a:r>
                      <a:r>
                        <a:rPr lang="en-US" baseline="0" dirty="0" smtClean="0"/>
                        <a:t> </a:t>
                      </a:r>
                      <a:r>
                        <a:rPr lang="en-US" dirty="0" smtClean="0"/>
                        <a:t>Groundwater Extraction</a:t>
                      </a:r>
                      <a:endParaRPr lang="en-US" dirty="0"/>
                    </a:p>
                  </a:txBody>
                  <a:tcPr/>
                </a:tc>
                <a:extLst>
                  <a:ext uri="{0D108BD9-81ED-4DB2-BD59-A6C34878D82A}">
                    <a16:rowId xmlns:a16="http://schemas.microsoft.com/office/drawing/2014/main" val="3060999002"/>
                  </a:ext>
                </a:extLst>
              </a:tr>
              <a:tr h="423260">
                <a:tc>
                  <a:txBody>
                    <a:bodyPr/>
                    <a:lstStyle/>
                    <a:p>
                      <a:r>
                        <a:rPr lang="en-US" dirty="0" smtClean="0"/>
                        <a:t>House</a:t>
                      </a:r>
                      <a:r>
                        <a:rPr lang="en-US" baseline="0" dirty="0" smtClean="0"/>
                        <a:t> hold</a:t>
                      </a:r>
                      <a:endParaRPr lang="en-US" dirty="0"/>
                    </a:p>
                  </a:txBody>
                  <a:tcPr/>
                </a:tc>
                <a:tc>
                  <a:txBody>
                    <a:bodyPr/>
                    <a:lstStyle/>
                    <a:p>
                      <a:r>
                        <a:rPr lang="en-US" dirty="0" smtClean="0"/>
                        <a:t>7,256</a:t>
                      </a:r>
                      <a:endParaRPr lang="en-US" dirty="0"/>
                    </a:p>
                  </a:txBody>
                  <a:tcPr/>
                </a:tc>
                <a:tc>
                  <a:txBody>
                    <a:bodyPr/>
                    <a:lstStyle/>
                    <a:p>
                      <a:endParaRPr lang="en-US" dirty="0"/>
                    </a:p>
                  </a:txBody>
                  <a:tcPr/>
                </a:tc>
                <a:tc>
                  <a:txBody>
                    <a:bodyPr/>
                    <a:lstStyle/>
                    <a:p>
                      <a:r>
                        <a:rPr lang="en-US" dirty="0" smtClean="0"/>
                        <a:t>75 (365 days)</a:t>
                      </a:r>
                      <a:endParaRPr lang="en-US" dirty="0"/>
                    </a:p>
                  </a:txBody>
                  <a:tcPr/>
                </a:tc>
                <a:tc>
                  <a:txBody>
                    <a:bodyPr/>
                    <a:lstStyle/>
                    <a:p>
                      <a:r>
                        <a:rPr lang="en-US" dirty="0" smtClean="0"/>
                        <a:t>85</a:t>
                      </a:r>
                      <a:endParaRPr lang="en-US" dirty="0"/>
                    </a:p>
                  </a:txBody>
                  <a:tcPr/>
                </a:tc>
                <a:tc>
                  <a:txBody>
                    <a:bodyPr/>
                    <a:lstStyle/>
                    <a:p>
                      <a:r>
                        <a:rPr lang="en-US" dirty="0" smtClean="0"/>
                        <a:t>91.4</a:t>
                      </a:r>
                      <a:endParaRPr lang="en-US" dirty="0"/>
                    </a:p>
                  </a:txBody>
                  <a:tcPr/>
                </a:tc>
                <a:tc>
                  <a:txBody>
                    <a:bodyPr/>
                    <a:lstStyle/>
                    <a:p>
                      <a:r>
                        <a:rPr lang="en-US" dirty="0" smtClean="0"/>
                        <a:t>0.2%</a:t>
                      </a:r>
                      <a:endParaRPr lang="en-US" dirty="0"/>
                    </a:p>
                  </a:txBody>
                  <a:tcPr/>
                </a:tc>
                <a:extLst>
                  <a:ext uri="{0D108BD9-81ED-4DB2-BD59-A6C34878D82A}">
                    <a16:rowId xmlns:a16="http://schemas.microsoft.com/office/drawing/2014/main" val="1028972091"/>
                  </a:ext>
                </a:extLst>
              </a:tr>
              <a:tr h="423260">
                <a:tc>
                  <a:txBody>
                    <a:bodyPr/>
                    <a:lstStyle/>
                    <a:p>
                      <a:r>
                        <a:rPr lang="en-US" dirty="0" smtClean="0"/>
                        <a:t>RR-</a:t>
                      </a:r>
                      <a:r>
                        <a:rPr lang="en-US" baseline="0" dirty="0" smtClean="0"/>
                        <a:t> irrigation (1/4 acre garden/lawn)</a:t>
                      </a:r>
                    </a:p>
                    <a:p>
                      <a:r>
                        <a:rPr lang="en-US" baseline="0" dirty="0" smtClean="0"/>
                        <a:t>4 month summer</a:t>
                      </a:r>
                      <a:endParaRPr lang="en-US" dirty="0"/>
                    </a:p>
                  </a:txBody>
                  <a:tcPr/>
                </a:tc>
                <a:tc>
                  <a:txBody>
                    <a:bodyPr/>
                    <a:lstStyle/>
                    <a:p>
                      <a:endParaRPr lang="en-US" dirty="0"/>
                    </a:p>
                  </a:txBody>
                  <a:tcPr/>
                </a:tc>
                <a:tc>
                  <a:txBody>
                    <a:bodyPr/>
                    <a:lstStyle/>
                    <a:p>
                      <a:r>
                        <a:rPr lang="en-US" dirty="0" smtClean="0"/>
                        <a:t>1302</a:t>
                      </a:r>
                      <a:endParaRPr lang="en-US" dirty="0"/>
                    </a:p>
                  </a:txBody>
                  <a:tcPr/>
                </a:tc>
                <a:tc>
                  <a:txBody>
                    <a:bodyPr/>
                    <a:lstStyle/>
                    <a:p>
                      <a:r>
                        <a:rPr lang="en-US" dirty="0" smtClean="0"/>
                        <a:t>679</a:t>
                      </a:r>
                      <a:r>
                        <a:rPr lang="en-US" baseline="0" dirty="0" smtClean="0"/>
                        <a:t> (120 days)</a:t>
                      </a:r>
                      <a:endParaRPr lang="en-US" dirty="0"/>
                    </a:p>
                  </a:txBody>
                  <a:tcPr/>
                </a:tc>
                <a:tc>
                  <a:txBody>
                    <a:bodyPr/>
                    <a:lstStyle/>
                    <a:p>
                      <a:r>
                        <a:rPr lang="en-US" dirty="0" smtClean="0"/>
                        <a:t>0</a:t>
                      </a:r>
                      <a:endParaRPr lang="en-US" dirty="0"/>
                    </a:p>
                  </a:txBody>
                  <a:tcPr/>
                </a:tc>
                <a:tc>
                  <a:txBody>
                    <a:bodyPr/>
                    <a:lstStyle/>
                    <a:p>
                      <a:r>
                        <a:rPr lang="en-US" dirty="0" smtClean="0"/>
                        <a:t>976.5</a:t>
                      </a:r>
                      <a:endParaRPr lang="en-US" dirty="0"/>
                    </a:p>
                  </a:txBody>
                  <a:tcPr/>
                </a:tc>
                <a:tc>
                  <a:txBody>
                    <a:bodyPr/>
                    <a:lstStyle/>
                    <a:p>
                      <a:r>
                        <a:rPr lang="en-US" dirty="0" smtClean="0"/>
                        <a:t>2.1%</a:t>
                      </a:r>
                      <a:endParaRPr lang="en-US" dirty="0"/>
                    </a:p>
                  </a:txBody>
                  <a:tcPr/>
                </a:tc>
                <a:extLst>
                  <a:ext uri="{0D108BD9-81ED-4DB2-BD59-A6C34878D82A}">
                    <a16:rowId xmlns:a16="http://schemas.microsoft.com/office/drawing/2014/main" val="1337565419"/>
                  </a:ext>
                </a:extLst>
              </a:tr>
              <a:tr h="423260">
                <a:tc>
                  <a:txBody>
                    <a:bodyPr/>
                    <a:lstStyle/>
                    <a:p>
                      <a:r>
                        <a:rPr lang="en-US" dirty="0" smtClean="0"/>
                        <a:t>Agricultural</a:t>
                      </a:r>
                      <a:endParaRPr lang="en-US" dirty="0"/>
                    </a:p>
                  </a:txBody>
                  <a:tcPr/>
                </a:tc>
                <a:tc>
                  <a:txBody>
                    <a:bodyPr/>
                    <a:lstStyle/>
                    <a:p>
                      <a:endParaRPr lang="en-US" dirty="0"/>
                    </a:p>
                  </a:txBody>
                  <a:tcPr/>
                </a:tc>
                <a:tc>
                  <a:txBody>
                    <a:bodyPr/>
                    <a:lstStyle/>
                    <a:p>
                      <a:r>
                        <a:rPr lang="en-US" dirty="0" smtClean="0"/>
                        <a:t>240</a:t>
                      </a:r>
                      <a:endParaRPr lang="en-US" dirty="0"/>
                    </a:p>
                  </a:txBody>
                  <a:tcPr/>
                </a:tc>
                <a:tc>
                  <a:txBody>
                    <a:bodyPr/>
                    <a:lstStyle/>
                    <a:p>
                      <a:endParaRPr lang="en-US" dirty="0"/>
                    </a:p>
                  </a:txBody>
                  <a:tcPr/>
                </a:tc>
                <a:tc>
                  <a:txBody>
                    <a:bodyPr/>
                    <a:lstStyle/>
                    <a:p>
                      <a:r>
                        <a:rPr lang="en-US" dirty="0" smtClean="0"/>
                        <a:t>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44,500</a:t>
                      </a:r>
                    </a:p>
                  </a:txBody>
                  <a:tcPr/>
                </a:tc>
                <a:tc>
                  <a:txBody>
                    <a:bodyPr/>
                    <a:lstStyle/>
                    <a:p>
                      <a:r>
                        <a:rPr lang="en-US" dirty="0" smtClean="0"/>
                        <a:t>97.7%</a:t>
                      </a:r>
                      <a:endParaRPr lang="en-US" dirty="0"/>
                    </a:p>
                  </a:txBody>
                  <a:tcPr/>
                </a:tc>
                <a:extLst>
                  <a:ext uri="{0D108BD9-81ED-4DB2-BD59-A6C34878D82A}">
                    <a16:rowId xmlns:a16="http://schemas.microsoft.com/office/drawing/2014/main" val="686207966"/>
                  </a:ext>
                </a:extLst>
              </a:tr>
              <a:tr h="423260">
                <a:tc>
                  <a:txBody>
                    <a:bodyPr/>
                    <a:lstStyle/>
                    <a:p>
                      <a:r>
                        <a:rPr lang="en-US" dirty="0" smtClean="0"/>
                        <a:t>Total</a:t>
                      </a:r>
                      <a:r>
                        <a:rPr lang="en-US" baseline="0" dirty="0" smtClean="0"/>
                        <a:t> Ag + Domestic</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45,568</a:t>
                      </a:r>
                      <a:endParaRPr lang="en-US" dirty="0"/>
                    </a:p>
                  </a:txBody>
                  <a:tcPr/>
                </a:tc>
                <a:tc>
                  <a:txBody>
                    <a:bodyPr/>
                    <a:lstStyle/>
                    <a:p>
                      <a:endParaRPr lang="en-US" dirty="0"/>
                    </a:p>
                  </a:txBody>
                  <a:tcPr/>
                </a:tc>
                <a:extLst>
                  <a:ext uri="{0D108BD9-81ED-4DB2-BD59-A6C34878D82A}">
                    <a16:rowId xmlns:a16="http://schemas.microsoft.com/office/drawing/2014/main" val="2224900553"/>
                  </a:ext>
                </a:extLst>
              </a:tr>
            </a:tbl>
          </a:graphicData>
        </a:graphic>
      </p:graphicFrame>
    </p:spTree>
    <p:extLst>
      <p:ext uri="{BB962C8B-B14F-4D97-AF65-F5344CB8AC3E}">
        <p14:creationId xmlns:p14="http://schemas.microsoft.com/office/powerpoint/2010/main" val="3170428599"/>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05" y="365126"/>
            <a:ext cx="10515600" cy="304726"/>
          </a:xfrm>
        </p:spPr>
        <p:txBody>
          <a:bodyPr>
            <a:noAutofit/>
          </a:bodyPr>
          <a:lstStyle/>
          <a:p>
            <a:pPr algn="ctr"/>
            <a:r>
              <a:rPr lang="en-US" sz="3600" b="1" dirty="0" smtClean="0">
                <a:latin typeface="+mn-lt"/>
              </a:rPr>
              <a:t>Groundwater recharge from waste water recycling</a:t>
            </a:r>
            <a:endParaRPr lang="en-US" sz="3600" b="1" dirty="0">
              <a:latin typeface="+mn-lt"/>
            </a:endParaRPr>
          </a:p>
        </p:txBody>
      </p:sp>
      <p:sp>
        <p:nvSpPr>
          <p:cNvPr id="3" name="Content Placeholder 2"/>
          <p:cNvSpPr>
            <a:spLocks noGrp="1"/>
          </p:cNvSpPr>
          <p:nvPr>
            <p:ph idx="1"/>
          </p:nvPr>
        </p:nvSpPr>
        <p:spPr>
          <a:xfrm>
            <a:off x="8240234" y="1275907"/>
            <a:ext cx="2987748" cy="5368889"/>
          </a:xfrm>
        </p:spPr>
        <p:txBody>
          <a:bodyPr/>
          <a:lstStyle/>
          <a:p>
            <a:pPr marL="0" indent="0">
              <a:buNone/>
            </a:pPr>
            <a:r>
              <a:rPr lang="en-US" dirty="0" smtClean="0"/>
              <a:t>Rural settings,</a:t>
            </a:r>
          </a:p>
          <a:p>
            <a:pPr marL="0" indent="0">
              <a:buNone/>
            </a:pPr>
            <a:r>
              <a:rPr lang="en-US" dirty="0" smtClean="0"/>
              <a:t>80 to 90 percent of domestic water use is recharged back into the groundwater aquifer through on-site septic systems.</a:t>
            </a:r>
            <a:endParaRPr lang="en-US" dirty="0"/>
          </a:p>
        </p:txBody>
      </p:sp>
      <p:pic>
        <p:nvPicPr>
          <p:cNvPr id="3076" name="Picture 4" descr="City Sewer vs Septic Waste Water Treatment, Advantages &amp;amp; Disadvant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05" y="1275907"/>
            <a:ext cx="7219653" cy="527374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6422065" y="4412512"/>
            <a:ext cx="1701209" cy="4997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584555"/>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6745"/>
          </a:xfrm>
        </p:spPr>
        <p:txBody>
          <a:bodyPr>
            <a:normAutofit fontScale="90000"/>
          </a:bodyPr>
          <a:lstStyle/>
          <a:p>
            <a:r>
              <a:rPr lang="en-US" dirty="0" smtClean="0">
                <a:latin typeface="+mn-lt"/>
              </a:rPr>
              <a:t>Onsite waste water treatment system –recharge-</a:t>
            </a:r>
            <a:endParaRPr lang="en-US" dirty="0">
              <a:latin typeface="+mn-lt"/>
            </a:endParaRPr>
          </a:p>
        </p:txBody>
      </p:sp>
      <p:sp>
        <p:nvSpPr>
          <p:cNvPr id="3" name="Content Placeholder 2"/>
          <p:cNvSpPr>
            <a:spLocks noGrp="1"/>
          </p:cNvSpPr>
          <p:nvPr>
            <p:ph idx="1"/>
          </p:nvPr>
        </p:nvSpPr>
        <p:spPr>
          <a:xfrm>
            <a:off x="159488" y="871872"/>
            <a:ext cx="11812772" cy="776176"/>
          </a:xfrm>
        </p:spPr>
        <p:txBody>
          <a:bodyPr>
            <a:normAutofit fontScale="47500" lnSpcReduction="20000"/>
          </a:bodyPr>
          <a:lstStyle/>
          <a:p>
            <a:pPr marL="0" indent="0">
              <a:buNone/>
            </a:pPr>
            <a:r>
              <a:rPr lang="en-US" sz="3300" dirty="0" smtClean="0">
                <a:latin typeface="Times New Roman" panose="02020603050405020304" pitchFamily="18" charset="0"/>
              </a:rPr>
              <a:t>Journal of Hydrology 388 (2010) 335-349 </a:t>
            </a:r>
            <a:r>
              <a:rPr lang="en-US" sz="3300" dirty="0" smtClean="0">
                <a:latin typeface="Book Antiqua" panose="02040602050305030304" pitchFamily="18" charset="0"/>
              </a:rPr>
              <a:t>Consumptive </a:t>
            </a:r>
            <a:r>
              <a:rPr lang="en-US" sz="3300" dirty="0">
                <a:latin typeface="Book Antiqua" panose="02040602050305030304" pitchFamily="18" charset="0"/>
              </a:rPr>
              <a:t>use and resulting leach-ﬁeld water budget of a mountain residence</a:t>
            </a:r>
          </a:p>
          <a:p>
            <a:pPr marL="0" indent="0">
              <a:buNone/>
            </a:pPr>
            <a:r>
              <a:rPr lang="en-US" sz="2400" dirty="0"/>
              <a:t/>
            </a:r>
            <a:br>
              <a:rPr lang="en-US" sz="2400" dirty="0"/>
            </a:b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3297062812"/>
              </p:ext>
            </p:extLst>
          </p:nvPr>
        </p:nvGraphicFramePr>
        <p:xfrm>
          <a:off x="838200" y="2615612"/>
          <a:ext cx="9900685" cy="3749040"/>
        </p:xfrm>
        <a:graphic>
          <a:graphicData uri="http://schemas.openxmlformats.org/drawingml/2006/table">
            <a:tbl>
              <a:tblPr firstRow="1" bandRow="1">
                <a:tableStyleId>{5C22544A-7EE6-4342-B048-85BDC9FD1C3A}</a:tableStyleId>
              </a:tblPr>
              <a:tblGrid>
                <a:gridCol w="1980137">
                  <a:extLst>
                    <a:ext uri="{9D8B030D-6E8A-4147-A177-3AD203B41FA5}">
                      <a16:colId xmlns:a16="http://schemas.microsoft.com/office/drawing/2014/main" val="2865516218"/>
                    </a:ext>
                  </a:extLst>
                </a:gridCol>
                <a:gridCol w="1980137">
                  <a:extLst>
                    <a:ext uri="{9D8B030D-6E8A-4147-A177-3AD203B41FA5}">
                      <a16:colId xmlns:a16="http://schemas.microsoft.com/office/drawing/2014/main" val="270378598"/>
                    </a:ext>
                  </a:extLst>
                </a:gridCol>
                <a:gridCol w="1980137">
                  <a:extLst>
                    <a:ext uri="{9D8B030D-6E8A-4147-A177-3AD203B41FA5}">
                      <a16:colId xmlns:a16="http://schemas.microsoft.com/office/drawing/2014/main" val="2379978488"/>
                    </a:ext>
                  </a:extLst>
                </a:gridCol>
                <a:gridCol w="1980137">
                  <a:extLst>
                    <a:ext uri="{9D8B030D-6E8A-4147-A177-3AD203B41FA5}">
                      <a16:colId xmlns:a16="http://schemas.microsoft.com/office/drawing/2014/main" val="2446273270"/>
                    </a:ext>
                  </a:extLst>
                </a:gridCol>
                <a:gridCol w="1980137">
                  <a:extLst>
                    <a:ext uri="{9D8B030D-6E8A-4147-A177-3AD203B41FA5}">
                      <a16:colId xmlns:a16="http://schemas.microsoft.com/office/drawing/2014/main" val="2994131688"/>
                    </a:ext>
                  </a:extLst>
                </a:gridCol>
              </a:tblGrid>
              <a:tr h="1020723">
                <a:tc>
                  <a:txBody>
                    <a:bodyPr/>
                    <a:lstStyle/>
                    <a:p>
                      <a:r>
                        <a:rPr lang="en-US" sz="1800" b="0" i="0" kern="1200" dirty="0" smtClean="0">
                          <a:solidFill>
                            <a:schemeClr val="lt1"/>
                          </a:solidFill>
                          <a:effectLst/>
                          <a:latin typeface="+mn-lt"/>
                          <a:ea typeface="+mn-ea"/>
                          <a:cs typeface="+mn-cs"/>
                        </a:rPr>
                        <a:t>Units</a:t>
                      </a:r>
                      <a:r>
                        <a:rPr lang="en-US" dirty="0" smtClean="0"/>
                        <a:t> </a:t>
                      </a:r>
                      <a:br>
                        <a:rPr lang="en-US" dirty="0" smtClean="0"/>
                      </a:br>
                      <a:endParaRPr lang="en-US" dirty="0"/>
                    </a:p>
                  </a:txBody>
                  <a:tcPr/>
                </a:tc>
                <a:tc>
                  <a:txBody>
                    <a:bodyPr/>
                    <a:lstStyle/>
                    <a:p>
                      <a:r>
                        <a:rPr lang="en-US" sz="1800" b="0" i="0" kern="1200" dirty="0" smtClean="0">
                          <a:solidFill>
                            <a:schemeClr val="lt1"/>
                          </a:solidFill>
                          <a:effectLst/>
                          <a:latin typeface="+mn-lt"/>
                          <a:ea typeface="+mn-ea"/>
                          <a:cs typeface="+mn-cs"/>
                        </a:rPr>
                        <a:t>Water</a:t>
                      </a:r>
                      <a:br>
                        <a:rPr lang="en-US" sz="1800" b="0" i="0" kern="1200" dirty="0" smtClean="0">
                          <a:solidFill>
                            <a:schemeClr val="lt1"/>
                          </a:solidFill>
                          <a:effectLst/>
                          <a:latin typeface="+mn-lt"/>
                          <a:ea typeface="+mn-ea"/>
                          <a:cs typeface="+mn-cs"/>
                        </a:rPr>
                      </a:br>
                      <a:r>
                        <a:rPr lang="en-US" sz="1800" b="0" i="0" kern="1200" dirty="0" smtClean="0">
                          <a:solidFill>
                            <a:schemeClr val="lt1"/>
                          </a:solidFill>
                          <a:effectLst/>
                          <a:latin typeface="+mn-lt"/>
                          <a:ea typeface="+mn-ea"/>
                          <a:cs typeface="+mn-cs"/>
                        </a:rPr>
                        <a:t>supply (S)</a:t>
                      </a:r>
                      <a:r>
                        <a:rPr lang="en-US" dirty="0" smtClean="0"/>
                        <a:t> </a:t>
                      </a:r>
                      <a:br>
                        <a:rPr lang="en-US" dirty="0" smtClean="0"/>
                      </a:br>
                      <a:endParaRPr lang="en-US" dirty="0"/>
                    </a:p>
                  </a:txBody>
                  <a:tcPr/>
                </a:tc>
                <a:tc>
                  <a:txBody>
                    <a:bodyPr/>
                    <a:lstStyle/>
                    <a:p>
                      <a:r>
                        <a:rPr lang="en-US" sz="1800" b="0" i="0" kern="1200" dirty="0" smtClean="0">
                          <a:solidFill>
                            <a:schemeClr val="lt1"/>
                          </a:solidFill>
                          <a:effectLst/>
                          <a:latin typeface="+mn-lt"/>
                          <a:ea typeface="+mn-ea"/>
                          <a:cs typeface="+mn-cs"/>
                        </a:rPr>
                        <a:t>Indoor</a:t>
                      </a:r>
                      <a:br>
                        <a:rPr lang="en-US" sz="1800" b="0" i="0" kern="1200" dirty="0" smtClean="0">
                          <a:solidFill>
                            <a:schemeClr val="lt1"/>
                          </a:solidFill>
                          <a:effectLst/>
                          <a:latin typeface="+mn-lt"/>
                          <a:ea typeface="+mn-ea"/>
                          <a:cs typeface="+mn-cs"/>
                        </a:rPr>
                      </a:br>
                      <a:r>
                        <a:rPr lang="en-US" sz="1800" b="0" i="0" kern="1200" dirty="0" smtClean="0">
                          <a:solidFill>
                            <a:schemeClr val="lt1"/>
                          </a:solidFill>
                          <a:effectLst/>
                          <a:latin typeface="+mn-lt"/>
                          <a:ea typeface="+mn-ea"/>
                          <a:cs typeface="+mn-cs"/>
                        </a:rPr>
                        <a:t>Evaporation</a:t>
                      </a:r>
                      <a:br>
                        <a:rPr lang="en-US" sz="1800" b="0" i="0" kern="1200" dirty="0" smtClean="0">
                          <a:solidFill>
                            <a:schemeClr val="lt1"/>
                          </a:solidFill>
                          <a:effectLst/>
                          <a:latin typeface="+mn-lt"/>
                          <a:ea typeface="+mn-ea"/>
                          <a:cs typeface="+mn-cs"/>
                        </a:rPr>
                      </a:br>
                      <a:r>
                        <a:rPr lang="en-US" sz="1800" b="0" i="0" kern="1200" dirty="0" smtClean="0">
                          <a:solidFill>
                            <a:schemeClr val="lt1"/>
                          </a:solidFill>
                          <a:effectLst/>
                          <a:latin typeface="+mn-lt"/>
                          <a:ea typeface="+mn-ea"/>
                          <a:cs typeface="+mn-cs"/>
                        </a:rPr>
                        <a:t>(8.4% of S)</a:t>
                      </a:r>
                      <a:r>
                        <a:rPr lang="en-US" dirty="0" smtClean="0"/>
                        <a:t> </a:t>
                      </a:r>
                      <a:br>
                        <a:rPr lang="en-US" dirty="0" smtClean="0"/>
                      </a:br>
                      <a:endParaRPr lang="en-US" dirty="0"/>
                    </a:p>
                  </a:txBody>
                  <a:tcPr/>
                </a:tc>
                <a:tc>
                  <a:txBody>
                    <a:bodyPr/>
                    <a:lstStyle/>
                    <a:p>
                      <a:r>
                        <a:rPr lang="en-US" sz="1800" b="0" i="0" kern="1200" dirty="0" smtClean="0">
                          <a:solidFill>
                            <a:schemeClr val="lt1"/>
                          </a:solidFill>
                          <a:effectLst/>
                          <a:latin typeface="+mn-lt"/>
                          <a:ea typeface="+mn-ea"/>
                          <a:cs typeface="+mn-cs"/>
                        </a:rPr>
                        <a:t>Leach-field</a:t>
                      </a:r>
                      <a:br>
                        <a:rPr lang="en-US" sz="1800" b="0" i="0" kern="1200" dirty="0" smtClean="0">
                          <a:solidFill>
                            <a:schemeClr val="lt1"/>
                          </a:solidFill>
                          <a:effectLst/>
                          <a:latin typeface="+mn-lt"/>
                          <a:ea typeface="+mn-ea"/>
                          <a:cs typeface="+mn-cs"/>
                        </a:rPr>
                      </a:br>
                      <a:r>
                        <a:rPr lang="en-US" sz="1800" b="0" i="0" kern="1200" dirty="0" smtClean="0">
                          <a:solidFill>
                            <a:schemeClr val="lt1"/>
                          </a:solidFill>
                          <a:effectLst/>
                          <a:latin typeface="+mn-lt"/>
                          <a:ea typeface="+mn-ea"/>
                          <a:cs typeface="+mn-cs"/>
                        </a:rPr>
                        <a:t>ET P</a:t>
                      </a:r>
                      <a:br>
                        <a:rPr lang="en-US" sz="1800" b="0" i="0" kern="1200" dirty="0" smtClean="0">
                          <a:solidFill>
                            <a:schemeClr val="lt1"/>
                          </a:solidFill>
                          <a:effectLst/>
                          <a:latin typeface="+mn-lt"/>
                          <a:ea typeface="+mn-ea"/>
                          <a:cs typeface="+mn-cs"/>
                        </a:rPr>
                      </a:br>
                      <a:r>
                        <a:rPr lang="en-US" sz="1800" b="0" i="0" kern="1200" dirty="0" smtClean="0">
                          <a:solidFill>
                            <a:schemeClr val="lt1"/>
                          </a:solidFill>
                          <a:effectLst/>
                          <a:latin typeface="+mn-lt"/>
                          <a:ea typeface="+mn-ea"/>
                          <a:cs typeface="+mn-cs"/>
                        </a:rPr>
                        <a:t>(3.9% of S)</a:t>
                      </a:r>
                      <a:r>
                        <a:rPr lang="en-US" dirty="0" smtClean="0"/>
                        <a:t> </a:t>
                      </a:r>
                      <a:br>
                        <a:rPr lang="en-US" dirty="0" smtClean="0"/>
                      </a:br>
                      <a:endParaRPr lang="en-US" dirty="0"/>
                    </a:p>
                  </a:txBody>
                  <a:tcPr/>
                </a:tc>
                <a:tc>
                  <a:txBody>
                    <a:bodyPr/>
                    <a:lstStyle/>
                    <a:p>
                      <a:r>
                        <a:rPr lang="en-US" sz="1800" b="0" i="0" kern="1200" dirty="0" smtClean="0">
                          <a:solidFill>
                            <a:schemeClr val="lt1"/>
                          </a:solidFill>
                          <a:effectLst/>
                          <a:latin typeface="+mn-lt"/>
                          <a:ea typeface="+mn-ea"/>
                          <a:cs typeface="+mn-cs"/>
                        </a:rPr>
                        <a:t>Drainage (D)</a:t>
                      </a:r>
                      <a:br>
                        <a:rPr lang="en-US" sz="1800" b="0" i="0" kern="1200" dirty="0" smtClean="0">
                          <a:solidFill>
                            <a:schemeClr val="lt1"/>
                          </a:solidFill>
                          <a:effectLst/>
                          <a:latin typeface="+mn-lt"/>
                          <a:ea typeface="+mn-ea"/>
                          <a:cs typeface="+mn-cs"/>
                        </a:rPr>
                      </a:br>
                      <a:r>
                        <a:rPr lang="en-US" sz="1800" b="0" i="0" kern="1200" dirty="0" smtClean="0">
                          <a:solidFill>
                            <a:schemeClr val="lt1"/>
                          </a:solidFill>
                          <a:effectLst/>
                          <a:latin typeface="+mn-lt"/>
                          <a:ea typeface="+mn-ea"/>
                          <a:cs typeface="+mn-cs"/>
                        </a:rPr>
                        <a:t>(87.7% of S)</a:t>
                      </a:r>
                      <a:r>
                        <a:rPr lang="en-US" dirty="0" smtClean="0"/>
                        <a:t> </a:t>
                      </a:r>
                      <a:br>
                        <a:rPr lang="en-US" dirty="0" smtClean="0"/>
                      </a:br>
                      <a:endParaRPr lang="en-US" dirty="0"/>
                    </a:p>
                  </a:txBody>
                  <a:tcPr/>
                </a:tc>
                <a:extLst>
                  <a:ext uri="{0D108BD9-81ED-4DB2-BD59-A6C34878D82A}">
                    <a16:rowId xmlns:a16="http://schemas.microsoft.com/office/drawing/2014/main" val="1585548751"/>
                  </a:ext>
                </a:extLst>
              </a:tr>
              <a:tr h="574158">
                <a:tc>
                  <a:txBody>
                    <a:bodyPr/>
                    <a:lstStyle/>
                    <a:p>
                      <a:r>
                        <a:rPr lang="en-US" sz="1800" b="0" i="0" kern="1200" dirty="0" smtClean="0">
                          <a:solidFill>
                            <a:schemeClr val="dk1"/>
                          </a:solidFill>
                          <a:effectLst/>
                          <a:latin typeface="+mn-lt"/>
                          <a:ea typeface="+mn-ea"/>
                          <a:cs typeface="+mn-cs"/>
                        </a:rPr>
                        <a:t>L d-1</a:t>
                      </a:r>
                      <a:r>
                        <a:rPr lang="en-US" dirty="0" smtClean="0"/>
                        <a:t> </a:t>
                      </a:r>
                      <a:br>
                        <a:rPr lang="en-US" dirty="0" smtClean="0"/>
                      </a:br>
                      <a:endParaRPr lang="en-US" dirty="0"/>
                    </a:p>
                  </a:txBody>
                  <a:tcPr/>
                </a:tc>
                <a:tc>
                  <a:txBody>
                    <a:bodyPr/>
                    <a:lstStyle/>
                    <a:p>
                      <a:r>
                        <a:rPr lang="en-US" dirty="0" smtClean="0"/>
                        <a:t>1140</a:t>
                      </a:r>
                      <a:endParaRPr lang="en-US" dirty="0"/>
                    </a:p>
                  </a:txBody>
                  <a:tcPr/>
                </a:tc>
                <a:tc>
                  <a:txBody>
                    <a:bodyPr/>
                    <a:lstStyle/>
                    <a:p>
                      <a:r>
                        <a:rPr lang="en-US" dirty="0" smtClean="0"/>
                        <a:t>95.4</a:t>
                      </a:r>
                      <a:endParaRPr lang="en-US" dirty="0"/>
                    </a:p>
                  </a:txBody>
                  <a:tcPr/>
                </a:tc>
                <a:tc>
                  <a:txBody>
                    <a:bodyPr/>
                    <a:lstStyle/>
                    <a:p>
                      <a:r>
                        <a:rPr lang="en-US" dirty="0" smtClean="0"/>
                        <a:t>44.6</a:t>
                      </a:r>
                      <a:endParaRPr lang="en-US" dirty="0"/>
                    </a:p>
                  </a:txBody>
                  <a:tcPr/>
                </a:tc>
                <a:tc>
                  <a:txBody>
                    <a:bodyPr/>
                    <a:lstStyle/>
                    <a:p>
                      <a:r>
                        <a:rPr lang="en-US" dirty="0" smtClean="0"/>
                        <a:t>996</a:t>
                      </a:r>
                      <a:endParaRPr lang="en-US" dirty="0"/>
                    </a:p>
                  </a:txBody>
                  <a:tcPr/>
                </a:tc>
                <a:extLst>
                  <a:ext uri="{0D108BD9-81ED-4DB2-BD59-A6C34878D82A}">
                    <a16:rowId xmlns:a16="http://schemas.microsoft.com/office/drawing/2014/main" val="1386316509"/>
                  </a:ext>
                </a:extLst>
              </a:tr>
              <a:tr h="574158">
                <a:tc>
                  <a:txBody>
                    <a:bodyPr/>
                    <a:lstStyle/>
                    <a:p>
                      <a:r>
                        <a:rPr lang="en-US" sz="1800" b="0" i="0" kern="1200" dirty="0" smtClean="0">
                          <a:solidFill>
                            <a:schemeClr val="dk1"/>
                          </a:solidFill>
                          <a:effectLst/>
                          <a:latin typeface="+mn-lt"/>
                          <a:ea typeface="+mn-ea"/>
                          <a:cs typeface="+mn-cs"/>
                        </a:rPr>
                        <a:t>gal d-1</a:t>
                      </a:r>
                      <a:r>
                        <a:rPr lang="en-US" dirty="0" smtClean="0"/>
                        <a:t> </a:t>
                      </a:r>
                      <a:br>
                        <a:rPr lang="en-US" dirty="0" smtClean="0"/>
                      </a:br>
                      <a:endParaRPr lang="en-US" dirty="0"/>
                    </a:p>
                  </a:txBody>
                  <a:tcPr/>
                </a:tc>
                <a:tc>
                  <a:txBody>
                    <a:bodyPr/>
                    <a:lstStyle/>
                    <a:p>
                      <a:r>
                        <a:rPr lang="en-US" dirty="0" smtClean="0"/>
                        <a:t>300</a:t>
                      </a:r>
                      <a:endParaRPr lang="en-US" dirty="0"/>
                    </a:p>
                  </a:txBody>
                  <a:tcPr/>
                </a:tc>
                <a:tc>
                  <a:txBody>
                    <a:bodyPr/>
                    <a:lstStyle/>
                    <a:p>
                      <a:r>
                        <a:rPr lang="en-US" dirty="0" smtClean="0"/>
                        <a:t>25.2</a:t>
                      </a:r>
                      <a:endParaRPr lang="en-US" dirty="0"/>
                    </a:p>
                  </a:txBody>
                  <a:tcPr/>
                </a:tc>
                <a:tc>
                  <a:txBody>
                    <a:bodyPr/>
                    <a:lstStyle/>
                    <a:p>
                      <a:r>
                        <a:rPr lang="en-US" dirty="0" smtClean="0"/>
                        <a:t>11.8</a:t>
                      </a:r>
                      <a:endParaRPr lang="en-US" dirty="0"/>
                    </a:p>
                  </a:txBody>
                  <a:tcPr/>
                </a:tc>
                <a:tc>
                  <a:txBody>
                    <a:bodyPr/>
                    <a:lstStyle/>
                    <a:p>
                      <a:r>
                        <a:rPr lang="en-US" dirty="0" smtClean="0"/>
                        <a:t>263</a:t>
                      </a:r>
                      <a:endParaRPr lang="en-US" dirty="0"/>
                    </a:p>
                  </a:txBody>
                  <a:tcPr/>
                </a:tc>
                <a:extLst>
                  <a:ext uri="{0D108BD9-81ED-4DB2-BD59-A6C34878D82A}">
                    <a16:rowId xmlns:a16="http://schemas.microsoft.com/office/drawing/2014/main" val="836055410"/>
                  </a:ext>
                </a:extLst>
              </a:tr>
              <a:tr h="574158">
                <a:tc>
                  <a:txBody>
                    <a:bodyPr/>
                    <a:lstStyle/>
                    <a:p>
                      <a:r>
                        <a:rPr lang="en-US" sz="1800" b="0" i="0" kern="1200" dirty="0" smtClean="0">
                          <a:solidFill>
                            <a:schemeClr val="dk1"/>
                          </a:solidFill>
                          <a:effectLst/>
                          <a:latin typeface="+mn-lt"/>
                          <a:ea typeface="+mn-ea"/>
                          <a:cs typeface="+mn-cs"/>
                        </a:rPr>
                        <a:t>m year-1</a:t>
                      </a:r>
                      <a:r>
                        <a:rPr lang="en-US" dirty="0" smtClean="0"/>
                        <a:t> </a:t>
                      </a:r>
                      <a:br>
                        <a:rPr lang="en-US" dirty="0" smtClean="0"/>
                      </a:br>
                      <a:endParaRPr lang="en-US" dirty="0"/>
                    </a:p>
                  </a:txBody>
                  <a:tcPr/>
                </a:tc>
                <a:tc>
                  <a:txBody>
                    <a:bodyPr/>
                    <a:lstStyle/>
                    <a:p>
                      <a:r>
                        <a:rPr lang="en-US" dirty="0" smtClean="0"/>
                        <a:t>11.6</a:t>
                      </a:r>
                      <a:endParaRPr lang="en-US" dirty="0"/>
                    </a:p>
                  </a:txBody>
                  <a:tcPr/>
                </a:tc>
                <a:tc>
                  <a:txBody>
                    <a:bodyPr/>
                    <a:lstStyle/>
                    <a:p>
                      <a:r>
                        <a:rPr lang="en-US" dirty="0" smtClean="0"/>
                        <a:t>0.97</a:t>
                      </a:r>
                      <a:endParaRPr lang="en-US" dirty="0"/>
                    </a:p>
                  </a:txBody>
                  <a:tcPr/>
                </a:tc>
                <a:tc>
                  <a:txBody>
                    <a:bodyPr/>
                    <a:lstStyle/>
                    <a:p>
                      <a:r>
                        <a:rPr lang="en-US" dirty="0" smtClean="0"/>
                        <a:t>0.457</a:t>
                      </a:r>
                      <a:endParaRPr lang="en-US" dirty="0"/>
                    </a:p>
                  </a:txBody>
                  <a:tcPr/>
                </a:tc>
                <a:tc>
                  <a:txBody>
                    <a:bodyPr/>
                    <a:lstStyle/>
                    <a:p>
                      <a:r>
                        <a:rPr lang="en-US" dirty="0" smtClean="0"/>
                        <a:t>10.2</a:t>
                      </a:r>
                      <a:endParaRPr lang="en-US" dirty="0"/>
                    </a:p>
                  </a:txBody>
                  <a:tcPr/>
                </a:tc>
                <a:extLst>
                  <a:ext uri="{0D108BD9-81ED-4DB2-BD59-A6C34878D82A}">
                    <a16:rowId xmlns:a16="http://schemas.microsoft.com/office/drawing/2014/main" val="4205364544"/>
                  </a:ext>
                </a:extLst>
              </a:tr>
              <a:tr h="574158">
                <a:tc>
                  <a:txBody>
                    <a:bodyPr/>
                    <a:lstStyle/>
                    <a:p>
                      <a:r>
                        <a:rPr lang="en-US" sz="1800" b="0" i="0" kern="1200" dirty="0" smtClean="0">
                          <a:solidFill>
                            <a:schemeClr val="dk1"/>
                          </a:solidFill>
                          <a:effectLst/>
                          <a:latin typeface="+mn-lt"/>
                          <a:ea typeface="+mn-ea"/>
                          <a:cs typeface="+mn-cs"/>
                        </a:rPr>
                        <a:t>in. year -1 </a:t>
                      </a:r>
                      <a:r>
                        <a:rPr lang="en-US" dirty="0" smtClean="0"/>
                        <a:t/>
                      </a:r>
                      <a:br>
                        <a:rPr lang="en-US" dirty="0" smtClean="0"/>
                      </a:br>
                      <a:endParaRPr lang="en-US" dirty="0"/>
                    </a:p>
                  </a:txBody>
                  <a:tcPr/>
                </a:tc>
                <a:tc>
                  <a:txBody>
                    <a:bodyPr/>
                    <a:lstStyle/>
                    <a:p>
                      <a:r>
                        <a:rPr lang="en-US" dirty="0" smtClean="0"/>
                        <a:t>458</a:t>
                      </a:r>
                      <a:endParaRPr lang="en-US" dirty="0"/>
                    </a:p>
                  </a:txBody>
                  <a:tcPr/>
                </a:tc>
                <a:tc>
                  <a:txBody>
                    <a:bodyPr/>
                    <a:lstStyle/>
                    <a:p>
                      <a:r>
                        <a:rPr lang="en-US" dirty="0" smtClean="0"/>
                        <a:t>38.4</a:t>
                      </a:r>
                      <a:endParaRPr lang="en-US" dirty="0"/>
                    </a:p>
                  </a:txBody>
                  <a:tcPr/>
                </a:tc>
                <a:tc>
                  <a:txBody>
                    <a:bodyPr/>
                    <a:lstStyle/>
                    <a:p>
                      <a:r>
                        <a:rPr lang="en-US" dirty="0" smtClean="0"/>
                        <a:t>18</a:t>
                      </a:r>
                      <a:endParaRPr lang="en-US" dirty="0"/>
                    </a:p>
                  </a:txBody>
                  <a:tcPr/>
                </a:tc>
                <a:tc>
                  <a:txBody>
                    <a:bodyPr/>
                    <a:lstStyle/>
                    <a:p>
                      <a:r>
                        <a:rPr lang="en-US" dirty="0" smtClean="0"/>
                        <a:t>401</a:t>
                      </a:r>
                      <a:endParaRPr lang="en-US" dirty="0"/>
                    </a:p>
                  </a:txBody>
                  <a:tcPr/>
                </a:tc>
                <a:extLst>
                  <a:ext uri="{0D108BD9-81ED-4DB2-BD59-A6C34878D82A}">
                    <a16:rowId xmlns:a16="http://schemas.microsoft.com/office/drawing/2014/main" val="2395280951"/>
                  </a:ext>
                </a:extLst>
              </a:tr>
            </a:tbl>
          </a:graphicData>
        </a:graphic>
      </p:graphicFrame>
      <p:sp>
        <p:nvSpPr>
          <p:cNvPr id="5" name="TextBox 4"/>
          <p:cNvSpPr txBox="1"/>
          <p:nvPr/>
        </p:nvSpPr>
        <p:spPr>
          <a:xfrm>
            <a:off x="244549" y="1439333"/>
            <a:ext cx="11440631" cy="1384995"/>
          </a:xfrm>
          <a:prstGeom prst="rect">
            <a:avLst/>
          </a:prstGeom>
          <a:noFill/>
        </p:spPr>
        <p:txBody>
          <a:bodyPr wrap="square" rtlCol="0">
            <a:spAutoFit/>
          </a:bodyPr>
          <a:lstStyle/>
          <a:p>
            <a:pPr algn="ctr"/>
            <a:r>
              <a:rPr lang="en-US" sz="2400" dirty="0"/>
              <a:t>Estimates of water supply, indoor evaporation, leach-field evapotranspiration minus</a:t>
            </a:r>
            <a:br>
              <a:rPr lang="en-US" sz="2400" dirty="0"/>
            </a:br>
            <a:r>
              <a:rPr lang="en-US" sz="2400" dirty="0"/>
              <a:t>precipitation (ET P) and resulting drainage (D) </a:t>
            </a:r>
            <a:endParaRPr lang="en-US" sz="2400" dirty="0" smtClean="0"/>
          </a:p>
          <a:p>
            <a:pPr algn="ctr"/>
            <a:r>
              <a:rPr lang="en-US" dirty="0" smtClean="0"/>
              <a:t>Van </a:t>
            </a:r>
            <a:r>
              <a:rPr lang="en-US" dirty="0"/>
              <a:t>Slyke and Simpson (1974)</a:t>
            </a:r>
          </a:p>
          <a:p>
            <a:pPr algn="ctr"/>
            <a:endParaRPr lang="en-US" dirty="0"/>
          </a:p>
        </p:txBody>
      </p:sp>
    </p:spTree>
    <p:extLst>
      <p:ext uri="{BB962C8B-B14F-4D97-AF65-F5344CB8AC3E}">
        <p14:creationId xmlns:p14="http://schemas.microsoft.com/office/powerpoint/2010/main" val="2440303911"/>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9483"/>
          </a:xfrm>
        </p:spPr>
        <p:txBody>
          <a:bodyPr>
            <a:normAutofit fontScale="90000"/>
          </a:bodyPr>
          <a:lstStyle/>
          <a:p>
            <a:pPr algn="ctr"/>
            <a:r>
              <a:rPr lang="en-US" b="1" dirty="0" smtClean="0">
                <a:latin typeface="+mn-lt"/>
              </a:rPr>
              <a:t>Domestic water use is de minimis  </a:t>
            </a:r>
            <a:endParaRPr lang="en-US" b="1" dirty="0">
              <a:latin typeface="+mn-lt"/>
            </a:endParaRPr>
          </a:p>
        </p:txBody>
      </p:sp>
      <p:sp>
        <p:nvSpPr>
          <p:cNvPr id="3" name="Content Placeholder 2"/>
          <p:cNvSpPr>
            <a:spLocks noGrp="1"/>
          </p:cNvSpPr>
          <p:nvPr>
            <p:ph idx="1"/>
          </p:nvPr>
        </p:nvSpPr>
        <p:spPr>
          <a:xfrm>
            <a:off x="675861" y="1321904"/>
            <a:ext cx="10903226" cy="5098774"/>
          </a:xfrm>
        </p:spPr>
        <p:txBody>
          <a:bodyPr>
            <a:normAutofit/>
          </a:bodyPr>
          <a:lstStyle/>
          <a:p>
            <a:r>
              <a:rPr lang="en-US" sz="1800" dirty="0" smtClean="0"/>
              <a:t>Given the high degree of groundwater aquifer recharge associated with house hold water use</a:t>
            </a:r>
            <a:r>
              <a:rPr lang="en-US" sz="1800" dirty="0"/>
              <a:t> </a:t>
            </a:r>
            <a:r>
              <a:rPr lang="en-US" sz="1800" dirty="0" smtClean="0"/>
              <a:t>(recycling); and</a:t>
            </a:r>
          </a:p>
          <a:p>
            <a:r>
              <a:rPr lang="en-US" sz="1800" dirty="0" smtClean="0"/>
              <a:t>Given the overall limited volume of groundwater extracted from domestic water wells; and</a:t>
            </a:r>
          </a:p>
          <a:p>
            <a:r>
              <a:rPr lang="en-US" sz="1800" dirty="0" smtClean="0"/>
              <a:t>Given that the majority of domestic wells are located on the margins of the valley where geologic water bearing stratigraphy has reduced hydraulic </a:t>
            </a:r>
            <a:r>
              <a:rPr lang="en-US" sz="1800" dirty="0" smtClean="0"/>
              <a:t>conductivity; </a:t>
            </a:r>
            <a:r>
              <a:rPr lang="en-US" sz="1800" dirty="0" smtClean="0"/>
              <a:t>and</a:t>
            </a:r>
          </a:p>
          <a:p>
            <a:r>
              <a:rPr lang="en-US" sz="1800" dirty="0" smtClean="0"/>
              <a:t>Given the limits of development within the valley based on density restrictions in the Scott Valley specific plan:</a:t>
            </a:r>
          </a:p>
          <a:p>
            <a:endParaRPr lang="en-US" sz="1800" dirty="0"/>
          </a:p>
          <a:p>
            <a:pPr marL="0" indent="0">
              <a:buNone/>
            </a:pPr>
            <a:r>
              <a:rPr lang="en-US" sz="1800" dirty="0"/>
              <a:t>Conclude </a:t>
            </a:r>
            <a:r>
              <a:rPr lang="en-US" sz="1800" dirty="0" smtClean="0"/>
              <a:t>1) pumping </a:t>
            </a:r>
            <a:r>
              <a:rPr lang="en-US" sz="1800" dirty="0"/>
              <a:t>from </a:t>
            </a:r>
            <a:r>
              <a:rPr lang="en-US" sz="1800" dirty="0" smtClean="0"/>
              <a:t>domestic well sites </a:t>
            </a:r>
            <a:r>
              <a:rPr lang="en-US" sz="1800" dirty="0"/>
              <a:t>in </a:t>
            </a:r>
            <a:r>
              <a:rPr lang="en-US" sz="1800" dirty="0" smtClean="0"/>
              <a:t>reasonably </a:t>
            </a:r>
            <a:r>
              <a:rPr lang="en-US" sz="1800" dirty="0"/>
              <a:t>foreseeable </a:t>
            </a:r>
            <a:r>
              <a:rPr lang="en-US" sz="1800" dirty="0" smtClean="0"/>
              <a:t>domestic volumes will </a:t>
            </a:r>
            <a:r>
              <a:rPr lang="en-US" sz="1800" dirty="0"/>
              <a:t>not substantially impair or interfere with </a:t>
            </a:r>
            <a:r>
              <a:rPr lang="en-US" sz="1800" dirty="0" smtClean="0"/>
              <a:t>public </a:t>
            </a:r>
            <a:r>
              <a:rPr lang="en-US" sz="1800" dirty="0"/>
              <a:t>trust uses or values within interconnected downstream navigable waters, including the Scott </a:t>
            </a:r>
            <a:r>
              <a:rPr lang="en-US" sz="1800" dirty="0" smtClean="0"/>
              <a:t>River</a:t>
            </a:r>
            <a:r>
              <a:rPr lang="en-US" sz="1800" dirty="0"/>
              <a:t>; </a:t>
            </a:r>
            <a:r>
              <a:rPr lang="en-US" sz="1800" dirty="0" smtClean="0"/>
              <a:t>2</a:t>
            </a:r>
            <a:r>
              <a:rPr lang="en-US" sz="1800" dirty="0"/>
              <a:t>) feasible conditions </a:t>
            </a:r>
            <a:r>
              <a:rPr lang="en-US" sz="1800" dirty="0" smtClean="0"/>
              <a:t>on well casing diameter and domestic use limitation will be </a:t>
            </a:r>
            <a:r>
              <a:rPr lang="en-US" sz="1800" dirty="0"/>
              <a:t>imposed on </a:t>
            </a:r>
            <a:r>
              <a:rPr lang="en-US" sz="1800" dirty="0" smtClean="0"/>
              <a:t>domestic </a:t>
            </a:r>
            <a:r>
              <a:rPr lang="en-US" sz="1800" dirty="0"/>
              <a:t>well </a:t>
            </a:r>
            <a:r>
              <a:rPr lang="en-US" sz="1800" dirty="0" smtClean="0"/>
              <a:t>installations </a:t>
            </a:r>
            <a:r>
              <a:rPr lang="en-US" sz="1800" dirty="0"/>
              <a:t>to avoid or lessen any possible impairment or interference with downstream public trust uses or </a:t>
            </a:r>
            <a:r>
              <a:rPr lang="en-US" sz="1800" dirty="0" smtClean="0"/>
              <a:t>values; and 3) to the extent a proposed domestic well </a:t>
            </a:r>
            <a:r>
              <a:rPr lang="en-US" sz="1800" dirty="0"/>
              <a:t>may ultimately contribute to cumulative reductions in surface waters in downstream navigable waters, the production of groundwater </a:t>
            </a:r>
            <a:r>
              <a:rPr lang="en-US" sz="1800" dirty="0" smtClean="0"/>
              <a:t>for drinking, bathing, cooking, and other domestic uses on parcels in the valley is within the </a:t>
            </a:r>
            <a:r>
              <a:rPr lang="en-US" sz="1800" dirty="0"/>
              <a:t>public interest as </a:t>
            </a:r>
            <a:r>
              <a:rPr lang="en-US" sz="1800" dirty="0" smtClean="0"/>
              <a:t>these parcels hold </a:t>
            </a:r>
            <a:r>
              <a:rPr lang="en-US" sz="1800" dirty="0"/>
              <a:t>inchoate unexercised groundwater rights </a:t>
            </a:r>
            <a:r>
              <a:rPr lang="en-US" sz="1800" dirty="0" smtClean="0"/>
              <a:t>intended </a:t>
            </a:r>
            <a:r>
              <a:rPr lang="en-US" sz="1800" dirty="0"/>
              <a:t>to </a:t>
            </a:r>
            <a:r>
              <a:rPr lang="en-US" sz="1800" dirty="0" smtClean="0"/>
              <a:t>be put to beneficial use consistent </a:t>
            </a:r>
            <a:r>
              <a:rPr lang="en-US" sz="1800" dirty="0"/>
              <a:t>with Article X, section 2 of the California Constitution. </a:t>
            </a:r>
          </a:p>
          <a:p>
            <a:pPr marL="0" indent="0">
              <a:buNone/>
            </a:pPr>
            <a:r>
              <a:rPr lang="en-US" sz="1800" dirty="0" smtClean="0"/>
              <a:t>Recommend the Board direct staff to bring back public trust findings regarding de minimis domestic water use to be relied upon for Environmental Health Division’s issuance of domestic water well permits. </a:t>
            </a:r>
            <a:endParaRPr lang="en-US" sz="1800" dirty="0"/>
          </a:p>
        </p:txBody>
      </p:sp>
    </p:spTree>
    <p:extLst>
      <p:ext uri="{BB962C8B-B14F-4D97-AF65-F5344CB8AC3E}">
        <p14:creationId xmlns:p14="http://schemas.microsoft.com/office/powerpoint/2010/main" val="2308036736"/>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4318"/>
          </a:xfrm>
        </p:spPr>
        <p:txBody>
          <a:bodyPr>
            <a:noAutofit/>
          </a:bodyPr>
          <a:lstStyle/>
          <a:p>
            <a:pPr algn="ctr"/>
            <a:r>
              <a:rPr lang="en-US" sz="4000" b="1" dirty="0">
                <a:latin typeface="+mn-lt"/>
                <a:cs typeface="Calibri" panose="020F0502020204030204" pitchFamily="34" charset="0"/>
              </a:rPr>
              <a:t>C</a:t>
            </a:r>
            <a:r>
              <a:rPr lang="en-US" sz="4000" b="1" dirty="0" smtClean="0">
                <a:latin typeface="+mn-lt"/>
                <a:cs typeface="Calibri" panose="020F0502020204030204" pitchFamily="34" charset="0"/>
              </a:rPr>
              <a:t>onsideration of the Public </a:t>
            </a:r>
            <a:r>
              <a:rPr lang="en-US" sz="4000" b="1" dirty="0">
                <a:latin typeface="+mn-lt"/>
                <a:cs typeface="Calibri" panose="020F0502020204030204" pitchFamily="34" charset="0"/>
              </a:rPr>
              <a:t>T</a:t>
            </a:r>
            <a:r>
              <a:rPr lang="en-US" sz="4000" b="1" dirty="0" smtClean="0">
                <a:latin typeface="+mn-lt"/>
                <a:cs typeface="Calibri" panose="020F0502020204030204" pitchFamily="34" charset="0"/>
              </a:rPr>
              <a:t>rust </a:t>
            </a:r>
            <a:r>
              <a:rPr lang="en-US" sz="4000" b="1" dirty="0">
                <a:latin typeface="+mn-lt"/>
                <a:cs typeface="Calibri" panose="020F0502020204030204" pitchFamily="34" charset="0"/>
              </a:rPr>
              <a:t>D</a:t>
            </a:r>
            <a:r>
              <a:rPr lang="en-US" sz="4000" b="1" dirty="0" smtClean="0">
                <a:latin typeface="+mn-lt"/>
                <a:cs typeface="Calibri" panose="020F0502020204030204" pitchFamily="34" charset="0"/>
              </a:rPr>
              <a:t>octrine </a:t>
            </a:r>
            <a:br>
              <a:rPr lang="en-US" sz="4000" b="1" dirty="0" smtClean="0">
                <a:latin typeface="+mn-lt"/>
                <a:cs typeface="Calibri" panose="020F0502020204030204" pitchFamily="34" charset="0"/>
              </a:rPr>
            </a:br>
            <a:r>
              <a:rPr lang="en-US" sz="4000" b="1" dirty="0" smtClean="0">
                <a:latin typeface="+mn-lt"/>
                <a:cs typeface="Calibri" panose="020F0502020204030204" pitchFamily="34" charset="0"/>
              </a:rPr>
              <a:t>Agricultural wells</a:t>
            </a:r>
            <a:endParaRPr lang="en-US" sz="4000" b="1" dirty="0">
              <a:latin typeface="+mn-lt"/>
              <a:cs typeface="Calibri" panose="020F0502020204030204" pitchFamily="34" charset="0"/>
            </a:endParaRPr>
          </a:p>
        </p:txBody>
      </p:sp>
      <p:sp>
        <p:nvSpPr>
          <p:cNvPr id="3" name="Content Placeholder 2"/>
          <p:cNvSpPr>
            <a:spLocks noGrp="1"/>
          </p:cNvSpPr>
          <p:nvPr>
            <p:ph idx="1"/>
          </p:nvPr>
        </p:nvSpPr>
        <p:spPr>
          <a:xfrm>
            <a:off x="838200" y="1825625"/>
            <a:ext cx="10515600" cy="1646445"/>
          </a:xfrm>
        </p:spPr>
        <p:txBody>
          <a:bodyPr/>
          <a:lstStyle/>
          <a:p>
            <a:pPr marL="0" indent="0">
              <a:buNone/>
            </a:pPr>
            <a:r>
              <a:rPr lang="en-US" dirty="0"/>
              <a:t>C</a:t>
            </a:r>
            <a:r>
              <a:rPr lang="en-US" dirty="0" smtClean="0">
                <a:solidFill>
                  <a:schemeClr val="tx1"/>
                </a:solidFill>
              </a:rPr>
              <a:t>ounty of </a:t>
            </a:r>
            <a:r>
              <a:rPr lang="en-US" dirty="0" smtClean="0"/>
              <a:t>S</a:t>
            </a:r>
            <a:r>
              <a:rPr lang="en-US" dirty="0" smtClean="0">
                <a:solidFill>
                  <a:schemeClr val="tx1"/>
                </a:solidFill>
              </a:rPr>
              <a:t>iskiyou contracted with Larry </a:t>
            </a:r>
            <a:r>
              <a:rPr lang="en-US" dirty="0"/>
              <a:t>W</a:t>
            </a:r>
            <a:r>
              <a:rPr lang="en-US" dirty="0" smtClean="0">
                <a:solidFill>
                  <a:schemeClr val="tx1"/>
                </a:solidFill>
              </a:rPr>
              <a:t>alker and associates to develop a groundwater modeling tool for the purpose of assisting us to make sound decisions associated with groundwater well permitting regarding impacts to the Scott River. </a:t>
            </a:r>
          </a:p>
          <a:p>
            <a:endParaRPr lang="en-US" dirty="0"/>
          </a:p>
          <a:p>
            <a:endParaRPr lang="en-US" dirty="0"/>
          </a:p>
        </p:txBody>
      </p:sp>
      <p:sp>
        <p:nvSpPr>
          <p:cNvPr id="4" name="Title 1"/>
          <p:cNvSpPr txBox="1">
            <a:spLocks/>
          </p:cNvSpPr>
          <p:nvPr/>
        </p:nvSpPr>
        <p:spPr bwMode="auto">
          <a:xfrm>
            <a:off x="371061" y="5089129"/>
            <a:ext cx="11449878" cy="182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l" rtl="0" eaLnBrk="1" fontAlgn="base" hangingPunct="1">
              <a:spcBef>
                <a:spcPct val="0"/>
              </a:spcBef>
              <a:spcAft>
                <a:spcPct val="0"/>
              </a:spcAft>
              <a:defRPr sz="3600" b="1">
                <a:solidFill>
                  <a:srgbClr val="1B3360"/>
                </a:solidFill>
                <a:latin typeface="+mj-lt"/>
                <a:ea typeface="+mj-ea"/>
                <a:cs typeface="+mj-cs"/>
              </a:defRPr>
            </a:lvl1pPr>
            <a:lvl2pPr algn="l" rtl="0" eaLnBrk="1" fontAlgn="base" hangingPunct="1">
              <a:spcBef>
                <a:spcPct val="0"/>
              </a:spcBef>
              <a:spcAft>
                <a:spcPct val="0"/>
              </a:spcAft>
              <a:defRPr sz="4000" b="1">
                <a:solidFill>
                  <a:srgbClr val="000080"/>
                </a:solidFill>
                <a:latin typeface="Arial" pitchFamily="34" charset="0"/>
              </a:defRPr>
            </a:lvl2pPr>
            <a:lvl3pPr algn="l" rtl="0" eaLnBrk="1" fontAlgn="base" hangingPunct="1">
              <a:spcBef>
                <a:spcPct val="0"/>
              </a:spcBef>
              <a:spcAft>
                <a:spcPct val="0"/>
              </a:spcAft>
              <a:defRPr sz="4000" b="1">
                <a:solidFill>
                  <a:srgbClr val="000080"/>
                </a:solidFill>
                <a:latin typeface="Arial" pitchFamily="34" charset="0"/>
              </a:defRPr>
            </a:lvl3pPr>
            <a:lvl4pPr algn="l" rtl="0" eaLnBrk="1" fontAlgn="base" hangingPunct="1">
              <a:spcBef>
                <a:spcPct val="0"/>
              </a:spcBef>
              <a:spcAft>
                <a:spcPct val="0"/>
              </a:spcAft>
              <a:defRPr sz="4000" b="1">
                <a:solidFill>
                  <a:srgbClr val="000080"/>
                </a:solidFill>
                <a:latin typeface="Arial" pitchFamily="34" charset="0"/>
              </a:defRPr>
            </a:lvl4pPr>
            <a:lvl5pPr algn="l" rtl="0" eaLnBrk="1" fontAlgn="base" hangingPunct="1">
              <a:spcBef>
                <a:spcPct val="0"/>
              </a:spcBef>
              <a:spcAft>
                <a:spcPct val="0"/>
              </a:spcAft>
              <a:defRPr sz="4000" b="1">
                <a:solidFill>
                  <a:srgbClr val="000080"/>
                </a:solidFill>
                <a:latin typeface="Arial" pitchFamily="34" charset="0"/>
              </a:defRPr>
            </a:lvl5pPr>
            <a:lvl6pPr marL="457200" algn="l" rtl="0" eaLnBrk="1" fontAlgn="base" hangingPunct="1">
              <a:spcBef>
                <a:spcPct val="0"/>
              </a:spcBef>
              <a:spcAft>
                <a:spcPct val="0"/>
              </a:spcAft>
              <a:defRPr sz="4000" b="1">
                <a:solidFill>
                  <a:srgbClr val="000080"/>
                </a:solidFill>
                <a:latin typeface="Arial" pitchFamily="34" charset="0"/>
              </a:defRPr>
            </a:lvl6pPr>
            <a:lvl7pPr marL="914400" algn="l" rtl="0" eaLnBrk="1" fontAlgn="base" hangingPunct="1">
              <a:spcBef>
                <a:spcPct val="0"/>
              </a:spcBef>
              <a:spcAft>
                <a:spcPct val="0"/>
              </a:spcAft>
              <a:defRPr sz="4000" b="1">
                <a:solidFill>
                  <a:srgbClr val="000080"/>
                </a:solidFill>
                <a:latin typeface="Arial" pitchFamily="34" charset="0"/>
              </a:defRPr>
            </a:lvl7pPr>
            <a:lvl8pPr marL="1371600" algn="l" rtl="0" eaLnBrk="1" fontAlgn="base" hangingPunct="1">
              <a:spcBef>
                <a:spcPct val="0"/>
              </a:spcBef>
              <a:spcAft>
                <a:spcPct val="0"/>
              </a:spcAft>
              <a:defRPr sz="4000" b="1">
                <a:solidFill>
                  <a:srgbClr val="000080"/>
                </a:solidFill>
                <a:latin typeface="Arial" pitchFamily="34" charset="0"/>
              </a:defRPr>
            </a:lvl8pPr>
            <a:lvl9pPr marL="1828800" algn="l" rtl="0" eaLnBrk="1" fontAlgn="base" hangingPunct="1">
              <a:spcBef>
                <a:spcPct val="0"/>
              </a:spcBef>
              <a:spcAft>
                <a:spcPct val="0"/>
              </a:spcAft>
              <a:defRPr sz="4000" b="1">
                <a:solidFill>
                  <a:srgbClr val="000080"/>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1B3360"/>
                </a:solidFill>
                <a:effectLst/>
                <a:uLnTx/>
                <a:uFillTx/>
                <a:latin typeface="Arial"/>
                <a:ea typeface="+mj-ea"/>
                <a:cs typeface="+mj-cs"/>
              </a:rPr>
              <a:t/>
            </a:r>
            <a:br>
              <a:rPr kumimoji="0" lang="en-US" sz="3600" b="1" i="0" u="none" strike="noStrike" kern="0" cap="none" spc="0" normalizeH="0" baseline="0" noProof="0" dirty="0" smtClean="0">
                <a:ln>
                  <a:noFill/>
                </a:ln>
                <a:solidFill>
                  <a:srgbClr val="1B3360"/>
                </a:solidFill>
                <a:effectLst/>
                <a:uLnTx/>
                <a:uFillTx/>
                <a:latin typeface="Arial"/>
                <a:ea typeface="+mj-ea"/>
                <a:cs typeface="+mj-cs"/>
              </a:rPr>
            </a:br>
            <a:r>
              <a:rPr kumimoji="0" lang="en-US" sz="3600" b="1" i="0" u="none" strike="noStrike" kern="0" cap="none" spc="0" normalizeH="0" baseline="0" noProof="0" dirty="0" smtClean="0">
                <a:ln>
                  <a:noFill/>
                </a:ln>
                <a:solidFill>
                  <a:srgbClr val="1B3360"/>
                </a:solidFill>
                <a:effectLst/>
                <a:uLnTx/>
                <a:uFillTx/>
                <a:latin typeface="Arial"/>
                <a:ea typeface="+mj-ea"/>
                <a:cs typeface="+mj-cs"/>
              </a:rPr>
              <a:t/>
            </a:r>
            <a:br>
              <a:rPr kumimoji="0" lang="en-US" sz="3600" b="1" i="0" u="none" strike="noStrike" kern="0" cap="none" spc="0" normalizeH="0" baseline="0" noProof="0" dirty="0" smtClean="0">
                <a:ln>
                  <a:noFill/>
                </a:ln>
                <a:solidFill>
                  <a:srgbClr val="1B3360"/>
                </a:solidFill>
                <a:effectLst/>
                <a:uLnTx/>
                <a:uFillTx/>
                <a:latin typeface="Arial"/>
                <a:ea typeface="+mj-ea"/>
                <a:cs typeface="+mj-cs"/>
              </a:rPr>
            </a:br>
            <a:r>
              <a:rPr kumimoji="0" lang="en-US" sz="3600" b="1" i="0" u="none" strike="noStrike" kern="0" cap="none" spc="0" normalizeH="0" baseline="0" noProof="0" dirty="0" smtClean="0">
                <a:ln>
                  <a:noFill/>
                </a:ln>
                <a:solidFill>
                  <a:srgbClr val="1B3360"/>
                </a:solidFill>
                <a:effectLst/>
                <a:uLnTx/>
                <a:uFillTx/>
                <a:latin typeface="Arial"/>
                <a:ea typeface="+mj-ea"/>
                <a:cs typeface="+mj-cs"/>
              </a:rPr>
              <a:t/>
            </a:r>
            <a:br>
              <a:rPr kumimoji="0" lang="en-US" sz="3600" b="1" i="0" u="none" strike="noStrike" kern="0" cap="none" spc="0" normalizeH="0" baseline="0" noProof="0" dirty="0" smtClean="0">
                <a:ln>
                  <a:noFill/>
                </a:ln>
                <a:solidFill>
                  <a:srgbClr val="1B3360"/>
                </a:solidFill>
                <a:effectLst/>
                <a:uLnTx/>
                <a:uFillTx/>
                <a:latin typeface="Arial"/>
                <a:ea typeface="+mj-ea"/>
                <a:cs typeface="+mj-cs"/>
              </a:rPr>
            </a:br>
            <a:r>
              <a:rPr kumimoji="0" lang="en-US" sz="3600" b="1" i="0" u="none" strike="noStrike" kern="0" cap="none" spc="0" normalizeH="0" baseline="0" noProof="0" dirty="0" smtClean="0">
                <a:ln>
                  <a:noFill/>
                </a:ln>
                <a:solidFill>
                  <a:srgbClr val="1B3360"/>
                </a:solidFill>
                <a:effectLst/>
                <a:uLnTx/>
                <a:uFillTx/>
                <a:latin typeface="Arial"/>
                <a:ea typeface="+mj-ea"/>
                <a:cs typeface="+mj-cs"/>
              </a:rPr>
              <a:t> Demonstration of Groundwater Modeling Results of Potential Groundwater Pumping Impacts on Scott Valley Streamflow</a:t>
            </a:r>
          </a:p>
          <a:p>
            <a:pPr marL="0" marR="0" lvl="0" indent="0" defTabSz="914400" rtl="0" eaLnBrk="1" fontAlgn="base" latinLnBrk="0" hangingPunct="1">
              <a:lnSpc>
                <a:spcPct val="100000"/>
              </a:lnSpc>
              <a:spcBef>
                <a:spcPct val="0"/>
              </a:spcBef>
              <a:spcAft>
                <a:spcPct val="0"/>
              </a:spcAft>
              <a:buClrTx/>
              <a:buSzTx/>
              <a:buFontTx/>
              <a:buNone/>
              <a:tabLst/>
              <a:defRPr/>
            </a:pPr>
            <a:r>
              <a:rPr lang="en-US" sz="2400" kern="0" dirty="0" smtClean="0">
                <a:latin typeface="Arial"/>
              </a:rPr>
              <a:t>Presented to the BOS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1B3360"/>
                </a:solidFill>
                <a:effectLst/>
                <a:uLnTx/>
                <a:uFillTx/>
                <a:latin typeface="Arial"/>
              </a:rPr>
              <a:t>May</a:t>
            </a:r>
            <a:r>
              <a:rPr kumimoji="0" lang="en-US" sz="2400" b="1" i="0" u="none" strike="noStrike" kern="0" cap="none" spc="0" normalizeH="0" noProof="0" dirty="0" smtClean="0">
                <a:ln>
                  <a:noFill/>
                </a:ln>
                <a:solidFill>
                  <a:srgbClr val="1B3360"/>
                </a:solidFill>
                <a:effectLst/>
                <a:uLnTx/>
                <a:uFillTx/>
                <a:latin typeface="Arial"/>
              </a:rPr>
              <a:t> 21, 2021</a:t>
            </a:r>
            <a:endParaRPr kumimoji="0" lang="en-US" sz="2400" b="1" i="0" u="none" strike="noStrike" kern="0" cap="none" spc="0" normalizeH="0" baseline="0" noProof="0" dirty="0" smtClean="0">
              <a:ln>
                <a:noFill/>
              </a:ln>
              <a:solidFill>
                <a:srgbClr val="1B3360"/>
              </a:solidFill>
              <a:effectLst/>
              <a:uLnTx/>
              <a:uFillTx/>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1B3360"/>
              </a:solidFill>
              <a:effectLst/>
              <a:uLnTx/>
              <a:uFillTx/>
              <a:latin typeface="Arial"/>
              <a:ea typeface="+mj-ea"/>
              <a:cs typeface="+mj-cs"/>
            </a:endParaRPr>
          </a:p>
        </p:txBody>
      </p:sp>
      <p:sp>
        <p:nvSpPr>
          <p:cNvPr id="5" name="TextBox 4">
            <a:extLst>
              <a:ext uri="{FF2B5EF4-FFF2-40B4-BE49-F238E27FC236}">
                <a16:creationId xmlns:a16="http://schemas.microsoft.com/office/drawing/2014/main" id="{9CA7D0CC-89D4-4210-8115-6EEA704D2D2B}"/>
              </a:ext>
            </a:extLst>
          </p:cNvPr>
          <p:cNvSpPr txBox="1"/>
          <p:nvPr/>
        </p:nvSpPr>
        <p:spPr>
          <a:xfrm>
            <a:off x="5844512" y="5540894"/>
            <a:ext cx="5294585" cy="923330"/>
          </a:xfrm>
          <a:prstGeom prst="rect">
            <a:avLst/>
          </a:prstGeom>
          <a:noFill/>
        </p:spPr>
        <p:txBody>
          <a:bodyPr wrap="square" rtlCol="0">
            <a:spAutoFit/>
          </a:bodyPr>
          <a:lstStyle/>
          <a:p>
            <a:pPr algn="ctr" defTabSz="457200"/>
            <a:r>
              <a:rPr lang="en-US" dirty="0">
                <a:solidFill>
                  <a:srgbClr val="1B3360"/>
                </a:solidFill>
                <a:latin typeface="Arial"/>
              </a:rPr>
              <a:t>Stephen Maples (LWA, now Sonoma Water), Douglas Tolley (UC Davis, now DBSA), Laura Foglia (LWA), Thomas Harter (UCD)</a:t>
            </a:r>
          </a:p>
        </p:txBody>
      </p:sp>
    </p:spTree>
    <p:extLst>
      <p:ext uri="{BB962C8B-B14F-4D97-AF65-F5344CB8AC3E}">
        <p14:creationId xmlns:p14="http://schemas.microsoft.com/office/powerpoint/2010/main" val="1641281274"/>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14906D-510C-4CD7-984E-D16A4DF61206}"/>
              </a:ext>
            </a:extLst>
          </p:cNvPr>
          <p:cNvSpPr txBox="1"/>
          <p:nvPr/>
        </p:nvSpPr>
        <p:spPr>
          <a:xfrm>
            <a:off x="1901560" y="120905"/>
            <a:ext cx="8519391" cy="523220"/>
          </a:xfrm>
          <a:prstGeom prst="rect">
            <a:avLst/>
          </a:prstGeom>
          <a:noFill/>
        </p:spPr>
        <p:txBody>
          <a:bodyPr wrap="square" rtlCol="0">
            <a:spAutoFit/>
          </a:bodyPr>
          <a:lstStyle/>
          <a:p>
            <a:pPr defTabSz="457200"/>
            <a:r>
              <a:rPr lang="en-US" sz="2800" dirty="0">
                <a:solidFill>
                  <a:srgbClr val="1B3360"/>
                </a:solidFill>
                <a:latin typeface="Arial"/>
              </a:rPr>
              <a:t>How does groundwater pumping impact streamflow?</a:t>
            </a:r>
          </a:p>
        </p:txBody>
      </p:sp>
      <p:sp>
        <p:nvSpPr>
          <p:cNvPr id="6" name="Rectangle 5">
            <a:extLst>
              <a:ext uri="{FF2B5EF4-FFF2-40B4-BE49-F238E27FC236}">
                <a16:creationId xmlns:a16="http://schemas.microsoft.com/office/drawing/2014/main" id="{F262CE0C-A454-41FF-A23F-BA71F0797179}"/>
              </a:ext>
            </a:extLst>
          </p:cNvPr>
          <p:cNvSpPr/>
          <p:nvPr/>
        </p:nvSpPr>
        <p:spPr bwMode="auto">
          <a:xfrm>
            <a:off x="1901559" y="1321455"/>
            <a:ext cx="8424278" cy="24187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1B3360"/>
              </a:solidFill>
              <a:latin typeface="Verdana" pitchFamily="34" charset="0"/>
            </a:endParaRPr>
          </a:p>
        </p:txBody>
      </p:sp>
      <p:pic>
        <p:nvPicPr>
          <p:cNvPr id="5" name="Picture 4" descr="A close up of a piece of paper&#10;&#10;Description automatically generated">
            <a:extLst>
              <a:ext uri="{FF2B5EF4-FFF2-40B4-BE49-F238E27FC236}">
                <a16:creationId xmlns:a16="http://schemas.microsoft.com/office/drawing/2014/main" id="{E4FCC56B-645B-4A06-B842-BD7A7FB968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21" r="1620" b="3208"/>
          <a:stretch/>
        </p:blipFill>
        <p:spPr>
          <a:xfrm>
            <a:off x="2745610" y="695496"/>
            <a:ext cx="6736176" cy="3737831"/>
          </a:xfrm>
          <a:prstGeom prst="rect">
            <a:avLst/>
          </a:prstGeom>
        </p:spPr>
      </p:pic>
      <p:sp>
        <p:nvSpPr>
          <p:cNvPr id="7" name="TextBox 6">
            <a:extLst>
              <a:ext uri="{FF2B5EF4-FFF2-40B4-BE49-F238E27FC236}">
                <a16:creationId xmlns:a16="http://schemas.microsoft.com/office/drawing/2014/main" id="{1D899363-428F-46C0-9546-5741A55DA52D}"/>
              </a:ext>
            </a:extLst>
          </p:cNvPr>
          <p:cNvSpPr txBox="1"/>
          <p:nvPr/>
        </p:nvSpPr>
        <p:spPr>
          <a:xfrm>
            <a:off x="1979609" y="4613437"/>
            <a:ext cx="8232783" cy="2123658"/>
          </a:xfrm>
          <a:prstGeom prst="rect">
            <a:avLst/>
          </a:prstGeom>
          <a:noFill/>
        </p:spPr>
        <p:txBody>
          <a:bodyPr wrap="square" rtlCol="0">
            <a:spAutoFit/>
          </a:bodyPr>
          <a:lstStyle/>
          <a:p>
            <a:pPr algn="ctr" defTabSz="457200"/>
            <a:r>
              <a:rPr lang="en-US" sz="2000" dirty="0">
                <a:solidFill>
                  <a:srgbClr val="1B3360"/>
                </a:solidFill>
                <a:latin typeface="Arial"/>
              </a:rPr>
              <a:t>Pumping can increase infiltration of surface water to the groundwater system, or reduce exfiltration of groundwater to surface water …</a:t>
            </a:r>
          </a:p>
          <a:p>
            <a:pPr algn="ctr" defTabSz="457200"/>
            <a:r>
              <a:rPr lang="en-US" sz="1600" dirty="0">
                <a:solidFill>
                  <a:srgbClr val="1B3360"/>
                </a:solidFill>
                <a:latin typeface="Arial"/>
              </a:rPr>
              <a:t> </a:t>
            </a:r>
          </a:p>
          <a:p>
            <a:pPr algn="ctr" defTabSz="457200"/>
            <a:r>
              <a:rPr lang="en-US" sz="2000" dirty="0">
                <a:solidFill>
                  <a:srgbClr val="1B3360"/>
                </a:solidFill>
                <a:latin typeface="Arial"/>
              </a:rPr>
              <a:t> … known as “</a:t>
            </a:r>
            <a:r>
              <a:rPr lang="en-US" sz="2000" i="1" dirty="0">
                <a:solidFill>
                  <a:srgbClr val="1B3360"/>
                </a:solidFill>
                <a:latin typeface="Arial"/>
              </a:rPr>
              <a:t>Surface Water Depletion.</a:t>
            </a:r>
            <a:r>
              <a:rPr lang="en-US" sz="2000" dirty="0">
                <a:solidFill>
                  <a:srgbClr val="1B3360"/>
                </a:solidFill>
                <a:latin typeface="Arial"/>
              </a:rPr>
              <a:t>”</a:t>
            </a:r>
          </a:p>
          <a:p>
            <a:pPr algn="ctr" defTabSz="457200"/>
            <a:endParaRPr lang="en-US" sz="1600" dirty="0">
              <a:solidFill>
                <a:srgbClr val="1B3360"/>
              </a:solidFill>
              <a:latin typeface="Arial"/>
            </a:endParaRPr>
          </a:p>
          <a:p>
            <a:pPr algn="ctr" defTabSz="457200"/>
            <a:r>
              <a:rPr lang="en-US" sz="2000" dirty="0">
                <a:solidFill>
                  <a:srgbClr val="1B3360"/>
                </a:solidFill>
                <a:latin typeface="Arial"/>
              </a:rPr>
              <a:t>Depletion is a function of multiple factors, including proximity to the river, pumping rate, climatology, and local geology.</a:t>
            </a:r>
          </a:p>
        </p:txBody>
      </p:sp>
    </p:spTree>
    <p:extLst>
      <p:ext uri="{BB962C8B-B14F-4D97-AF65-F5344CB8AC3E}">
        <p14:creationId xmlns:p14="http://schemas.microsoft.com/office/powerpoint/2010/main" val="63875666"/>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9609"/>
            <a:ext cx="9144000" cy="839972"/>
          </a:xfrm>
        </p:spPr>
        <p:txBody>
          <a:bodyPr>
            <a:normAutofit/>
          </a:bodyPr>
          <a:lstStyle/>
          <a:p>
            <a:r>
              <a:rPr lang="en-US" sz="4000" b="1" dirty="0" smtClean="0">
                <a:latin typeface="+mn-lt"/>
              </a:rPr>
              <a:t>Public Trust Doctrine</a:t>
            </a:r>
            <a:endParaRPr lang="en-US" sz="4000" b="1" dirty="0">
              <a:latin typeface="+mn-lt"/>
            </a:endParaRPr>
          </a:p>
        </p:txBody>
      </p:sp>
      <p:sp>
        <p:nvSpPr>
          <p:cNvPr id="3" name="Subtitle 2"/>
          <p:cNvSpPr>
            <a:spLocks noGrp="1"/>
          </p:cNvSpPr>
          <p:nvPr>
            <p:ph type="subTitle" idx="1"/>
          </p:nvPr>
        </p:nvSpPr>
        <p:spPr>
          <a:xfrm>
            <a:off x="6794204" y="1584250"/>
            <a:ext cx="5139069" cy="4987739"/>
          </a:xfrm>
        </p:spPr>
        <p:txBody>
          <a:bodyPr/>
          <a:lstStyle/>
          <a:p>
            <a:r>
              <a:rPr lang="en-US" dirty="0" smtClean="0"/>
              <a:t>The origins of the Public </a:t>
            </a:r>
            <a:r>
              <a:rPr lang="en-US" dirty="0"/>
              <a:t>T</a:t>
            </a:r>
            <a:r>
              <a:rPr lang="en-US" dirty="0" smtClean="0"/>
              <a:t>rust </a:t>
            </a:r>
            <a:r>
              <a:rPr lang="en-US" dirty="0"/>
              <a:t>Doctrine </a:t>
            </a:r>
            <a:r>
              <a:rPr lang="en-US" dirty="0" smtClean="0"/>
              <a:t>can be traced back to the</a:t>
            </a:r>
            <a:r>
              <a:rPr lang="en-US" dirty="0"/>
              <a:t> </a:t>
            </a:r>
            <a:r>
              <a:rPr lang="en-US" b="1" dirty="0"/>
              <a:t>the </a:t>
            </a:r>
            <a:r>
              <a:rPr lang="en-US" b="1" dirty="0" smtClean="0"/>
              <a:t>Roman </a:t>
            </a:r>
            <a:r>
              <a:rPr lang="en-US" b="1" dirty="0"/>
              <a:t>Empire</a:t>
            </a:r>
            <a:r>
              <a:rPr lang="en-US" dirty="0"/>
              <a:t> 1500 years ago</a:t>
            </a:r>
            <a:r>
              <a:rPr lang="en-US" dirty="0" smtClean="0"/>
              <a:t>.</a:t>
            </a:r>
          </a:p>
          <a:p>
            <a:endParaRPr lang="en-US" dirty="0"/>
          </a:p>
          <a:p>
            <a:r>
              <a:rPr lang="en-US" sz="2800" dirty="0" smtClean="0"/>
              <a:t>“The </a:t>
            </a:r>
            <a:r>
              <a:rPr lang="en-US" sz="2800" dirty="0"/>
              <a:t>air, the water, and the sea are all common to the public and is entitled to be used by anyone due to the law of nature</a:t>
            </a:r>
            <a:r>
              <a:rPr lang="en-US" sz="2800" dirty="0" smtClean="0"/>
              <a:t>”</a:t>
            </a:r>
            <a:endParaRPr lang="en-US" sz="2800" b="1" dirty="0"/>
          </a:p>
          <a:p>
            <a:endParaRPr lang="en-US" dirty="0"/>
          </a:p>
        </p:txBody>
      </p:sp>
      <p:pic>
        <p:nvPicPr>
          <p:cNvPr id="1030" name="Picture 6" descr="https://blogs.cornell.edu/publictrustpractice/files/2018/09/PTD-24kdiwl-1024x57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33" y="1584251"/>
            <a:ext cx="6344996" cy="4987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652543"/>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8C19F-2D60-4AFB-8A8C-DC48CCBB39DE}"/>
              </a:ext>
            </a:extLst>
          </p:cNvPr>
          <p:cNvSpPr/>
          <p:nvPr/>
        </p:nvSpPr>
        <p:spPr bwMode="auto">
          <a:xfrm>
            <a:off x="520995" y="213662"/>
            <a:ext cx="9610416" cy="77516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800" b="1" dirty="0">
                <a:cs typeface="Calibri" panose="020F0502020204030204" pitchFamily="34" charset="0"/>
              </a:rPr>
              <a:t>G</a:t>
            </a:r>
            <a:r>
              <a:rPr lang="en-US" sz="2800" b="1" dirty="0" smtClean="0">
                <a:cs typeface="Calibri" panose="020F0502020204030204" pitchFamily="34" charset="0"/>
              </a:rPr>
              <a:t>roundwater modeling tool created to assist public trust doctrine decisions</a:t>
            </a:r>
          </a:p>
          <a:p>
            <a:pPr algn="ctr" eaLnBrk="0" fontAlgn="base" hangingPunct="0">
              <a:spcBef>
                <a:spcPct val="0"/>
              </a:spcBef>
              <a:spcAft>
                <a:spcPct val="0"/>
              </a:spcAft>
            </a:pPr>
            <a:r>
              <a:rPr lang="en-US" sz="2000" b="1" dirty="0" smtClean="0">
                <a:cs typeface="Calibri" panose="020F0502020204030204" pitchFamily="34" charset="0"/>
              </a:rPr>
              <a:t>Scott Valley Integrated Hydrologic Model (SVIHM)</a:t>
            </a:r>
            <a:endParaRPr lang="en-US" sz="2000" b="1" dirty="0">
              <a:cs typeface="Calibri" panose="020F0502020204030204" pitchFamily="34" charset="0"/>
            </a:endParaRPr>
          </a:p>
        </p:txBody>
      </p:sp>
      <p:sp>
        <p:nvSpPr>
          <p:cNvPr id="3" name="Content Placeholder 2">
            <a:extLst>
              <a:ext uri="{FF2B5EF4-FFF2-40B4-BE49-F238E27FC236}">
                <a16:creationId xmlns:a16="http://schemas.microsoft.com/office/drawing/2014/main" id="{30D93C9E-6273-4446-8250-3B4605CD6F45}"/>
              </a:ext>
            </a:extLst>
          </p:cNvPr>
          <p:cNvSpPr>
            <a:spLocks noGrp="1"/>
          </p:cNvSpPr>
          <p:nvPr>
            <p:ph idx="1"/>
          </p:nvPr>
        </p:nvSpPr>
        <p:spPr>
          <a:xfrm>
            <a:off x="430354" y="1520456"/>
            <a:ext cx="3809937" cy="2298511"/>
          </a:xfrm>
        </p:spPr>
        <p:txBody>
          <a:bodyPr>
            <a:normAutofit fontScale="77500" lnSpcReduction="20000"/>
          </a:bodyPr>
          <a:lstStyle/>
          <a:p>
            <a:pPr marL="0" indent="0">
              <a:buNone/>
            </a:pPr>
            <a:r>
              <a:rPr lang="en-US" sz="2400" dirty="0" smtClean="0"/>
              <a:t>County contracted with LWA to develop a modeling tool to assist with our decision making process.</a:t>
            </a:r>
          </a:p>
          <a:p>
            <a:pPr marL="0" indent="0" algn="r">
              <a:buNone/>
            </a:pPr>
            <a:endParaRPr lang="en-US" sz="2400" dirty="0" smtClean="0"/>
          </a:p>
          <a:p>
            <a:pPr marL="0" indent="0" algn="ctr">
              <a:buNone/>
            </a:pPr>
            <a:r>
              <a:rPr lang="en-US" sz="3000" b="1" dirty="0" smtClean="0"/>
              <a:t> Where </a:t>
            </a:r>
            <a:r>
              <a:rPr lang="en-US" sz="3000" b="1" dirty="0"/>
              <a:t>in the Scott Valley is </a:t>
            </a:r>
            <a:r>
              <a:rPr lang="en-US" sz="3000" b="1" dirty="0" smtClean="0"/>
              <a:t>an agricultural </a:t>
            </a:r>
            <a:r>
              <a:rPr lang="en-US" sz="3000" b="1" dirty="0"/>
              <a:t>well pumping 50 gallons per minute most impactful?</a:t>
            </a:r>
          </a:p>
        </p:txBody>
      </p:sp>
      <p:pic>
        <p:nvPicPr>
          <p:cNvPr id="7" name="Picture 6">
            <a:extLst>
              <a:ext uri="{FF2B5EF4-FFF2-40B4-BE49-F238E27FC236}">
                <a16:creationId xmlns:a16="http://schemas.microsoft.com/office/drawing/2014/main" id="{6D09C4FA-7CFA-4148-82A9-BD98C99FFF4E}"/>
              </a:ext>
            </a:extLst>
          </p:cNvPr>
          <p:cNvPicPr>
            <a:picLocks noChangeAspect="1"/>
          </p:cNvPicPr>
          <p:nvPr/>
        </p:nvPicPr>
        <p:blipFill rotWithShape="1">
          <a:blip r:embed="rId2"/>
          <a:srcRect l="15694" t="4772" r="30468" b="21712"/>
          <a:stretch/>
        </p:blipFill>
        <p:spPr>
          <a:xfrm>
            <a:off x="5752054" y="1105786"/>
            <a:ext cx="4379357" cy="5752215"/>
          </a:xfrm>
          <a:prstGeom prst="rect">
            <a:avLst/>
          </a:prstGeom>
        </p:spPr>
      </p:pic>
      <p:sp>
        <p:nvSpPr>
          <p:cNvPr id="8" name="TextBox 7">
            <a:extLst>
              <a:ext uri="{FF2B5EF4-FFF2-40B4-BE49-F238E27FC236}">
                <a16:creationId xmlns:a16="http://schemas.microsoft.com/office/drawing/2014/main" id="{3BED650D-B489-4EC9-ACB1-C5DD3C63BD1B}"/>
              </a:ext>
            </a:extLst>
          </p:cNvPr>
          <p:cNvSpPr txBox="1"/>
          <p:nvPr/>
        </p:nvSpPr>
        <p:spPr>
          <a:xfrm>
            <a:off x="8042246" y="2710971"/>
            <a:ext cx="577402" cy="1107996"/>
          </a:xfrm>
          <a:prstGeom prst="rect">
            <a:avLst/>
          </a:prstGeom>
          <a:noFill/>
        </p:spPr>
        <p:txBody>
          <a:bodyPr wrap="none" rtlCol="0">
            <a:spAutoFit/>
          </a:bodyPr>
          <a:lstStyle/>
          <a:p>
            <a:r>
              <a:rPr lang="en-US" sz="6600" dirty="0">
                <a:solidFill>
                  <a:schemeClr val="bg1"/>
                </a:solidFill>
              </a:rPr>
              <a:t>?</a:t>
            </a:r>
          </a:p>
        </p:txBody>
      </p:sp>
      <p:sp>
        <p:nvSpPr>
          <p:cNvPr id="10" name="TextBox 9">
            <a:extLst>
              <a:ext uri="{FF2B5EF4-FFF2-40B4-BE49-F238E27FC236}">
                <a16:creationId xmlns:a16="http://schemas.microsoft.com/office/drawing/2014/main" id="{C82E9214-28C0-4024-BFDB-5C864AF79BDA}"/>
              </a:ext>
            </a:extLst>
          </p:cNvPr>
          <p:cNvSpPr txBox="1"/>
          <p:nvPr/>
        </p:nvSpPr>
        <p:spPr>
          <a:xfrm>
            <a:off x="1384093" y="4181737"/>
            <a:ext cx="2554959" cy="2031325"/>
          </a:xfrm>
          <a:prstGeom prst="rect">
            <a:avLst/>
          </a:prstGeom>
          <a:solidFill>
            <a:schemeClr val="bg1"/>
          </a:solidFill>
          <a:ln>
            <a:solidFill>
              <a:schemeClr val="tx1"/>
            </a:solidFill>
          </a:ln>
        </p:spPr>
        <p:txBody>
          <a:bodyPr wrap="square" rtlCol="0">
            <a:spAutoFit/>
          </a:bodyPr>
          <a:lstStyle/>
          <a:p>
            <a:pPr algn="ctr"/>
            <a:r>
              <a:rPr lang="en-US" dirty="0">
                <a:solidFill>
                  <a:srgbClr val="FF0000"/>
                </a:solidFill>
              </a:rPr>
              <a:t>The model can provide initial reconnaissance about the locations where a hypothetical well would be more or less impactful on streamflow</a:t>
            </a:r>
          </a:p>
        </p:txBody>
      </p:sp>
    </p:spTree>
    <p:extLst>
      <p:ext uri="{BB962C8B-B14F-4D97-AF65-F5344CB8AC3E}">
        <p14:creationId xmlns:p14="http://schemas.microsoft.com/office/powerpoint/2010/main" val="34504994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616DB6-D3FC-4870-81DD-516FE4E4659C}"/>
              </a:ext>
            </a:extLst>
          </p:cNvPr>
          <p:cNvSpPr/>
          <p:nvPr/>
        </p:nvSpPr>
        <p:spPr bwMode="auto">
          <a:xfrm>
            <a:off x="1901559" y="1321455"/>
            <a:ext cx="8424278" cy="24187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1B3360"/>
              </a:solidFill>
              <a:latin typeface="Verdana" pitchFamily="34" charset="0"/>
            </a:endParaRPr>
          </a:p>
        </p:txBody>
      </p:sp>
      <p:pic>
        <p:nvPicPr>
          <p:cNvPr id="5" name="Picture 4">
            <a:extLst>
              <a:ext uri="{FF2B5EF4-FFF2-40B4-BE49-F238E27FC236}">
                <a16:creationId xmlns:a16="http://schemas.microsoft.com/office/drawing/2014/main" id="{E7DC30DB-916D-4F53-A4D9-02A0E67BCE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27463" y="334317"/>
            <a:ext cx="5040536" cy="6523683"/>
          </a:xfrm>
          <a:prstGeom prst="rect">
            <a:avLst/>
          </a:prstGeom>
        </p:spPr>
      </p:pic>
      <p:sp>
        <p:nvSpPr>
          <p:cNvPr id="3" name="TextBox 2">
            <a:extLst>
              <a:ext uri="{FF2B5EF4-FFF2-40B4-BE49-F238E27FC236}">
                <a16:creationId xmlns:a16="http://schemas.microsoft.com/office/drawing/2014/main" id="{7B211BE3-E04D-4151-B374-0C3F27490D95}"/>
              </a:ext>
            </a:extLst>
          </p:cNvPr>
          <p:cNvSpPr txBox="1"/>
          <p:nvPr/>
        </p:nvSpPr>
        <p:spPr>
          <a:xfrm>
            <a:off x="1739859" y="189575"/>
            <a:ext cx="3887604" cy="1015663"/>
          </a:xfrm>
          <a:prstGeom prst="rect">
            <a:avLst/>
          </a:prstGeom>
          <a:noFill/>
        </p:spPr>
        <p:txBody>
          <a:bodyPr wrap="none" rtlCol="0">
            <a:spAutoFit/>
          </a:bodyPr>
          <a:lstStyle/>
          <a:p>
            <a:pPr algn="r" defTabSz="457200"/>
            <a:r>
              <a:rPr lang="en-US" sz="2000" dirty="0">
                <a:solidFill>
                  <a:srgbClr val="1B3360"/>
                </a:solidFill>
                <a:latin typeface="Arial"/>
              </a:rPr>
              <a:t>50 gallons-per-minute pump rate</a:t>
            </a:r>
          </a:p>
          <a:p>
            <a:pPr algn="r" defTabSz="457200"/>
            <a:r>
              <a:rPr lang="en-US" sz="2000" dirty="0">
                <a:solidFill>
                  <a:srgbClr val="1B3360"/>
                </a:solidFill>
                <a:latin typeface="Arial"/>
              </a:rPr>
              <a:t>4 seasons of pumping</a:t>
            </a:r>
          </a:p>
          <a:p>
            <a:pPr algn="r" defTabSz="457200"/>
            <a:r>
              <a:rPr lang="en-US" sz="2000" dirty="0">
                <a:solidFill>
                  <a:srgbClr val="1B3360"/>
                </a:solidFill>
                <a:latin typeface="Arial"/>
              </a:rPr>
              <a:t>“dry” year (2010)</a:t>
            </a:r>
          </a:p>
        </p:txBody>
      </p:sp>
      <p:sp>
        <p:nvSpPr>
          <p:cNvPr id="6" name="TextBox 5">
            <a:extLst>
              <a:ext uri="{FF2B5EF4-FFF2-40B4-BE49-F238E27FC236}">
                <a16:creationId xmlns:a16="http://schemas.microsoft.com/office/drawing/2014/main" id="{0D1BC556-53CD-45BE-8B2D-5D1671FC2CCE}"/>
              </a:ext>
            </a:extLst>
          </p:cNvPr>
          <p:cNvSpPr txBox="1"/>
          <p:nvPr/>
        </p:nvSpPr>
        <p:spPr>
          <a:xfrm>
            <a:off x="6041925" y="0"/>
            <a:ext cx="2710999" cy="369332"/>
          </a:xfrm>
          <a:prstGeom prst="rect">
            <a:avLst/>
          </a:prstGeom>
          <a:noFill/>
        </p:spPr>
        <p:txBody>
          <a:bodyPr wrap="none" rtlCol="0">
            <a:spAutoFit/>
          </a:bodyPr>
          <a:lstStyle/>
          <a:p>
            <a:pPr defTabSz="457200"/>
            <a:r>
              <a:rPr lang="en-US" dirty="0">
                <a:ln w="0"/>
                <a:solidFill>
                  <a:srgbClr val="969696"/>
                </a:solidFill>
                <a:effectLst>
                  <a:outerShdw blurRad="38100" dist="25400" dir="5400000" algn="ctr" rotWithShape="0">
                    <a:srgbClr val="6E747A">
                      <a:alpha val="43000"/>
                    </a:srgbClr>
                  </a:outerShdw>
                </a:effectLst>
                <a:latin typeface="Arial"/>
              </a:rPr>
              <a:t>Fort Jones Stream Gage</a:t>
            </a:r>
          </a:p>
        </p:txBody>
      </p:sp>
      <p:sp>
        <p:nvSpPr>
          <p:cNvPr id="7" name="Star: 5 Points 6">
            <a:extLst>
              <a:ext uri="{FF2B5EF4-FFF2-40B4-BE49-F238E27FC236}">
                <a16:creationId xmlns:a16="http://schemas.microsoft.com/office/drawing/2014/main" id="{AF7E802D-7811-491E-ACD5-DB927F15CD72}"/>
              </a:ext>
            </a:extLst>
          </p:cNvPr>
          <p:cNvSpPr/>
          <p:nvPr/>
        </p:nvSpPr>
        <p:spPr>
          <a:xfrm>
            <a:off x="5877371" y="170754"/>
            <a:ext cx="272053" cy="272053"/>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8" name="TextBox 7">
            <a:extLst>
              <a:ext uri="{FF2B5EF4-FFF2-40B4-BE49-F238E27FC236}">
                <a16:creationId xmlns:a16="http://schemas.microsoft.com/office/drawing/2014/main" id="{BA7E913C-0460-45E4-A692-BB558960403D}"/>
              </a:ext>
            </a:extLst>
          </p:cNvPr>
          <p:cNvSpPr txBox="1"/>
          <p:nvPr/>
        </p:nvSpPr>
        <p:spPr>
          <a:xfrm>
            <a:off x="2688391" y="1985058"/>
            <a:ext cx="2554959" cy="2031325"/>
          </a:xfrm>
          <a:prstGeom prst="rect">
            <a:avLst/>
          </a:prstGeom>
          <a:solidFill>
            <a:schemeClr val="bg1"/>
          </a:solidFill>
          <a:ln>
            <a:solidFill>
              <a:schemeClr val="tx1"/>
            </a:solidFill>
          </a:ln>
        </p:spPr>
        <p:txBody>
          <a:bodyPr wrap="square" rtlCol="0">
            <a:spAutoFit/>
          </a:bodyPr>
          <a:lstStyle/>
          <a:p>
            <a:pPr algn="ctr" defTabSz="457200"/>
            <a:r>
              <a:rPr lang="en-US" dirty="0">
                <a:solidFill>
                  <a:srgbClr val="FF0000"/>
                </a:solidFill>
                <a:latin typeface="Arial"/>
              </a:rPr>
              <a:t>Much more widespread impact following a dry winter.</a:t>
            </a:r>
          </a:p>
          <a:p>
            <a:pPr algn="ctr" defTabSz="457200"/>
            <a:endParaRPr lang="en-US" dirty="0">
              <a:solidFill>
                <a:srgbClr val="FF0000"/>
              </a:solidFill>
              <a:latin typeface="Arial"/>
            </a:endParaRPr>
          </a:p>
          <a:p>
            <a:pPr algn="ctr" defTabSz="457200"/>
            <a:r>
              <a:rPr lang="en-US" dirty="0">
                <a:solidFill>
                  <a:srgbClr val="FF0000"/>
                </a:solidFill>
                <a:latin typeface="Arial"/>
              </a:rPr>
              <a:t>Greatest impact is still focused along the river corridor and tributaries.</a:t>
            </a:r>
          </a:p>
        </p:txBody>
      </p:sp>
      <p:sp>
        <p:nvSpPr>
          <p:cNvPr id="10" name="Arrow: Right 9">
            <a:extLst>
              <a:ext uri="{FF2B5EF4-FFF2-40B4-BE49-F238E27FC236}">
                <a16:creationId xmlns:a16="http://schemas.microsoft.com/office/drawing/2014/main" id="{A0D8F178-E90D-490C-9412-0E80CDB7259F}"/>
              </a:ext>
            </a:extLst>
          </p:cNvPr>
          <p:cNvSpPr/>
          <p:nvPr/>
        </p:nvSpPr>
        <p:spPr>
          <a:xfrm>
            <a:off x="2348649" y="6215773"/>
            <a:ext cx="3234445" cy="253666"/>
          </a:xfrm>
          <a:prstGeom prst="rightArrow">
            <a:avLst>
              <a:gd name="adj1" fmla="val 26375"/>
              <a:gd name="adj2" fmla="val 970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ln w="6350">
                <a:solidFill>
                  <a:srgbClr val="1B3360"/>
                </a:solidFill>
              </a:ln>
              <a:solidFill>
                <a:srgbClr val="FFFFFF"/>
              </a:solidFill>
              <a:latin typeface="Arial"/>
            </a:endParaRPr>
          </a:p>
        </p:txBody>
      </p:sp>
      <p:sp>
        <p:nvSpPr>
          <p:cNvPr id="11" name="TextBox 10">
            <a:extLst>
              <a:ext uri="{FF2B5EF4-FFF2-40B4-BE49-F238E27FC236}">
                <a16:creationId xmlns:a16="http://schemas.microsoft.com/office/drawing/2014/main" id="{2F44B72C-4D66-47CF-A0A5-6269735BBA7E}"/>
              </a:ext>
            </a:extLst>
          </p:cNvPr>
          <p:cNvSpPr txBox="1"/>
          <p:nvPr/>
        </p:nvSpPr>
        <p:spPr>
          <a:xfrm>
            <a:off x="2348648" y="5534515"/>
            <a:ext cx="2714228" cy="923330"/>
          </a:xfrm>
          <a:prstGeom prst="rect">
            <a:avLst/>
          </a:prstGeom>
          <a:solidFill>
            <a:schemeClr val="bg1"/>
          </a:solidFill>
          <a:ln>
            <a:solidFill>
              <a:schemeClr val="tx1"/>
            </a:solidFill>
          </a:ln>
        </p:spPr>
        <p:txBody>
          <a:bodyPr wrap="square" rtlCol="0">
            <a:spAutoFit/>
          </a:bodyPr>
          <a:lstStyle/>
          <a:p>
            <a:pPr algn="ctr" defTabSz="457200"/>
            <a:r>
              <a:rPr lang="en-US" dirty="0">
                <a:solidFill>
                  <a:srgbClr val="FF0000"/>
                </a:solidFill>
                <a:latin typeface="Arial"/>
              </a:rPr>
              <a:t>0.1 CFS = &lt;2% of low flow during a “dry” year (2009)</a:t>
            </a:r>
          </a:p>
        </p:txBody>
      </p:sp>
      <p:sp>
        <p:nvSpPr>
          <p:cNvPr id="2" name="Rectangle 1">
            <a:extLst>
              <a:ext uri="{FF2B5EF4-FFF2-40B4-BE49-F238E27FC236}">
                <a16:creationId xmlns:a16="http://schemas.microsoft.com/office/drawing/2014/main" id="{221C9E2D-518F-4E2A-B98F-A32317893B5C}"/>
              </a:ext>
            </a:extLst>
          </p:cNvPr>
          <p:cNvSpPr/>
          <p:nvPr/>
        </p:nvSpPr>
        <p:spPr bwMode="auto">
          <a:xfrm>
            <a:off x="9660732" y="6469439"/>
            <a:ext cx="1007269" cy="388560"/>
          </a:xfrm>
          <a:prstGeom prst="rect">
            <a:avLst/>
          </a:prstGeom>
          <a:solidFill>
            <a:schemeClr val="bg2">
              <a:lumMod val="25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1B3360"/>
              </a:solidFill>
              <a:latin typeface="Verdana" pitchFamily="34" charset="0"/>
            </a:endParaRPr>
          </a:p>
        </p:txBody>
      </p:sp>
    </p:spTree>
    <p:extLst>
      <p:ext uri="{BB962C8B-B14F-4D97-AF65-F5344CB8AC3E}">
        <p14:creationId xmlns:p14="http://schemas.microsoft.com/office/powerpoint/2010/main" val="3617756327"/>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B66B39-6ADC-48D2-89E2-2A77ABA6D86D}"/>
              </a:ext>
            </a:extLst>
          </p:cNvPr>
          <p:cNvSpPr/>
          <p:nvPr/>
        </p:nvSpPr>
        <p:spPr bwMode="auto">
          <a:xfrm>
            <a:off x="1901559" y="1321455"/>
            <a:ext cx="8424278" cy="24187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1B3360"/>
              </a:solidFill>
              <a:latin typeface="Verdana" pitchFamily="34" charset="0"/>
            </a:endParaRPr>
          </a:p>
        </p:txBody>
      </p:sp>
      <p:pic>
        <p:nvPicPr>
          <p:cNvPr id="5" name="Picture 4">
            <a:extLst>
              <a:ext uri="{FF2B5EF4-FFF2-40B4-BE49-F238E27FC236}">
                <a16:creationId xmlns:a16="http://schemas.microsoft.com/office/drawing/2014/main" id="{E7DC30DB-916D-4F53-A4D9-02A0E67BCE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27463" y="334314"/>
            <a:ext cx="5040537" cy="6523685"/>
          </a:xfrm>
          <a:prstGeom prst="rect">
            <a:avLst/>
          </a:prstGeom>
        </p:spPr>
      </p:pic>
      <p:sp>
        <p:nvSpPr>
          <p:cNvPr id="3" name="TextBox 2">
            <a:extLst>
              <a:ext uri="{FF2B5EF4-FFF2-40B4-BE49-F238E27FC236}">
                <a16:creationId xmlns:a16="http://schemas.microsoft.com/office/drawing/2014/main" id="{316ECF5F-9963-491F-8F73-219D87A690A4}"/>
              </a:ext>
            </a:extLst>
          </p:cNvPr>
          <p:cNvSpPr txBox="1"/>
          <p:nvPr/>
        </p:nvSpPr>
        <p:spPr>
          <a:xfrm>
            <a:off x="1739858" y="189576"/>
            <a:ext cx="3887604" cy="1015663"/>
          </a:xfrm>
          <a:prstGeom prst="rect">
            <a:avLst/>
          </a:prstGeom>
          <a:noFill/>
        </p:spPr>
        <p:txBody>
          <a:bodyPr wrap="none" rtlCol="0">
            <a:spAutoFit/>
          </a:bodyPr>
          <a:lstStyle/>
          <a:p>
            <a:pPr algn="r" defTabSz="457200"/>
            <a:r>
              <a:rPr lang="en-US" sz="2000" dirty="0">
                <a:solidFill>
                  <a:srgbClr val="1B3360"/>
                </a:solidFill>
                <a:latin typeface="Arial"/>
              </a:rPr>
              <a:t>50 gallons-per-minute pump rate</a:t>
            </a:r>
          </a:p>
          <a:p>
            <a:pPr algn="r" defTabSz="457200"/>
            <a:r>
              <a:rPr lang="en-US" sz="2000" dirty="0">
                <a:solidFill>
                  <a:srgbClr val="1B3360"/>
                </a:solidFill>
                <a:latin typeface="Arial"/>
              </a:rPr>
              <a:t>19 seasons of pumping</a:t>
            </a:r>
          </a:p>
          <a:p>
            <a:pPr algn="r" defTabSz="457200"/>
            <a:r>
              <a:rPr lang="en-US" sz="2000" dirty="0">
                <a:solidFill>
                  <a:srgbClr val="1B3360"/>
                </a:solidFill>
                <a:latin typeface="Arial"/>
              </a:rPr>
              <a:t>“dry” year (2010)</a:t>
            </a:r>
          </a:p>
        </p:txBody>
      </p:sp>
      <p:sp>
        <p:nvSpPr>
          <p:cNvPr id="6" name="TextBox 5">
            <a:extLst>
              <a:ext uri="{FF2B5EF4-FFF2-40B4-BE49-F238E27FC236}">
                <a16:creationId xmlns:a16="http://schemas.microsoft.com/office/drawing/2014/main" id="{F86EF0F6-34B0-406C-B699-3FBB598D1891}"/>
              </a:ext>
            </a:extLst>
          </p:cNvPr>
          <p:cNvSpPr txBox="1"/>
          <p:nvPr/>
        </p:nvSpPr>
        <p:spPr>
          <a:xfrm>
            <a:off x="6041925" y="0"/>
            <a:ext cx="2710999" cy="369332"/>
          </a:xfrm>
          <a:prstGeom prst="rect">
            <a:avLst/>
          </a:prstGeom>
          <a:noFill/>
        </p:spPr>
        <p:txBody>
          <a:bodyPr wrap="none" rtlCol="0">
            <a:spAutoFit/>
          </a:bodyPr>
          <a:lstStyle/>
          <a:p>
            <a:pPr defTabSz="457200"/>
            <a:r>
              <a:rPr lang="en-US" dirty="0">
                <a:ln w="0"/>
                <a:solidFill>
                  <a:srgbClr val="969696"/>
                </a:solidFill>
                <a:effectLst>
                  <a:outerShdw blurRad="38100" dist="25400" dir="5400000" algn="ctr" rotWithShape="0">
                    <a:srgbClr val="6E747A">
                      <a:alpha val="43000"/>
                    </a:srgbClr>
                  </a:outerShdw>
                </a:effectLst>
                <a:latin typeface="Arial"/>
              </a:rPr>
              <a:t>Fort Jones Stream Gage</a:t>
            </a:r>
          </a:p>
        </p:txBody>
      </p:sp>
      <p:sp>
        <p:nvSpPr>
          <p:cNvPr id="7" name="Star: 5 Points 6">
            <a:extLst>
              <a:ext uri="{FF2B5EF4-FFF2-40B4-BE49-F238E27FC236}">
                <a16:creationId xmlns:a16="http://schemas.microsoft.com/office/drawing/2014/main" id="{A8158B98-AAD0-4FCF-A1AB-D92CBD0E9C2D}"/>
              </a:ext>
            </a:extLst>
          </p:cNvPr>
          <p:cNvSpPr/>
          <p:nvPr/>
        </p:nvSpPr>
        <p:spPr>
          <a:xfrm>
            <a:off x="5877371" y="170754"/>
            <a:ext cx="272053" cy="272053"/>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8" name="TextBox 7">
            <a:extLst>
              <a:ext uri="{FF2B5EF4-FFF2-40B4-BE49-F238E27FC236}">
                <a16:creationId xmlns:a16="http://schemas.microsoft.com/office/drawing/2014/main" id="{D64C118A-B91E-4108-936C-A25E3B2984FD}"/>
              </a:ext>
            </a:extLst>
          </p:cNvPr>
          <p:cNvSpPr txBox="1"/>
          <p:nvPr/>
        </p:nvSpPr>
        <p:spPr>
          <a:xfrm>
            <a:off x="2172860" y="1922757"/>
            <a:ext cx="2548120" cy="2585323"/>
          </a:xfrm>
          <a:prstGeom prst="rect">
            <a:avLst/>
          </a:prstGeom>
          <a:solidFill>
            <a:schemeClr val="bg1"/>
          </a:solidFill>
          <a:ln>
            <a:solidFill>
              <a:schemeClr val="tx1"/>
            </a:solidFill>
          </a:ln>
        </p:spPr>
        <p:txBody>
          <a:bodyPr wrap="square" rtlCol="0">
            <a:spAutoFit/>
          </a:bodyPr>
          <a:lstStyle/>
          <a:p>
            <a:pPr algn="ctr" defTabSz="457200"/>
            <a:r>
              <a:rPr lang="en-US" dirty="0">
                <a:solidFill>
                  <a:srgbClr val="FF0000"/>
                </a:solidFill>
                <a:latin typeface="Arial"/>
              </a:rPr>
              <a:t>Very little difference between 4-season and 19-season scenarios.</a:t>
            </a:r>
          </a:p>
          <a:p>
            <a:pPr algn="ctr" defTabSz="457200"/>
            <a:endParaRPr lang="en-US" dirty="0">
              <a:solidFill>
                <a:srgbClr val="FF0000"/>
              </a:solidFill>
              <a:latin typeface="Arial"/>
            </a:endParaRPr>
          </a:p>
          <a:p>
            <a:pPr algn="ctr" defTabSz="457200"/>
            <a:r>
              <a:rPr lang="en-US" dirty="0">
                <a:solidFill>
                  <a:srgbClr val="FF0000"/>
                </a:solidFill>
                <a:latin typeface="Arial"/>
              </a:rPr>
              <a:t>Slight expansion of contours along the basin boundary with more years of pumping.</a:t>
            </a:r>
          </a:p>
        </p:txBody>
      </p:sp>
      <p:sp>
        <p:nvSpPr>
          <p:cNvPr id="10" name="Rectangle 9">
            <a:extLst>
              <a:ext uri="{FF2B5EF4-FFF2-40B4-BE49-F238E27FC236}">
                <a16:creationId xmlns:a16="http://schemas.microsoft.com/office/drawing/2014/main" id="{CFAF0ABE-E311-4A3E-AC8B-2B8845A4E36C}"/>
              </a:ext>
            </a:extLst>
          </p:cNvPr>
          <p:cNvSpPr/>
          <p:nvPr/>
        </p:nvSpPr>
        <p:spPr bwMode="auto">
          <a:xfrm>
            <a:off x="9660732" y="6469439"/>
            <a:ext cx="1007269" cy="388560"/>
          </a:xfrm>
          <a:prstGeom prst="rect">
            <a:avLst/>
          </a:prstGeom>
          <a:solidFill>
            <a:schemeClr val="bg2">
              <a:lumMod val="25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1B3360"/>
              </a:solidFill>
              <a:latin typeface="Verdana" pitchFamily="34" charset="0"/>
            </a:endParaRPr>
          </a:p>
        </p:txBody>
      </p:sp>
    </p:spTree>
    <p:extLst>
      <p:ext uri="{BB962C8B-B14F-4D97-AF65-F5344CB8AC3E}">
        <p14:creationId xmlns:p14="http://schemas.microsoft.com/office/powerpoint/2010/main" val="234857892"/>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8494D3-F3EA-46F0-9F99-5DFF028469DB}"/>
              </a:ext>
            </a:extLst>
          </p:cNvPr>
          <p:cNvSpPr/>
          <p:nvPr/>
        </p:nvSpPr>
        <p:spPr bwMode="auto">
          <a:xfrm>
            <a:off x="1901559" y="1321455"/>
            <a:ext cx="8424278" cy="24187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1B3360"/>
              </a:solidFill>
              <a:latin typeface="Verdana" pitchFamily="34" charset="0"/>
            </a:endParaRPr>
          </a:p>
        </p:txBody>
      </p:sp>
      <p:pic>
        <p:nvPicPr>
          <p:cNvPr id="5" name="Picture 4">
            <a:extLst>
              <a:ext uri="{FF2B5EF4-FFF2-40B4-BE49-F238E27FC236}">
                <a16:creationId xmlns:a16="http://schemas.microsoft.com/office/drawing/2014/main" id="{E7DC30DB-916D-4F53-A4D9-02A0E67BCE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27464" y="334317"/>
            <a:ext cx="5040535" cy="6523683"/>
          </a:xfrm>
          <a:prstGeom prst="rect">
            <a:avLst/>
          </a:prstGeom>
        </p:spPr>
      </p:pic>
      <p:sp>
        <p:nvSpPr>
          <p:cNvPr id="8" name="TextBox 7">
            <a:extLst>
              <a:ext uri="{FF2B5EF4-FFF2-40B4-BE49-F238E27FC236}">
                <a16:creationId xmlns:a16="http://schemas.microsoft.com/office/drawing/2014/main" id="{F89A76A0-61CA-46AB-BED8-4FD0A951E30E}"/>
              </a:ext>
            </a:extLst>
          </p:cNvPr>
          <p:cNvSpPr txBox="1"/>
          <p:nvPr/>
        </p:nvSpPr>
        <p:spPr>
          <a:xfrm>
            <a:off x="1739859" y="184667"/>
            <a:ext cx="3887604" cy="1015663"/>
          </a:xfrm>
          <a:prstGeom prst="rect">
            <a:avLst/>
          </a:prstGeom>
          <a:noFill/>
        </p:spPr>
        <p:txBody>
          <a:bodyPr wrap="none" rtlCol="0">
            <a:spAutoFit/>
          </a:bodyPr>
          <a:lstStyle/>
          <a:p>
            <a:pPr algn="r" defTabSz="457200"/>
            <a:r>
              <a:rPr lang="en-US" sz="2000" dirty="0">
                <a:solidFill>
                  <a:srgbClr val="1B3360"/>
                </a:solidFill>
                <a:latin typeface="Arial"/>
              </a:rPr>
              <a:t>50 gallons-per-minute pump rate</a:t>
            </a:r>
          </a:p>
          <a:p>
            <a:pPr algn="r" defTabSz="457200"/>
            <a:r>
              <a:rPr lang="en-US" sz="2000" dirty="0">
                <a:solidFill>
                  <a:srgbClr val="1B3360"/>
                </a:solidFill>
                <a:latin typeface="Arial"/>
              </a:rPr>
              <a:t>5 seasons of pumping</a:t>
            </a:r>
          </a:p>
          <a:p>
            <a:pPr algn="r" defTabSz="457200"/>
            <a:r>
              <a:rPr lang="en-US" sz="2000" dirty="0">
                <a:solidFill>
                  <a:srgbClr val="1B3360"/>
                </a:solidFill>
                <a:latin typeface="Arial"/>
              </a:rPr>
              <a:t>“normal” year (2010)</a:t>
            </a:r>
          </a:p>
        </p:txBody>
      </p:sp>
      <p:sp>
        <p:nvSpPr>
          <p:cNvPr id="9" name="Arrow: Right 8">
            <a:extLst>
              <a:ext uri="{FF2B5EF4-FFF2-40B4-BE49-F238E27FC236}">
                <a16:creationId xmlns:a16="http://schemas.microsoft.com/office/drawing/2014/main" id="{AD35A312-1E83-4F49-B461-E7137B8C7008}"/>
              </a:ext>
            </a:extLst>
          </p:cNvPr>
          <p:cNvSpPr/>
          <p:nvPr/>
        </p:nvSpPr>
        <p:spPr>
          <a:xfrm rot="19753731">
            <a:off x="4303635" y="1132771"/>
            <a:ext cx="2979086" cy="253666"/>
          </a:xfrm>
          <a:prstGeom prst="rightArrow">
            <a:avLst>
              <a:gd name="adj1" fmla="val 26375"/>
              <a:gd name="adj2" fmla="val 970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ln w="6350">
                <a:solidFill>
                  <a:srgbClr val="1B3360"/>
                </a:solidFill>
              </a:ln>
              <a:solidFill>
                <a:srgbClr val="FFFFFF"/>
              </a:solidFill>
              <a:latin typeface="Arial"/>
            </a:endParaRPr>
          </a:p>
        </p:txBody>
      </p:sp>
      <p:sp>
        <p:nvSpPr>
          <p:cNvPr id="10" name="Arrow: Right 9">
            <a:extLst>
              <a:ext uri="{FF2B5EF4-FFF2-40B4-BE49-F238E27FC236}">
                <a16:creationId xmlns:a16="http://schemas.microsoft.com/office/drawing/2014/main" id="{AE085654-5897-464B-B196-DC4D38142F31}"/>
              </a:ext>
            </a:extLst>
          </p:cNvPr>
          <p:cNvSpPr/>
          <p:nvPr/>
        </p:nvSpPr>
        <p:spPr>
          <a:xfrm rot="20856194">
            <a:off x="4535701" y="1745843"/>
            <a:ext cx="4557445" cy="253666"/>
          </a:xfrm>
          <a:prstGeom prst="rightArrow">
            <a:avLst>
              <a:gd name="adj1" fmla="val 26375"/>
              <a:gd name="adj2" fmla="val 970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ln w="6350">
                <a:solidFill>
                  <a:srgbClr val="1B3360"/>
                </a:solidFill>
              </a:ln>
              <a:solidFill>
                <a:srgbClr val="FFFFFF"/>
              </a:solidFill>
              <a:latin typeface="Arial"/>
            </a:endParaRPr>
          </a:p>
        </p:txBody>
      </p:sp>
      <p:sp>
        <p:nvSpPr>
          <p:cNvPr id="11" name="Arrow: Right 10">
            <a:extLst>
              <a:ext uri="{FF2B5EF4-FFF2-40B4-BE49-F238E27FC236}">
                <a16:creationId xmlns:a16="http://schemas.microsoft.com/office/drawing/2014/main" id="{EAD18232-6FB4-4AE6-B7A4-C9587EAF8C21}"/>
              </a:ext>
            </a:extLst>
          </p:cNvPr>
          <p:cNvSpPr/>
          <p:nvPr/>
        </p:nvSpPr>
        <p:spPr>
          <a:xfrm>
            <a:off x="4744343" y="3881378"/>
            <a:ext cx="2810163" cy="253666"/>
          </a:xfrm>
          <a:prstGeom prst="rightArrow">
            <a:avLst>
              <a:gd name="adj1" fmla="val 26375"/>
              <a:gd name="adj2" fmla="val 970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ln w="6350">
                <a:solidFill>
                  <a:srgbClr val="1B3360"/>
                </a:solidFill>
              </a:ln>
              <a:solidFill>
                <a:srgbClr val="FFFFFF"/>
              </a:solidFill>
              <a:latin typeface="Arial"/>
            </a:endParaRPr>
          </a:p>
        </p:txBody>
      </p:sp>
      <p:sp>
        <p:nvSpPr>
          <p:cNvPr id="12" name="TextBox 11">
            <a:extLst>
              <a:ext uri="{FF2B5EF4-FFF2-40B4-BE49-F238E27FC236}">
                <a16:creationId xmlns:a16="http://schemas.microsoft.com/office/drawing/2014/main" id="{2011621C-D10D-49BD-990B-9330163DDA09}"/>
              </a:ext>
            </a:extLst>
          </p:cNvPr>
          <p:cNvSpPr txBox="1"/>
          <p:nvPr/>
        </p:nvSpPr>
        <p:spPr>
          <a:xfrm>
            <a:off x="2348649" y="1285421"/>
            <a:ext cx="2038525" cy="1200329"/>
          </a:xfrm>
          <a:prstGeom prst="rect">
            <a:avLst/>
          </a:prstGeom>
          <a:solidFill>
            <a:schemeClr val="bg1"/>
          </a:solidFill>
          <a:ln>
            <a:solidFill>
              <a:schemeClr val="tx1"/>
            </a:solidFill>
          </a:ln>
        </p:spPr>
        <p:txBody>
          <a:bodyPr wrap="square" rtlCol="0">
            <a:spAutoFit/>
          </a:bodyPr>
          <a:lstStyle/>
          <a:p>
            <a:pPr algn="ctr" defTabSz="457200"/>
            <a:r>
              <a:rPr lang="en-US" dirty="0">
                <a:solidFill>
                  <a:srgbClr val="FF0000"/>
                </a:solidFill>
                <a:latin typeface="Arial"/>
              </a:rPr>
              <a:t>Greatest impact along the river near the Fort Jones gage</a:t>
            </a:r>
          </a:p>
        </p:txBody>
      </p:sp>
      <p:sp>
        <p:nvSpPr>
          <p:cNvPr id="13" name="TextBox 12">
            <a:extLst>
              <a:ext uri="{FF2B5EF4-FFF2-40B4-BE49-F238E27FC236}">
                <a16:creationId xmlns:a16="http://schemas.microsoft.com/office/drawing/2014/main" id="{7CEDD219-E1F5-4153-AC69-4C9A5E158244}"/>
              </a:ext>
            </a:extLst>
          </p:cNvPr>
          <p:cNvSpPr txBox="1"/>
          <p:nvPr/>
        </p:nvSpPr>
        <p:spPr>
          <a:xfrm>
            <a:off x="2670448" y="3546546"/>
            <a:ext cx="2243488" cy="923330"/>
          </a:xfrm>
          <a:prstGeom prst="rect">
            <a:avLst/>
          </a:prstGeom>
          <a:solidFill>
            <a:schemeClr val="bg1"/>
          </a:solidFill>
          <a:ln>
            <a:solidFill>
              <a:schemeClr val="tx1"/>
            </a:solidFill>
          </a:ln>
        </p:spPr>
        <p:txBody>
          <a:bodyPr wrap="square" rtlCol="0">
            <a:spAutoFit/>
          </a:bodyPr>
          <a:lstStyle/>
          <a:p>
            <a:pPr algn="ctr" defTabSz="457200"/>
            <a:r>
              <a:rPr lang="en-US" dirty="0">
                <a:solidFill>
                  <a:srgbClr val="FF0000"/>
                </a:solidFill>
                <a:latin typeface="Arial"/>
              </a:rPr>
              <a:t>Decreasing impact further from the river and tributaries</a:t>
            </a:r>
          </a:p>
        </p:txBody>
      </p:sp>
      <p:sp>
        <p:nvSpPr>
          <p:cNvPr id="15" name="TextBox 14">
            <a:extLst>
              <a:ext uri="{FF2B5EF4-FFF2-40B4-BE49-F238E27FC236}">
                <a16:creationId xmlns:a16="http://schemas.microsoft.com/office/drawing/2014/main" id="{D6491768-974B-4CE6-BACC-7BB28A5E5E16}"/>
              </a:ext>
            </a:extLst>
          </p:cNvPr>
          <p:cNvSpPr txBox="1"/>
          <p:nvPr/>
        </p:nvSpPr>
        <p:spPr>
          <a:xfrm>
            <a:off x="6041925" y="0"/>
            <a:ext cx="2710999" cy="369332"/>
          </a:xfrm>
          <a:prstGeom prst="rect">
            <a:avLst/>
          </a:prstGeom>
          <a:noFill/>
        </p:spPr>
        <p:txBody>
          <a:bodyPr wrap="none" rtlCol="0">
            <a:spAutoFit/>
          </a:bodyPr>
          <a:lstStyle/>
          <a:p>
            <a:pPr defTabSz="457200"/>
            <a:r>
              <a:rPr lang="en-US" dirty="0">
                <a:ln w="0"/>
                <a:solidFill>
                  <a:srgbClr val="969696"/>
                </a:solidFill>
                <a:effectLst>
                  <a:outerShdw blurRad="38100" dist="25400" dir="5400000" algn="ctr" rotWithShape="0">
                    <a:srgbClr val="6E747A">
                      <a:alpha val="43000"/>
                    </a:srgbClr>
                  </a:outerShdw>
                </a:effectLst>
                <a:latin typeface="Arial"/>
              </a:rPr>
              <a:t>Fort Jones Stream Gage</a:t>
            </a:r>
          </a:p>
        </p:txBody>
      </p:sp>
      <p:sp>
        <p:nvSpPr>
          <p:cNvPr id="16" name="Star: 5 Points 15">
            <a:extLst>
              <a:ext uri="{FF2B5EF4-FFF2-40B4-BE49-F238E27FC236}">
                <a16:creationId xmlns:a16="http://schemas.microsoft.com/office/drawing/2014/main" id="{82169391-168E-40DE-B1F1-E4529A59D30F}"/>
              </a:ext>
            </a:extLst>
          </p:cNvPr>
          <p:cNvSpPr/>
          <p:nvPr/>
        </p:nvSpPr>
        <p:spPr>
          <a:xfrm>
            <a:off x="5877371" y="170754"/>
            <a:ext cx="272053" cy="272053"/>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18" name="Arrow: Right 17">
            <a:extLst>
              <a:ext uri="{FF2B5EF4-FFF2-40B4-BE49-F238E27FC236}">
                <a16:creationId xmlns:a16="http://schemas.microsoft.com/office/drawing/2014/main" id="{FBF5B529-FC36-4D89-984E-588EF63FBC7C}"/>
              </a:ext>
            </a:extLst>
          </p:cNvPr>
          <p:cNvSpPr/>
          <p:nvPr/>
        </p:nvSpPr>
        <p:spPr>
          <a:xfrm>
            <a:off x="2348649" y="6215773"/>
            <a:ext cx="3234445" cy="253666"/>
          </a:xfrm>
          <a:prstGeom prst="rightArrow">
            <a:avLst>
              <a:gd name="adj1" fmla="val 26375"/>
              <a:gd name="adj2" fmla="val 970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ln w="6350">
                <a:solidFill>
                  <a:srgbClr val="1B3360"/>
                </a:solidFill>
              </a:ln>
              <a:solidFill>
                <a:srgbClr val="FFFFFF"/>
              </a:solidFill>
              <a:latin typeface="Arial"/>
            </a:endParaRPr>
          </a:p>
        </p:txBody>
      </p:sp>
      <p:sp>
        <p:nvSpPr>
          <p:cNvPr id="19" name="TextBox 18">
            <a:extLst>
              <a:ext uri="{FF2B5EF4-FFF2-40B4-BE49-F238E27FC236}">
                <a16:creationId xmlns:a16="http://schemas.microsoft.com/office/drawing/2014/main" id="{2C241A8C-BEED-4A60-B0E3-1B50A2DCCC1C}"/>
              </a:ext>
            </a:extLst>
          </p:cNvPr>
          <p:cNvSpPr txBox="1"/>
          <p:nvPr/>
        </p:nvSpPr>
        <p:spPr>
          <a:xfrm>
            <a:off x="2348648" y="2545024"/>
            <a:ext cx="2714228" cy="3693319"/>
          </a:xfrm>
          <a:prstGeom prst="rect">
            <a:avLst/>
          </a:prstGeom>
          <a:solidFill>
            <a:schemeClr val="bg1"/>
          </a:solidFill>
          <a:ln>
            <a:solidFill>
              <a:schemeClr val="tx1"/>
            </a:solidFill>
          </a:ln>
        </p:spPr>
        <p:txBody>
          <a:bodyPr wrap="square" rtlCol="0">
            <a:spAutoFit/>
          </a:bodyPr>
          <a:lstStyle/>
          <a:p>
            <a:pPr algn="ctr" defTabSz="457200"/>
            <a:r>
              <a:rPr lang="en-US" dirty="0">
                <a:solidFill>
                  <a:srgbClr val="FF0000"/>
                </a:solidFill>
                <a:latin typeface="Arial"/>
              </a:rPr>
              <a:t>Maximum value is equal to the pumping rate:</a:t>
            </a:r>
          </a:p>
          <a:p>
            <a:pPr algn="ctr" defTabSz="457200"/>
            <a:r>
              <a:rPr lang="en-US" dirty="0">
                <a:solidFill>
                  <a:srgbClr val="FF0000"/>
                </a:solidFill>
                <a:latin typeface="Arial"/>
              </a:rPr>
              <a:t>50 GPM = 0.1 CFS</a:t>
            </a:r>
          </a:p>
          <a:p>
            <a:pPr algn="ctr" defTabSz="457200"/>
            <a:endParaRPr lang="en-US" dirty="0">
              <a:solidFill>
                <a:srgbClr val="FF0000"/>
              </a:solidFill>
              <a:latin typeface="Arial"/>
            </a:endParaRPr>
          </a:p>
          <a:p>
            <a:pPr algn="ctr" defTabSz="457200"/>
            <a:r>
              <a:rPr lang="en-US" dirty="0">
                <a:solidFill>
                  <a:srgbClr val="FF0000"/>
                </a:solidFill>
                <a:latin typeface="Arial"/>
              </a:rPr>
              <a:t>Impacts are proportional to the pumping rate … but the spatial distribution does not change.</a:t>
            </a:r>
          </a:p>
          <a:p>
            <a:pPr algn="ctr" defTabSz="457200"/>
            <a:endParaRPr lang="en-US" dirty="0">
              <a:solidFill>
                <a:srgbClr val="FF0000"/>
              </a:solidFill>
              <a:latin typeface="Arial"/>
            </a:endParaRPr>
          </a:p>
          <a:p>
            <a:pPr algn="ctr" defTabSz="457200"/>
            <a:r>
              <a:rPr lang="en-US" dirty="0">
                <a:solidFill>
                  <a:srgbClr val="FF0000"/>
                </a:solidFill>
                <a:latin typeface="Arial"/>
              </a:rPr>
              <a:t>0.1 CFS = &lt;0.5% of low flow during a “normal” year (2010)</a:t>
            </a:r>
          </a:p>
        </p:txBody>
      </p:sp>
      <p:sp>
        <p:nvSpPr>
          <p:cNvPr id="14" name="Rectangle 13">
            <a:extLst>
              <a:ext uri="{FF2B5EF4-FFF2-40B4-BE49-F238E27FC236}">
                <a16:creationId xmlns:a16="http://schemas.microsoft.com/office/drawing/2014/main" id="{17D6F0E7-BAB5-440E-843E-86D8E6192AF7}"/>
              </a:ext>
            </a:extLst>
          </p:cNvPr>
          <p:cNvSpPr/>
          <p:nvPr/>
        </p:nvSpPr>
        <p:spPr bwMode="auto">
          <a:xfrm>
            <a:off x="9660732" y="6469439"/>
            <a:ext cx="1007269" cy="388560"/>
          </a:xfrm>
          <a:prstGeom prst="rect">
            <a:avLst/>
          </a:prstGeom>
          <a:solidFill>
            <a:schemeClr val="bg2">
              <a:lumMod val="25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1B3360"/>
              </a:solidFill>
              <a:latin typeface="Verdana" pitchFamily="34" charset="0"/>
            </a:endParaRPr>
          </a:p>
        </p:txBody>
      </p:sp>
    </p:spTree>
    <p:extLst>
      <p:ext uri="{BB962C8B-B14F-4D97-AF65-F5344CB8AC3E}">
        <p14:creationId xmlns:p14="http://schemas.microsoft.com/office/powerpoint/2010/main" val="4056000921"/>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40FC175-B1A0-4C62-BB09-972890CBC896}"/>
              </a:ext>
            </a:extLst>
          </p:cNvPr>
          <p:cNvSpPr/>
          <p:nvPr/>
        </p:nvSpPr>
        <p:spPr bwMode="auto">
          <a:xfrm>
            <a:off x="1901559" y="1321455"/>
            <a:ext cx="8424278" cy="24187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1B3360"/>
              </a:solidFill>
              <a:latin typeface="Verdana" pitchFamily="34" charset="0"/>
            </a:endParaRPr>
          </a:p>
        </p:txBody>
      </p:sp>
      <p:pic>
        <p:nvPicPr>
          <p:cNvPr id="5" name="Picture 4">
            <a:extLst>
              <a:ext uri="{FF2B5EF4-FFF2-40B4-BE49-F238E27FC236}">
                <a16:creationId xmlns:a16="http://schemas.microsoft.com/office/drawing/2014/main" id="{E7DC30DB-916D-4F53-A4D9-02A0E67BCE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27463" y="334316"/>
            <a:ext cx="5040536" cy="6523684"/>
          </a:xfrm>
          <a:prstGeom prst="rect">
            <a:avLst/>
          </a:prstGeom>
        </p:spPr>
      </p:pic>
      <p:sp>
        <p:nvSpPr>
          <p:cNvPr id="3" name="TextBox 2">
            <a:extLst>
              <a:ext uri="{FF2B5EF4-FFF2-40B4-BE49-F238E27FC236}">
                <a16:creationId xmlns:a16="http://schemas.microsoft.com/office/drawing/2014/main" id="{4741F322-7B38-46E3-B820-4F4C5DBACAFC}"/>
              </a:ext>
            </a:extLst>
          </p:cNvPr>
          <p:cNvSpPr txBox="1"/>
          <p:nvPr/>
        </p:nvSpPr>
        <p:spPr>
          <a:xfrm>
            <a:off x="1713265" y="189574"/>
            <a:ext cx="3914199" cy="1015663"/>
          </a:xfrm>
          <a:prstGeom prst="rect">
            <a:avLst/>
          </a:prstGeom>
          <a:noFill/>
        </p:spPr>
        <p:txBody>
          <a:bodyPr wrap="square" rtlCol="0">
            <a:spAutoFit/>
          </a:bodyPr>
          <a:lstStyle/>
          <a:p>
            <a:pPr algn="r" defTabSz="457200"/>
            <a:r>
              <a:rPr lang="en-US" sz="2000" dirty="0">
                <a:solidFill>
                  <a:srgbClr val="1B3360"/>
                </a:solidFill>
                <a:latin typeface="Arial"/>
              </a:rPr>
              <a:t>50 gallons-per-minute pump rate</a:t>
            </a:r>
          </a:p>
          <a:p>
            <a:pPr algn="r" defTabSz="457200"/>
            <a:r>
              <a:rPr lang="en-US" sz="2000" dirty="0">
                <a:solidFill>
                  <a:srgbClr val="1B3360"/>
                </a:solidFill>
                <a:latin typeface="Arial"/>
              </a:rPr>
              <a:t>20 seasons of pumping</a:t>
            </a:r>
          </a:p>
          <a:p>
            <a:pPr algn="r" defTabSz="457200"/>
            <a:r>
              <a:rPr lang="en-US" sz="2000" dirty="0">
                <a:solidFill>
                  <a:srgbClr val="1B3360"/>
                </a:solidFill>
                <a:latin typeface="Arial"/>
              </a:rPr>
              <a:t>“normal” year (2010)</a:t>
            </a:r>
          </a:p>
        </p:txBody>
      </p:sp>
      <p:sp>
        <p:nvSpPr>
          <p:cNvPr id="12" name="Arrow: Right 11">
            <a:extLst>
              <a:ext uri="{FF2B5EF4-FFF2-40B4-BE49-F238E27FC236}">
                <a16:creationId xmlns:a16="http://schemas.microsoft.com/office/drawing/2014/main" id="{50055B4D-B4B0-4DCE-8CEB-3548B5615D76}"/>
              </a:ext>
            </a:extLst>
          </p:cNvPr>
          <p:cNvSpPr/>
          <p:nvPr/>
        </p:nvSpPr>
        <p:spPr>
          <a:xfrm rot="9078912">
            <a:off x="7872999" y="4544152"/>
            <a:ext cx="427430" cy="253666"/>
          </a:xfrm>
          <a:prstGeom prst="rightArrow">
            <a:avLst>
              <a:gd name="adj1" fmla="val 26375"/>
              <a:gd name="adj2" fmla="val 970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13" name="TextBox 12">
            <a:extLst>
              <a:ext uri="{FF2B5EF4-FFF2-40B4-BE49-F238E27FC236}">
                <a16:creationId xmlns:a16="http://schemas.microsoft.com/office/drawing/2014/main" id="{322AD05E-868A-4CAE-A648-F75AF60C9182}"/>
              </a:ext>
            </a:extLst>
          </p:cNvPr>
          <p:cNvSpPr txBox="1"/>
          <p:nvPr/>
        </p:nvSpPr>
        <p:spPr>
          <a:xfrm>
            <a:off x="2859962" y="1856070"/>
            <a:ext cx="2601214" cy="2308324"/>
          </a:xfrm>
          <a:prstGeom prst="rect">
            <a:avLst/>
          </a:prstGeom>
          <a:solidFill>
            <a:schemeClr val="bg1"/>
          </a:solidFill>
          <a:ln>
            <a:solidFill>
              <a:schemeClr val="tx1"/>
            </a:solidFill>
          </a:ln>
        </p:spPr>
        <p:txBody>
          <a:bodyPr wrap="square" rtlCol="0">
            <a:spAutoFit/>
          </a:bodyPr>
          <a:lstStyle/>
          <a:p>
            <a:pPr algn="ctr" defTabSz="457200"/>
            <a:r>
              <a:rPr lang="en-US" dirty="0">
                <a:solidFill>
                  <a:srgbClr val="FF0000"/>
                </a:solidFill>
                <a:latin typeface="Arial"/>
              </a:rPr>
              <a:t>Very little difference between 5-season and 20-season scenarios.</a:t>
            </a:r>
          </a:p>
          <a:p>
            <a:pPr algn="ctr" defTabSz="457200"/>
            <a:endParaRPr lang="en-US" dirty="0">
              <a:solidFill>
                <a:srgbClr val="FF0000"/>
              </a:solidFill>
              <a:latin typeface="Arial"/>
            </a:endParaRPr>
          </a:p>
          <a:p>
            <a:pPr algn="ctr" defTabSz="457200"/>
            <a:r>
              <a:rPr lang="en-US" dirty="0">
                <a:solidFill>
                  <a:srgbClr val="FF0000"/>
                </a:solidFill>
                <a:latin typeface="Arial"/>
              </a:rPr>
              <a:t>Slight expansion of contours along the basin boundary with more years of pumping.</a:t>
            </a:r>
          </a:p>
        </p:txBody>
      </p:sp>
      <p:sp>
        <p:nvSpPr>
          <p:cNvPr id="14" name="Arrow: Right 13">
            <a:extLst>
              <a:ext uri="{FF2B5EF4-FFF2-40B4-BE49-F238E27FC236}">
                <a16:creationId xmlns:a16="http://schemas.microsoft.com/office/drawing/2014/main" id="{1728749B-6ECB-4203-8936-15D1B60B018B}"/>
              </a:ext>
            </a:extLst>
          </p:cNvPr>
          <p:cNvSpPr/>
          <p:nvPr/>
        </p:nvSpPr>
        <p:spPr>
          <a:xfrm rot="10397590">
            <a:off x="7471791" y="3526174"/>
            <a:ext cx="452537" cy="253666"/>
          </a:xfrm>
          <a:prstGeom prst="rightArrow">
            <a:avLst>
              <a:gd name="adj1" fmla="val 31942"/>
              <a:gd name="adj2" fmla="val 970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15" name="Arrow: Right 14">
            <a:extLst>
              <a:ext uri="{FF2B5EF4-FFF2-40B4-BE49-F238E27FC236}">
                <a16:creationId xmlns:a16="http://schemas.microsoft.com/office/drawing/2014/main" id="{03C3F72A-4F66-44CF-ACD9-1B5E5C348CE1}"/>
              </a:ext>
            </a:extLst>
          </p:cNvPr>
          <p:cNvSpPr/>
          <p:nvPr/>
        </p:nvSpPr>
        <p:spPr>
          <a:xfrm rot="20890753">
            <a:off x="9642586" y="2060184"/>
            <a:ext cx="524349" cy="253666"/>
          </a:xfrm>
          <a:prstGeom prst="rightArrow">
            <a:avLst>
              <a:gd name="adj1" fmla="val 18014"/>
              <a:gd name="adj2" fmla="val 970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16" name="Arrow: Right 15">
            <a:extLst>
              <a:ext uri="{FF2B5EF4-FFF2-40B4-BE49-F238E27FC236}">
                <a16:creationId xmlns:a16="http://schemas.microsoft.com/office/drawing/2014/main" id="{26C1F1C2-46C2-4665-8204-0DF932C30601}"/>
              </a:ext>
            </a:extLst>
          </p:cNvPr>
          <p:cNvSpPr/>
          <p:nvPr/>
        </p:nvSpPr>
        <p:spPr>
          <a:xfrm rot="20890753">
            <a:off x="9257932" y="4718197"/>
            <a:ext cx="487214" cy="253666"/>
          </a:xfrm>
          <a:prstGeom prst="rightArrow">
            <a:avLst>
              <a:gd name="adj1" fmla="val 18014"/>
              <a:gd name="adj2" fmla="val 970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18" name="TextBox 17">
            <a:extLst>
              <a:ext uri="{FF2B5EF4-FFF2-40B4-BE49-F238E27FC236}">
                <a16:creationId xmlns:a16="http://schemas.microsoft.com/office/drawing/2014/main" id="{D43FF59E-9889-4F53-ACD0-F7701F9D6019}"/>
              </a:ext>
            </a:extLst>
          </p:cNvPr>
          <p:cNvSpPr txBox="1"/>
          <p:nvPr/>
        </p:nvSpPr>
        <p:spPr>
          <a:xfrm>
            <a:off x="6041925" y="0"/>
            <a:ext cx="2710999" cy="369332"/>
          </a:xfrm>
          <a:prstGeom prst="rect">
            <a:avLst/>
          </a:prstGeom>
          <a:noFill/>
        </p:spPr>
        <p:txBody>
          <a:bodyPr wrap="none" rtlCol="0">
            <a:spAutoFit/>
          </a:bodyPr>
          <a:lstStyle/>
          <a:p>
            <a:pPr defTabSz="457200"/>
            <a:r>
              <a:rPr lang="en-US" dirty="0">
                <a:ln w="0"/>
                <a:solidFill>
                  <a:srgbClr val="969696"/>
                </a:solidFill>
                <a:effectLst>
                  <a:outerShdw blurRad="38100" dist="25400" dir="5400000" algn="ctr" rotWithShape="0">
                    <a:srgbClr val="6E747A">
                      <a:alpha val="43000"/>
                    </a:srgbClr>
                  </a:outerShdw>
                </a:effectLst>
                <a:latin typeface="Arial"/>
              </a:rPr>
              <a:t>Fort Jones Stream Gage</a:t>
            </a:r>
          </a:p>
        </p:txBody>
      </p:sp>
      <p:sp>
        <p:nvSpPr>
          <p:cNvPr id="19" name="Star: 5 Points 18">
            <a:extLst>
              <a:ext uri="{FF2B5EF4-FFF2-40B4-BE49-F238E27FC236}">
                <a16:creationId xmlns:a16="http://schemas.microsoft.com/office/drawing/2014/main" id="{1C3016A1-1761-4825-A3D6-CAD08566E803}"/>
              </a:ext>
            </a:extLst>
          </p:cNvPr>
          <p:cNvSpPr/>
          <p:nvPr/>
        </p:nvSpPr>
        <p:spPr>
          <a:xfrm>
            <a:off x="5877371" y="170754"/>
            <a:ext cx="272053" cy="272053"/>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17" name="Rectangle 16">
            <a:extLst>
              <a:ext uri="{FF2B5EF4-FFF2-40B4-BE49-F238E27FC236}">
                <a16:creationId xmlns:a16="http://schemas.microsoft.com/office/drawing/2014/main" id="{2DCCE2F8-3F18-41CD-991C-8F49F123AE5D}"/>
              </a:ext>
            </a:extLst>
          </p:cNvPr>
          <p:cNvSpPr/>
          <p:nvPr/>
        </p:nvSpPr>
        <p:spPr bwMode="auto">
          <a:xfrm>
            <a:off x="9660732" y="6469439"/>
            <a:ext cx="1007269" cy="388560"/>
          </a:xfrm>
          <a:prstGeom prst="rect">
            <a:avLst/>
          </a:prstGeom>
          <a:solidFill>
            <a:schemeClr val="bg2">
              <a:lumMod val="25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1B3360"/>
              </a:solidFill>
              <a:latin typeface="Verdana" pitchFamily="34" charset="0"/>
            </a:endParaRPr>
          </a:p>
        </p:txBody>
      </p:sp>
    </p:spTree>
    <p:extLst>
      <p:ext uri="{BB962C8B-B14F-4D97-AF65-F5344CB8AC3E}">
        <p14:creationId xmlns:p14="http://schemas.microsoft.com/office/powerpoint/2010/main" val="3626929876"/>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40FC175-B1A0-4C62-BB09-972890CBC896}"/>
              </a:ext>
            </a:extLst>
          </p:cNvPr>
          <p:cNvSpPr/>
          <p:nvPr/>
        </p:nvSpPr>
        <p:spPr bwMode="auto">
          <a:xfrm>
            <a:off x="472273" y="162505"/>
            <a:ext cx="11224007" cy="137489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000" dirty="0" smtClean="0">
                <a:solidFill>
                  <a:srgbClr val="1B3360"/>
                </a:solidFill>
                <a:latin typeface="Verdana" pitchFamily="34" charset="0"/>
              </a:rPr>
              <a:t>Average Streamflow Depletion summary for reference 50 gallons per minute </a:t>
            </a:r>
          </a:p>
          <a:p>
            <a:pPr eaLnBrk="0" fontAlgn="base" hangingPunct="0">
              <a:spcBef>
                <a:spcPct val="0"/>
              </a:spcBef>
              <a:spcAft>
                <a:spcPct val="0"/>
              </a:spcAft>
            </a:pPr>
            <a:r>
              <a:rPr lang="en-US" sz="2000" dirty="0" smtClean="0">
                <a:solidFill>
                  <a:srgbClr val="1B3360"/>
                </a:solidFill>
                <a:latin typeface="Verdana" pitchFamily="34" charset="0"/>
              </a:rPr>
              <a:t>24 hours per day from </a:t>
            </a:r>
            <a:r>
              <a:rPr lang="en-US" sz="2000" dirty="0">
                <a:solidFill>
                  <a:srgbClr val="1B3360"/>
                </a:solidFill>
                <a:latin typeface="Verdana" pitchFamily="34" charset="0"/>
              </a:rPr>
              <a:t>A</a:t>
            </a:r>
            <a:r>
              <a:rPr lang="en-US" sz="2000" dirty="0" smtClean="0">
                <a:solidFill>
                  <a:srgbClr val="1B3360"/>
                </a:solidFill>
                <a:latin typeface="Verdana" pitchFamily="34" charset="0"/>
              </a:rPr>
              <a:t>pril to September (note: not typical for standard well usage)</a:t>
            </a:r>
          </a:p>
          <a:p>
            <a:pPr eaLnBrk="0" fontAlgn="base" hangingPunct="0">
              <a:spcBef>
                <a:spcPct val="0"/>
              </a:spcBef>
              <a:spcAft>
                <a:spcPct val="0"/>
              </a:spcAft>
            </a:pPr>
            <a:r>
              <a:rPr lang="en-US" sz="2000" dirty="0" smtClean="0">
                <a:solidFill>
                  <a:srgbClr val="1B3360"/>
                </a:solidFill>
                <a:latin typeface="Verdana" pitchFamily="34" charset="0"/>
              </a:rPr>
              <a:t>That said, the modeling indicates that new agricultural wells that potentially generate</a:t>
            </a:r>
          </a:p>
          <a:p>
            <a:pPr eaLnBrk="0" fontAlgn="base" hangingPunct="0">
              <a:spcBef>
                <a:spcPct val="0"/>
              </a:spcBef>
              <a:spcAft>
                <a:spcPct val="0"/>
              </a:spcAft>
            </a:pPr>
            <a:r>
              <a:rPr lang="en-US" sz="2000" dirty="0" smtClean="0">
                <a:solidFill>
                  <a:srgbClr val="1B3360"/>
                </a:solidFill>
                <a:latin typeface="Verdana" pitchFamily="34" charset="0"/>
              </a:rPr>
              <a:t>Significant additional consumptive use need to be evaluated more thoroughly.</a:t>
            </a:r>
            <a:endParaRPr lang="en-US" sz="2000" dirty="0">
              <a:solidFill>
                <a:srgbClr val="1B3360"/>
              </a:solidFill>
              <a:latin typeface="Verdana" pitchFamily="34" charset="0"/>
            </a:endParaRPr>
          </a:p>
        </p:txBody>
      </p:sp>
      <p:pic>
        <p:nvPicPr>
          <p:cNvPr id="5" name="Picture 4">
            <a:extLst>
              <a:ext uri="{FF2B5EF4-FFF2-40B4-BE49-F238E27FC236}">
                <a16:creationId xmlns:a16="http://schemas.microsoft.com/office/drawing/2014/main" id="{E7DC30DB-916D-4F53-A4D9-02A0E67BCE8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33" t="70500" r="68415" b="-2445"/>
          <a:stretch/>
        </p:blipFill>
        <p:spPr>
          <a:xfrm>
            <a:off x="7594486" y="2700040"/>
            <a:ext cx="3240090" cy="4157960"/>
          </a:xfrm>
          <a:prstGeom prst="rect">
            <a:avLst/>
          </a:prstGeom>
        </p:spPr>
      </p:pic>
      <p:sp>
        <p:nvSpPr>
          <p:cNvPr id="3" name="TextBox 2">
            <a:extLst>
              <a:ext uri="{FF2B5EF4-FFF2-40B4-BE49-F238E27FC236}">
                <a16:creationId xmlns:a16="http://schemas.microsoft.com/office/drawing/2014/main" id="{4741F322-7B38-46E3-B820-4F4C5DBACAFC}"/>
              </a:ext>
            </a:extLst>
          </p:cNvPr>
          <p:cNvSpPr txBox="1"/>
          <p:nvPr/>
        </p:nvSpPr>
        <p:spPr>
          <a:xfrm>
            <a:off x="862075" y="3161485"/>
            <a:ext cx="6061240" cy="2862322"/>
          </a:xfrm>
          <a:prstGeom prst="rect">
            <a:avLst/>
          </a:prstGeom>
          <a:noFill/>
        </p:spPr>
        <p:txBody>
          <a:bodyPr wrap="square" rtlCol="0">
            <a:spAutoFit/>
          </a:bodyPr>
          <a:lstStyle/>
          <a:p>
            <a:pPr defTabSz="457200"/>
            <a:r>
              <a:rPr lang="en-US" sz="2000" dirty="0">
                <a:solidFill>
                  <a:srgbClr val="1B3360"/>
                </a:solidFill>
                <a:latin typeface="Arial"/>
              </a:rPr>
              <a:t>50 gallons-per-minute pump rate</a:t>
            </a:r>
          </a:p>
          <a:p>
            <a:pPr defTabSz="457200"/>
            <a:r>
              <a:rPr lang="en-US" sz="2000" dirty="0">
                <a:solidFill>
                  <a:srgbClr val="1B3360"/>
                </a:solidFill>
                <a:latin typeface="Arial"/>
              </a:rPr>
              <a:t>20 seasons of pumping</a:t>
            </a:r>
          </a:p>
          <a:p>
            <a:pPr defTabSz="457200"/>
            <a:r>
              <a:rPr lang="en-US" sz="2000" dirty="0">
                <a:solidFill>
                  <a:srgbClr val="1B3360"/>
                </a:solidFill>
                <a:latin typeface="Arial"/>
              </a:rPr>
              <a:t>“normal” year (2010</a:t>
            </a:r>
            <a:r>
              <a:rPr lang="en-US" sz="2000" dirty="0" smtClean="0">
                <a:solidFill>
                  <a:srgbClr val="1B3360"/>
                </a:solidFill>
                <a:latin typeface="Arial"/>
              </a:rPr>
              <a:t>)</a:t>
            </a:r>
          </a:p>
          <a:p>
            <a:pPr defTabSz="457200"/>
            <a:endParaRPr lang="en-US" sz="2000" dirty="0">
              <a:solidFill>
                <a:srgbClr val="1B3360"/>
              </a:solidFill>
              <a:latin typeface="Arial"/>
            </a:endParaRPr>
          </a:p>
          <a:p>
            <a:pPr defTabSz="457200"/>
            <a:r>
              <a:rPr lang="en-US" sz="2000" dirty="0" smtClean="0">
                <a:solidFill>
                  <a:srgbClr val="1B3360"/>
                </a:solidFill>
                <a:latin typeface="Arial"/>
              </a:rPr>
              <a:t>1 CFS (7.48 gal/sec) = 646,272 gal/day (1.98 ac/ft.)</a:t>
            </a:r>
          </a:p>
          <a:p>
            <a:pPr defTabSz="457200"/>
            <a:endParaRPr lang="en-US" sz="2000" dirty="0">
              <a:solidFill>
                <a:srgbClr val="1B3360"/>
              </a:solidFill>
              <a:latin typeface="Arial"/>
            </a:endParaRPr>
          </a:p>
          <a:p>
            <a:pPr defTabSz="457200"/>
            <a:r>
              <a:rPr lang="en-US" sz="2000" dirty="0" smtClean="0">
                <a:solidFill>
                  <a:srgbClr val="1B3360"/>
                </a:solidFill>
                <a:latin typeface="Arial"/>
              </a:rPr>
              <a:t>0.014 CFS (646,272) = 9,050 gal/day (.03 ac/ft.)</a:t>
            </a:r>
          </a:p>
          <a:p>
            <a:pPr defTabSz="457200"/>
            <a:endParaRPr lang="en-US" sz="2000" dirty="0">
              <a:solidFill>
                <a:srgbClr val="1B3360"/>
              </a:solidFill>
              <a:latin typeface="Arial"/>
            </a:endParaRPr>
          </a:p>
          <a:p>
            <a:pPr defTabSz="457200"/>
            <a:r>
              <a:rPr lang="en-US" sz="2000" dirty="0" smtClean="0">
                <a:solidFill>
                  <a:srgbClr val="1B3360"/>
                </a:solidFill>
                <a:latin typeface="Arial"/>
              </a:rPr>
              <a:t>.097 CFS (646,272) = 62,688 gal/day (.195 ac/ft.)</a:t>
            </a:r>
          </a:p>
        </p:txBody>
      </p:sp>
    </p:spTree>
    <p:extLst>
      <p:ext uri="{BB962C8B-B14F-4D97-AF65-F5344CB8AC3E}">
        <p14:creationId xmlns:p14="http://schemas.microsoft.com/office/powerpoint/2010/main" val="4925973"/>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3191"/>
          </a:xfrm>
        </p:spPr>
        <p:txBody>
          <a:bodyPr>
            <a:normAutofit/>
          </a:bodyPr>
          <a:lstStyle/>
          <a:p>
            <a:pPr algn="ctr"/>
            <a:r>
              <a:rPr lang="en-US" sz="4000" dirty="0" smtClean="0">
                <a:latin typeface="+mn-lt"/>
              </a:rPr>
              <a:t>Topics for general discussion</a:t>
            </a:r>
            <a:endParaRPr lang="en-US" sz="4000" dirty="0">
              <a:latin typeface="+mn-lt"/>
            </a:endParaRPr>
          </a:p>
        </p:txBody>
      </p:sp>
      <p:sp>
        <p:nvSpPr>
          <p:cNvPr id="3" name="Content Placeholder 2"/>
          <p:cNvSpPr>
            <a:spLocks noGrp="1"/>
          </p:cNvSpPr>
          <p:nvPr>
            <p:ph idx="1"/>
          </p:nvPr>
        </p:nvSpPr>
        <p:spPr/>
        <p:txBody>
          <a:bodyPr/>
          <a:lstStyle/>
          <a:p>
            <a:r>
              <a:rPr lang="en-US" dirty="0" smtClean="0"/>
              <a:t>Domestic wells that are contributing to illegal cannabis cultivation need to be strongly enforced with assistance from State Water Board.</a:t>
            </a:r>
          </a:p>
          <a:p>
            <a:r>
              <a:rPr lang="en-US" dirty="0" smtClean="0"/>
              <a:t>Off-parcel groundwater ordinance may need to be amended to lift the injunction and allow enforcement to insure groundwater is utilized for it’s intended land use purpose.  </a:t>
            </a:r>
          </a:p>
          <a:p>
            <a:r>
              <a:rPr lang="en-US" dirty="0" smtClean="0"/>
              <a:t>Municipal ground water well use also has a high degree of recharge to the aquifer, also have additional uses for fire suppression, parks etc.</a:t>
            </a:r>
          </a:p>
          <a:p>
            <a:r>
              <a:rPr lang="en-US" dirty="0" smtClean="0"/>
              <a:t>How are other Counties addressing the issue?</a:t>
            </a:r>
          </a:p>
          <a:p>
            <a:pPr marL="0" indent="0">
              <a:buNone/>
            </a:pPr>
            <a:endParaRPr lang="en-US" dirty="0"/>
          </a:p>
        </p:txBody>
      </p:sp>
    </p:spTree>
    <p:extLst>
      <p:ext uri="{BB962C8B-B14F-4D97-AF65-F5344CB8AC3E}">
        <p14:creationId xmlns:p14="http://schemas.microsoft.com/office/powerpoint/2010/main" val="2836497185"/>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0335"/>
          </a:xfrm>
        </p:spPr>
        <p:txBody>
          <a:bodyPr>
            <a:normAutofit fontScale="90000"/>
          </a:bodyPr>
          <a:lstStyle/>
          <a:p>
            <a:pPr algn="ctr"/>
            <a:r>
              <a:rPr lang="en-US" sz="4000" b="1" dirty="0">
                <a:latin typeface="+mn-lt"/>
              </a:rPr>
              <a:t>C</a:t>
            </a:r>
            <a:r>
              <a:rPr lang="en-US" sz="4000" b="1" dirty="0" smtClean="0">
                <a:latin typeface="+mn-lt"/>
              </a:rPr>
              <a:t>onclusions – Consideration- </a:t>
            </a:r>
            <a:r>
              <a:rPr lang="en-US" sz="4000" b="1" dirty="0">
                <a:latin typeface="+mn-lt"/>
              </a:rPr>
              <a:t>R</a:t>
            </a:r>
            <a:r>
              <a:rPr lang="en-US" sz="4000" b="1" dirty="0" smtClean="0">
                <a:latin typeface="+mn-lt"/>
              </a:rPr>
              <a:t>ecommendation</a:t>
            </a:r>
            <a:r>
              <a:rPr lang="en-US" dirty="0" smtClean="0">
                <a:latin typeface="+mn-lt"/>
              </a:rPr>
              <a:t/>
            </a:r>
            <a:br>
              <a:rPr lang="en-US" dirty="0" smtClean="0">
                <a:latin typeface="+mn-lt"/>
              </a:rPr>
            </a:br>
            <a:r>
              <a:rPr lang="en-US" sz="4000" dirty="0" smtClean="0">
                <a:latin typeface="+mn-lt"/>
              </a:rPr>
              <a:t>regarding the issuance of future water well permits</a:t>
            </a:r>
            <a:endParaRPr lang="en-US" sz="4000" dirty="0">
              <a:latin typeface="+mn-lt"/>
            </a:endParaRPr>
          </a:p>
        </p:txBody>
      </p:sp>
      <p:sp>
        <p:nvSpPr>
          <p:cNvPr id="3" name="Content Placeholder 2"/>
          <p:cNvSpPr>
            <a:spLocks noGrp="1"/>
          </p:cNvSpPr>
          <p:nvPr>
            <p:ph idx="1"/>
          </p:nvPr>
        </p:nvSpPr>
        <p:spPr>
          <a:xfrm>
            <a:off x="838200" y="1470991"/>
            <a:ext cx="10515600" cy="4876800"/>
          </a:xfrm>
        </p:spPr>
        <p:txBody>
          <a:bodyPr>
            <a:normAutofit fontScale="85000" lnSpcReduction="20000"/>
          </a:bodyPr>
          <a:lstStyle/>
          <a:p>
            <a:r>
              <a:rPr lang="en-US" dirty="0" smtClean="0"/>
              <a:t>Domestic wells are de minimis, recommend Board make public trust findings for staff to rely on in issuing ministerial domestic permits.</a:t>
            </a:r>
          </a:p>
          <a:p>
            <a:pPr lvl="0"/>
            <a:r>
              <a:rPr lang="en-US" dirty="0" smtClean="0">
                <a:solidFill>
                  <a:prstClr val="black"/>
                </a:solidFill>
              </a:rPr>
              <a:t>Municipal water wells primarily support domestic water use with a high percentage of groundwater recharge. </a:t>
            </a:r>
            <a:endParaRPr lang="en-US" dirty="0" smtClean="0"/>
          </a:p>
          <a:p>
            <a:r>
              <a:rPr lang="en-US" dirty="0" smtClean="0"/>
              <a:t>New agricultural well applications require an individual evaluation process to assess potential impacts to public trust resources. Staff is recommending the Board consider having agricultural well applicants be required to show no new “</a:t>
            </a:r>
            <a:r>
              <a:rPr lang="en-US" i="1" dirty="0" smtClean="0"/>
              <a:t>consumptive use effects</a:t>
            </a:r>
            <a:r>
              <a:rPr lang="en-US" dirty="0" smtClean="0"/>
              <a:t>”.</a:t>
            </a:r>
          </a:p>
          <a:p>
            <a:r>
              <a:rPr lang="en-US" dirty="0" smtClean="0"/>
              <a:t> Recommend that the Public Trust analysis for agricultural well applications be administered by the County’s Natural Resources Department</a:t>
            </a:r>
            <a:r>
              <a:rPr lang="en-US" dirty="0"/>
              <a:t> </a:t>
            </a:r>
            <a:r>
              <a:rPr lang="en-US" dirty="0" smtClean="0"/>
              <a:t>(NRD) as ground water is a natural resource.  Chapter 8 of Title 5 of the Siskiyou County Code (SCC) administered by Environmental Health regulates standards for well construction and setback requirements. Environmental Health, informed by the NRD’s analysis, will decide if permit issuance is not in the public </a:t>
            </a:r>
            <a:r>
              <a:rPr lang="en-US" dirty="0"/>
              <a:t>interest. </a:t>
            </a:r>
            <a:r>
              <a:rPr lang="en-US" dirty="0" smtClean="0"/>
              <a:t>(SCC, §5-8.14)</a:t>
            </a:r>
          </a:p>
          <a:p>
            <a:r>
              <a:rPr lang="en-US" dirty="0" smtClean="0"/>
              <a:t>Establish fees for the application process, including public trust analysis.</a:t>
            </a:r>
          </a:p>
        </p:txBody>
      </p:sp>
    </p:spTree>
    <p:extLst>
      <p:ext uri="{BB962C8B-B14F-4D97-AF65-F5344CB8AC3E}">
        <p14:creationId xmlns:p14="http://schemas.microsoft.com/office/powerpoint/2010/main" val="4021158394"/>
      </p:ext>
    </p:extLst>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371"/>
            <a:ext cx="10515600" cy="432317"/>
          </a:xfrm>
        </p:spPr>
        <p:txBody>
          <a:bodyPr>
            <a:normAutofit fontScale="90000"/>
          </a:bodyPr>
          <a:lstStyle/>
          <a:p>
            <a:pPr algn="ctr"/>
            <a:r>
              <a:rPr lang="en-US" dirty="0" smtClean="0"/>
              <a:t>Other Counties</a:t>
            </a:r>
            <a:endParaRPr lang="en-US" dirty="0"/>
          </a:p>
        </p:txBody>
      </p:sp>
      <p:sp>
        <p:nvSpPr>
          <p:cNvPr id="5" name="Content Placeholder 4"/>
          <p:cNvSpPr>
            <a:spLocks noGrp="1"/>
          </p:cNvSpPr>
          <p:nvPr>
            <p:ph idx="1"/>
          </p:nvPr>
        </p:nvSpPr>
        <p:spPr>
          <a:xfrm>
            <a:off x="6838122" y="1219200"/>
            <a:ext cx="4515678" cy="4957763"/>
          </a:xfrm>
        </p:spPr>
        <p:txBody>
          <a:bodyPr>
            <a:normAutofit fontScale="92500" lnSpcReduction="10000"/>
          </a:bodyPr>
          <a:lstStyle/>
          <a:p>
            <a:pPr marL="0" indent="0" algn="ctr">
              <a:buNone/>
            </a:pPr>
            <a:r>
              <a:rPr lang="en-US" b="1" u="sng" dirty="0" smtClean="0"/>
              <a:t>CALIFORNIA DEPARTMENT OF WATER RESOURCES </a:t>
            </a:r>
          </a:p>
          <a:p>
            <a:pPr marL="0" indent="0" algn="ctr">
              <a:buNone/>
            </a:pPr>
            <a:r>
              <a:rPr lang="en-US" b="1" u="sng" dirty="0" smtClean="0"/>
              <a:t> Water Transfer (WHITE PAPER)</a:t>
            </a:r>
          </a:p>
          <a:p>
            <a:pPr marL="0" indent="0" algn="ctr">
              <a:buNone/>
            </a:pPr>
            <a:endParaRPr lang="en-US" b="1" u="sng" dirty="0" smtClean="0"/>
          </a:p>
          <a:p>
            <a:pPr marL="0" indent="0">
              <a:buNone/>
            </a:pPr>
            <a:r>
              <a:rPr lang="en-US" dirty="0" smtClean="0"/>
              <a:t>Technical Information for Preparing Water Transfer Proposals (Water Transfer White Paper) Information for Parties Preparing Proposals for Water Transfers Requiring Department of Water Resources or Bureau of Reclamation Approval December 2019</a:t>
            </a:r>
            <a:endParaRPr lang="en-US" dirty="0"/>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9643" t="11329" r="14325" b="14856"/>
          <a:stretch/>
        </p:blipFill>
        <p:spPr bwMode="auto">
          <a:xfrm>
            <a:off x="384312" y="724354"/>
            <a:ext cx="4890053" cy="5875229"/>
          </a:xfrm>
          <a:prstGeom prst="rect">
            <a:avLst/>
          </a:prstGeom>
          <a:noFill/>
          <a:ln>
            <a:noFill/>
          </a:ln>
        </p:spPr>
      </p:pic>
    </p:spTree>
    <p:extLst>
      <p:ext uri="{BB962C8B-B14F-4D97-AF65-F5344CB8AC3E}">
        <p14:creationId xmlns:p14="http://schemas.microsoft.com/office/powerpoint/2010/main" val="417048391"/>
      </p:ext>
    </p:extLst>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142306"/>
            <a:ext cx="10515600" cy="294094"/>
          </a:xfrm>
        </p:spPr>
        <p:txBody>
          <a:bodyPr>
            <a:normAutofit fontScale="90000"/>
          </a:bodyPr>
          <a:lstStyle/>
          <a:p>
            <a:pPr algn="ctr"/>
            <a:r>
              <a:rPr lang="en-US" b="1" dirty="0" smtClean="0">
                <a:latin typeface="+mn-lt"/>
              </a:rPr>
              <a:t>Options for consideration </a:t>
            </a:r>
            <a:endParaRPr lang="en-US" b="1" dirty="0">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2107487735"/>
              </p:ext>
            </p:extLst>
          </p:nvPr>
        </p:nvGraphicFramePr>
        <p:xfrm>
          <a:off x="838199" y="632868"/>
          <a:ext cx="10430541" cy="5910685"/>
        </p:xfrm>
        <a:graphic>
          <a:graphicData uri="http://schemas.openxmlformats.org/drawingml/2006/table">
            <a:tbl>
              <a:tblPr firstRow="1" bandRow="1">
                <a:tableStyleId>{5C22544A-7EE6-4342-B048-85BDC9FD1C3A}</a:tableStyleId>
              </a:tblPr>
              <a:tblGrid>
                <a:gridCol w="3265968">
                  <a:extLst>
                    <a:ext uri="{9D8B030D-6E8A-4147-A177-3AD203B41FA5}">
                      <a16:colId xmlns:a16="http://schemas.microsoft.com/office/drawing/2014/main" val="2492613672"/>
                    </a:ext>
                  </a:extLst>
                </a:gridCol>
                <a:gridCol w="3687726">
                  <a:extLst>
                    <a:ext uri="{9D8B030D-6E8A-4147-A177-3AD203B41FA5}">
                      <a16:colId xmlns:a16="http://schemas.microsoft.com/office/drawing/2014/main" val="2944422462"/>
                    </a:ext>
                  </a:extLst>
                </a:gridCol>
                <a:gridCol w="3476847">
                  <a:extLst>
                    <a:ext uri="{9D8B030D-6E8A-4147-A177-3AD203B41FA5}">
                      <a16:colId xmlns:a16="http://schemas.microsoft.com/office/drawing/2014/main" val="3530262672"/>
                    </a:ext>
                  </a:extLst>
                </a:gridCol>
              </a:tblGrid>
              <a:tr h="815778">
                <a:tc>
                  <a:txBody>
                    <a:bodyPr/>
                    <a:lstStyle/>
                    <a:p>
                      <a:r>
                        <a:rPr lang="en-US" dirty="0" smtClean="0"/>
                        <a:t> Ag Well Options</a:t>
                      </a:r>
                      <a:endParaRPr lang="en-US" dirty="0"/>
                    </a:p>
                  </a:txBody>
                  <a:tcPr/>
                </a:tc>
                <a:tc>
                  <a:txBody>
                    <a:bodyPr/>
                    <a:lstStyle/>
                    <a:p>
                      <a:r>
                        <a:rPr lang="en-US" dirty="0" smtClean="0"/>
                        <a:t>Pros</a:t>
                      </a:r>
                      <a:endParaRPr lang="en-US" dirty="0"/>
                    </a:p>
                  </a:txBody>
                  <a:tcPr/>
                </a:tc>
                <a:tc>
                  <a:txBody>
                    <a:bodyPr/>
                    <a:lstStyle/>
                    <a:p>
                      <a:r>
                        <a:rPr lang="en-US" dirty="0" smtClean="0"/>
                        <a:t>Cons</a:t>
                      </a:r>
                      <a:endParaRPr lang="en-US" dirty="0"/>
                    </a:p>
                  </a:txBody>
                  <a:tcPr/>
                </a:tc>
                <a:extLst>
                  <a:ext uri="{0D108BD9-81ED-4DB2-BD59-A6C34878D82A}">
                    <a16:rowId xmlns:a16="http://schemas.microsoft.com/office/drawing/2014/main" val="2091745103"/>
                  </a:ext>
                </a:extLst>
              </a:tr>
              <a:tr h="1315204">
                <a:tc>
                  <a:txBody>
                    <a:bodyPr/>
                    <a:lstStyle/>
                    <a:p>
                      <a:r>
                        <a:rPr lang="en-US" dirty="0" smtClean="0"/>
                        <a:t>Moratorium on New Agricultural</a:t>
                      </a:r>
                      <a:r>
                        <a:rPr lang="en-US" baseline="0" dirty="0" smtClean="0"/>
                        <a:t> Wells</a:t>
                      </a:r>
                      <a:endParaRPr lang="en-US" dirty="0"/>
                    </a:p>
                  </a:txBody>
                  <a:tcPr/>
                </a:tc>
                <a:tc>
                  <a:txBody>
                    <a:bodyPr/>
                    <a:lstStyle/>
                    <a:p>
                      <a:pPr marL="285750" indent="-285750">
                        <a:buFont typeface="Arial" panose="020B0604020202020204" pitchFamily="34" charset="0"/>
                        <a:buChar char="•"/>
                      </a:pPr>
                      <a:r>
                        <a:rPr lang="en-US" dirty="0" smtClean="0"/>
                        <a:t>Simple</a:t>
                      </a:r>
                      <a:r>
                        <a:rPr lang="en-US" baseline="0" dirty="0" smtClean="0"/>
                        <a:t> to implement</a:t>
                      </a:r>
                    </a:p>
                    <a:p>
                      <a:r>
                        <a:rPr lang="en-US" baseline="0" dirty="0" smtClean="0"/>
                        <a:t>     </a:t>
                      </a:r>
                    </a:p>
                    <a:p>
                      <a:pPr marL="285750" indent="-285750">
                        <a:buFont typeface="Arial" panose="020B0604020202020204" pitchFamily="34" charset="0"/>
                        <a:buChar char="•"/>
                      </a:pPr>
                      <a:r>
                        <a:rPr lang="en-US" baseline="0" dirty="0" smtClean="0"/>
                        <a:t>Can set time frame for </a:t>
                      </a:r>
                    </a:p>
                    <a:p>
                      <a:r>
                        <a:rPr lang="en-US" baseline="0" dirty="0" smtClean="0"/>
                        <a:t>re-evaluation.</a:t>
                      </a:r>
                      <a:endParaRPr lang="en-US" dirty="0"/>
                    </a:p>
                  </a:txBody>
                  <a:tcPr/>
                </a:tc>
                <a:tc>
                  <a:txBody>
                    <a:bodyPr/>
                    <a:lstStyle/>
                    <a:p>
                      <a:pPr marL="285750" indent="-285750">
                        <a:buFont typeface="Arial" panose="020B0604020202020204" pitchFamily="34" charset="0"/>
                        <a:buChar char="•"/>
                      </a:pPr>
                      <a:r>
                        <a:rPr lang="en-US" dirty="0" smtClean="0"/>
                        <a:t>No process</a:t>
                      </a:r>
                      <a:r>
                        <a:rPr lang="en-US" baseline="0" dirty="0" smtClean="0"/>
                        <a:t> established or avenue to obtain a new Ag well permit while moratorium is in place.</a:t>
                      </a:r>
                      <a:endParaRPr lang="en-US" dirty="0"/>
                    </a:p>
                  </a:txBody>
                  <a:tcPr/>
                </a:tc>
                <a:extLst>
                  <a:ext uri="{0D108BD9-81ED-4DB2-BD59-A6C34878D82A}">
                    <a16:rowId xmlns:a16="http://schemas.microsoft.com/office/drawing/2014/main" val="2304050633"/>
                  </a:ext>
                </a:extLst>
              </a:tr>
              <a:tr h="2316663">
                <a:tc>
                  <a:txBody>
                    <a:bodyPr/>
                    <a:lstStyle/>
                    <a:p>
                      <a:r>
                        <a:rPr lang="en-US" baseline="0" dirty="0" smtClean="0"/>
                        <a:t>Require </a:t>
                      </a:r>
                      <a:r>
                        <a:rPr lang="en-US" dirty="0" smtClean="0"/>
                        <a:t>Agricultural Well Applicants</a:t>
                      </a:r>
                      <a:r>
                        <a:rPr lang="en-US" baseline="0" dirty="0" smtClean="0"/>
                        <a:t> to Show No New “Consumptive Use Effects”</a:t>
                      </a:r>
                      <a:r>
                        <a:rPr lang="en-US" dirty="0" smtClean="0"/>
                        <a:t>.</a:t>
                      </a:r>
                      <a:endParaRPr lang="en-US" dirty="0"/>
                    </a:p>
                  </a:txBody>
                  <a:tcPr/>
                </a:tc>
                <a:tc>
                  <a:txBody>
                    <a:bodyPr/>
                    <a:lstStyle/>
                    <a:p>
                      <a:pPr marL="285750" indent="-285750">
                        <a:buFont typeface="Arial" panose="020B0604020202020204" pitchFamily="34" charset="0"/>
                        <a:buChar char="•"/>
                      </a:pPr>
                      <a:r>
                        <a:rPr lang="en-US" dirty="0" smtClean="0"/>
                        <a:t>Potential to obtain</a:t>
                      </a:r>
                      <a:r>
                        <a:rPr lang="en-US" baseline="0" dirty="0" smtClean="0"/>
                        <a:t> a permit to drill a new Ag Well.</a:t>
                      </a:r>
                    </a:p>
                    <a:p>
                      <a:pPr marL="0" indent="0">
                        <a:buFont typeface="Arial" panose="020B0604020202020204" pitchFamily="34" charset="0"/>
                        <a:buNone/>
                      </a:pPr>
                      <a:endParaRPr lang="en-US" baseline="0" dirty="0" smtClean="0"/>
                    </a:p>
                    <a:p>
                      <a:pPr marL="285750" indent="-285750">
                        <a:buFont typeface="Arial" panose="020B0604020202020204" pitchFamily="34" charset="0"/>
                        <a:buChar char="•"/>
                      </a:pPr>
                      <a:r>
                        <a:rPr lang="en-US" baseline="0" dirty="0" smtClean="0"/>
                        <a:t>If seeking a replacement well, the application process is straight forward.</a:t>
                      </a:r>
                      <a:endParaRPr lang="en-US" dirty="0"/>
                    </a:p>
                  </a:txBody>
                  <a:tcPr/>
                </a:tc>
                <a:tc>
                  <a:txBody>
                    <a:bodyPr/>
                    <a:lstStyle/>
                    <a:p>
                      <a:pPr marL="285750" indent="-285750">
                        <a:buFont typeface="Arial" panose="020B0604020202020204" pitchFamily="34" charset="0"/>
                        <a:buChar char="•"/>
                      </a:pPr>
                      <a:r>
                        <a:rPr lang="en-US" dirty="0" smtClean="0"/>
                        <a:t>May require discretionary review process (CEQA)</a:t>
                      </a:r>
                    </a:p>
                    <a:p>
                      <a:pPr marL="285750" indent="-285750">
                        <a:buFont typeface="Arial" panose="020B0604020202020204" pitchFamily="34" charset="0"/>
                        <a:buChar char="•"/>
                      </a:pPr>
                      <a:r>
                        <a:rPr lang="en-US" dirty="0" smtClean="0"/>
                        <a:t>Expensive up front cost with no guarantee of approval.</a:t>
                      </a:r>
                    </a:p>
                    <a:p>
                      <a:pPr marL="285750" indent="-285750">
                        <a:buFont typeface="Arial" panose="020B0604020202020204" pitchFamily="34" charset="0"/>
                        <a:buChar char="•"/>
                      </a:pPr>
                      <a:r>
                        <a:rPr lang="en-US" dirty="0" smtClean="0"/>
                        <a:t>Will need to establish fee mechanism</a:t>
                      </a:r>
                      <a:r>
                        <a:rPr lang="en-US" baseline="0" dirty="0" smtClean="0"/>
                        <a:t> to pay for the review process</a:t>
                      </a:r>
                      <a:endParaRPr lang="en-US" dirty="0"/>
                    </a:p>
                  </a:txBody>
                  <a:tcPr/>
                </a:tc>
                <a:extLst>
                  <a:ext uri="{0D108BD9-81ED-4DB2-BD59-A6C34878D82A}">
                    <a16:rowId xmlns:a16="http://schemas.microsoft.com/office/drawing/2014/main" val="1760931285"/>
                  </a:ext>
                </a:extLst>
              </a:tr>
              <a:tr h="1315204">
                <a:tc>
                  <a:txBody>
                    <a:bodyPr/>
                    <a:lstStyle/>
                    <a:p>
                      <a:r>
                        <a:rPr lang="en-US" dirty="0" smtClean="0"/>
                        <a:t>Establish zone requiring</a:t>
                      </a:r>
                      <a:r>
                        <a:rPr lang="en-US" baseline="0" dirty="0" smtClean="0"/>
                        <a:t> wells to casing perforation below 150 ft. below grade</a:t>
                      </a:r>
                      <a:endParaRPr lang="en-US" dirty="0"/>
                    </a:p>
                  </a:txBody>
                  <a:tcPr/>
                </a:tc>
                <a:tc>
                  <a:txBody>
                    <a:bodyPr/>
                    <a:lstStyle/>
                    <a:p>
                      <a:pPr marL="285750" indent="-285750">
                        <a:buFont typeface="Arial" panose="020B0604020202020204" pitchFamily="34" charset="0"/>
                        <a:buChar char="•"/>
                      </a:pPr>
                      <a:r>
                        <a:rPr lang="en-US" dirty="0" smtClean="0"/>
                        <a:t>Maintain ministerial permit process.</a:t>
                      </a:r>
                    </a:p>
                    <a:p>
                      <a:pPr marL="285750" indent="-285750">
                        <a:buFont typeface="Arial" panose="020B0604020202020204" pitchFamily="34" charset="0"/>
                        <a:buChar char="•"/>
                      </a:pPr>
                      <a:r>
                        <a:rPr lang="en-US" dirty="0" smtClean="0"/>
                        <a:t>Simple </a:t>
                      </a:r>
                    </a:p>
                    <a:p>
                      <a:pPr marL="285750" indent="-285750">
                        <a:buFont typeface="Arial" panose="020B0604020202020204" pitchFamily="34" charset="0"/>
                        <a:buChar char="•"/>
                      </a:pPr>
                      <a:r>
                        <a:rPr lang="en-US" baseline="0" dirty="0" smtClean="0"/>
                        <a:t>Current practice of other Counties of the State for the Public Trust</a:t>
                      </a:r>
                      <a:endParaRPr lang="en-US" dirty="0"/>
                    </a:p>
                  </a:txBody>
                  <a:tcPr/>
                </a:tc>
                <a:tc>
                  <a:txBody>
                    <a:bodyPr/>
                    <a:lstStyle/>
                    <a:p>
                      <a:pPr marL="285750" indent="-285750">
                        <a:buFont typeface="Arial" panose="020B0604020202020204" pitchFamily="34" charset="0"/>
                        <a:buChar char="•"/>
                      </a:pPr>
                      <a:r>
                        <a:rPr lang="en-US" dirty="0" smtClean="0"/>
                        <a:t>150 foot blank casing may</a:t>
                      </a:r>
                      <a:r>
                        <a:rPr lang="en-US" baseline="0" dirty="0" smtClean="0"/>
                        <a:t> </a:t>
                      </a:r>
                      <a:r>
                        <a:rPr lang="en-US" dirty="0" smtClean="0"/>
                        <a:t>prohibit property owner from obtaining sufficient</a:t>
                      </a:r>
                      <a:r>
                        <a:rPr lang="en-US" baseline="0" dirty="0" smtClean="0"/>
                        <a:t> water source.</a:t>
                      </a:r>
                      <a:endParaRPr lang="en-US" dirty="0"/>
                    </a:p>
                  </a:txBody>
                  <a:tcPr/>
                </a:tc>
                <a:extLst>
                  <a:ext uri="{0D108BD9-81ED-4DB2-BD59-A6C34878D82A}">
                    <a16:rowId xmlns:a16="http://schemas.microsoft.com/office/drawing/2014/main" val="1326068226"/>
                  </a:ext>
                </a:extLst>
              </a:tr>
            </a:tbl>
          </a:graphicData>
        </a:graphic>
      </p:graphicFrame>
    </p:spTree>
    <p:extLst>
      <p:ext uri="{BB962C8B-B14F-4D97-AF65-F5344CB8AC3E}">
        <p14:creationId xmlns:p14="http://schemas.microsoft.com/office/powerpoint/2010/main" val="272332678"/>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0761921" cy="793824"/>
          </a:xfrm>
        </p:spPr>
        <p:txBody>
          <a:bodyPr>
            <a:normAutofit/>
          </a:bodyPr>
          <a:lstStyle/>
          <a:p>
            <a:pPr algn="ctr"/>
            <a:r>
              <a:rPr lang="en-US" sz="4000" b="1" dirty="0" smtClean="0">
                <a:latin typeface="+mn-lt"/>
              </a:rPr>
              <a:t>Definition of the Public Trust Doctrine </a:t>
            </a:r>
            <a:endParaRPr lang="en-US" sz="4000" b="1" dirty="0">
              <a:latin typeface="+mn-lt"/>
            </a:endParaRPr>
          </a:p>
        </p:txBody>
      </p:sp>
      <p:sp>
        <p:nvSpPr>
          <p:cNvPr id="3" name="Content Placeholder 2"/>
          <p:cNvSpPr>
            <a:spLocks noGrp="1"/>
          </p:cNvSpPr>
          <p:nvPr>
            <p:ph idx="1"/>
          </p:nvPr>
        </p:nvSpPr>
        <p:spPr>
          <a:xfrm>
            <a:off x="838199" y="1584253"/>
            <a:ext cx="10515600" cy="5018013"/>
          </a:xfrm>
        </p:spPr>
        <p:txBody>
          <a:bodyPr>
            <a:normAutofit lnSpcReduction="10000"/>
          </a:bodyPr>
          <a:lstStyle/>
          <a:p>
            <a:r>
              <a:rPr lang="en-US" dirty="0"/>
              <a:t> Historically, the public trust doctrine guaranteed </a:t>
            </a:r>
            <a:r>
              <a:rPr lang="en-US" dirty="0">
                <a:hlinkClick r:id="rId2"/>
              </a:rPr>
              <a:t>a public right to commercial navigation and fishing on navigable waters</a:t>
            </a:r>
            <a:r>
              <a:rPr lang="en-US" dirty="0"/>
              <a:t>. Over the past few decades, however, courts in several states have expanded the doctrine beyond its historical </a:t>
            </a:r>
            <a:r>
              <a:rPr lang="en-US" dirty="0" smtClean="0"/>
              <a:t>description.</a:t>
            </a:r>
            <a:r>
              <a:rPr lang="en-US" dirty="0"/>
              <a:t>  </a:t>
            </a:r>
            <a:endParaRPr lang="en-US" dirty="0" smtClean="0"/>
          </a:p>
          <a:p>
            <a:r>
              <a:rPr lang="en-US" dirty="0" smtClean="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In California, the </a:t>
            </a:r>
            <a:r>
              <a:rPr lang="en-US" b="1" dirty="0">
                <a:solidFill>
                  <a:srgbClr val="000080"/>
                </a:solidFill>
                <a:latin typeface="Calibri" panose="020F0502020204030204" pitchFamily="34" charset="0"/>
                <a:ea typeface="Calibri" panose="020F0502020204030204" pitchFamily="34" charset="0"/>
                <a:cs typeface="Times New Roman" panose="02020603050405020304" pitchFamily="18" charset="0"/>
              </a:rPr>
              <a:t>Public Trust Doctrine historically has referred to the right of the public to use California's waterways to engage in 'commerce, navigation, and fisheries.'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800000"/>
                </a:solidFill>
                <a:latin typeface="Calibri" panose="020F0502020204030204" pitchFamily="34" charset="0"/>
                <a:ea typeface="Calibri" panose="020F0502020204030204" pitchFamily="34" charset="0"/>
                <a:cs typeface="Times New Roman" panose="02020603050405020304" pitchFamily="18" charset="0"/>
              </a:rPr>
              <a:t>More recently, the doctrine has been defined by the courts as providing the public the right to use California's water resources for: navigation, fisheries, commerce, environmental preservation and recreation; as ecological units for scientific study; as open space; as environments which provide food and habitats for birds and marine life; and as environments which favorably affect the scenery and climate of the area."</a:t>
            </a:r>
            <a:endParaRPr lang="en-US" dirty="0"/>
          </a:p>
        </p:txBody>
      </p:sp>
    </p:spTree>
    <p:extLst>
      <p:ext uri="{BB962C8B-B14F-4D97-AF65-F5344CB8AC3E}">
        <p14:creationId xmlns:p14="http://schemas.microsoft.com/office/powerpoint/2010/main" val="1275116441"/>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dirty="0"/>
          </a:p>
        </p:txBody>
      </p:sp>
    </p:spTree>
    <p:extLst>
      <p:ext uri="{BB962C8B-B14F-4D97-AF65-F5344CB8AC3E}">
        <p14:creationId xmlns:p14="http://schemas.microsoft.com/office/powerpoint/2010/main" val="2955231403"/>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1219200"/>
            <a:ext cx="10515600" cy="5638799"/>
          </a:xfrm>
        </p:spPr>
        <p:txBody>
          <a:bodyPr>
            <a:normAutofit/>
          </a:bodyPr>
          <a:lstStyle/>
          <a:p>
            <a:endParaRPr lang="en-US" dirty="0"/>
          </a:p>
        </p:txBody>
      </p:sp>
    </p:spTree>
    <p:extLst>
      <p:ext uri="{BB962C8B-B14F-4D97-AF65-F5344CB8AC3E}">
        <p14:creationId xmlns:p14="http://schemas.microsoft.com/office/powerpoint/2010/main" val="3506513921"/>
      </p:ext>
    </p:extLst>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00419"/>
          </a:xfrm>
        </p:spPr>
        <p:txBody>
          <a:bodyPr>
            <a:normAutofit fontScale="90000"/>
          </a:bodyPr>
          <a:lstStyle/>
          <a:p>
            <a:endParaRPr lang="en-US" dirty="0"/>
          </a:p>
        </p:txBody>
      </p:sp>
      <p:sp>
        <p:nvSpPr>
          <p:cNvPr id="3" name="Content Placeholder 2"/>
          <p:cNvSpPr>
            <a:spLocks noGrp="1"/>
          </p:cNvSpPr>
          <p:nvPr>
            <p:ph idx="1"/>
          </p:nvPr>
        </p:nvSpPr>
        <p:spPr>
          <a:xfrm>
            <a:off x="838200" y="1052623"/>
            <a:ext cx="10515600" cy="5124340"/>
          </a:xfrm>
        </p:spPr>
        <p:txBody>
          <a:bodyPr>
            <a:normAutofit/>
          </a:bodyPr>
          <a:lstStyle/>
          <a:p>
            <a:endParaRPr lang="en-US" dirty="0"/>
          </a:p>
        </p:txBody>
      </p:sp>
    </p:spTree>
    <p:extLst>
      <p:ext uri="{BB962C8B-B14F-4D97-AF65-F5344CB8AC3E}">
        <p14:creationId xmlns:p14="http://schemas.microsoft.com/office/powerpoint/2010/main" val="817433400"/>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t/>
            </a:r>
            <a:br>
              <a:rPr lang="en-US" dirty="0"/>
            </a:br>
            <a:endParaRPr lang="en-US" dirty="0"/>
          </a:p>
        </p:txBody>
      </p:sp>
    </p:spTree>
    <p:extLst>
      <p:ext uri="{BB962C8B-B14F-4D97-AF65-F5344CB8AC3E}">
        <p14:creationId xmlns:p14="http://schemas.microsoft.com/office/powerpoint/2010/main" val="3392543492"/>
      </p:ext>
    </p:extLst>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17008"/>
          </a:xfrm>
        </p:spPr>
        <p:txBody>
          <a:bodyPr>
            <a:normAutofit fontScale="90000"/>
          </a:bodyPr>
          <a:lstStyle/>
          <a:p>
            <a:endParaRPr lang="en-US" dirty="0"/>
          </a:p>
        </p:txBody>
      </p:sp>
      <p:sp>
        <p:nvSpPr>
          <p:cNvPr id="3" name="Content Placeholder 2"/>
          <p:cNvSpPr>
            <a:spLocks noGrp="1"/>
          </p:cNvSpPr>
          <p:nvPr>
            <p:ph idx="1"/>
          </p:nvPr>
        </p:nvSpPr>
        <p:spPr/>
        <p:txBody>
          <a:bodyPr>
            <a:normAutofit/>
          </a:bodyPr>
          <a:lstStyle/>
          <a:p>
            <a:endParaRPr lang="en-US" dirty="0"/>
          </a:p>
        </p:txBody>
      </p:sp>
    </p:spTree>
    <p:extLst>
      <p:ext uri="{BB962C8B-B14F-4D97-AF65-F5344CB8AC3E}">
        <p14:creationId xmlns:p14="http://schemas.microsoft.com/office/powerpoint/2010/main" val="3493330458"/>
      </p:ext>
    </p:extLst>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dirty="0"/>
          </a:p>
        </p:txBody>
      </p:sp>
    </p:spTree>
    <p:extLst>
      <p:ext uri="{BB962C8B-B14F-4D97-AF65-F5344CB8AC3E}">
        <p14:creationId xmlns:p14="http://schemas.microsoft.com/office/powerpoint/2010/main" val="2729730404"/>
      </p:ext>
    </p:extLst>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434567"/>
          </a:xfrm>
        </p:spPr>
        <p:txBody>
          <a:bodyPr>
            <a:normAutofit fontScale="90000"/>
          </a:bodyPr>
          <a:lstStyle/>
          <a:p>
            <a:endParaRPr lang="en-US" dirty="0"/>
          </a:p>
        </p:txBody>
      </p:sp>
      <p:sp>
        <p:nvSpPr>
          <p:cNvPr id="3" name="Content Placeholder 2"/>
          <p:cNvSpPr>
            <a:spLocks noGrp="1"/>
          </p:cNvSpPr>
          <p:nvPr>
            <p:ph idx="1"/>
          </p:nvPr>
        </p:nvSpPr>
        <p:spPr>
          <a:xfrm>
            <a:off x="609600" y="978195"/>
            <a:ext cx="10972800" cy="5117805"/>
          </a:xfrm>
        </p:spPr>
        <p:txBody>
          <a:bodyPr/>
          <a:lstStyle/>
          <a:p>
            <a:endParaRPr lang="en-US" dirty="0"/>
          </a:p>
        </p:txBody>
      </p:sp>
    </p:spTree>
    <p:extLst>
      <p:ext uri="{BB962C8B-B14F-4D97-AF65-F5344CB8AC3E}">
        <p14:creationId xmlns:p14="http://schemas.microsoft.com/office/powerpoint/2010/main" val="1947111754"/>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121" y="148856"/>
            <a:ext cx="10515600" cy="1073888"/>
          </a:xfrm>
        </p:spPr>
        <p:txBody>
          <a:bodyPr>
            <a:normAutofit/>
          </a:bodyPr>
          <a:lstStyle/>
          <a:p>
            <a:pPr algn="ctr"/>
            <a:r>
              <a:rPr lang="en-US" sz="3600" b="1" dirty="0" smtClean="0">
                <a:latin typeface="+mn-lt"/>
              </a:rPr>
              <a:t>Lawsuit: ELF v. State </a:t>
            </a:r>
            <a:r>
              <a:rPr lang="en-US" sz="3600" b="1" dirty="0">
                <a:latin typeface="+mn-lt"/>
              </a:rPr>
              <a:t>W</a:t>
            </a:r>
            <a:r>
              <a:rPr lang="en-US" sz="3600" b="1" dirty="0" smtClean="0">
                <a:latin typeface="+mn-lt"/>
              </a:rPr>
              <a:t>ater </a:t>
            </a:r>
            <a:r>
              <a:rPr lang="en-US" sz="3600" b="1" dirty="0">
                <a:latin typeface="+mn-lt"/>
              </a:rPr>
              <a:t>B</a:t>
            </a:r>
            <a:r>
              <a:rPr lang="en-US" sz="3600" b="1" dirty="0" smtClean="0">
                <a:latin typeface="+mn-lt"/>
              </a:rPr>
              <a:t>oard/Siskiyou </a:t>
            </a:r>
            <a:r>
              <a:rPr lang="en-US" sz="3600" b="1" dirty="0">
                <a:latin typeface="+mn-lt"/>
              </a:rPr>
              <a:t>C</a:t>
            </a:r>
            <a:r>
              <a:rPr lang="en-US" sz="3600" b="1" dirty="0" smtClean="0">
                <a:latin typeface="+mn-lt"/>
              </a:rPr>
              <a:t>ounty</a:t>
            </a:r>
            <a:endParaRPr lang="en-US" sz="3600" b="1" dirty="0">
              <a:latin typeface="+mn-lt"/>
            </a:endParaRPr>
          </a:p>
        </p:txBody>
      </p:sp>
      <p:sp>
        <p:nvSpPr>
          <p:cNvPr id="4" name="Content Placeholder 3"/>
          <p:cNvSpPr>
            <a:spLocks noGrp="1"/>
          </p:cNvSpPr>
          <p:nvPr>
            <p:ph idx="1"/>
          </p:nvPr>
        </p:nvSpPr>
        <p:spPr/>
        <p:txBody>
          <a:bodyPr>
            <a:normAutofit/>
          </a:bodyPr>
          <a:lstStyle/>
          <a:p>
            <a:r>
              <a:rPr lang="en-US" dirty="0" smtClean="0"/>
              <a:t> On June 23, 2010, the </a:t>
            </a:r>
            <a:r>
              <a:rPr lang="en-US" dirty="0"/>
              <a:t>Environmental Law Foundation and associated fishery organizations Pacific Coast Federation of Fishermen’s Association and Institute for Fisheries Resources (collectively ELF</a:t>
            </a:r>
            <a:r>
              <a:rPr lang="en-US" dirty="0" smtClean="0"/>
              <a:t>) </a:t>
            </a:r>
            <a:r>
              <a:rPr lang="en-US" dirty="0"/>
              <a:t>filed a </a:t>
            </a:r>
            <a:r>
              <a:rPr lang="en-US" dirty="0" smtClean="0"/>
              <a:t>lawsuit against </a:t>
            </a:r>
            <a:r>
              <a:rPr lang="en-US" dirty="0"/>
              <a:t>the State Water Board and the County of Siskiyou. ELF </a:t>
            </a:r>
            <a:r>
              <a:rPr lang="en-US" dirty="0" smtClean="0"/>
              <a:t>asserted the County’s well permitting program failed </a:t>
            </a:r>
            <a:r>
              <a:rPr lang="en-US" dirty="0"/>
              <a:t>to manage groundwater resources interconnected with the Scott River in a manner consistent with the Public Trust Doctrine. </a:t>
            </a:r>
            <a:endParaRPr lang="en-US" dirty="0" smtClean="0"/>
          </a:p>
          <a:p>
            <a:r>
              <a:rPr lang="en-US" dirty="0" smtClean="0"/>
              <a:t>The litigation ascended and descended through California’s courts, and ultimately ELF’s arguments prevailed.</a:t>
            </a:r>
            <a:endParaRPr lang="en-US" dirty="0"/>
          </a:p>
        </p:txBody>
      </p:sp>
    </p:spTree>
    <p:extLst>
      <p:ext uri="{BB962C8B-B14F-4D97-AF65-F5344CB8AC3E}">
        <p14:creationId xmlns:p14="http://schemas.microsoft.com/office/powerpoint/2010/main" val="2306798985"/>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7009" y="325450"/>
            <a:ext cx="9144000" cy="694968"/>
          </a:xfrm>
        </p:spPr>
        <p:txBody>
          <a:bodyPr>
            <a:normAutofit/>
          </a:bodyPr>
          <a:lstStyle/>
          <a:p>
            <a:r>
              <a:rPr lang="en-US" sz="4000" b="1" dirty="0" smtClean="0">
                <a:latin typeface="+mn-lt"/>
                <a:cs typeface="Calibri" panose="020F0502020204030204" pitchFamily="34" charset="0"/>
              </a:rPr>
              <a:t>Lawsuit </a:t>
            </a:r>
            <a:r>
              <a:rPr lang="en-US" sz="4000" b="1" dirty="0">
                <a:latin typeface="+mn-lt"/>
                <a:cs typeface="Calibri" panose="020F0502020204030204" pitchFamily="34" charset="0"/>
              </a:rPr>
              <a:t>S</a:t>
            </a:r>
            <a:r>
              <a:rPr lang="en-US" sz="4000" b="1" dirty="0" smtClean="0">
                <a:latin typeface="+mn-lt"/>
                <a:cs typeface="Calibri" panose="020F0502020204030204" pitchFamily="34" charset="0"/>
              </a:rPr>
              <a:t>ummary</a:t>
            </a:r>
            <a:endParaRPr lang="en-US" sz="4000" b="1" dirty="0">
              <a:latin typeface="+mn-lt"/>
              <a:cs typeface="Calibri" panose="020F0502020204030204" pitchFamily="34" charset="0"/>
            </a:endParaRPr>
          </a:p>
        </p:txBody>
      </p:sp>
      <p:sp>
        <p:nvSpPr>
          <p:cNvPr id="3" name="Subtitle 2"/>
          <p:cNvSpPr>
            <a:spLocks noGrp="1"/>
          </p:cNvSpPr>
          <p:nvPr>
            <p:ph type="subTitle" idx="1"/>
          </p:nvPr>
        </p:nvSpPr>
        <p:spPr>
          <a:xfrm>
            <a:off x="569842" y="1186687"/>
            <a:ext cx="10986053" cy="5442716"/>
          </a:xfrm>
        </p:spPr>
        <p:txBody>
          <a:bodyPr>
            <a:normAutofit fontScale="85000" lnSpcReduction="10000"/>
          </a:bodyPr>
          <a:lstStyle/>
          <a:p>
            <a:pPr marL="342900" indent="-342900" algn="l">
              <a:buFont typeface="Arial" panose="020B0604020202020204" pitchFamily="34" charset="0"/>
              <a:buChar char="•"/>
            </a:pPr>
            <a:r>
              <a:rPr lang="en-US" dirty="0" smtClean="0">
                <a:latin typeface="Times-Roman"/>
              </a:rPr>
              <a:t>California’s Third Appellate District recognized </a:t>
            </a:r>
            <a:r>
              <a:rPr lang="en-US" dirty="0">
                <a:latin typeface="Times-Roman"/>
              </a:rPr>
              <a:t>that groundwater pumping that diminishes the volume or flow of water in a navigable surface stream may </a:t>
            </a:r>
            <a:r>
              <a:rPr lang="en-US" dirty="0" smtClean="0">
                <a:latin typeface="Times-Roman"/>
              </a:rPr>
              <a:t>impact </a:t>
            </a:r>
            <a:r>
              <a:rPr lang="en-US" dirty="0">
                <a:latin typeface="Times-Roman"/>
              </a:rPr>
              <a:t>public </a:t>
            </a:r>
            <a:r>
              <a:rPr lang="en-US" dirty="0" smtClean="0">
                <a:latin typeface="Times-Roman"/>
              </a:rPr>
              <a:t>trust resources.</a:t>
            </a:r>
          </a:p>
          <a:p>
            <a:pPr algn="l"/>
            <a:endParaRPr lang="en-US" dirty="0" smtClean="0">
              <a:latin typeface="Times-Roman"/>
            </a:endParaRPr>
          </a:p>
          <a:p>
            <a:pPr marL="342900" indent="-342900" algn="l">
              <a:buFont typeface="Arial" panose="020B0604020202020204" pitchFamily="34" charset="0"/>
              <a:buChar char="•"/>
            </a:pPr>
            <a:r>
              <a:rPr lang="en-US" dirty="0">
                <a:latin typeface="Times-Roman"/>
              </a:rPr>
              <a:t>C</a:t>
            </a:r>
            <a:r>
              <a:rPr lang="en-US" dirty="0" smtClean="0">
                <a:latin typeface="Times-Roman"/>
              </a:rPr>
              <a:t>ounties</a:t>
            </a:r>
            <a:r>
              <a:rPr lang="en-US" dirty="0">
                <a:latin typeface="Times-Roman"/>
              </a:rPr>
              <a:t>, as subdivisions of the state, have a fiduciary duty to consider the public trust before authorizing the drilling of groundwater wells whose extractions </a:t>
            </a:r>
            <a:r>
              <a:rPr lang="en-US" i="1" dirty="0">
                <a:latin typeface="Times-Roman"/>
              </a:rPr>
              <a:t>might</a:t>
            </a:r>
            <a:r>
              <a:rPr lang="en-US" dirty="0">
                <a:latin typeface="Times-Roman"/>
              </a:rPr>
              <a:t> have an adverse impact on trust resources</a:t>
            </a:r>
            <a:r>
              <a:rPr lang="en-US" dirty="0" smtClean="0">
                <a:latin typeface="Times-Roman"/>
              </a:rPr>
              <a:t>.</a:t>
            </a:r>
          </a:p>
          <a:p>
            <a:pPr algn="l"/>
            <a:endParaRPr lang="en-US" dirty="0">
              <a:latin typeface="Times-Roman"/>
            </a:endParaRPr>
          </a:p>
          <a:p>
            <a:pPr marL="342900" indent="-342900" algn="l">
              <a:buFont typeface="Arial" panose="020B0604020202020204" pitchFamily="34" charset="0"/>
              <a:buChar char="•"/>
            </a:pPr>
            <a:r>
              <a:rPr lang="en-US" dirty="0">
                <a:latin typeface="Times-Roman"/>
              </a:rPr>
              <a:t>T</a:t>
            </a:r>
            <a:r>
              <a:rPr lang="en-US" dirty="0" smtClean="0">
                <a:latin typeface="Times-Roman"/>
              </a:rPr>
              <a:t>he</a:t>
            </a:r>
            <a:r>
              <a:rPr lang="en-US" i="1" dirty="0" smtClean="0">
                <a:latin typeface="Times-Roman"/>
              </a:rPr>
              <a:t> </a:t>
            </a:r>
            <a:r>
              <a:rPr lang="en-US" dirty="0" smtClean="0">
                <a:latin typeface="Times-Roman"/>
              </a:rPr>
              <a:t>enactment of the Sustainable Groundwater Management Act of 2014 (“SGMA”) does not “occupy the field” or “replace or fulfill public trust duties.” </a:t>
            </a:r>
            <a:r>
              <a:rPr lang="en-US" dirty="0" smtClean="0">
                <a:solidFill>
                  <a:srgbClr val="FF0000"/>
                </a:solidFill>
                <a:latin typeface="Times-Roman"/>
              </a:rPr>
              <a:t> </a:t>
            </a:r>
          </a:p>
          <a:p>
            <a:pPr marL="800100" lvl="1" indent="-342900" algn="l">
              <a:buFont typeface="Arial" panose="020B0604020202020204" pitchFamily="34" charset="0"/>
              <a:buChar char="•"/>
            </a:pPr>
            <a:r>
              <a:rPr lang="en-US" sz="2200" dirty="0" smtClean="0">
                <a:solidFill>
                  <a:srgbClr val="FF0000"/>
                </a:solidFill>
                <a:latin typeface="Times-Roman"/>
              </a:rPr>
              <a:t>Obligation of SGMA: Depletions </a:t>
            </a:r>
            <a:r>
              <a:rPr lang="en-US" sz="2200" dirty="0">
                <a:solidFill>
                  <a:srgbClr val="FF0000"/>
                </a:solidFill>
                <a:latin typeface="Times-Roman"/>
              </a:rPr>
              <a:t>of interconnected surface water </a:t>
            </a:r>
            <a:r>
              <a:rPr lang="en-US" sz="2200" dirty="0" smtClean="0">
                <a:solidFill>
                  <a:srgbClr val="FF0000"/>
                </a:solidFill>
                <a:latin typeface="Times-Roman"/>
              </a:rPr>
              <a:t>that have </a:t>
            </a:r>
            <a:r>
              <a:rPr lang="en-US" sz="2200" dirty="0">
                <a:solidFill>
                  <a:srgbClr val="FF0000"/>
                </a:solidFill>
                <a:latin typeface="Times-Roman"/>
              </a:rPr>
              <a:t>significant and unreasonable adverse impacts </a:t>
            </a:r>
            <a:r>
              <a:rPr lang="en-US" sz="2200" dirty="0" smtClean="0">
                <a:solidFill>
                  <a:srgbClr val="FF0000"/>
                </a:solidFill>
                <a:latin typeface="Times-Roman"/>
              </a:rPr>
              <a:t>on beneficial </a:t>
            </a:r>
            <a:r>
              <a:rPr lang="en-US" sz="2200" dirty="0">
                <a:solidFill>
                  <a:srgbClr val="FF0000"/>
                </a:solidFill>
                <a:latin typeface="Times-Roman"/>
              </a:rPr>
              <a:t>uses of the surface water. </a:t>
            </a:r>
            <a:r>
              <a:rPr lang="en-US" sz="1800" dirty="0">
                <a:solidFill>
                  <a:srgbClr val="FF0000"/>
                </a:solidFill>
                <a:latin typeface="Times-Roman"/>
              </a:rPr>
              <a:t/>
            </a:r>
            <a:br>
              <a:rPr lang="en-US" sz="1800" dirty="0">
                <a:solidFill>
                  <a:srgbClr val="FF0000"/>
                </a:solidFill>
                <a:latin typeface="Times-Roman"/>
              </a:rPr>
            </a:br>
            <a:endParaRPr lang="en-US" dirty="0" smtClean="0">
              <a:latin typeface="Times-Roman"/>
            </a:endParaRPr>
          </a:p>
          <a:p>
            <a:pPr marL="342900" indent="-342900" algn="l">
              <a:buFont typeface="Arial" panose="020B0604020202020204" pitchFamily="34" charset="0"/>
              <a:buChar char="•"/>
            </a:pPr>
            <a:r>
              <a:rPr lang="en-US" dirty="0" smtClean="0">
                <a:latin typeface="Times-Roman"/>
              </a:rPr>
              <a:t>“The </a:t>
            </a:r>
            <a:r>
              <a:rPr lang="en-US" dirty="0">
                <a:latin typeface="Times-Roman"/>
              </a:rPr>
              <a:t>public trust doctrine applies if the extraction of groundwater adversely affects a navigable waterway</a:t>
            </a:r>
            <a:r>
              <a:rPr lang="en-US" dirty="0" smtClean="0">
                <a:latin typeface="Times-Roman"/>
              </a:rPr>
              <a:t>.”</a:t>
            </a:r>
            <a:r>
              <a:rPr lang="en-US" dirty="0" smtClean="0">
                <a:solidFill>
                  <a:srgbClr val="000000"/>
                </a:solidFill>
                <a:latin typeface="Times-Roman"/>
              </a:rPr>
              <a:t> </a:t>
            </a:r>
          </a:p>
          <a:p>
            <a:pPr marL="800100" lvl="1" indent="-342900" algn="l">
              <a:buFont typeface="Arial" panose="020B0604020202020204" pitchFamily="34" charset="0"/>
              <a:buChar char="•"/>
            </a:pPr>
            <a:r>
              <a:rPr lang="en-US" sz="2200" dirty="0" smtClean="0">
                <a:solidFill>
                  <a:srgbClr val="FF0000"/>
                </a:solidFill>
                <a:latin typeface="Times-Roman"/>
              </a:rPr>
              <a:t>Obligation of Public Trust: Considers“ public trust resources and "preserves" those resources to the extent "feasible”.</a:t>
            </a:r>
          </a:p>
          <a:p>
            <a:pPr algn="l"/>
            <a:endParaRPr lang="en-US" b="1" dirty="0">
              <a:latin typeface="Times-Roman"/>
            </a:endParaRPr>
          </a:p>
          <a:p>
            <a:pPr algn="l"/>
            <a:r>
              <a:rPr lang="en-US" dirty="0">
                <a:latin typeface="Times-Roman"/>
              </a:rPr>
              <a:t> </a:t>
            </a:r>
            <a:endParaRPr lang="en-US" b="1" dirty="0" smtClean="0">
              <a:latin typeface="Times-Roman"/>
            </a:endParaRPr>
          </a:p>
        </p:txBody>
      </p:sp>
    </p:spTree>
    <p:extLst>
      <p:ext uri="{BB962C8B-B14F-4D97-AF65-F5344CB8AC3E}">
        <p14:creationId xmlns:p14="http://schemas.microsoft.com/office/powerpoint/2010/main" val="3032495519"/>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3588"/>
          </a:xfrm>
        </p:spPr>
        <p:txBody>
          <a:bodyPr>
            <a:noAutofit/>
          </a:bodyPr>
          <a:lstStyle/>
          <a:p>
            <a:pPr algn="ctr"/>
            <a:r>
              <a:rPr lang="en-US" sz="4000" b="1" dirty="0">
                <a:latin typeface="+mn-lt"/>
              </a:rPr>
              <a:t>R</a:t>
            </a:r>
            <a:r>
              <a:rPr lang="en-US" sz="4000" b="1" dirty="0" smtClean="0">
                <a:latin typeface="+mn-lt"/>
              </a:rPr>
              <a:t>esponsibility for administration of the trust</a:t>
            </a:r>
            <a:endParaRPr lang="en-US" sz="4000" b="1" dirty="0">
              <a:latin typeface="+mn-lt"/>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000000"/>
                </a:solidFill>
                <a:latin typeface="Times-Roman"/>
              </a:rPr>
              <a:t>Under the </a:t>
            </a:r>
            <a:r>
              <a:rPr lang="en-US" dirty="0">
                <a:solidFill>
                  <a:srgbClr val="000000"/>
                </a:solidFill>
                <a:latin typeface="Times-Roman"/>
              </a:rPr>
              <a:t>public trust doctrine, an agency acting on behalf of the state as </a:t>
            </a:r>
            <a:r>
              <a:rPr lang="en-US" dirty="0" smtClean="0">
                <a:solidFill>
                  <a:srgbClr val="000000"/>
                </a:solidFill>
                <a:latin typeface="Times-Roman"/>
              </a:rPr>
              <a:t>trustee has </a:t>
            </a:r>
            <a:r>
              <a:rPr lang="en-US" dirty="0">
                <a:solidFill>
                  <a:srgbClr val="000000"/>
                </a:solidFill>
                <a:latin typeface="Times-Roman"/>
              </a:rPr>
              <a:t>the power to allocate sovereign resources within its </a:t>
            </a:r>
            <a:r>
              <a:rPr lang="en-US" dirty="0" smtClean="0">
                <a:solidFill>
                  <a:srgbClr val="000000"/>
                </a:solidFill>
                <a:latin typeface="Times-Roman"/>
              </a:rPr>
              <a:t>discretion, but must give </a:t>
            </a:r>
            <a:r>
              <a:rPr lang="en-US" dirty="0">
                <a:solidFill>
                  <a:srgbClr val="000000"/>
                </a:solidFill>
                <a:latin typeface="Times-Roman"/>
              </a:rPr>
              <a:t>due regard </a:t>
            </a:r>
            <a:r>
              <a:rPr lang="en-US" dirty="0" smtClean="0">
                <a:solidFill>
                  <a:srgbClr val="000000"/>
                </a:solidFill>
                <a:latin typeface="Times-Roman"/>
              </a:rPr>
              <a:t>to the </a:t>
            </a:r>
            <a:r>
              <a:rPr lang="en-US" dirty="0">
                <a:solidFill>
                  <a:srgbClr val="000000"/>
                </a:solidFill>
                <a:latin typeface="Times-Roman"/>
              </a:rPr>
              <a:t>preservation of those </a:t>
            </a:r>
            <a:r>
              <a:rPr lang="en-US" dirty="0" smtClean="0">
                <a:solidFill>
                  <a:srgbClr val="000000"/>
                </a:solidFill>
                <a:latin typeface="Times-Roman"/>
              </a:rPr>
              <a:t>resources.</a:t>
            </a:r>
          </a:p>
          <a:p>
            <a:endParaRPr lang="en-US" dirty="0">
              <a:solidFill>
                <a:srgbClr val="000000"/>
              </a:solidFill>
              <a:latin typeface="Times-Roman"/>
            </a:endParaRPr>
          </a:p>
          <a:p>
            <a:r>
              <a:rPr lang="en-US" dirty="0" smtClean="0">
                <a:solidFill>
                  <a:srgbClr val="000000"/>
                </a:solidFill>
                <a:latin typeface="Times-Roman"/>
              </a:rPr>
              <a:t> Courts have recognized, for example, the Water Board’s ability to allocate water </a:t>
            </a:r>
            <a:r>
              <a:rPr lang="en-US" dirty="0">
                <a:solidFill>
                  <a:srgbClr val="000000"/>
                </a:solidFill>
                <a:latin typeface="Times-Roman"/>
              </a:rPr>
              <a:t>resources </a:t>
            </a:r>
            <a:r>
              <a:rPr lang="en-US" dirty="0" smtClean="0">
                <a:solidFill>
                  <a:srgbClr val="000000"/>
                </a:solidFill>
                <a:latin typeface="Times-Roman"/>
              </a:rPr>
              <a:t>"despite </a:t>
            </a:r>
            <a:r>
              <a:rPr lang="en-US" dirty="0">
                <a:solidFill>
                  <a:srgbClr val="000000"/>
                </a:solidFill>
                <a:latin typeface="Times-Roman"/>
              </a:rPr>
              <a:t>foreseeable harm to public trust uses," </a:t>
            </a:r>
            <a:r>
              <a:rPr lang="en-US" dirty="0" smtClean="0">
                <a:solidFill>
                  <a:srgbClr val="000000"/>
                </a:solidFill>
                <a:latin typeface="Times-Roman"/>
              </a:rPr>
              <a:t>as </a:t>
            </a:r>
            <a:r>
              <a:rPr lang="en-US" dirty="0">
                <a:solidFill>
                  <a:srgbClr val="000000"/>
                </a:solidFill>
                <a:latin typeface="Times-Roman"/>
              </a:rPr>
              <a:t>long as it "</a:t>
            </a:r>
            <a:r>
              <a:rPr lang="en-US" dirty="0" smtClean="0">
                <a:solidFill>
                  <a:srgbClr val="000000"/>
                </a:solidFill>
                <a:latin typeface="Times-Roman"/>
              </a:rPr>
              <a:t>considers” public </a:t>
            </a:r>
            <a:r>
              <a:rPr lang="en-US" dirty="0">
                <a:solidFill>
                  <a:srgbClr val="000000"/>
                </a:solidFill>
                <a:latin typeface="Times-Roman"/>
              </a:rPr>
              <a:t>trust resources and "preserves" those resources to the </a:t>
            </a:r>
            <a:r>
              <a:rPr lang="en-US" dirty="0" smtClean="0">
                <a:solidFill>
                  <a:srgbClr val="000000"/>
                </a:solidFill>
                <a:latin typeface="Times-Roman"/>
              </a:rPr>
              <a:t>extent "feasible”.</a:t>
            </a:r>
            <a:r>
              <a:rPr lang="en-US" dirty="0" smtClean="0"/>
              <a:t> </a:t>
            </a:r>
          </a:p>
          <a:p>
            <a:pPr marL="0" indent="0">
              <a:buNone/>
            </a:pPr>
            <a:endParaRPr lang="en-US" dirty="0" smtClean="0"/>
          </a:p>
          <a:p>
            <a:pPr marL="0" indent="0" algn="ctr">
              <a:buNone/>
            </a:pPr>
            <a:r>
              <a:rPr lang="en-US" dirty="0"/>
              <a:t/>
            </a:r>
            <a:br>
              <a:rPr lang="en-US" dirty="0"/>
            </a:br>
            <a:endParaRPr lang="en-US" dirty="0"/>
          </a:p>
        </p:txBody>
      </p:sp>
    </p:spTree>
    <p:extLst>
      <p:ext uri="{BB962C8B-B14F-4D97-AF65-F5344CB8AC3E}">
        <p14:creationId xmlns:p14="http://schemas.microsoft.com/office/powerpoint/2010/main" val="825418117"/>
      </p:ext>
    </p:extLst>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65" y="375759"/>
            <a:ext cx="11387470" cy="814318"/>
          </a:xfrm>
        </p:spPr>
        <p:txBody>
          <a:bodyPr>
            <a:normAutofit/>
          </a:bodyPr>
          <a:lstStyle/>
          <a:p>
            <a:pPr algn="ctr"/>
            <a:r>
              <a:rPr lang="en-US" sz="4000" b="1" dirty="0" smtClean="0">
                <a:latin typeface="+mn-lt"/>
              </a:rPr>
              <a:t>Is the Scott River a navigable water way ?</a:t>
            </a:r>
            <a:endParaRPr lang="en-US" sz="4000" b="1" u="sng" dirty="0">
              <a:latin typeface="+mn-lt"/>
            </a:endParaRPr>
          </a:p>
        </p:txBody>
      </p:sp>
      <p:sp>
        <p:nvSpPr>
          <p:cNvPr id="3" name="Content Placeholder 2"/>
          <p:cNvSpPr>
            <a:spLocks noGrp="1"/>
          </p:cNvSpPr>
          <p:nvPr>
            <p:ph idx="1"/>
          </p:nvPr>
        </p:nvSpPr>
        <p:spPr/>
        <p:txBody>
          <a:bodyPr>
            <a:normAutofit fontScale="92500"/>
          </a:bodyPr>
          <a:lstStyle/>
          <a:p>
            <a:pPr fontAlgn="base"/>
            <a:r>
              <a:rPr lang="en-US" sz="1900" b="1" cap="all" dirty="0"/>
              <a:t>HARBORS AND NAVIGATION CODE - HNC</a:t>
            </a:r>
            <a:endParaRPr lang="en-US" sz="1900" dirty="0"/>
          </a:p>
          <a:p>
            <a:pPr fontAlgn="base"/>
            <a:r>
              <a:rPr lang="en-US" sz="1900" b="1" dirty="0"/>
              <a:t>DIVISION 1.5. NAVIGABLE WATERS [90 - 153]</a:t>
            </a:r>
            <a:endParaRPr lang="en-US" sz="1900" dirty="0"/>
          </a:p>
          <a:p>
            <a:pPr fontAlgn="base"/>
            <a:r>
              <a:rPr lang="en-US" sz="1900" dirty="0"/>
              <a:t>  </a:t>
            </a:r>
            <a:r>
              <a:rPr lang="en-US" sz="1900" i="1" dirty="0"/>
              <a:t>( Heading of Division 1.5 renumbered from Division 1 by Stats. 1966, 1st Ex. Sess., Ch. 61. </a:t>
            </a:r>
            <a:r>
              <a:rPr lang="en-US" sz="1900" i="1" dirty="0" smtClean="0"/>
              <a:t>)</a:t>
            </a:r>
            <a:endParaRPr lang="en-US" sz="1900" dirty="0"/>
          </a:p>
          <a:p>
            <a:pPr fontAlgn="base"/>
            <a:r>
              <a:rPr lang="en-US" sz="1900" b="1" dirty="0"/>
              <a:t>CHAPTER 2. Definition and Description [100 - 107]</a:t>
            </a:r>
            <a:endParaRPr lang="en-US" sz="1900" dirty="0"/>
          </a:p>
          <a:p>
            <a:pPr fontAlgn="base"/>
            <a:endParaRPr lang="en-US" sz="2600" b="1" dirty="0"/>
          </a:p>
          <a:p>
            <a:pPr marL="0" indent="0" algn="ctr" fontAlgn="base">
              <a:buNone/>
            </a:pPr>
            <a:r>
              <a:rPr lang="en-US" sz="2600" dirty="0" smtClean="0"/>
              <a:t>103. The </a:t>
            </a:r>
            <a:r>
              <a:rPr lang="en-US" sz="2600" dirty="0"/>
              <a:t>following streams and waters are also navigable and are public ways:</a:t>
            </a:r>
          </a:p>
          <a:p>
            <a:r>
              <a:rPr lang="en-US" dirty="0" smtClean="0"/>
              <a:t>Klamath </a:t>
            </a:r>
            <a:r>
              <a:rPr lang="en-US" dirty="0"/>
              <a:t>River, from its mouth in Del Norte County to its confluence with the Shasta River in the county of Siskiyou; but this shall not abrogate or infringe upon mining rights or the rights of locating or operating mining claims on the Klamath River, existing on August 21, 1933, otherwise than by being made subject to the public rights of way herein declared.</a:t>
            </a:r>
          </a:p>
          <a:p>
            <a:endParaRPr lang="en-US" dirty="0"/>
          </a:p>
        </p:txBody>
      </p:sp>
    </p:spTree>
    <p:extLst>
      <p:ext uri="{BB962C8B-B14F-4D97-AF65-F5344CB8AC3E}">
        <p14:creationId xmlns:p14="http://schemas.microsoft.com/office/powerpoint/2010/main" val="1074966383"/>
      </p:ext>
    </p:extLst>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5048"/>
          </a:xfrm>
        </p:spPr>
        <p:txBody>
          <a:bodyPr>
            <a:normAutofit/>
          </a:bodyPr>
          <a:lstStyle/>
          <a:p>
            <a:pPr algn="ctr"/>
            <a:r>
              <a:rPr lang="en-US" sz="4000" b="1" dirty="0" smtClean="0">
                <a:latin typeface="+mn-lt"/>
              </a:rPr>
              <a:t>Public Trust and Navigable water ways</a:t>
            </a:r>
            <a:endParaRPr lang="en-US" sz="4000" b="1" dirty="0">
              <a:latin typeface="+mn-lt"/>
            </a:endParaRPr>
          </a:p>
        </p:txBody>
      </p:sp>
      <p:sp>
        <p:nvSpPr>
          <p:cNvPr id="3" name="Content Placeholder 2"/>
          <p:cNvSpPr>
            <a:spLocks noGrp="1"/>
          </p:cNvSpPr>
          <p:nvPr>
            <p:ph idx="1"/>
          </p:nvPr>
        </p:nvSpPr>
        <p:spPr>
          <a:xfrm>
            <a:off x="838200" y="1431234"/>
            <a:ext cx="10515600" cy="4880113"/>
          </a:xfrm>
        </p:spPr>
        <p:txBody>
          <a:bodyPr>
            <a:normAutofit fontScale="85000" lnSpcReduction="20000"/>
          </a:bodyPr>
          <a:lstStyle/>
          <a:p>
            <a:r>
              <a:rPr lang="en-US" dirty="0" smtClean="0"/>
              <a:t>The </a:t>
            </a:r>
            <a:r>
              <a:rPr lang="en-US" dirty="0"/>
              <a:t>public trust doctrine applies to the Scott River regardless of whether it is considered navigable under California law.  In </a:t>
            </a:r>
            <a:r>
              <a:rPr lang="en-US" i="1" dirty="0"/>
              <a:t>National Audubon Society</a:t>
            </a:r>
            <a:r>
              <a:rPr lang="en-US" dirty="0"/>
              <a:t>, the California Supreme Court held that the public trust doctrine applies not only to navigable waters, but also to non-navigable tributaries of navigable waters to the extent that activities in the tributaries affect the navigable waters. </a:t>
            </a:r>
            <a:endParaRPr lang="en-US" dirty="0" smtClean="0"/>
          </a:p>
          <a:p>
            <a:endParaRPr lang="en-US" dirty="0"/>
          </a:p>
          <a:p>
            <a:r>
              <a:rPr lang="en-US" dirty="0" smtClean="0"/>
              <a:t> </a:t>
            </a:r>
            <a:r>
              <a:rPr lang="en-US" dirty="0"/>
              <a:t>Therefore, the Scott River is a tributary of a navigable waterway—the Klamath River—and is accordingly subject to the public trust doctrine under the Supreme Court’s decision in </a:t>
            </a:r>
            <a:r>
              <a:rPr lang="en-US" i="1" dirty="0"/>
              <a:t>National Audubon Society</a:t>
            </a:r>
            <a:r>
              <a:rPr lang="en-US" dirty="0"/>
              <a:t>.  In other words, the Scott River is subject to the public trust doctrine either because it is navigable, and, if not navigable, because it is a tributary of a navigable waterway.  Under </a:t>
            </a:r>
            <a:r>
              <a:rPr lang="en-US" i="1" dirty="0"/>
              <a:t>National Audubon Society</a:t>
            </a:r>
            <a:r>
              <a:rPr lang="en-US" dirty="0"/>
              <a:t>, the Scott River is subject to the public trust doctrine under either circumstance.   </a:t>
            </a:r>
            <a:endParaRPr lang="en-US" dirty="0" smtClean="0"/>
          </a:p>
          <a:p>
            <a:endParaRPr lang="en-US" dirty="0" smtClean="0"/>
          </a:p>
          <a:p>
            <a:r>
              <a:rPr lang="en-US" dirty="0" smtClean="0"/>
              <a:t>Yes, the Scott River is a navigable waterway.</a:t>
            </a:r>
            <a:endParaRPr lang="en-US" dirty="0"/>
          </a:p>
          <a:p>
            <a:endParaRPr lang="en-US" dirty="0"/>
          </a:p>
        </p:txBody>
      </p:sp>
    </p:spTree>
    <p:extLst>
      <p:ext uri="{BB962C8B-B14F-4D97-AF65-F5344CB8AC3E}">
        <p14:creationId xmlns:p14="http://schemas.microsoft.com/office/powerpoint/2010/main" val="777864406"/>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3585"/>
            <a:ext cx="9144000" cy="701458"/>
          </a:xfrm>
        </p:spPr>
        <p:txBody>
          <a:bodyPr>
            <a:normAutofit fontScale="90000"/>
          </a:bodyPr>
          <a:lstStyle/>
          <a:p>
            <a:r>
              <a:rPr lang="en-US" sz="4000" b="1" dirty="0" smtClean="0">
                <a:latin typeface="+mn-lt"/>
              </a:rPr>
              <a:t>Declared Water use for Scott Valley</a:t>
            </a:r>
            <a:r>
              <a:rPr lang="en-US" sz="2400" b="1" dirty="0" smtClean="0">
                <a:latin typeface="+mn-lt"/>
              </a:rPr>
              <a:t/>
            </a:r>
            <a:br>
              <a:rPr lang="en-US" sz="2400" b="1" dirty="0" smtClean="0">
                <a:latin typeface="+mn-lt"/>
              </a:rPr>
            </a:br>
            <a:r>
              <a:rPr lang="en-US" sz="2400" b="1" dirty="0" smtClean="0">
                <a:latin typeface="+mn-lt"/>
              </a:rPr>
              <a:t> Scott River Adjudication Decree 1980         5 Schedules</a:t>
            </a:r>
            <a:r>
              <a:rPr lang="en-US" sz="2000" b="1" dirty="0" smtClean="0">
                <a:latin typeface="+mn-lt"/>
              </a:rPr>
              <a:t> of Allotments</a:t>
            </a:r>
            <a:endParaRPr lang="en-US" sz="2000" b="1" dirty="0">
              <a:latin typeface="+mn-lt"/>
            </a:endParaRPr>
          </a:p>
        </p:txBody>
      </p:sp>
      <p:sp>
        <p:nvSpPr>
          <p:cNvPr id="3" name="Subtitle 2"/>
          <p:cNvSpPr>
            <a:spLocks noGrp="1"/>
          </p:cNvSpPr>
          <p:nvPr>
            <p:ph type="subTitle" idx="1"/>
          </p:nvPr>
        </p:nvSpPr>
        <p:spPr>
          <a:xfrm>
            <a:off x="412898" y="1304019"/>
            <a:ext cx="11366204" cy="5411243"/>
          </a:xfrm>
          <a:ln w="57150">
            <a:solidFill>
              <a:schemeClr val="tx1"/>
            </a:solidFill>
          </a:ln>
        </p:spPr>
        <p:txBody>
          <a:bodyPr>
            <a:normAutofit/>
          </a:bodyPr>
          <a:lstStyle/>
          <a:p>
            <a:pPr algn="l"/>
            <a:r>
              <a:rPr lang="en-US" dirty="0" smtClean="0"/>
              <a:t>Allotments of water from the Scott river Stream System are set forth in five separate schedules.</a:t>
            </a:r>
          </a:p>
          <a:p>
            <a:pPr algn="l"/>
            <a:r>
              <a:rPr lang="en-US" u="sng" dirty="0" smtClean="0"/>
              <a:t>Schedule A </a:t>
            </a:r>
            <a:r>
              <a:rPr lang="en-US" dirty="0" smtClean="0"/>
              <a:t>: Special Class rights which are independent and not interrelated with other rights in the stream system.  13 claimants to spring sources primarily for domestic use with minor irrigation (9 acres)</a:t>
            </a:r>
          </a:p>
          <a:p>
            <a:pPr algn="l"/>
            <a:r>
              <a:rPr lang="en-US" u="sng" dirty="0" smtClean="0"/>
              <a:t>Schedule B</a:t>
            </a:r>
            <a:r>
              <a:rPr lang="en-US" dirty="0" smtClean="0"/>
              <a:t>: Independent Tributary Streams. 40 assigned schedules totaling 30,130 acres served. 619.7 CFS = 1,229 acft.</a:t>
            </a:r>
            <a:endParaRPr lang="en-US" dirty="0"/>
          </a:p>
          <a:p>
            <a:pPr algn="l"/>
            <a:r>
              <a:rPr lang="en-US" u="sng" dirty="0" smtClean="0"/>
              <a:t>Schedule C</a:t>
            </a:r>
            <a:r>
              <a:rPr lang="en-US" dirty="0" smtClean="0"/>
              <a:t>: 60 Allotments for ground water from the Scott River interconnected zone that serve 12,975 acres.</a:t>
            </a:r>
          </a:p>
          <a:p>
            <a:pPr algn="l"/>
            <a:r>
              <a:rPr lang="en-US" u="sng" dirty="0" smtClean="0"/>
              <a:t>Schedule D</a:t>
            </a:r>
            <a:r>
              <a:rPr lang="en-US" dirty="0" smtClean="0"/>
              <a:t>: 78 Claimants 15,323 acres served. 274.47 CFS 544 ac/ft.</a:t>
            </a:r>
          </a:p>
          <a:p>
            <a:pPr algn="l"/>
            <a:r>
              <a:rPr lang="en-US" u="sng" dirty="0" smtClean="0"/>
              <a:t>Schedule E</a:t>
            </a:r>
            <a:r>
              <a:rPr lang="en-US" dirty="0" smtClean="0"/>
              <a:t>: Scott Valley post 1914 appropriative water rights 44 claimants, serves 8,815 irrigated acres (208,660 ac/</a:t>
            </a:r>
            <a:r>
              <a:rPr lang="en-US" dirty="0" err="1" smtClean="0"/>
              <a:t>ft</a:t>
            </a:r>
            <a:r>
              <a:rPr lang="en-US" dirty="0" smtClean="0"/>
              <a:t>), Stock use (200 ac/ft.), Mining(5 CFS), Domestic ( 4.3 ac/</a:t>
            </a:r>
            <a:r>
              <a:rPr lang="en-US" dirty="0" err="1" smtClean="0"/>
              <a:t>ft</a:t>
            </a:r>
            <a:r>
              <a:rPr lang="en-US" dirty="0" smtClean="0"/>
              <a:t>), Municipal (1.2cfs), Power (.25cfs)</a:t>
            </a:r>
            <a:endParaRPr lang="en-US" dirty="0"/>
          </a:p>
        </p:txBody>
      </p:sp>
    </p:spTree>
    <p:extLst>
      <p:ext uri="{BB962C8B-B14F-4D97-AF65-F5344CB8AC3E}">
        <p14:creationId xmlns:p14="http://schemas.microsoft.com/office/powerpoint/2010/main" val="2933421062"/>
      </p:ext>
    </p:extLst>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25837</TotalTime>
  <Words>3150</Words>
  <Application>Microsoft Office PowerPoint</Application>
  <PresentationFormat>Widescreen</PresentationFormat>
  <Paragraphs>281</Paragraphs>
  <Slides>36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Book Antiqua</vt:lpstr>
      <vt:lpstr>Calibri</vt:lpstr>
      <vt:lpstr>Calibri Light</vt:lpstr>
      <vt:lpstr>Century</vt:lpstr>
      <vt:lpstr>Times New Roman</vt:lpstr>
      <vt:lpstr>Times-Roman</vt:lpstr>
      <vt:lpstr>Verdana</vt:lpstr>
      <vt:lpstr>Office Theme</vt:lpstr>
      <vt:lpstr>Scott Valley</vt:lpstr>
      <vt:lpstr>Public Trust Doctrine</vt:lpstr>
      <vt:lpstr>Definition of the Public Trust Doctrine </vt:lpstr>
      <vt:lpstr>Lawsuit: ELF v. State Water Board/Siskiyou County</vt:lpstr>
      <vt:lpstr>Lawsuit Summary</vt:lpstr>
      <vt:lpstr>Responsibility for administration of the trust</vt:lpstr>
      <vt:lpstr>Is the Scott River a navigable water way ?</vt:lpstr>
      <vt:lpstr>Public Trust and Navigable water ways</vt:lpstr>
      <vt:lpstr>Declared Water use for Scott Valley  Scott River Adjudication Decree 1980         5 Schedules of Allotments</vt:lpstr>
      <vt:lpstr>Scott Valley groundwater wells</vt:lpstr>
      <vt:lpstr>FOGLIA ET AL.: COUPLING WATER BUDGET AND STREAM-DEPLETION FUNCTIONS  </vt:lpstr>
      <vt:lpstr>Stream Depletion Factor (SDF)</vt:lpstr>
      <vt:lpstr>Modeling example of a 5 gpm well continuous pumping during the irrigation season.</vt:lpstr>
      <vt:lpstr>Domestic well water use vs agricultural well water use</vt:lpstr>
      <vt:lpstr>Groundwater recharge from waste water recycling</vt:lpstr>
      <vt:lpstr>Onsite waste water treatment system –recharge-</vt:lpstr>
      <vt:lpstr>Domestic water use is de minimis  </vt:lpstr>
      <vt:lpstr>Consideration of the Public Trust Doctrine  Agricultural wells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Topics for general discussion</vt:lpstr>
      <vt:lpstr>Conclusions – Consideration- Recommendation regarding the issuance of future water well permits</vt:lpstr>
      <vt:lpstr>Other Counties</vt:lpstr>
      <vt:lpstr>Options for consideration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Schedules of Allotments (Scott River Adjudication Decree 1980)</dc:title>
  <dc:creator>Rick Dean</dc:creator>
  <cp:lastModifiedBy>Rick Dean</cp:lastModifiedBy>
  <cp:revision>197</cp:revision>
  <dcterms:created xsi:type="dcterms:W3CDTF">2021-08-07T20:36:09Z</dcterms:created>
  <dcterms:modified xsi:type="dcterms:W3CDTF">2021-09-30T00:27:43Z</dcterms:modified>
</cp:coreProperties>
</file>