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4" r:id="rId2"/>
    <p:sldMasterId id="2147483728" r:id="rId3"/>
    <p:sldMasterId id="2147483770" r:id="rId4"/>
    <p:sldMasterId id="2147483784" r:id="rId5"/>
    <p:sldMasterId id="2147483798" r:id="rId6"/>
    <p:sldMasterId id="2147483812" r:id="rId7"/>
    <p:sldMasterId id="2147483826" r:id="rId8"/>
    <p:sldMasterId id="2147483840" r:id="rId9"/>
    <p:sldMasterId id="2147483854" r:id="rId10"/>
    <p:sldMasterId id="2147483868" r:id="rId11"/>
    <p:sldMasterId id="2147483882" r:id="rId12"/>
    <p:sldMasterId id="2147483896" r:id="rId13"/>
  </p:sldMasterIdLst>
  <p:notesMasterIdLst>
    <p:notesMasterId r:id="rId34"/>
  </p:notesMasterIdLst>
  <p:sldIdLst>
    <p:sldId id="405" r:id="rId14"/>
    <p:sldId id="412" r:id="rId15"/>
    <p:sldId id="413" r:id="rId16"/>
    <p:sldId id="406" r:id="rId17"/>
    <p:sldId id="407" r:id="rId18"/>
    <p:sldId id="416" r:id="rId19"/>
    <p:sldId id="408" r:id="rId20"/>
    <p:sldId id="269" r:id="rId21"/>
    <p:sldId id="409" r:id="rId22"/>
    <p:sldId id="410" r:id="rId23"/>
    <p:sldId id="266" r:id="rId24"/>
    <p:sldId id="268" r:id="rId25"/>
    <p:sldId id="415" r:id="rId26"/>
    <p:sldId id="264" r:id="rId27"/>
    <p:sldId id="265" r:id="rId28"/>
    <p:sldId id="262" r:id="rId29"/>
    <p:sldId id="263" r:id="rId30"/>
    <p:sldId id="271" r:id="rId31"/>
    <p:sldId id="414" r:id="rId32"/>
    <p:sldId id="411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Foglia" initials="LF" lastIdx="1" clrIdx="0">
    <p:extLst>
      <p:ext uri="{19B8F6BF-5375-455C-9EA6-DF929625EA0E}">
        <p15:presenceInfo xmlns:p15="http://schemas.microsoft.com/office/powerpoint/2012/main" userId="S::lauraf@lwa.com::5c084ce2-4d43-4b9a-8c36-662e210f854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49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8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E6E75-5B80-438D-9A92-81FA7890D25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87D46-AFF1-4F14-B742-BEEDC9699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00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569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66800" y="4876800"/>
            <a:ext cx="4572000" cy="91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617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828800"/>
            <a:ext cx="7924800" cy="1143000"/>
          </a:xfrm>
        </p:spPr>
        <p:txBody>
          <a:bodyPr>
            <a:normAutofit/>
          </a:bodyPr>
          <a:lstStyle>
            <a:lvl1pPr marL="0" indent="0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124200"/>
            <a:ext cx="7924800" cy="167640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4C497A2-817C-40DC-AAAD-330DEDD3F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81619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43265"/>
      </p:ext>
    </p:extLst>
  </p:cSld>
  <p:clrMapOvr>
    <a:masterClrMapping/>
  </p:clrMapOvr>
  <p:transition>
    <p:fade thruBlk="1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792288" y="5367338"/>
            <a:ext cx="548640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89593"/>
      </p:ext>
    </p:extLst>
  </p:cSld>
  <p:clrMapOvr>
    <a:masterClrMapping/>
  </p:clrMapOvr>
  <p:transition>
    <p:fade thruBlk="1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78692"/>
      </p:ext>
    </p:extLst>
  </p:cSld>
  <p:clrMapOvr>
    <a:masterClrMapping/>
  </p:clrMapOvr>
  <p:transition>
    <p:fade thruBlk="1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18187"/>
          </a:xfrm>
        </p:spPr>
        <p:txBody>
          <a:bodyPr vert="eaVert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181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629400" y="277813"/>
            <a:ext cx="0" cy="58181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31832"/>
      </p:ext>
    </p:extLst>
  </p:cSld>
  <p:clrMapOvr>
    <a:masterClrMapping/>
  </p:clrMapOvr>
  <p:transition>
    <p:fade thruBlk="1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16592"/>
      </p:ext>
    </p:extLst>
  </p:cSld>
  <p:clrMapOvr>
    <a:masterClrMapping/>
  </p:clrMapOvr>
  <p:transition>
    <p:fade thruBlk="1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rip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40312"/>
      </p:ext>
    </p:extLst>
  </p:cSld>
  <p:clrMapOvr>
    <a:masterClrMapping/>
  </p:clrMapOvr>
  <p:transition>
    <p:fade thruBlk="1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66800" y="4876800"/>
            <a:ext cx="4572000" cy="91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617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828800"/>
            <a:ext cx="7924800" cy="1143000"/>
          </a:xfrm>
        </p:spPr>
        <p:txBody>
          <a:bodyPr>
            <a:normAutofit/>
          </a:bodyPr>
          <a:lstStyle>
            <a:lvl1pPr marL="0" indent="0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124200"/>
            <a:ext cx="7924800" cy="167640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4C497A2-817C-40DC-AAAD-330DEDD3F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19127"/>
      </p:ext>
    </p:extLst>
  </p:cSld>
  <p:clrMapOvr>
    <a:masterClrMapping/>
  </p:clrMapOvr>
  <p:transition>
    <p:fade thruBlk="1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00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098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3C7BDE2-3B96-4415-8318-D8D05FF90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39144"/>
      </p:ext>
    </p:extLst>
  </p:cSld>
  <p:clrMapOvr>
    <a:masterClrMapping/>
  </p:clrMapOvr>
  <p:transition>
    <p:fade thruBlk="1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 marL="914400" indent="0">
              <a:buClr>
                <a:schemeClr val="accent3"/>
              </a:buClr>
              <a:buNone/>
              <a:defRPr/>
            </a:lvl3pPr>
            <a:lvl4pPr>
              <a:buClr>
                <a:schemeClr val="accent6"/>
              </a:buClr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32022"/>
      </p:ext>
    </p:extLst>
  </p:cSld>
  <p:clrMapOvr>
    <a:masterClrMapping/>
  </p:clrMapOvr>
  <p:transition>
    <p:fade thruBlk="1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pitchFamily="2" charset="2"/>
              <a:buChar char="n"/>
              <a:tabLst/>
              <a:defRPr sz="28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pitchFamily="2" charset="2"/>
              <a:buChar char="l"/>
              <a:tabLst/>
              <a:defRPr sz="24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29180"/>
      </p:ext>
    </p:extLst>
  </p:cSld>
  <p:clrMapOvr>
    <a:masterClrMapping/>
  </p:clrMapOvr>
  <p:transition>
    <p:fade thruBlk="1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53769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18187"/>
          </a:xfrm>
        </p:spPr>
        <p:txBody>
          <a:bodyPr vert="eaVert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181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629400" y="277813"/>
            <a:ext cx="0" cy="58181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6953"/>
      </p:ext>
    </p:extLst>
  </p:cSld>
  <p:clrMapOvr>
    <a:masterClrMapping/>
  </p:clrMapOvr>
  <p:transition>
    <p:fade thruBlk="1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6750"/>
      </p:ext>
    </p:extLst>
  </p:cSld>
  <p:clrMapOvr>
    <a:masterClrMapping/>
  </p:clrMapOvr>
  <p:transition>
    <p:fade thruBlk="1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6422"/>
      </p:ext>
    </p:extLst>
  </p:cSld>
  <p:clrMapOvr>
    <a:masterClrMapping/>
  </p:clrMapOvr>
  <p:transition>
    <p:fade thruBlk="1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buClr>
                <a:schemeClr val="accent6"/>
              </a:buCl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3008313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75574"/>
      </p:ext>
    </p:extLst>
  </p:cSld>
  <p:clrMapOvr>
    <a:masterClrMapping/>
  </p:clrMapOvr>
  <p:transition>
    <p:fade thruBlk="1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792288" y="5367338"/>
            <a:ext cx="548640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68361"/>
      </p:ext>
    </p:extLst>
  </p:cSld>
  <p:clrMapOvr>
    <a:masterClrMapping/>
  </p:clrMapOvr>
  <p:transition>
    <p:fade thruBlk="1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18379"/>
      </p:ext>
    </p:extLst>
  </p:cSld>
  <p:clrMapOvr>
    <a:masterClrMapping/>
  </p:clrMapOvr>
  <p:transition>
    <p:fade thruBlk="1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18187"/>
          </a:xfrm>
        </p:spPr>
        <p:txBody>
          <a:bodyPr vert="eaVert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181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629400" y="277813"/>
            <a:ext cx="0" cy="58181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37429"/>
      </p:ext>
    </p:extLst>
  </p:cSld>
  <p:clrMapOvr>
    <a:masterClrMapping/>
  </p:clrMapOvr>
  <p:transition>
    <p:fade thruBlk="1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65089"/>
      </p:ext>
    </p:extLst>
  </p:cSld>
  <p:clrMapOvr>
    <a:masterClrMapping/>
  </p:clrMapOvr>
  <p:transition>
    <p:fade thruBlk="1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rip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5395"/>
      </p:ext>
    </p:extLst>
  </p:cSld>
  <p:clrMapOvr>
    <a:masterClrMapping/>
  </p:clrMapOvr>
  <p:transition>
    <p:fade thruBlk="1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66800" y="4876800"/>
            <a:ext cx="4572000" cy="91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617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828800"/>
            <a:ext cx="7924800" cy="1143000"/>
          </a:xfrm>
        </p:spPr>
        <p:txBody>
          <a:bodyPr>
            <a:normAutofit/>
          </a:bodyPr>
          <a:lstStyle>
            <a:lvl1pPr marL="0" indent="0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124200"/>
            <a:ext cx="7924800" cy="167640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4C497A2-817C-40DC-AAAD-330DEDD3F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40745"/>
      </p:ext>
    </p:extLst>
  </p:cSld>
  <p:clrMapOvr>
    <a:masterClrMapping/>
  </p:clrMapOvr>
  <p:transition>
    <p:fade thruBlk="1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00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098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3C7BDE2-3B96-4415-8318-D8D05FF90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14542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91972"/>
      </p:ext>
    </p:extLst>
  </p:cSld>
  <p:clrMapOvr>
    <a:masterClrMapping/>
  </p:clrMapOvr>
  <p:transition>
    <p:fade thruBlk="1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 marL="914400" indent="0">
              <a:buClr>
                <a:schemeClr val="accent3"/>
              </a:buClr>
              <a:buNone/>
              <a:defRPr/>
            </a:lvl3pPr>
            <a:lvl4pPr>
              <a:buClr>
                <a:schemeClr val="accent6"/>
              </a:buClr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03506"/>
      </p:ext>
    </p:extLst>
  </p:cSld>
  <p:clrMapOvr>
    <a:masterClrMapping/>
  </p:clrMapOvr>
  <p:transition>
    <p:fade thruBlk="1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pitchFamily="2" charset="2"/>
              <a:buChar char="n"/>
              <a:tabLst/>
              <a:defRPr sz="28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pitchFamily="2" charset="2"/>
              <a:buChar char="l"/>
              <a:tabLst/>
              <a:defRPr sz="24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9779"/>
      </p:ext>
    </p:extLst>
  </p:cSld>
  <p:clrMapOvr>
    <a:masterClrMapping/>
  </p:clrMapOvr>
  <p:transition>
    <p:fade thruBlk="1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06031"/>
      </p:ext>
    </p:extLst>
  </p:cSld>
  <p:clrMapOvr>
    <a:masterClrMapping/>
  </p:clrMapOvr>
  <p:transition>
    <p:fade thruBlk="1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76047"/>
      </p:ext>
    </p:extLst>
  </p:cSld>
  <p:clrMapOvr>
    <a:masterClrMapping/>
  </p:clrMapOvr>
  <p:transition>
    <p:fade thruBlk="1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56992"/>
      </p:ext>
    </p:extLst>
  </p:cSld>
  <p:clrMapOvr>
    <a:masterClrMapping/>
  </p:clrMapOvr>
  <p:transition>
    <p:fade thruBlk="1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buClr>
                <a:schemeClr val="accent6"/>
              </a:buCl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3008313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77020"/>
      </p:ext>
    </p:extLst>
  </p:cSld>
  <p:clrMapOvr>
    <a:masterClrMapping/>
  </p:clrMapOvr>
  <p:transition>
    <p:fade thruBlk="1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792288" y="5367338"/>
            <a:ext cx="548640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82053"/>
      </p:ext>
    </p:extLst>
  </p:cSld>
  <p:clrMapOvr>
    <a:masterClrMapping/>
  </p:clrMapOvr>
  <p:transition>
    <p:fade thruBlk="1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70095"/>
      </p:ext>
    </p:extLst>
  </p:cSld>
  <p:clrMapOvr>
    <a:masterClrMapping/>
  </p:clrMapOvr>
  <p:transition>
    <p:fade thruBlk="1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18187"/>
          </a:xfrm>
        </p:spPr>
        <p:txBody>
          <a:bodyPr vert="eaVert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181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629400" y="277813"/>
            <a:ext cx="0" cy="58181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37173"/>
      </p:ext>
    </p:extLst>
  </p:cSld>
  <p:clrMapOvr>
    <a:masterClrMapping/>
  </p:clrMapOvr>
  <p:transition>
    <p:fade thruBlk="1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63825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rip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27649"/>
      </p:ext>
    </p:extLst>
  </p:cSld>
  <p:clrMapOvr>
    <a:masterClrMapping/>
  </p:clrMapOvr>
  <p:transition>
    <p:fade thruBlk="1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rip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93152"/>
      </p:ext>
    </p:extLst>
  </p:cSld>
  <p:clrMapOvr>
    <a:masterClrMapping/>
  </p:clrMapOvr>
  <p:transition>
    <p:fade thruBlk="1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66800" y="4876800"/>
            <a:ext cx="4572000" cy="91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617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828800"/>
            <a:ext cx="7924800" cy="1143000"/>
          </a:xfrm>
        </p:spPr>
        <p:txBody>
          <a:bodyPr>
            <a:normAutofit/>
          </a:bodyPr>
          <a:lstStyle>
            <a:lvl1pPr marL="0" indent="0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124200"/>
            <a:ext cx="7924800" cy="167640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4C497A2-817C-40DC-AAAD-330DEDD3F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56975"/>
      </p:ext>
    </p:extLst>
  </p:cSld>
  <p:clrMapOvr>
    <a:masterClrMapping/>
  </p:clrMapOvr>
  <p:transition>
    <p:fade thruBlk="1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00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098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3C7BDE2-3B96-4415-8318-D8D05FF90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50596"/>
      </p:ext>
    </p:extLst>
  </p:cSld>
  <p:clrMapOvr>
    <a:masterClrMapping/>
  </p:clrMapOvr>
  <p:transition>
    <p:fade thruBlk="1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 marL="914400" indent="0">
              <a:buClr>
                <a:schemeClr val="accent3"/>
              </a:buClr>
              <a:buNone/>
              <a:defRPr/>
            </a:lvl3pPr>
            <a:lvl4pPr>
              <a:buClr>
                <a:schemeClr val="accent6"/>
              </a:buClr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46248"/>
      </p:ext>
    </p:extLst>
  </p:cSld>
  <p:clrMapOvr>
    <a:masterClrMapping/>
  </p:clrMapOvr>
  <p:transition>
    <p:fade thruBlk="1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pitchFamily="2" charset="2"/>
              <a:buChar char="n"/>
              <a:tabLst/>
              <a:defRPr sz="28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pitchFamily="2" charset="2"/>
              <a:buChar char="l"/>
              <a:tabLst/>
              <a:defRPr sz="24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35307"/>
      </p:ext>
    </p:extLst>
  </p:cSld>
  <p:clrMapOvr>
    <a:masterClrMapping/>
  </p:clrMapOvr>
  <p:transition>
    <p:fade thruBlk="1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82989"/>
      </p:ext>
    </p:extLst>
  </p:cSld>
  <p:clrMapOvr>
    <a:masterClrMapping/>
  </p:clrMapOvr>
  <p:transition>
    <p:fade thruBlk="1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54975"/>
      </p:ext>
    </p:extLst>
  </p:cSld>
  <p:clrMapOvr>
    <a:masterClrMapping/>
  </p:clrMapOvr>
  <p:transition>
    <p:fade thruBlk="1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75744"/>
      </p:ext>
    </p:extLst>
  </p:cSld>
  <p:clrMapOvr>
    <a:masterClrMapping/>
  </p:clrMapOvr>
  <p:transition>
    <p:fade thruBlk="1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buClr>
                <a:schemeClr val="accent6"/>
              </a:buCl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3008313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5556"/>
      </p:ext>
    </p:extLst>
  </p:cSld>
  <p:clrMapOvr>
    <a:masterClrMapping/>
  </p:clrMapOvr>
  <p:transition>
    <p:fade thruBlk="1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792288" y="5367338"/>
            <a:ext cx="548640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93378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66800" y="4876800"/>
            <a:ext cx="4572000" cy="91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617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828800"/>
            <a:ext cx="7924800" cy="1143000"/>
          </a:xfrm>
        </p:spPr>
        <p:txBody>
          <a:bodyPr>
            <a:normAutofit/>
          </a:bodyPr>
          <a:lstStyle>
            <a:lvl1pPr marL="0" indent="0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124200"/>
            <a:ext cx="7924800" cy="167640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4C497A2-817C-40DC-AAAD-330DEDD3F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1000"/>
      </p:ext>
    </p:extLst>
  </p:cSld>
  <p:clrMapOvr>
    <a:masterClrMapping/>
  </p:clrMapOvr>
  <p:transition>
    <p:fade thruBlk="1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52193"/>
      </p:ext>
    </p:extLst>
  </p:cSld>
  <p:clrMapOvr>
    <a:masterClrMapping/>
  </p:clrMapOvr>
  <p:transition>
    <p:fade thruBlk="1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18187"/>
          </a:xfrm>
        </p:spPr>
        <p:txBody>
          <a:bodyPr vert="eaVert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181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629400" y="277813"/>
            <a:ext cx="0" cy="58181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61398"/>
      </p:ext>
    </p:extLst>
  </p:cSld>
  <p:clrMapOvr>
    <a:masterClrMapping/>
  </p:clrMapOvr>
  <p:transition>
    <p:fade thruBlk="1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643"/>
      </p:ext>
    </p:extLst>
  </p:cSld>
  <p:clrMapOvr>
    <a:masterClrMapping/>
  </p:clrMapOvr>
  <p:transition>
    <p:fade thruBlk="1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rip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94401"/>
      </p:ext>
    </p:extLst>
  </p:cSld>
  <p:clrMapOvr>
    <a:masterClrMapping/>
  </p:clrMapOvr>
  <p:transition>
    <p:fade thruBlk="1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66800" y="4876800"/>
            <a:ext cx="4572000" cy="91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617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828800"/>
            <a:ext cx="7924800" cy="1143000"/>
          </a:xfrm>
        </p:spPr>
        <p:txBody>
          <a:bodyPr>
            <a:normAutofit/>
          </a:bodyPr>
          <a:lstStyle>
            <a:lvl1pPr marL="0" indent="0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124200"/>
            <a:ext cx="7924800" cy="167640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4C497A2-817C-40DC-AAAD-330DEDD3F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59189"/>
      </p:ext>
    </p:extLst>
  </p:cSld>
  <p:clrMapOvr>
    <a:masterClrMapping/>
  </p:clrMapOvr>
  <p:transition>
    <p:fade thruBlk="1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00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098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3C7BDE2-3B96-4415-8318-D8D05FF90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6166"/>
      </p:ext>
    </p:extLst>
  </p:cSld>
  <p:clrMapOvr>
    <a:masterClrMapping/>
  </p:clrMapOvr>
  <p:transition>
    <p:fade thruBlk="1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 marL="914400" indent="0">
              <a:buClr>
                <a:schemeClr val="accent3"/>
              </a:buClr>
              <a:buNone/>
              <a:defRPr/>
            </a:lvl3pPr>
            <a:lvl4pPr>
              <a:buClr>
                <a:schemeClr val="accent6"/>
              </a:buClr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19230"/>
      </p:ext>
    </p:extLst>
  </p:cSld>
  <p:clrMapOvr>
    <a:masterClrMapping/>
  </p:clrMapOvr>
  <p:transition>
    <p:fade thruBlk="1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pitchFamily="2" charset="2"/>
              <a:buChar char="n"/>
              <a:tabLst/>
              <a:defRPr sz="28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pitchFamily="2" charset="2"/>
              <a:buChar char="l"/>
              <a:tabLst/>
              <a:defRPr sz="24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9750"/>
      </p:ext>
    </p:extLst>
  </p:cSld>
  <p:clrMapOvr>
    <a:masterClrMapping/>
  </p:clrMapOvr>
  <p:transition>
    <p:fade thruBlk="1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56615"/>
      </p:ext>
    </p:extLst>
  </p:cSld>
  <p:clrMapOvr>
    <a:masterClrMapping/>
  </p:clrMapOvr>
  <p:transition>
    <p:fade thruBlk="1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107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00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098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3C7BDE2-3B96-4415-8318-D8D05FF90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14459"/>
      </p:ext>
    </p:extLst>
  </p:cSld>
  <p:clrMapOvr>
    <a:masterClrMapping/>
  </p:clrMapOvr>
  <p:transition>
    <p:fade thruBlk="1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97814"/>
      </p:ext>
    </p:extLst>
  </p:cSld>
  <p:clrMapOvr>
    <a:masterClrMapping/>
  </p:clrMapOvr>
  <p:transition>
    <p:fade thruBlk="1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buClr>
                <a:schemeClr val="accent6"/>
              </a:buCl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3008313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42356"/>
      </p:ext>
    </p:extLst>
  </p:cSld>
  <p:clrMapOvr>
    <a:masterClrMapping/>
  </p:clrMapOvr>
  <p:transition>
    <p:fade thruBlk="1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792288" y="5367338"/>
            <a:ext cx="548640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80199"/>
      </p:ext>
    </p:extLst>
  </p:cSld>
  <p:clrMapOvr>
    <a:masterClrMapping/>
  </p:clrMapOvr>
  <p:transition>
    <p:fade thruBlk="1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70085"/>
      </p:ext>
    </p:extLst>
  </p:cSld>
  <p:clrMapOvr>
    <a:masterClrMapping/>
  </p:clrMapOvr>
  <p:transition>
    <p:fade thruBlk="1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18187"/>
          </a:xfrm>
        </p:spPr>
        <p:txBody>
          <a:bodyPr vert="eaVert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181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629400" y="277813"/>
            <a:ext cx="0" cy="58181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75234"/>
      </p:ext>
    </p:extLst>
  </p:cSld>
  <p:clrMapOvr>
    <a:masterClrMapping/>
  </p:clrMapOvr>
  <p:transition>
    <p:fade thruBlk="1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98419"/>
      </p:ext>
    </p:extLst>
  </p:cSld>
  <p:clrMapOvr>
    <a:masterClrMapping/>
  </p:clrMapOvr>
  <p:transition>
    <p:fade thruBlk="1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rip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65875"/>
      </p:ext>
    </p:extLst>
  </p:cSld>
  <p:clrMapOvr>
    <a:masterClrMapping/>
  </p:clrMapOvr>
  <p:transition>
    <p:fade thruBlk="1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66800" y="4876800"/>
            <a:ext cx="4572000" cy="91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617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828800"/>
            <a:ext cx="7924800" cy="1143000"/>
          </a:xfrm>
        </p:spPr>
        <p:txBody>
          <a:bodyPr>
            <a:normAutofit/>
          </a:bodyPr>
          <a:lstStyle>
            <a:lvl1pPr marL="0" indent="0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124200"/>
            <a:ext cx="7924800" cy="167640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4C497A2-817C-40DC-AAAD-330DEDD3F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79591"/>
      </p:ext>
    </p:extLst>
  </p:cSld>
  <p:clrMapOvr>
    <a:masterClrMapping/>
  </p:clrMapOvr>
  <p:transition>
    <p:fade thruBlk="1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00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098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3C7BDE2-3B96-4415-8318-D8D05FF90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50173"/>
      </p:ext>
    </p:extLst>
  </p:cSld>
  <p:clrMapOvr>
    <a:masterClrMapping/>
  </p:clrMapOvr>
  <p:transition>
    <p:fade thruBlk="1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 marL="914400" indent="0">
              <a:buClr>
                <a:schemeClr val="accent3"/>
              </a:buClr>
              <a:buNone/>
              <a:defRPr/>
            </a:lvl3pPr>
            <a:lvl4pPr>
              <a:buClr>
                <a:schemeClr val="accent6"/>
              </a:buClr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54744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 marL="914400" indent="0">
              <a:buClr>
                <a:schemeClr val="accent3"/>
              </a:buClr>
              <a:buNone/>
              <a:defRPr/>
            </a:lvl3pPr>
            <a:lvl4pPr>
              <a:buClr>
                <a:schemeClr val="accent6"/>
              </a:buClr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52937"/>
      </p:ext>
    </p:extLst>
  </p:cSld>
  <p:clrMapOvr>
    <a:masterClrMapping/>
  </p:clrMapOvr>
  <p:transition>
    <p:fade thruBlk="1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pitchFamily="2" charset="2"/>
              <a:buChar char="n"/>
              <a:tabLst/>
              <a:defRPr sz="28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pitchFamily="2" charset="2"/>
              <a:buChar char="l"/>
              <a:tabLst/>
              <a:defRPr sz="24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73646"/>
      </p:ext>
    </p:extLst>
  </p:cSld>
  <p:clrMapOvr>
    <a:masterClrMapping/>
  </p:clrMapOvr>
  <p:transition>
    <p:fade thruBlk="1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25293"/>
      </p:ext>
    </p:extLst>
  </p:cSld>
  <p:clrMapOvr>
    <a:masterClrMapping/>
  </p:clrMapOvr>
  <p:transition>
    <p:fade thruBlk="1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90262"/>
      </p:ext>
    </p:extLst>
  </p:cSld>
  <p:clrMapOvr>
    <a:masterClrMapping/>
  </p:clrMapOvr>
  <p:transition>
    <p:fade thruBlk="1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18824"/>
      </p:ext>
    </p:extLst>
  </p:cSld>
  <p:clrMapOvr>
    <a:masterClrMapping/>
  </p:clrMapOvr>
  <p:transition>
    <p:fade thruBlk="1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buClr>
                <a:schemeClr val="accent6"/>
              </a:buCl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3008313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3532"/>
      </p:ext>
    </p:extLst>
  </p:cSld>
  <p:clrMapOvr>
    <a:masterClrMapping/>
  </p:clrMapOvr>
  <p:transition>
    <p:fade thruBlk="1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792288" y="5367338"/>
            <a:ext cx="548640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43373"/>
      </p:ext>
    </p:extLst>
  </p:cSld>
  <p:clrMapOvr>
    <a:masterClrMapping/>
  </p:clrMapOvr>
  <p:transition>
    <p:fade thruBlk="1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1574"/>
      </p:ext>
    </p:extLst>
  </p:cSld>
  <p:clrMapOvr>
    <a:masterClrMapping/>
  </p:clrMapOvr>
  <p:transition>
    <p:fade thruBlk="1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18187"/>
          </a:xfrm>
        </p:spPr>
        <p:txBody>
          <a:bodyPr vert="eaVert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181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629400" y="277813"/>
            <a:ext cx="0" cy="58181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12663"/>
      </p:ext>
    </p:extLst>
  </p:cSld>
  <p:clrMapOvr>
    <a:masterClrMapping/>
  </p:clrMapOvr>
  <p:transition>
    <p:fade thruBlk="1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59706"/>
      </p:ext>
    </p:extLst>
  </p:cSld>
  <p:clrMapOvr>
    <a:masterClrMapping/>
  </p:clrMapOvr>
  <p:transition>
    <p:fade thruBlk="1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rip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14869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pitchFamily="2" charset="2"/>
              <a:buChar char="n"/>
              <a:tabLst/>
              <a:defRPr sz="28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pitchFamily="2" charset="2"/>
              <a:buChar char="l"/>
              <a:tabLst/>
              <a:defRPr sz="24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03695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35670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79827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00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098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3C7BDE2-3B96-4415-8318-D8D05FF90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4115"/>
      </p:ext>
    </p:extLst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1459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buClr>
                <a:schemeClr val="accent6"/>
              </a:buCl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3008313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53818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792288" y="5367338"/>
            <a:ext cx="548640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5403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02732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18187"/>
          </a:xfrm>
        </p:spPr>
        <p:txBody>
          <a:bodyPr vert="eaVert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181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629400" y="277813"/>
            <a:ext cx="0" cy="58181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22646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15773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rip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71274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66800" y="4876800"/>
            <a:ext cx="4572000" cy="91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617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828800"/>
            <a:ext cx="7924800" cy="1143000"/>
          </a:xfrm>
        </p:spPr>
        <p:txBody>
          <a:bodyPr>
            <a:normAutofit/>
          </a:bodyPr>
          <a:lstStyle>
            <a:lvl1pPr marL="0" indent="0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124200"/>
            <a:ext cx="7924800" cy="167640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4C497A2-817C-40DC-AAAD-330DEDD3F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62876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00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098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3C7BDE2-3B96-4415-8318-D8D05FF90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00186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 marL="914400" indent="0">
              <a:buClr>
                <a:schemeClr val="accent3"/>
              </a:buClr>
              <a:buNone/>
              <a:defRPr/>
            </a:lvl3pPr>
            <a:lvl4pPr>
              <a:buClr>
                <a:schemeClr val="accent6"/>
              </a:buClr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01902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 marL="914400" indent="0">
              <a:buClr>
                <a:schemeClr val="accent3"/>
              </a:buClr>
              <a:buNone/>
              <a:defRPr/>
            </a:lvl3pPr>
            <a:lvl4pPr>
              <a:buClr>
                <a:schemeClr val="accent6"/>
              </a:buClr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6196"/>
      </p:ext>
    </p:extLst>
  </p:cSld>
  <p:clrMapOvr>
    <a:masterClrMapping/>
  </p:clrMapOvr>
  <p:transition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pitchFamily="2" charset="2"/>
              <a:buChar char="n"/>
              <a:tabLst/>
              <a:defRPr sz="28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pitchFamily="2" charset="2"/>
              <a:buChar char="l"/>
              <a:tabLst/>
              <a:defRPr sz="24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81152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40341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41313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5868"/>
      </p:ext>
    </p:extLst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buClr>
                <a:schemeClr val="accent6"/>
              </a:buCl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3008313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04616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792288" y="5367338"/>
            <a:ext cx="548640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40"/>
      </p:ext>
    </p:extLst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06310"/>
      </p:ext>
    </p:extLst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18187"/>
          </a:xfrm>
        </p:spPr>
        <p:txBody>
          <a:bodyPr vert="eaVert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181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629400" y="277813"/>
            <a:ext cx="0" cy="58181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70598"/>
      </p:ext>
    </p:extLst>
  </p:cSld>
  <p:clrMapOvr>
    <a:masterClrMapping/>
  </p:clrMapOvr>
  <p:transition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68575"/>
      </p:ext>
    </p:extLst>
  </p:cSld>
  <p:clrMapOvr>
    <a:masterClrMapping/>
  </p:clrMapOvr>
  <p:transition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rip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49351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pitchFamily="2" charset="2"/>
              <a:buChar char="n"/>
              <a:tabLst/>
              <a:defRPr sz="28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pitchFamily="2" charset="2"/>
              <a:buChar char="l"/>
              <a:tabLst/>
              <a:defRPr sz="24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12918"/>
      </p:ext>
    </p:extLst>
  </p:cSld>
  <p:clrMapOvr>
    <a:masterClrMapping/>
  </p:clrMapOvr>
  <p:transition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66800" y="4876800"/>
            <a:ext cx="4572000" cy="91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617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828800"/>
            <a:ext cx="7924800" cy="1143000"/>
          </a:xfrm>
        </p:spPr>
        <p:txBody>
          <a:bodyPr>
            <a:normAutofit/>
          </a:bodyPr>
          <a:lstStyle>
            <a:lvl1pPr marL="0" indent="0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124200"/>
            <a:ext cx="7924800" cy="167640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4C497A2-817C-40DC-AAAD-330DEDD3F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82705"/>
      </p:ext>
    </p:extLst>
  </p:cSld>
  <p:clrMapOvr>
    <a:masterClrMapping/>
  </p:clrMapOvr>
  <p:transition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00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098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3C7BDE2-3B96-4415-8318-D8D05FF90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21895"/>
      </p:ext>
    </p:extLst>
  </p:cSld>
  <p:clrMapOvr>
    <a:masterClrMapping/>
  </p:clrMapOvr>
  <p:transition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 marL="914400" indent="0">
              <a:buClr>
                <a:schemeClr val="accent3"/>
              </a:buClr>
              <a:buNone/>
              <a:defRPr/>
            </a:lvl3pPr>
            <a:lvl4pPr>
              <a:buClr>
                <a:schemeClr val="accent6"/>
              </a:buClr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36582"/>
      </p:ext>
    </p:extLst>
  </p:cSld>
  <p:clrMapOvr>
    <a:masterClrMapping/>
  </p:clrMapOvr>
  <p:transition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pitchFamily="2" charset="2"/>
              <a:buChar char="n"/>
              <a:tabLst/>
              <a:defRPr sz="28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pitchFamily="2" charset="2"/>
              <a:buChar char="l"/>
              <a:tabLst/>
              <a:defRPr sz="24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83100"/>
      </p:ext>
    </p:extLst>
  </p:cSld>
  <p:clrMapOvr>
    <a:masterClrMapping/>
  </p:clrMapOvr>
  <p:transition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15950"/>
      </p:ext>
    </p:extLst>
  </p:cSld>
  <p:clrMapOvr>
    <a:masterClrMapping/>
  </p:clrMapOvr>
  <p:transition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53583"/>
      </p:ext>
    </p:extLst>
  </p:cSld>
  <p:clrMapOvr>
    <a:masterClrMapping/>
  </p:clrMapOvr>
  <p:transition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48453"/>
      </p:ext>
    </p:extLst>
  </p:cSld>
  <p:clrMapOvr>
    <a:masterClrMapping/>
  </p:clrMapOvr>
  <p:transition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buClr>
                <a:schemeClr val="accent6"/>
              </a:buCl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3008313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27019"/>
      </p:ext>
    </p:extLst>
  </p:cSld>
  <p:clrMapOvr>
    <a:masterClrMapping/>
  </p:clrMapOvr>
  <p:transition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792288" y="5367338"/>
            <a:ext cx="548640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34465"/>
      </p:ext>
    </p:extLst>
  </p:cSld>
  <p:clrMapOvr>
    <a:masterClrMapping/>
  </p:clrMapOvr>
  <p:transition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81395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82576"/>
      </p:ext>
    </p:extLst>
  </p:cSld>
  <p:clrMapOvr>
    <a:masterClrMapping/>
  </p:clrMapOvr>
  <p:transition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18187"/>
          </a:xfrm>
        </p:spPr>
        <p:txBody>
          <a:bodyPr vert="eaVert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181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629400" y="277813"/>
            <a:ext cx="0" cy="58181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0041"/>
      </p:ext>
    </p:extLst>
  </p:cSld>
  <p:clrMapOvr>
    <a:masterClrMapping/>
  </p:clrMapOvr>
  <p:transition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11634"/>
      </p:ext>
    </p:extLst>
  </p:cSld>
  <p:clrMapOvr>
    <a:masterClrMapping/>
  </p:clrMapOvr>
  <p:transition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rip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67212"/>
      </p:ext>
    </p:extLst>
  </p:cSld>
  <p:clrMapOvr>
    <a:masterClrMapping/>
  </p:clrMapOvr>
  <p:transition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66800" y="4876800"/>
            <a:ext cx="4572000" cy="91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617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828800"/>
            <a:ext cx="7924800" cy="1143000"/>
          </a:xfrm>
        </p:spPr>
        <p:txBody>
          <a:bodyPr>
            <a:normAutofit/>
          </a:bodyPr>
          <a:lstStyle>
            <a:lvl1pPr marL="0" indent="0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124200"/>
            <a:ext cx="7924800" cy="167640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4C497A2-817C-40DC-AAAD-330DEDD3F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55448"/>
      </p:ext>
    </p:extLst>
  </p:cSld>
  <p:clrMapOvr>
    <a:masterClrMapping/>
  </p:clrMapOvr>
  <p:transition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00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098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3C7BDE2-3B96-4415-8318-D8D05FF90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47580"/>
      </p:ext>
    </p:extLst>
  </p:cSld>
  <p:clrMapOvr>
    <a:masterClrMapping/>
  </p:clrMapOvr>
  <p:transition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 marL="914400" indent="0">
              <a:buClr>
                <a:schemeClr val="accent3"/>
              </a:buClr>
              <a:buNone/>
              <a:defRPr/>
            </a:lvl3pPr>
            <a:lvl4pPr>
              <a:buClr>
                <a:schemeClr val="accent6"/>
              </a:buClr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58715"/>
      </p:ext>
    </p:extLst>
  </p:cSld>
  <p:clrMapOvr>
    <a:masterClrMapping/>
  </p:clrMapOvr>
  <p:transition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pitchFamily="2" charset="2"/>
              <a:buChar char="n"/>
              <a:tabLst/>
              <a:defRPr sz="28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pitchFamily="2" charset="2"/>
              <a:buChar char="l"/>
              <a:tabLst/>
              <a:defRPr sz="24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80418"/>
      </p:ext>
    </p:extLst>
  </p:cSld>
  <p:clrMapOvr>
    <a:masterClrMapping/>
  </p:clrMapOvr>
  <p:transition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31072"/>
      </p:ext>
    </p:extLst>
  </p:cSld>
  <p:clrMapOvr>
    <a:masterClrMapping/>
  </p:clrMapOvr>
  <p:transition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27062"/>
      </p:ext>
    </p:extLst>
  </p:cSld>
  <p:clrMapOvr>
    <a:masterClrMapping/>
  </p:clrMapOvr>
  <p:transition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29754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55272"/>
      </p:ext>
    </p:extLst>
  </p:cSld>
  <p:clrMapOvr>
    <a:masterClrMapping/>
  </p:clrMapOvr>
  <p:transition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buClr>
                <a:schemeClr val="accent6"/>
              </a:buCl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3008313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06339"/>
      </p:ext>
    </p:extLst>
  </p:cSld>
  <p:clrMapOvr>
    <a:masterClrMapping/>
  </p:clrMapOvr>
  <p:transition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792288" y="5367338"/>
            <a:ext cx="548640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30240"/>
      </p:ext>
    </p:extLst>
  </p:cSld>
  <p:clrMapOvr>
    <a:masterClrMapping/>
  </p:clrMapOvr>
  <p:transition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61890"/>
      </p:ext>
    </p:extLst>
  </p:cSld>
  <p:clrMapOvr>
    <a:masterClrMapping/>
  </p:clrMapOvr>
  <p:transition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18187"/>
          </a:xfrm>
        </p:spPr>
        <p:txBody>
          <a:bodyPr vert="eaVert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181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629400" y="277813"/>
            <a:ext cx="0" cy="58181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79812"/>
      </p:ext>
    </p:extLst>
  </p:cSld>
  <p:clrMapOvr>
    <a:masterClrMapping/>
  </p:clrMapOvr>
  <p:transition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14576"/>
      </p:ext>
    </p:extLst>
  </p:cSld>
  <p:clrMapOvr>
    <a:masterClrMapping/>
  </p:clrMapOvr>
  <p:transition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rip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76880"/>
      </p:ext>
    </p:extLst>
  </p:cSld>
  <p:clrMapOvr>
    <a:masterClrMapping/>
  </p:clrMapOvr>
  <p:transition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66800" y="4876800"/>
            <a:ext cx="4572000" cy="91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617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828800"/>
            <a:ext cx="7924800" cy="1143000"/>
          </a:xfrm>
        </p:spPr>
        <p:txBody>
          <a:bodyPr>
            <a:normAutofit/>
          </a:bodyPr>
          <a:lstStyle>
            <a:lvl1pPr marL="0" indent="0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124200"/>
            <a:ext cx="7924800" cy="167640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4C497A2-817C-40DC-AAAD-330DEDD3F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17838"/>
      </p:ext>
    </p:extLst>
  </p:cSld>
  <p:clrMapOvr>
    <a:masterClrMapping/>
  </p:clrMapOvr>
  <p:transition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00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098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3C7BDE2-3B96-4415-8318-D8D05FF90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90394"/>
      </p:ext>
    </p:extLst>
  </p:cSld>
  <p:clrMapOvr>
    <a:masterClrMapping/>
  </p:clrMapOvr>
  <p:transition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 marL="914400" indent="0">
              <a:buClr>
                <a:schemeClr val="accent3"/>
              </a:buClr>
              <a:buNone/>
              <a:defRPr/>
            </a:lvl3pPr>
            <a:lvl4pPr>
              <a:buClr>
                <a:schemeClr val="accent6"/>
              </a:buClr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79401"/>
      </p:ext>
    </p:extLst>
  </p:cSld>
  <p:clrMapOvr>
    <a:masterClrMapping/>
  </p:clrMapOvr>
  <p:transition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pitchFamily="2" charset="2"/>
              <a:buChar char="n"/>
              <a:tabLst/>
              <a:defRPr sz="28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pitchFamily="2" charset="2"/>
              <a:buChar char="l"/>
              <a:tabLst/>
              <a:defRPr sz="24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85214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38239"/>
      </p:ext>
    </p:extLst>
  </p:cSld>
  <p:clrMapOvr>
    <a:masterClrMapping/>
  </p:clrMapOvr>
  <p:transition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89677"/>
      </p:ext>
    </p:extLst>
  </p:cSld>
  <p:clrMapOvr>
    <a:masterClrMapping/>
  </p:clrMapOvr>
  <p:transition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9497"/>
      </p:ext>
    </p:extLst>
  </p:cSld>
  <p:clrMapOvr>
    <a:masterClrMapping/>
  </p:clrMapOvr>
  <p:transition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11031"/>
      </p:ext>
    </p:extLst>
  </p:cSld>
  <p:clrMapOvr>
    <a:masterClrMapping/>
  </p:clrMapOvr>
  <p:transition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buClr>
                <a:schemeClr val="accent6"/>
              </a:buCl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3008313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03177"/>
      </p:ext>
    </p:extLst>
  </p:cSld>
  <p:clrMapOvr>
    <a:masterClrMapping/>
  </p:clrMapOvr>
  <p:transition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792288" y="5367338"/>
            <a:ext cx="548640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81888"/>
      </p:ext>
    </p:extLst>
  </p:cSld>
  <p:clrMapOvr>
    <a:masterClrMapping/>
  </p:clrMapOvr>
  <p:transition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07188"/>
      </p:ext>
    </p:extLst>
  </p:cSld>
  <p:clrMapOvr>
    <a:masterClrMapping/>
  </p:clrMapOvr>
  <p:transition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18187"/>
          </a:xfrm>
        </p:spPr>
        <p:txBody>
          <a:bodyPr vert="eaVert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181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629400" y="277813"/>
            <a:ext cx="0" cy="58181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60617"/>
      </p:ext>
    </p:extLst>
  </p:cSld>
  <p:clrMapOvr>
    <a:masterClrMapping/>
  </p:clrMapOvr>
  <p:transition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5625"/>
      </p:ext>
    </p:extLst>
  </p:cSld>
  <p:clrMapOvr>
    <a:masterClrMapping/>
  </p:clrMapOvr>
  <p:transition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rip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25545"/>
      </p:ext>
    </p:extLst>
  </p:cSld>
  <p:clrMapOvr>
    <a:masterClrMapping/>
  </p:clrMapOvr>
  <p:transition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66800" y="4876800"/>
            <a:ext cx="4572000" cy="91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617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828800"/>
            <a:ext cx="7924800" cy="1143000"/>
          </a:xfrm>
        </p:spPr>
        <p:txBody>
          <a:bodyPr>
            <a:normAutofit/>
          </a:bodyPr>
          <a:lstStyle>
            <a:lvl1pPr marL="0" indent="0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124200"/>
            <a:ext cx="7924800" cy="167640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4C497A2-817C-40DC-AAAD-330DEDD3F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42905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buClr>
                <a:schemeClr val="accent6"/>
              </a:buCl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3008313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61177"/>
      </p:ext>
    </p:extLst>
  </p:cSld>
  <p:clrMapOvr>
    <a:masterClrMapping/>
  </p:clrMapOvr>
  <p:transition>
    <p:fade thruBlk="1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00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098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3C7BDE2-3B96-4415-8318-D8D05FF90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18649"/>
      </p:ext>
    </p:extLst>
  </p:cSld>
  <p:clrMapOvr>
    <a:masterClrMapping/>
  </p:clrMapOvr>
  <p:transition>
    <p:fade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 marL="914400" indent="0">
              <a:buClr>
                <a:schemeClr val="accent3"/>
              </a:buClr>
              <a:buNone/>
              <a:defRPr/>
            </a:lvl3pPr>
            <a:lvl4pPr>
              <a:buClr>
                <a:schemeClr val="accent6"/>
              </a:buClr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99299"/>
      </p:ext>
    </p:extLst>
  </p:cSld>
  <p:clrMapOvr>
    <a:masterClrMapping/>
  </p:clrMapOvr>
  <p:transition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pitchFamily="2" charset="2"/>
              <a:buChar char="n"/>
              <a:tabLst/>
              <a:defRPr sz="28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pitchFamily="2" charset="2"/>
              <a:buChar char="l"/>
              <a:tabLst/>
              <a:defRPr sz="24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31507"/>
      </p:ext>
    </p:extLst>
  </p:cSld>
  <p:clrMapOvr>
    <a:masterClrMapping/>
  </p:clrMapOvr>
  <p:transition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08593"/>
      </p:ext>
    </p:extLst>
  </p:cSld>
  <p:clrMapOvr>
    <a:masterClrMapping/>
  </p:clrMapOvr>
  <p:transition>
    <p:fade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46279"/>
      </p:ext>
    </p:extLst>
  </p:cSld>
  <p:clrMapOvr>
    <a:masterClrMapping/>
  </p:clrMapOvr>
  <p:transition>
    <p:fade thruBlk="1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62865"/>
      </p:ext>
    </p:extLst>
  </p:cSld>
  <p:clrMapOvr>
    <a:masterClrMapping/>
  </p:clrMapOvr>
  <p:transition>
    <p:fade thruBlk="1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buClr>
                <a:schemeClr val="accent6"/>
              </a:buCl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3008313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57138"/>
      </p:ext>
    </p:extLst>
  </p:cSld>
  <p:clrMapOvr>
    <a:masterClrMapping/>
  </p:clrMapOvr>
  <p:transition>
    <p:fade thruBlk="1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792288" y="5367338"/>
            <a:ext cx="548640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32251"/>
      </p:ext>
    </p:extLst>
  </p:cSld>
  <p:clrMapOvr>
    <a:masterClrMapping/>
  </p:clrMapOvr>
  <p:transition>
    <p:fade thruBlk="1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62782"/>
      </p:ext>
    </p:extLst>
  </p:cSld>
  <p:clrMapOvr>
    <a:masterClrMapping/>
  </p:clrMapOvr>
  <p:transition>
    <p:fade thruBlk="1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18187"/>
          </a:xfrm>
        </p:spPr>
        <p:txBody>
          <a:bodyPr vert="eaVert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181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629400" y="277813"/>
            <a:ext cx="0" cy="58181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54240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792288" y="5367338"/>
            <a:ext cx="548640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14433"/>
      </p:ext>
    </p:extLst>
  </p:cSld>
  <p:clrMapOvr>
    <a:masterClrMapping/>
  </p:clrMapOvr>
  <p:transition>
    <p:fade thruBlk="1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09938"/>
      </p:ext>
    </p:extLst>
  </p:cSld>
  <p:clrMapOvr>
    <a:masterClrMapping/>
  </p:clrMapOvr>
  <p:transition>
    <p:fade thruBlk="1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rip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90009"/>
      </p:ext>
    </p:extLst>
  </p:cSld>
  <p:clrMapOvr>
    <a:masterClrMapping/>
  </p:clrMapOvr>
  <p:transition>
    <p:fade thruBlk="1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66800" y="4876800"/>
            <a:ext cx="4572000" cy="91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52400"/>
            <a:ext cx="9144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617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828800"/>
            <a:ext cx="7924800" cy="1143000"/>
          </a:xfrm>
        </p:spPr>
        <p:txBody>
          <a:bodyPr>
            <a:normAutofit/>
          </a:bodyPr>
          <a:lstStyle>
            <a:lvl1pPr marL="0" indent="0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124200"/>
            <a:ext cx="7924800" cy="167640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4C497A2-817C-40DC-AAAD-330DEDD3F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23529"/>
      </p:ext>
    </p:extLst>
  </p:cSld>
  <p:clrMapOvr>
    <a:masterClrMapping/>
  </p:clrMapOvr>
  <p:transition>
    <p:fade thruBlk="1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00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098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3C7BDE2-3B96-4415-8318-D8D05FF90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32119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18716"/>
      </p:ext>
    </p:extLst>
  </p:cSld>
  <p:clrMapOvr>
    <a:masterClrMapping/>
  </p:clrMapOvr>
  <p:transition>
    <p:fade thruBlk="1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 marL="914400" indent="0">
              <a:buClr>
                <a:schemeClr val="accent3"/>
              </a:buClr>
              <a:buNone/>
              <a:defRPr/>
            </a:lvl3pPr>
            <a:lvl4pPr>
              <a:buClr>
                <a:schemeClr val="accent6"/>
              </a:buClr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7263"/>
      </p:ext>
    </p:extLst>
  </p:cSld>
  <p:clrMapOvr>
    <a:masterClrMapping/>
  </p:clrMapOvr>
  <p:transition>
    <p:fade thruBlk="1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pitchFamily="2" charset="2"/>
              <a:buChar char="n"/>
              <a:tabLst/>
              <a:defRPr sz="28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0000"/>
              <a:buFont typeface="Wingdings" pitchFamily="2" charset="2"/>
              <a:buChar char="l"/>
              <a:tabLst/>
              <a:defRPr sz="24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99453"/>
      </p:ext>
    </p:extLst>
  </p:cSld>
  <p:clrMapOvr>
    <a:masterClrMapping/>
  </p:clrMapOvr>
  <p:transition>
    <p:fade thruBlk="1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chemeClr val="accent6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38741"/>
      </p:ext>
    </p:extLst>
  </p:cSld>
  <p:clrMapOvr>
    <a:masterClrMapping/>
  </p:clrMapOvr>
  <p:transition>
    <p:fade thruBlk="1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1417638"/>
            <a:ext cx="8229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59467"/>
      </p:ext>
    </p:extLst>
  </p:cSld>
  <p:clrMapOvr>
    <a:masterClrMapping/>
  </p:clrMapOvr>
  <p:transition>
    <p:fade thruBlk="1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27470"/>
      </p:ext>
    </p:extLst>
  </p:cSld>
  <p:clrMapOvr>
    <a:masterClrMapping/>
  </p:clrMapOvr>
  <p:transition>
    <p:fade thruBlk="1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buClr>
                <a:schemeClr val="accent6"/>
              </a:buCl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1417638"/>
            <a:ext cx="3008313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81159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solidFill>
                <a:srgbClr val="1B3360"/>
              </a:solidFill>
              <a:latin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7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B336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9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None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solidFill>
                <a:srgbClr val="1B3360"/>
              </a:solidFill>
              <a:latin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7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</p:sldLayoutIdLst>
  <p:transition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B336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9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None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solidFill>
                <a:srgbClr val="1B3360"/>
              </a:solidFill>
              <a:latin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34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</p:sldLayoutIdLst>
  <p:transition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B336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9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None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solidFill>
                <a:srgbClr val="1B3360"/>
              </a:solidFill>
              <a:latin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3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</p:sldLayoutIdLst>
  <p:transition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B336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9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None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solidFill>
                <a:srgbClr val="1B3360"/>
              </a:solidFill>
              <a:latin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3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</p:sldLayoutIdLst>
  <p:transition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B336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9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None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solidFill>
                <a:srgbClr val="1B3360"/>
              </a:solidFill>
              <a:latin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9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ransition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B336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9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None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solidFill>
                <a:srgbClr val="1B3360"/>
              </a:solidFill>
              <a:latin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transition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B336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9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None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solidFill>
                <a:srgbClr val="1B3360"/>
              </a:solidFill>
              <a:latin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7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ransition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B336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9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None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solidFill>
                <a:srgbClr val="1B3360"/>
              </a:solidFill>
              <a:latin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7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</p:sldLayoutIdLst>
  <p:transition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B336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9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None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solidFill>
                <a:srgbClr val="1B3360"/>
              </a:solidFill>
              <a:latin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3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</p:sldLayoutIdLst>
  <p:transition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B336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9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None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solidFill>
                <a:srgbClr val="1B3360"/>
              </a:solidFill>
              <a:latin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transition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B336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9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None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solidFill>
                <a:srgbClr val="1B3360"/>
              </a:solidFill>
              <a:latin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4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</p:sldLayoutIdLst>
  <p:transition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B336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9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None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solidFill>
                <a:srgbClr val="1B3360"/>
              </a:solidFill>
              <a:latin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553200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E27CF308-811C-428F-9FAA-E9A450E95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fld id="{A9C802EF-C55A-4172-B6AE-97787215D27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4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</p:sldLayoutIdLst>
  <p:transition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B336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8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9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None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81.xml"/><Relationship Id="rId1" Type="http://schemas.openxmlformats.org/officeDocument/2006/relationships/themeOverride" Target="../theme/themeOverr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81.xml"/><Relationship Id="rId1" Type="http://schemas.openxmlformats.org/officeDocument/2006/relationships/themeOverride" Target="../theme/themeOverr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94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33.xml"/><Relationship Id="rId1" Type="http://schemas.openxmlformats.org/officeDocument/2006/relationships/themeOverride" Target="../theme/themeOverr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46.xml"/><Relationship Id="rId1" Type="http://schemas.openxmlformats.org/officeDocument/2006/relationships/themeOverride" Target="../theme/themeOverr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07.xml"/><Relationship Id="rId1" Type="http://schemas.openxmlformats.org/officeDocument/2006/relationships/themeOverride" Target="../theme/themeOverr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20.xml"/><Relationship Id="rId1" Type="http://schemas.openxmlformats.org/officeDocument/2006/relationships/themeOverride" Target="../theme/themeOverr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159.xml"/><Relationship Id="rId1" Type="http://schemas.openxmlformats.org/officeDocument/2006/relationships/themeOverride" Target="../theme/themeOverr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5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98" y="1700561"/>
            <a:ext cx="8765602" cy="1327752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Demonstration of Groundwater Modeling Results of Potential Groundwater Pumping Impacts on Scott Valley Streamflow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4497" y="4965848"/>
            <a:ext cx="7361958" cy="383182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2855"/>
                </a:solidFill>
              </a:rPr>
              <a:t>May 18, 2021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A90A1F-FF61-4715-9311-E5C37A9DC191}"/>
              </a:ext>
            </a:extLst>
          </p:cNvPr>
          <p:cNvSpPr/>
          <p:nvPr/>
        </p:nvSpPr>
        <p:spPr bwMode="auto">
          <a:xfrm>
            <a:off x="1265583" y="5546035"/>
            <a:ext cx="1345096" cy="9541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A7D0CC-89D4-4210-8115-6EEA704D2D2B}"/>
              </a:ext>
            </a:extLst>
          </p:cNvPr>
          <p:cNvSpPr txBox="1"/>
          <p:nvPr/>
        </p:nvSpPr>
        <p:spPr>
          <a:xfrm>
            <a:off x="1855606" y="3626135"/>
            <a:ext cx="5294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Stephen Maples (LWA, now Sonoma Water), Douglas Tolley (UC Davis, now DBSA), Laura Foglia (LWA), Thomas Harter (UCD)</a:t>
            </a:r>
          </a:p>
        </p:txBody>
      </p:sp>
    </p:spTree>
    <p:extLst>
      <p:ext uri="{BB962C8B-B14F-4D97-AF65-F5344CB8AC3E}">
        <p14:creationId xmlns:p14="http://schemas.microsoft.com/office/powerpoint/2010/main" val="488896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7B4FA7-EDF6-48BE-A11A-E15BE8F81D17}"/>
              </a:ext>
            </a:extLst>
          </p:cNvPr>
          <p:cNvSpPr/>
          <p:nvPr/>
        </p:nvSpPr>
        <p:spPr bwMode="auto">
          <a:xfrm>
            <a:off x="377559" y="1321455"/>
            <a:ext cx="8424278" cy="2418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74C67F-49CE-49FC-A39F-66836497A0E0}"/>
              </a:ext>
            </a:extLst>
          </p:cNvPr>
          <p:cNvSpPr txBox="1"/>
          <p:nvPr/>
        </p:nvSpPr>
        <p:spPr>
          <a:xfrm>
            <a:off x="377559" y="178334"/>
            <a:ext cx="4719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can we use the SVIHM model to evaluate pumping impacts on streamflow?</a:t>
            </a:r>
          </a:p>
        </p:txBody>
      </p:sp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50D4F5B0-B53C-4724-84F3-C7AF5E0CE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929" y="1875228"/>
            <a:ext cx="6395908" cy="47417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97F632-7B77-470E-AE6E-4C8D16AB1FF5}"/>
              </a:ext>
            </a:extLst>
          </p:cNvPr>
          <p:cNvSpPr txBox="1"/>
          <p:nvPr/>
        </p:nvSpPr>
        <p:spPr>
          <a:xfrm>
            <a:off x="2405929" y="1534613"/>
            <a:ext cx="639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Historical streamflow record during 20-year simulation period</a:t>
            </a:r>
          </a:p>
        </p:txBody>
      </p:sp>
    </p:spTree>
    <p:extLst>
      <p:ext uri="{BB962C8B-B14F-4D97-AF65-F5344CB8AC3E}">
        <p14:creationId xmlns:p14="http://schemas.microsoft.com/office/powerpoint/2010/main" val="1594766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7B4FA7-EDF6-48BE-A11A-E15BE8F81D17}"/>
              </a:ext>
            </a:extLst>
          </p:cNvPr>
          <p:cNvSpPr/>
          <p:nvPr/>
        </p:nvSpPr>
        <p:spPr bwMode="auto">
          <a:xfrm>
            <a:off x="377559" y="1321455"/>
            <a:ext cx="8424278" cy="2418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5E60105-5F05-4045-9FD6-7EFE6161C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413" y="124954"/>
            <a:ext cx="7168911" cy="67330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74C67F-49CE-49FC-A39F-66836497A0E0}"/>
              </a:ext>
            </a:extLst>
          </p:cNvPr>
          <p:cNvSpPr txBox="1"/>
          <p:nvPr/>
        </p:nvSpPr>
        <p:spPr>
          <a:xfrm>
            <a:off x="377559" y="178334"/>
            <a:ext cx="471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Evaluate impact of different durations of pumping</a:t>
            </a:r>
          </a:p>
        </p:txBody>
      </p:sp>
    </p:spTree>
    <p:extLst>
      <p:ext uri="{BB962C8B-B14F-4D97-AF65-F5344CB8AC3E}">
        <p14:creationId xmlns:p14="http://schemas.microsoft.com/office/powerpoint/2010/main" val="3341230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F28A8-4094-4D36-9CFD-3014D12F82E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6547" y="1702966"/>
            <a:ext cx="5947591" cy="47500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C21CA6A-9861-449E-8977-6293B7C862DA}"/>
              </a:ext>
            </a:extLst>
          </p:cNvPr>
          <p:cNvGrpSpPr/>
          <p:nvPr/>
        </p:nvGrpSpPr>
        <p:grpSpPr>
          <a:xfrm>
            <a:off x="-130895" y="3604701"/>
            <a:ext cx="3723393" cy="3321312"/>
            <a:chOff x="-130895" y="3604701"/>
            <a:chExt cx="3723393" cy="3321312"/>
          </a:xfrm>
        </p:grpSpPr>
        <p:pic>
          <p:nvPicPr>
            <p:cNvPr id="5" name="Picture 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05E60105-5F05-4045-9FD6-7EFE6161C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4"/>
            <a:stretch/>
          </p:blipFill>
          <p:spPr>
            <a:xfrm>
              <a:off x="-130895" y="3604701"/>
              <a:ext cx="3723393" cy="332131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B1B5716-3152-4DEB-A4EE-75DD46C64082}"/>
                </a:ext>
              </a:extLst>
            </p:cNvPr>
            <p:cNvSpPr/>
            <p:nvPr/>
          </p:nvSpPr>
          <p:spPr>
            <a:xfrm>
              <a:off x="710360" y="4126135"/>
              <a:ext cx="1050427" cy="1284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D9070A-5B5E-4761-876F-DFA839C09AD6}"/>
                </a:ext>
              </a:extLst>
            </p:cNvPr>
            <p:cNvSpPr/>
            <p:nvPr/>
          </p:nvSpPr>
          <p:spPr>
            <a:xfrm>
              <a:off x="1387973" y="3921465"/>
              <a:ext cx="1050427" cy="1284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8B0C46-46DA-42D1-83B2-0EB71E642FD6}"/>
                </a:ext>
              </a:extLst>
            </p:cNvPr>
            <p:cNvSpPr/>
            <p:nvPr/>
          </p:nvSpPr>
          <p:spPr>
            <a:xfrm>
              <a:off x="2016465" y="3687512"/>
              <a:ext cx="1050427" cy="1284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CD4D716-2B03-473B-B4E9-84E68685FEB3}"/>
              </a:ext>
            </a:extLst>
          </p:cNvPr>
          <p:cNvSpPr/>
          <p:nvPr/>
        </p:nvSpPr>
        <p:spPr>
          <a:xfrm>
            <a:off x="2549236" y="4783597"/>
            <a:ext cx="692728" cy="1541633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A5913D-7D45-4BBA-AB05-C32FF7F0A0D2}"/>
              </a:ext>
            </a:extLst>
          </p:cNvPr>
          <p:cNvSpPr/>
          <p:nvPr/>
        </p:nvSpPr>
        <p:spPr>
          <a:xfrm>
            <a:off x="3592498" y="1799266"/>
            <a:ext cx="5448523" cy="465373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4B4E0F-F8B9-4133-BD80-DF31B82A7724}"/>
              </a:ext>
            </a:extLst>
          </p:cNvPr>
          <p:cNvCxnSpPr>
            <a:cxnSpLocks/>
          </p:cNvCxnSpPr>
          <p:nvPr/>
        </p:nvCxnSpPr>
        <p:spPr>
          <a:xfrm flipV="1">
            <a:off x="2549236" y="1799267"/>
            <a:ext cx="1043262" cy="298433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AE89CA-354D-4175-9423-F50E72A9A85C}"/>
              </a:ext>
            </a:extLst>
          </p:cNvPr>
          <p:cNvCxnSpPr>
            <a:cxnSpLocks/>
          </p:cNvCxnSpPr>
          <p:nvPr/>
        </p:nvCxnSpPr>
        <p:spPr>
          <a:xfrm>
            <a:off x="2549236" y="6325230"/>
            <a:ext cx="1050427" cy="127774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182FF81-B1B9-4731-8CA6-989A21C2CB4A}"/>
              </a:ext>
            </a:extLst>
          </p:cNvPr>
          <p:cNvSpPr/>
          <p:nvPr/>
        </p:nvSpPr>
        <p:spPr bwMode="auto">
          <a:xfrm>
            <a:off x="377559" y="1321455"/>
            <a:ext cx="8424278" cy="2418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6FEEEC-10BC-4C18-83A3-26E579DAC1DB}"/>
              </a:ext>
            </a:extLst>
          </p:cNvPr>
          <p:cNvSpPr txBox="1"/>
          <p:nvPr/>
        </p:nvSpPr>
        <p:spPr>
          <a:xfrm>
            <a:off x="377559" y="178334"/>
            <a:ext cx="471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Evaluate impacts during both</a:t>
            </a:r>
          </a:p>
          <a:p>
            <a:r>
              <a:rPr lang="en-US" sz="2400" dirty="0"/>
              <a:t>“normal” and “dry” years</a:t>
            </a:r>
          </a:p>
        </p:txBody>
      </p:sp>
    </p:spTree>
    <p:extLst>
      <p:ext uri="{BB962C8B-B14F-4D97-AF65-F5344CB8AC3E}">
        <p14:creationId xmlns:p14="http://schemas.microsoft.com/office/powerpoint/2010/main" val="1082062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88C19F-2D60-4AFB-8A8C-DC48CCBB39DE}"/>
              </a:ext>
            </a:extLst>
          </p:cNvPr>
          <p:cNvSpPr/>
          <p:nvPr/>
        </p:nvSpPr>
        <p:spPr bwMode="auto">
          <a:xfrm>
            <a:off x="377559" y="1321455"/>
            <a:ext cx="8424278" cy="2418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93C9E-6273-4446-8250-3B4605CD6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893" y="213661"/>
            <a:ext cx="4035159" cy="1352725"/>
          </a:xfrm>
        </p:spPr>
        <p:txBody>
          <a:bodyPr/>
          <a:lstStyle/>
          <a:p>
            <a:pPr marL="0" indent="0" algn="r">
              <a:buNone/>
            </a:pPr>
            <a:r>
              <a:rPr lang="en-US" sz="2400" dirty="0"/>
              <a:t>Where in the Scott Valley is a single well pumping 50 gallons per minute most impactful?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09C4FA-7CFA-4148-82A9-BD98C99FFF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94" t="4772" r="30468" b="21712"/>
          <a:stretch/>
        </p:blipFill>
        <p:spPr>
          <a:xfrm>
            <a:off x="4228052" y="213661"/>
            <a:ext cx="5058561" cy="6644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ED650D-B489-4EC9-ACB1-C5DD3C63BD1B}"/>
              </a:ext>
            </a:extLst>
          </p:cNvPr>
          <p:cNvSpPr txBox="1"/>
          <p:nvPr/>
        </p:nvSpPr>
        <p:spPr>
          <a:xfrm>
            <a:off x="6518246" y="2710971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2E9214-28C0-4024-BFDB-5C864AF79BDA}"/>
              </a:ext>
            </a:extLst>
          </p:cNvPr>
          <p:cNvSpPr txBox="1"/>
          <p:nvPr/>
        </p:nvSpPr>
        <p:spPr>
          <a:xfrm>
            <a:off x="2252417" y="3054685"/>
            <a:ext cx="2554959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The model can provide initial reconnaissance about the locations where a hypothetical well would be more or less impactful on streamflow</a:t>
            </a:r>
          </a:p>
        </p:txBody>
      </p:sp>
    </p:spTree>
    <p:extLst>
      <p:ext uri="{BB962C8B-B14F-4D97-AF65-F5344CB8AC3E}">
        <p14:creationId xmlns:p14="http://schemas.microsoft.com/office/powerpoint/2010/main" val="33994655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616DB6-D3FC-4870-81DD-516FE4E4659C}"/>
              </a:ext>
            </a:extLst>
          </p:cNvPr>
          <p:cNvSpPr/>
          <p:nvPr/>
        </p:nvSpPr>
        <p:spPr bwMode="auto">
          <a:xfrm>
            <a:off x="377559" y="1321455"/>
            <a:ext cx="8424278" cy="2418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C30DB-916D-4F53-A4D9-02A0E67BCE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3463" y="334316"/>
            <a:ext cx="5040536" cy="6523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211BE3-E04D-4151-B374-0C3F27490D95}"/>
              </a:ext>
            </a:extLst>
          </p:cNvPr>
          <p:cNvSpPr txBox="1"/>
          <p:nvPr/>
        </p:nvSpPr>
        <p:spPr>
          <a:xfrm>
            <a:off x="475803" y="189574"/>
            <a:ext cx="3627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50 gallons-per-minute pump rate</a:t>
            </a:r>
          </a:p>
          <a:p>
            <a:pPr algn="r"/>
            <a:r>
              <a:rPr lang="en-US" sz="2000" dirty="0"/>
              <a:t>4 seasons of pumping</a:t>
            </a:r>
          </a:p>
          <a:p>
            <a:pPr algn="r"/>
            <a:r>
              <a:rPr lang="en-US" sz="2000" dirty="0"/>
              <a:t>“dry” year (2010)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1BC556-53CD-45BE-8B2D-5D1671FC2CCE}"/>
              </a:ext>
            </a:extLst>
          </p:cNvPr>
          <p:cNvSpPr txBox="1"/>
          <p:nvPr/>
        </p:nvSpPr>
        <p:spPr>
          <a:xfrm>
            <a:off x="4517924" y="0"/>
            <a:ext cx="2396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Fort Jones Stream Gage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AF7E802D-7811-491E-ACD5-DB927F15CD72}"/>
              </a:ext>
            </a:extLst>
          </p:cNvPr>
          <p:cNvSpPr/>
          <p:nvPr/>
        </p:nvSpPr>
        <p:spPr>
          <a:xfrm>
            <a:off x="4353370" y="170753"/>
            <a:ext cx="272053" cy="272053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7E913C-0460-45E4-A692-BB558960403D}"/>
              </a:ext>
            </a:extLst>
          </p:cNvPr>
          <p:cNvSpPr txBox="1"/>
          <p:nvPr/>
        </p:nvSpPr>
        <p:spPr>
          <a:xfrm>
            <a:off x="2523984" y="1880226"/>
            <a:ext cx="2554959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Much more widespread impact following a dry winter.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Greatest impact is still focused along the river corridor and tributaries.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0D8F178-E90D-490C-9412-0E80CDB7259F}"/>
              </a:ext>
            </a:extLst>
          </p:cNvPr>
          <p:cNvSpPr/>
          <p:nvPr/>
        </p:nvSpPr>
        <p:spPr>
          <a:xfrm>
            <a:off x="824648" y="6215773"/>
            <a:ext cx="3234445" cy="253666"/>
          </a:xfrm>
          <a:prstGeom prst="rightArrow">
            <a:avLst>
              <a:gd name="adj1" fmla="val 26375"/>
              <a:gd name="adj2" fmla="val 9703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44B72C-4D66-47CF-A0A5-6269735BBA7E}"/>
              </a:ext>
            </a:extLst>
          </p:cNvPr>
          <p:cNvSpPr txBox="1"/>
          <p:nvPr/>
        </p:nvSpPr>
        <p:spPr>
          <a:xfrm>
            <a:off x="824648" y="5534515"/>
            <a:ext cx="271422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0.1 CFS = &lt;2% of low flow during a “dry” year (2009)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1C9E2D-518F-4E2A-B98F-A32317893B5C}"/>
              </a:ext>
            </a:extLst>
          </p:cNvPr>
          <p:cNvSpPr/>
          <p:nvPr/>
        </p:nvSpPr>
        <p:spPr bwMode="auto">
          <a:xfrm>
            <a:off x="8136731" y="6469439"/>
            <a:ext cx="1007269" cy="38856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576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B66B39-6ADC-48D2-89E2-2A77ABA6D86D}"/>
              </a:ext>
            </a:extLst>
          </p:cNvPr>
          <p:cNvSpPr/>
          <p:nvPr/>
        </p:nvSpPr>
        <p:spPr bwMode="auto">
          <a:xfrm>
            <a:off x="377559" y="1321455"/>
            <a:ext cx="8424278" cy="2418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C30DB-916D-4F53-A4D9-02A0E67BCE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3462" y="334313"/>
            <a:ext cx="5040537" cy="65236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6ECF5F-9963-491F-8F73-219D87A690A4}"/>
              </a:ext>
            </a:extLst>
          </p:cNvPr>
          <p:cNvSpPr txBox="1"/>
          <p:nvPr/>
        </p:nvSpPr>
        <p:spPr>
          <a:xfrm>
            <a:off x="475802" y="189575"/>
            <a:ext cx="3627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50 gallons-per-minute pump rate</a:t>
            </a:r>
          </a:p>
          <a:p>
            <a:pPr algn="r"/>
            <a:r>
              <a:rPr lang="en-US" sz="2000" dirty="0"/>
              <a:t>19 seasons of pumping</a:t>
            </a:r>
          </a:p>
          <a:p>
            <a:pPr algn="r"/>
            <a:r>
              <a:rPr lang="en-US" sz="2000" dirty="0"/>
              <a:t>“dry” year (2010)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EF0F6-34B0-406C-B699-3FBB598D1891}"/>
              </a:ext>
            </a:extLst>
          </p:cNvPr>
          <p:cNvSpPr txBox="1"/>
          <p:nvPr/>
        </p:nvSpPr>
        <p:spPr>
          <a:xfrm>
            <a:off x="4517924" y="0"/>
            <a:ext cx="2396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Fort Jones Stream Gage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A8158B98-AAD0-4FCF-A1AB-D92CBD0E9C2D}"/>
              </a:ext>
            </a:extLst>
          </p:cNvPr>
          <p:cNvSpPr/>
          <p:nvPr/>
        </p:nvSpPr>
        <p:spPr>
          <a:xfrm>
            <a:off x="4353370" y="170753"/>
            <a:ext cx="272053" cy="272053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4C118A-B91E-4108-936C-A25E3B2984FD}"/>
              </a:ext>
            </a:extLst>
          </p:cNvPr>
          <p:cNvSpPr txBox="1"/>
          <p:nvPr/>
        </p:nvSpPr>
        <p:spPr>
          <a:xfrm>
            <a:off x="2530823" y="1880226"/>
            <a:ext cx="2548120" cy="25853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Very little difference between 4-season and 19-season scenarios.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Slight expansion of contours along the basin boundary with more years of pumping.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F0ABE-E311-4A3E-AC8B-2B8845A4E36C}"/>
              </a:ext>
            </a:extLst>
          </p:cNvPr>
          <p:cNvSpPr/>
          <p:nvPr/>
        </p:nvSpPr>
        <p:spPr bwMode="auto">
          <a:xfrm>
            <a:off x="8136731" y="6469439"/>
            <a:ext cx="1007269" cy="38856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118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38494D3-F3EA-46F0-9F99-5DFF028469DB}"/>
              </a:ext>
            </a:extLst>
          </p:cNvPr>
          <p:cNvSpPr/>
          <p:nvPr/>
        </p:nvSpPr>
        <p:spPr bwMode="auto">
          <a:xfrm>
            <a:off x="377559" y="1321455"/>
            <a:ext cx="8424278" cy="2418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C30DB-916D-4F53-A4D9-02A0E67BCE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3463" y="334316"/>
            <a:ext cx="5040535" cy="65236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9A76A0-61CA-46AB-BED8-4FD0A951E30E}"/>
              </a:ext>
            </a:extLst>
          </p:cNvPr>
          <p:cNvSpPr txBox="1"/>
          <p:nvPr/>
        </p:nvSpPr>
        <p:spPr>
          <a:xfrm>
            <a:off x="475803" y="184666"/>
            <a:ext cx="3627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50 gallons-per-minute pump rate</a:t>
            </a:r>
          </a:p>
          <a:p>
            <a:pPr algn="r"/>
            <a:r>
              <a:rPr lang="en-US" sz="2000" dirty="0"/>
              <a:t>5 seasons of pumping</a:t>
            </a:r>
          </a:p>
          <a:p>
            <a:pPr algn="r"/>
            <a:r>
              <a:rPr lang="en-US" sz="2000" dirty="0"/>
              <a:t>“normal” year (2010)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D35A312-1E83-4F49-B461-E7137B8C7008}"/>
              </a:ext>
            </a:extLst>
          </p:cNvPr>
          <p:cNvSpPr/>
          <p:nvPr/>
        </p:nvSpPr>
        <p:spPr>
          <a:xfrm rot="19753731">
            <a:off x="2779635" y="1132771"/>
            <a:ext cx="2979086" cy="253666"/>
          </a:xfrm>
          <a:prstGeom prst="rightArrow">
            <a:avLst>
              <a:gd name="adj1" fmla="val 26375"/>
              <a:gd name="adj2" fmla="val 9703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E085654-5897-464B-B196-DC4D38142F31}"/>
              </a:ext>
            </a:extLst>
          </p:cNvPr>
          <p:cNvSpPr/>
          <p:nvPr/>
        </p:nvSpPr>
        <p:spPr>
          <a:xfrm rot="20856194">
            <a:off x="3011700" y="1745843"/>
            <a:ext cx="4557445" cy="253666"/>
          </a:xfrm>
          <a:prstGeom prst="rightArrow">
            <a:avLst>
              <a:gd name="adj1" fmla="val 26375"/>
              <a:gd name="adj2" fmla="val 9703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AD18232-6FB4-4AE6-B7A4-C9587EAF8C21}"/>
              </a:ext>
            </a:extLst>
          </p:cNvPr>
          <p:cNvSpPr/>
          <p:nvPr/>
        </p:nvSpPr>
        <p:spPr>
          <a:xfrm>
            <a:off x="3220342" y="3881378"/>
            <a:ext cx="2810163" cy="253666"/>
          </a:xfrm>
          <a:prstGeom prst="rightArrow">
            <a:avLst>
              <a:gd name="adj1" fmla="val 26375"/>
              <a:gd name="adj2" fmla="val 9703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11621C-D10D-49BD-990B-9330163DDA09}"/>
              </a:ext>
            </a:extLst>
          </p:cNvPr>
          <p:cNvSpPr txBox="1"/>
          <p:nvPr/>
        </p:nvSpPr>
        <p:spPr>
          <a:xfrm>
            <a:off x="824648" y="1285420"/>
            <a:ext cx="203852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Greatest impact along the river near the Fort Jones gage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EDD219-E1F5-4153-AC69-4C9A5E158244}"/>
              </a:ext>
            </a:extLst>
          </p:cNvPr>
          <p:cNvSpPr txBox="1"/>
          <p:nvPr/>
        </p:nvSpPr>
        <p:spPr>
          <a:xfrm>
            <a:off x="1146448" y="3546546"/>
            <a:ext cx="22434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Decreasing impact further from the river and tributaries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491768-974B-4CE6-BACC-7BB28A5E5E16}"/>
              </a:ext>
            </a:extLst>
          </p:cNvPr>
          <p:cNvSpPr txBox="1"/>
          <p:nvPr/>
        </p:nvSpPr>
        <p:spPr>
          <a:xfrm>
            <a:off x="4517924" y="0"/>
            <a:ext cx="2396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Fort Jones Stream Gage</a:t>
            </a: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82169391-168E-40DE-B1F1-E4529A59D30F}"/>
              </a:ext>
            </a:extLst>
          </p:cNvPr>
          <p:cNvSpPr/>
          <p:nvPr/>
        </p:nvSpPr>
        <p:spPr>
          <a:xfrm>
            <a:off x="4353370" y="170753"/>
            <a:ext cx="272053" cy="272053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BF5B529-FC36-4D89-984E-588EF63FBC7C}"/>
              </a:ext>
            </a:extLst>
          </p:cNvPr>
          <p:cNvSpPr/>
          <p:nvPr/>
        </p:nvSpPr>
        <p:spPr>
          <a:xfrm>
            <a:off x="824648" y="6215773"/>
            <a:ext cx="3234445" cy="253666"/>
          </a:xfrm>
          <a:prstGeom prst="rightArrow">
            <a:avLst>
              <a:gd name="adj1" fmla="val 26375"/>
              <a:gd name="adj2" fmla="val 9703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241A8C-BEED-4A60-B0E3-1B50A2DCCC1C}"/>
              </a:ext>
            </a:extLst>
          </p:cNvPr>
          <p:cNvSpPr txBox="1"/>
          <p:nvPr/>
        </p:nvSpPr>
        <p:spPr>
          <a:xfrm>
            <a:off x="824648" y="2545023"/>
            <a:ext cx="2714228" cy="36933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Maximum value is equal to the pumping rate: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50 GPM = 0.1 CFS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Impacts are proportional to the pumping rate … but the spatial distribution does not change.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0.1 CFS = &lt;0.5% of low flow during a “normal” year (2010)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D6F0E7-BAB5-440E-843E-86D8E6192AF7}"/>
              </a:ext>
            </a:extLst>
          </p:cNvPr>
          <p:cNvSpPr/>
          <p:nvPr/>
        </p:nvSpPr>
        <p:spPr bwMode="auto">
          <a:xfrm>
            <a:off x="8136731" y="6469439"/>
            <a:ext cx="1007269" cy="38856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262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40FC175-B1A0-4C62-BB09-972890CBC896}"/>
              </a:ext>
            </a:extLst>
          </p:cNvPr>
          <p:cNvSpPr/>
          <p:nvPr/>
        </p:nvSpPr>
        <p:spPr bwMode="auto">
          <a:xfrm>
            <a:off x="377559" y="1321455"/>
            <a:ext cx="8424278" cy="2418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C30DB-916D-4F53-A4D9-02A0E67BCE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3463" y="334316"/>
            <a:ext cx="5040536" cy="6523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41F322-7B38-46E3-B820-4F4C5DBACAFC}"/>
              </a:ext>
            </a:extLst>
          </p:cNvPr>
          <p:cNvSpPr txBox="1"/>
          <p:nvPr/>
        </p:nvSpPr>
        <p:spPr>
          <a:xfrm>
            <a:off x="189264" y="189573"/>
            <a:ext cx="3914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50 gallons-per-minute pump rate</a:t>
            </a:r>
          </a:p>
          <a:p>
            <a:pPr algn="r"/>
            <a:r>
              <a:rPr lang="en-US" sz="2000" dirty="0"/>
              <a:t>20 seasons of pumping</a:t>
            </a:r>
          </a:p>
          <a:p>
            <a:pPr algn="r"/>
            <a:r>
              <a:rPr lang="en-US" sz="2000" dirty="0"/>
              <a:t>“normal” year (2010)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0055B4D-B4B0-4DCE-8CEB-3548B5615D76}"/>
              </a:ext>
            </a:extLst>
          </p:cNvPr>
          <p:cNvSpPr/>
          <p:nvPr/>
        </p:nvSpPr>
        <p:spPr>
          <a:xfrm rot="9078912">
            <a:off x="6348999" y="4544152"/>
            <a:ext cx="427430" cy="253666"/>
          </a:xfrm>
          <a:prstGeom prst="rightArrow">
            <a:avLst>
              <a:gd name="adj1" fmla="val 26375"/>
              <a:gd name="adj2" fmla="val 9703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2AD05E-868A-4CAE-A648-F75AF60C9182}"/>
              </a:ext>
            </a:extLst>
          </p:cNvPr>
          <p:cNvSpPr txBox="1"/>
          <p:nvPr/>
        </p:nvSpPr>
        <p:spPr>
          <a:xfrm>
            <a:off x="2477730" y="1880225"/>
            <a:ext cx="2601214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Very little difference between 5-season and 20-season scenarios.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Slight expansion of contours along the basin boundary with more years of pumping.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728749B-6ECB-4203-8936-15D1B60B018B}"/>
              </a:ext>
            </a:extLst>
          </p:cNvPr>
          <p:cNvSpPr/>
          <p:nvPr/>
        </p:nvSpPr>
        <p:spPr>
          <a:xfrm rot="10397590">
            <a:off x="5947790" y="3526174"/>
            <a:ext cx="452537" cy="253666"/>
          </a:xfrm>
          <a:prstGeom prst="rightArrow">
            <a:avLst>
              <a:gd name="adj1" fmla="val 31942"/>
              <a:gd name="adj2" fmla="val 9703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3C3F72A-4F66-44CF-ACD9-1B5E5C348CE1}"/>
              </a:ext>
            </a:extLst>
          </p:cNvPr>
          <p:cNvSpPr/>
          <p:nvPr/>
        </p:nvSpPr>
        <p:spPr>
          <a:xfrm rot="20890753">
            <a:off x="8118585" y="2060184"/>
            <a:ext cx="524349" cy="253666"/>
          </a:xfrm>
          <a:prstGeom prst="rightArrow">
            <a:avLst>
              <a:gd name="adj1" fmla="val 18014"/>
              <a:gd name="adj2" fmla="val 9703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6C1F1C2-46C2-4665-8204-0DF932C30601}"/>
              </a:ext>
            </a:extLst>
          </p:cNvPr>
          <p:cNvSpPr/>
          <p:nvPr/>
        </p:nvSpPr>
        <p:spPr>
          <a:xfrm rot="20890753">
            <a:off x="7733932" y="4718197"/>
            <a:ext cx="487214" cy="253666"/>
          </a:xfrm>
          <a:prstGeom prst="rightArrow">
            <a:avLst>
              <a:gd name="adj1" fmla="val 18014"/>
              <a:gd name="adj2" fmla="val 9703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3FF59E-9889-4F53-ACD0-F7701F9D6019}"/>
              </a:ext>
            </a:extLst>
          </p:cNvPr>
          <p:cNvSpPr txBox="1"/>
          <p:nvPr/>
        </p:nvSpPr>
        <p:spPr>
          <a:xfrm>
            <a:off x="4517924" y="0"/>
            <a:ext cx="2396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Fort Jones Stream Gage</a:t>
            </a: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1C3016A1-1761-4825-A3D6-CAD08566E803}"/>
              </a:ext>
            </a:extLst>
          </p:cNvPr>
          <p:cNvSpPr/>
          <p:nvPr/>
        </p:nvSpPr>
        <p:spPr>
          <a:xfrm>
            <a:off x="4353370" y="170753"/>
            <a:ext cx="272053" cy="272053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CCE2F8-3F18-41CD-991C-8F49F123AE5D}"/>
              </a:ext>
            </a:extLst>
          </p:cNvPr>
          <p:cNvSpPr/>
          <p:nvPr/>
        </p:nvSpPr>
        <p:spPr bwMode="auto">
          <a:xfrm>
            <a:off x="8136731" y="6469439"/>
            <a:ext cx="1007269" cy="38856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875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3A1A8D0-AB0D-4B53-A4C1-CDC388AD14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 t="96158" r="46749" b="56"/>
          <a:stretch/>
        </p:blipFill>
        <p:spPr>
          <a:xfrm>
            <a:off x="5577768" y="5911503"/>
            <a:ext cx="2878884" cy="1681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1AD917-98A3-4C4F-AA6F-053D57531530}"/>
              </a:ext>
            </a:extLst>
          </p:cNvPr>
          <p:cNvSpPr txBox="1"/>
          <p:nvPr/>
        </p:nvSpPr>
        <p:spPr>
          <a:xfrm>
            <a:off x="377559" y="2774729"/>
            <a:ext cx="49152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Groundwater pumping along disconnected/dry reaches “banks” the impact until re-wetting flows refill the deficit.</a:t>
            </a:r>
          </a:p>
          <a:p>
            <a:pPr algn="r"/>
            <a:endParaRPr lang="en-US" dirty="0">
              <a:solidFill>
                <a:srgbClr val="FF0000"/>
              </a:solidFill>
            </a:endParaRPr>
          </a:p>
          <a:p>
            <a:pPr algn="r"/>
            <a:endParaRPr lang="en-US" dirty="0">
              <a:solidFill>
                <a:srgbClr val="FF0000"/>
              </a:solidFill>
            </a:endParaRPr>
          </a:p>
          <a:p>
            <a:pPr algn="r"/>
            <a:r>
              <a:rPr lang="en-US" dirty="0">
                <a:solidFill>
                  <a:srgbClr val="FF0000"/>
                </a:solidFill>
              </a:rPr>
              <a:t>Additional analyses are being conducted to compare the groundwater pumping volume during dry-reach periods with typical re-wetting flow volumes to provide guidance on the duration of re-wetting delay.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80F190-F4DD-441E-B32C-71DFC790067A}"/>
              </a:ext>
            </a:extLst>
          </p:cNvPr>
          <p:cNvSpPr/>
          <p:nvPr/>
        </p:nvSpPr>
        <p:spPr bwMode="auto">
          <a:xfrm>
            <a:off x="377559" y="1321455"/>
            <a:ext cx="8424278" cy="2418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9FDC74-A029-43BB-BA2F-6C3A2AD5BB12}"/>
              </a:ext>
            </a:extLst>
          </p:cNvPr>
          <p:cNvSpPr txBox="1"/>
          <p:nvPr/>
        </p:nvSpPr>
        <p:spPr>
          <a:xfrm>
            <a:off x="1252590" y="628957"/>
            <a:ext cx="70068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How does pumping near disconnected or dry reaches of river delay the “re-wetting” flows from the first rainfall event?</a:t>
            </a:r>
          </a:p>
        </p:txBody>
      </p:sp>
      <p:pic>
        <p:nvPicPr>
          <p:cNvPr id="11" name="Picture 1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6672CFD-DD0A-4CBB-AC71-22DC419280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5" t="51822" r="23100" b="5278"/>
          <a:stretch/>
        </p:blipFill>
        <p:spPr>
          <a:xfrm>
            <a:off x="5403665" y="4063208"/>
            <a:ext cx="3227091" cy="1905015"/>
          </a:xfrm>
          <a:prstGeom prst="rect">
            <a:avLst/>
          </a:prstGeom>
        </p:spPr>
      </p:pic>
      <p:pic>
        <p:nvPicPr>
          <p:cNvPr id="12" name="Picture 11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AA43E8B-E9B6-45A7-9B6B-79803853F2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4" t="14950" r="1612" b="48061"/>
          <a:stretch/>
        </p:blipFill>
        <p:spPr>
          <a:xfrm>
            <a:off x="5403665" y="2291401"/>
            <a:ext cx="3142514" cy="185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35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9EFED-C315-410A-BAAD-B203728A6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Results Suggests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70CA4-7DA6-4A2A-B5CF-CB489C2A1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475" y="1843481"/>
            <a:ext cx="8229600" cy="4495800"/>
          </a:xfrm>
        </p:spPr>
        <p:txBody>
          <a:bodyPr/>
          <a:lstStyle/>
          <a:p>
            <a:pPr lvl="1">
              <a:spcAft>
                <a:spcPts val="1800"/>
              </a:spcAft>
            </a:pPr>
            <a:r>
              <a:rPr lang="en-US" sz="2000" dirty="0"/>
              <a:t>Greatest impacts occur at downstream locations that are close to the river.</a:t>
            </a:r>
          </a:p>
          <a:p>
            <a:pPr lvl="1">
              <a:spcAft>
                <a:spcPts val="1800"/>
              </a:spcAft>
            </a:pPr>
            <a:r>
              <a:rPr lang="en-US" sz="2000" dirty="0"/>
              <a:t>Impacts depend on whether previous winter was “wet” or “dry”</a:t>
            </a:r>
          </a:p>
          <a:p>
            <a:pPr lvl="1">
              <a:spcAft>
                <a:spcPts val="1800"/>
              </a:spcAft>
            </a:pPr>
            <a:r>
              <a:rPr lang="en-US" sz="2000" dirty="0"/>
              <a:t>Number of seasons of pumping likely has only a small impact.</a:t>
            </a:r>
          </a:p>
          <a:p>
            <a:pPr lvl="1">
              <a:spcAft>
                <a:spcPts val="1800"/>
              </a:spcAft>
            </a:pPr>
            <a:r>
              <a:rPr lang="en-US" sz="2000" dirty="0"/>
              <a:t>Impact on streamflow is proportional to pumping rate.</a:t>
            </a:r>
          </a:p>
          <a:p>
            <a:pPr lvl="1">
              <a:spcAft>
                <a:spcPts val="1800"/>
              </a:spcAft>
            </a:pPr>
            <a:r>
              <a:rPr lang="en-US" sz="1800" dirty="0">
                <a:sym typeface="Wingdings" panose="05000000000000000000" pitchFamily="2" charset="2"/>
              </a:rPr>
              <a:t>Effects of pumping a</a:t>
            </a:r>
            <a:r>
              <a:rPr lang="en-US" sz="1800" i="1" dirty="0">
                <a:sym typeface="Wingdings" panose="05000000000000000000" pitchFamily="2" charset="2"/>
              </a:rPr>
              <a:t> single </a:t>
            </a:r>
            <a:r>
              <a:rPr lang="en-US" sz="1800" dirty="0">
                <a:sym typeface="Wingdings" panose="05000000000000000000" pitchFamily="2" charset="2"/>
              </a:rPr>
              <a:t>well at 50 GPM may be relatively small (&lt;2% of minimum streamflow during dry years).</a:t>
            </a:r>
          </a:p>
          <a:p>
            <a:pPr lvl="1">
              <a:spcAft>
                <a:spcPts val="1800"/>
              </a:spcAft>
            </a:pPr>
            <a:r>
              <a:rPr lang="en-US" sz="1800" dirty="0">
                <a:sym typeface="Wingdings" panose="05000000000000000000" pitchFamily="2" charset="2"/>
              </a:rPr>
              <a:t>Pumping along dry reaches may lead to delayed re-wetting Fall flows.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88653961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08B30-504A-4950-8BEE-D451142EA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1D65B-CBDC-4C39-8B2E-DF46F759E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3822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Motivation </a:t>
            </a:r>
            <a:r>
              <a:rPr lang="en-US" dirty="0">
                <a:sym typeface="Wingdings" panose="05000000000000000000" pitchFamily="2" charset="2"/>
              </a:rPr>
              <a:t> Board of Supervisors is evaluating potential impacts of new groundwater wells on surface water resources.</a:t>
            </a:r>
            <a:endParaRPr lang="en-US" dirty="0"/>
          </a:p>
          <a:p>
            <a:pPr>
              <a:spcAft>
                <a:spcPts val="1800"/>
              </a:spcAft>
            </a:pPr>
            <a:r>
              <a:rPr lang="en-US" dirty="0"/>
              <a:t>LWA has been requested to present results on hypothetical groundwater pumping scenarios with SVIHM.</a:t>
            </a:r>
          </a:p>
          <a:p>
            <a:pPr>
              <a:spcAft>
                <a:spcPts val="1800"/>
              </a:spcAft>
            </a:pPr>
            <a:r>
              <a:rPr lang="en-US" dirty="0"/>
              <a:t>Our presentation highlights potential impacts from a single hypothetical 6-inch diameter well with a 50-gallon-per-minute pumping capacity.</a:t>
            </a:r>
          </a:p>
        </p:txBody>
      </p:sp>
    </p:spTree>
    <p:extLst>
      <p:ext uri="{BB962C8B-B14F-4D97-AF65-F5344CB8AC3E}">
        <p14:creationId xmlns:p14="http://schemas.microsoft.com/office/powerpoint/2010/main" val="2162237368"/>
      </p:ext>
    </p:extLst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9EFED-C315-410A-BAAD-B203728A6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70CA4-7DA6-4A2A-B5CF-CB489C2A1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889846" cy="44958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400" dirty="0"/>
              <a:t>SVIHM shows hypothetical groundwater pumping impacts on the Scott River.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SVIHM is a reconnaissance tool that could support more in-depth case-by-case analyses.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SVIHM results alone cannot make any decisions … The model can only provide information about hypothetical pumping scenarios using historical data.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Decision-making will depend on the Board assigning specific thresholds.</a:t>
            </a:r>
          </a:p>
        </p:txBody>
      </p:sp>
    </p:spTree>
    <p:extLst>
      <p:ext uri="{BB962C8B-B14F-4D97-AF65-F5344CB8AC3E}">
        <p14:creationId xmlns:p14="http://schemas.microsoft.com/office/powerpoint/2010/main" val="1122843040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08B30-504A-4950-8BEE-D451142EA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1D65B-CBDC-4C39-8B2E-DF46F759E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110993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Development of the Scott Valley Integrated Hydrologic Model (SVIHM) began in 2011 to simulate groundwater, surface water, agriculture interactions.</a:t>
            </a:r>
          </a:p>
          <a:p>
            <a:pPr>
              <a:spcAft>
                <a:spcPts val="1800"/>
              </a:spcAft>
            </a:pPr>
            <a:r>
              <a:rPr lang="en-US" dirty="0"/>
              <a:t>Ongoing refinement of SVIHM from 2011-2020 by UC Davis colleagues and LWA.</a:t>
            </a:r>
          </a:p>
          <a:p>
            <a:pPr>
              <a:spcAft>
                <a:spcPts val="1800"/>
              </a:spcAft>
            </a:pPr>
            <a:r>
              <a:rPr lang="en-US" dirty="0"/>
              <a:t>SVIHM provides a sophisticated platform to investigate hypothetical impacts of groundwater pumping on surface water resources.</a:t>
            </a:r>
          </a:p>
          <a:p>
            <a:pPr>
              <a:spcAft>
                <a:spcPts val="18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252163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14906D-510C-4CD7-984E-D16A4DF61206}"/>
              </a:ext>
            </a:extLst>
          </p:cNvPr>
          <p:cNvSpPr txBox="1"/>
          <p:nvPr/>
        </p:nvSpPr>
        <p:spPr>
          <a:xfrm>
            <a:off x="377559" y="120905"/>
            <a:ext cx="851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does groundwater pumping impact streamflow?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62CE0C-A454-41FF-A23F-BA71F0797179}"/>
              </a:ext>
            </a:extLst>
          </p:cNvPr>
          <p:cNvSpPr/>
          <p:nvPr/>
        </p:nvSpPr>
        <p:spPr bwMode="auto">
          <a:xfrm>
            <a:off x="377559" y="1321455"/>
            <a:ext cx="8424278" cy="2418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E4FCC56B-645B-4A06-B842-BD7A7FB968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r="1620" b="3208"/>
          <a:stretch/>
        </p:blipFill>
        <p:spPr>
          <a:xfrm>
            <a:off x="1221610" y="695495"/>
            <a:ext cx="6736176" cy="37378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899363-428F-46C0-9546-5741A55DA52D}"/>
              </a:ext>
            </a:extLst>
          </p:cNvPr>
          <p:cNvSpPr txBox="1"/>
          <p:nvPr/>
        </p:nvSpPr>
        <p:spPr>
          <a:xfrm>
            <a:off x="455608" y="4613437"/>
            <a:ext cx="82327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Pumping can increase infiltration of surface water to the groundwater system, or reduce exfiltration of groundwater to surface water …</a:t>
            </a:r>
          </a:p>
          <a:p>
            <a:pPr algn="ctr"/>
            <a:r>
              <a:rPr lang="en-US" sz="1600" dirty="0"/>
              <a:t> </a:t>
            </a:r>
          </a:p>
          <a:p>
            <a:pPr algn="ctr"/>
            <a:r>
              <a:rPr lang="en-US" sz="2000" dirty="0"/>
              <a:t> … known as “</a:t>
            </a:r>
            <a:r>
              <a:rPr lang="en-US" sz="2000" i="1" dirty="0"/>
              <a:t>Surface Water Depletion.</a:t>
            </a:r>
            <a:r>
              <a:rPr lang="en-US" sz="2000" dirty="0"/>
              <a:t>”</a:t>
            </a:r>
          </a:p>
          <a:p>
            <a:pPr algn="ctr"/>
            <a:endParaRPr lang="en-US" sz="1600" dirty="0"/>
          </a:p>
          <a:p>
            <a:pPr algn="ctr"/>
            <a:r>
              <a:rPr lang="en-US" sz="2000" dirty="0"/>
              <a:t>Depletion is a function of multiple factors, including proximity to the river, pumping rate</a:t>
            </a:r>
            <a:r>
              <a:rPr lang="en-US" sz="2000"/>
              <a:t>, climatology, and </a:t>
            </a:r>
            <a:r>
              <a:rPr lang="en-US" sz="2000" dirty="0"/>
              <a:t>local geology.</a:t>
            </a:r>
          </a:p>
        </p:txBody>
      </p:sp>
    </p:spTree>
    <p:extLst>
      <p:ext uri="{BB962C8B-B14F-4D97-AF65-F5344CB8AC3E}">
        <p14:creationId xmlns:p14="http://schemas.microsoft.com/office/powerpoint/2010/main" val="3516004196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FE97D-8F5B-4821-B514-22DB987CF6E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462" y="162647"/>
            <a:ext cx="8454089" cy="6532706"/>
          </a:xfrm>
          <a:prstGeom prst="rect">
            <a:avLst/>
          </a:prstGeom>
        </p:spPr>
      </p:pic>
      <p:pic>
        <p:nvPicPr>
          <p:cNvPr id="3" name="Graphic 2" descr="Rain">
            <a:extLst>
              <a:ext uri="{FF2B5EF4-FFF2-40B4-BE49-F238E27FC236}">
                <a16:creationId xmlns:a16="http://schemas.microsoft.com/office/drawing/2014/main" id="{06FFEDA5-8B98-426A-B1C5-45FB98AFA6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903427" y="1774160"/>
            <a:ext cx="950925" cy="950925"/>
          </a:xfrm>
          <a:prstGeom prst="rect">
            <a:avLst/>
          </a:prstGeom>
        </p:spPr>
      </p:pic>
      <p:pic>
        <p:nvPicPr>
          <p:cNvPr id="4" name="Graphic 3" descr="Rain">
            <a:extLst>
              <a:ext uri="{FF2B5EF4-FFF2-40B4-BE49-F238E27FC236}">
                <a16:creationId xmlns:a16="http://schemas.microsoft.com/office/drawing/2014/main" id="{9A1FB089-58C5-43D8-A871-399E89F9AD8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7137" y="1799273"/>
            <a:ext cx="950925" cy="950925"/>
          </a:xfrm>
          <a:prstGeom prst="rect">
            <a:avLst/>
          </a:prstGeom>
        </p:spPr>
      </p:pic>
      <p:pic>
        <p:nvPicPr>
          <p:cNvPr id="5" name="Graphic 4" descr="Partial sun">
            <a:extLst>
              <a:ext uri="{FF2B5EF4-FFF2-40B4-BE49-F238E27FC236}">
                <a16:creationId xmlns:a16="http://schemas.microsoft.com/office/drawing/2014/main" id="{B60D950D-2A54-4238-8E2A-B1F297CD96E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14736" y="1799273"/>
            <a:ext cx="900703" cy="900703"/>
          </a:xfrm>
          <a:prstGeom prst="rect">
            <a:avLst/>
          </a:prstGeom>
        </p:spPr>
      </p:pic>
      <p:pic>
        <p:nvPicPr>
          <p:cNvPr id="6" name="Graphic 5" descr="Sun">
            <a:extLst>
              <a:ext uri="{FF2B5EF4-FFF2-40B4-BE49-F238E27FC236}">
                <a16:creationId xmlns:a16="http://schemas.microsoft.com/office/drawing/2014/main" id="{BDF16B89-C4D5-46C8-A6A6-930F85A58C2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406842" y="1870283"/>
            <a:ext cx="758681" cy="7586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62F9B4-AB4A-47A4-90C9-D04DA96B6BF7}"/>
              </a:ext>
            </a:extLst>
          </p:cNvPr>
          <p:cNvSpPr txBox="1"/>
          <p:nvPr/>
        </p:nvSpPr>
        <p:spPr>
          <a:xfrm>
            <a:off x="419449" y="162647"/>
            <a:ext cx="8364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Typical streamflow Scott River hydrograph: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High flows during Winter/Spring wet season.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Low flows during Summer/Fall dry season.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Large year-to-year variability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7ADF4D-A54E-4C4A-BDC2-8EF4952770FE}"/>
              </a:ext>
            </a:extLst>
          </p:cNvPr>
          <p:cNvSpPr txBox="1"/>
          <p:nvPr/>
        </p:nvSpPr>
        <p:spPr>
          <a:xfrm>
            <a:off x="6969650" y="2725085"/>
            <a:ext cx="1162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flows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51B5F8-40B0-486A-ABDE-DAA00D914C55}"/>
              </a:ext>
            </a:extLst>
          </p:cNvPr>
          <p:cNvSpPr txBox="1"/>
          <p:nvPr/>
        </p:nvSpPr>
        <p:spPr>
          <a:xfrm>
            <a:off x="1320324" y="2725085"/>
            <a:ext cx="1162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flows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0F53C1-D1E8-4CC2-BAB8-53E9EBDFBA12}"/>
              </a:ext>
            </a:extLst>
          </p:cNvPr>
          <p:cNvSpPr txBox="1"/>
          <p:nvPr/>
        </p:nvSpPr>
        <p:spPr>
          <a:xfrm>
            <a:off x="4338992" y="5106808"/>
            <a:ext cx="111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flows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50D943-106B-4621-BCD4-4FEFFAC92B68}"/>
              </a:ext>
            </a:extLst>
          </p:cNvPr>
          <p:cNvSpPr/>
          <p:nvPr/>
        </p:nvSpPr>
        <p:spPr bwMode="auto">
          <a:xfrm>
            <a:off x="377559" y="1321455"/>
            <a:ext cx="8424278" cy="2418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102945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FE97D-8F5B-4821-B514-22DB987CF6E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462" y="162647"/>
            <a:ext cx="8454089" cy="65327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62F9B4-AB4A-47A4-90C9-D04DA96B6BF7}"/>
              </a:ext>
            </a:extLst>
          </p:cNvPr>
          <p:cNvSpPr txBox="1"/>
          <p:nvPr/>
        </p:nvSpPr>
        <p:spPr>
          <a:xfrm>
            <a:off x="419449" y="162647"/>
            <a:ext cx="8364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Typical streamflow Scott River hydrograph: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High flows during Winter/Spring wet season.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Low flows during Summer/Fall dry season.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Large year-to-year variability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0F53C1-D1E8-4CC2-BAB8-53E9EBDFBA12}"/>
              </a:ext>
            </a:extLst>
          </p:cNvPr>
          <p:cNvSpPr txBox="1"/>
          <p:nvPr/>
        </p:nvSpPr>
        <p:spPr>
          <a:xfrm>
            <a:off x="4305436" y="4284687"/>
            <a:ext cx="1116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Wet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50D943-106B-4621-BCD4-4FEFFAC92B68}"/>
              </a:ext>
            </a:extLst>
          </p:cNvPr>
          <p:cNvSpPr/>
          <p:nvPr/>
        </p:nvSpPr>
        <p:spPr bwMode="auto">
          <a:xfrm>
            <a:off x="377559" y="1321455"/>
            <a:ext cx="8424278" cy="2418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D5B901-4585-4790-BD4B-0A298C59A2A1}"/>
              </a:ext>
            </a:extLst>
          </p:cNvPr>
          <p:cNvSpPr txBox="1"/>
          <p:nvPr/>
        </p:nvSpPr>
        <p:spPr>
          <a:xfrm>
            <a:off x="4305436" y="5720603"/>
            <a:ext cx="1069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Dry Year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DAA0D3-D3A0-4A75-A9B4-7C59BB2F3715}"/>
              </a:ext>
            </a:extLst>
          </p:cNvPr>
          <p:cNvSpPr txBox="1"/>
          <p:nvPr/>
        </p:nvSpPr>
        <p:spPr>
          <a:xfrm>
            <a:off x="4113075" y="5113088"/>
            <a:ext cx="145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Year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18396E6C-E27B-4E3F-8758-453D6D4BC6DF}"/>
              </a:ext>
            </a:extLst>
          </p:cNvPr>
          <p:cNvSpPr/>
          <p:nvPr/>
        </p:nvSpPr>
        <p:spPr bwMode="auto">
          <a:xfrm>
            <a:off x="3707933" y="5327009"/>
            <a:ext cx="327855" cy="52474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180A3E15-61FD-4916-B42E-C2998D560F28}"/>
              </a:ext>
            </a:extLst>
          </p:cNvPr>
          <p:cNvSpPr/>
          <p:nvPr/>
        </p:nvSpPr>
        <p:spPr bwMode="auto">
          <a:xfrm>
            <a:off x="6318307" y="2827091"/>
            <a:ext cx="327855" cy="4303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503548E-562C-47AC-A4FE-5EFA39A3F84F}"/>
              </a:ext>
            </a:extLst>
          </p:cNvPr>
          <p:cNvSpPr/>
          <p:nvPr/>
        </p:nvSpPr>
        <p:spPr bwMode="auto">
          <a:xfrm>
            <a:off x="2300191" y="4195563"/>
            <a:ext cx="327855" cy="45845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4CC5D88B-A69B-4304-85CB-94A6876B3FA1}"/>
              </a:ext>
            </a:extLst>
          </p:cNvPr>
          <p:cNvSpPr/>
          <p:nvPr/>
        </p:nvSpPr>
        <p:spPr bwMode="auto">
          <a:xfrm>
            <a:off x="942573" y="2919369"/>
            <a:ext cx="327855" cy="36617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BCAE5EF4-B0AD-43A3-B4E8-EED462A54EB8}"/>
              </a:ext>
            </a:extLst>
          </p:cNvPr>
          <p:cNvSpPr/>
          <p:nvPr/>
        </p:nvSpPr>
        <p:spPr bwMode="auto">
          <a:xfrm rot="10800000">
            <a:off x="942571" y="2130804"/>
            <a:ext cx="327855" cy="73137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B3CAEABD-9887-4CF1-B8C8-A39DE6AB8C9F}"/>
              </a:ext>
            </a:extLst>
          </p:cNvPr>
          <p:cNvSpPr/>
          <p:nvPr/>
        </p:nvSpPr>
        <p:spPr bwMode="auto">
          <a:xfrm rot="10800000">
            <a:off x="2300190" y="3429000"/>
            <a:ext cx="327855" cy="70034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CD6F86F2-B81E-4021-9807-9B85BC5289BA}"/>
              </a:ext>
            </a:extLst>
          </p:cNvPr>
          <p:cNvSpPr/>
          <p:nvPr/>
        </p:nvSpPr>
        <p:spPr bwMode="auto">
          <a:xfrm rot="10800000">
            <a:off x="3695983" y="4566376"/>
            <a:ext cx="327855" cy="70191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5CF65DD-6AAA-48BB-B6B0-68E5B5EC7258}"/>
              </a:ext>
            </a:extLst>
          </p:cNvPr>
          <p:cNvSpPr/>
          <p:nvPr/>
        </p:nvSpPr>
        <p:spPr bwMode="auto">
          <a:xfrm rot="10800000">
            <a:off x="6309917" y="2040788"/>
            <a:ext cx="327855" cy="73137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22" name="Graphic 21" descr="Rain">
            <a:extLst>
              <a:ext uri="{FF2B5EF4-FFF2-40B4-BE49-F238E27FC236}">
                <a16:creationId xmlns:a16="http://schemas.microsoft.com/office/drawing/2014/main" id="{B6D900DA-6EEA-4228-BAC3-469B319496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878860" y="1243919"/>
            <a:ext cx="950925" cy="950925"/>
          </a:xfrm>
          <a:prstGeom prst="rect">
            <a:avLst/>
          </a:prstGeom>
        </p:spPr>
      </p:pic>
      <p:pic>
        <p:nvPicPr>
          <p:cNvPr id="23" name="Graphic 22" descr="Rain">
            <a:extLst>
              <a:ext uri="{FF2B5EF4-FFF2-40B4-BE49-F238E27FC236}">
                <a16:creationId xmlns:a16="http://schemas.microsoft.com/office/drawing/2014/main" id="{A6265266-3B1F-45D0-9ED0-8A936E70D9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2570" y="1269032"/>
            <a:ext cx="950925" cy="950925"/>
          </a:xfrm>
          <a:prstGeom prst="rect">
            <a:avLst/>
          </a:prstGeom>
        </p:spPr>
      </p:pic>
      <p:pic>
        <p:nvPicPr>
          <p:cNvPr id="24" name="Graphic 23" descr="Partial sun">
            <a:extLst>
              <a:ext uri="{FF2B5EF4-FFF2-40B4-BE49-F238E27FC236}">
                <a16:creationId xmlns:a16="http://schemas.microsoft.com/office/drawing/2014/main" id="{7CF32529-D879-430F-ABB3-1ED3507FF20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90169" y="1269032"/>
            <a:ext cx="900703" cy="900703"/>
          </a:xfrm>
          <a:prstGeom prst="rect">
            <a:avLst/>
          </a:prstGeom>
        </p:spPr>
      </p:pic>
      <p:pic>
        <p:nvPicPr>
          <p:cNvPr id="25" name="Graphic 24" descr="Sun">
            <a:extLst>
              <a:ext uri="{FF2B5EF4-FFF2-40B4-BE49-F238E27FC236}">
                <a16:creationId xmlns:a16="http://schemas.microsoft.com/office/drawing/2014/main" id="{FC80536C-F6C8-4F17-A1BF-54A74766165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382275" y="1340042"/>
            <a:ext cx="758681" cy="75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92553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9CF03D-FEFE-443B-ADD7-DEF6F511DB0F}"/>
              </a:ext>
            </a:extLst>
          </p:cNvPr>
          <p:cNvSpPr/>
          <p:nvPr/>
        </p:nvSpPr>
        <p:spPr bwMode="auto">
          <a:xfrm>
            <a:off x="377559" y="1321455"/>
            <a:ext cx="8424278" cy="2418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BFCF26-DECC-494D-9BBB-3520B8A88B7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462" y="162647"/>
            <a:ext cx="8454089" cy="6532705"/>
          </a:xfrm>
          <a:prstGeom prst="rect">
            <a:avLst/>
          </a:prstGeom>
        </p:spPr>
      </p:pic>
      <p:pic>
        <p:nvPicPr>
          <p:cNvPr id="3" name="Graphic 2" descr="Rain">
            <a:extLst>
              <a:ext uri="{FF2B5EF4-FFF2-40B4-BE49-F238E27FC236}">
                <a16:creationId xmlns:a16="http://schemas.microsoft.com/office/drawing/2014/main" id="{802B8EA3-E0E1-4B58-AF60-98C92BEBDC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903427" y="1774160"/>
            <a:ext cx="950925" cy="950925"/>
          </a:xfrm>
          <a:prstGeom prst="rect">
            <a:avLst/>
          </a:prstGeom>
        </p:spPr>
      </p:pic>
      <p:pic>
        <p:nvPicPr>
          <p:cNvPr id="4" name="Graphic 3" descr="Rain">
            <a:extLst>
              <a:ext uri="{FF2B5EF4-FFF2-40B4-BE49-F238E27FC236}">
                <a16:creationId xmlns:a16="http://schemas.microsoft.com/office/drawing/2014/main" id="{ACB63332-B21D-407F-82FB-799E12F8FA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7137" y="1799273"/>
            <a:ext cx="950925" cy="950925"/>
          </a:xfrm>
          <a:prstGeom prst="rect">
            <a:avLst/>
          </a:prstGeom>
        </p:spPr>
      </p:pic>
      <p:pic>
        <p:nvPicPr>
          <p:cNvPr id="5" name="Graphic 4" descr="Partial sun">
            <a:extLst>
              <a:ext uri="{FF2B5EF4-FFF2-40B4-BE49-F238E27FC236}">
                <a16:creationId xmlns:a16="http://schemas.microsoft.com/office/drawing/2014/main" id="{5F8029C4-12FC-45EA-AC19-52A77BE40F2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14736" y="1799273"/>
            <a:ext cx="900703" cy="900703"/>
          </a:xfrm>
          <a:prstGeom prst="rect">
            <a:avLst/>
          </a:prstGeom>
        </p:spPr>
      </p:pic>
      <p:pic>
        <p:nvPicPr>
          <p:cNvPr id="6" name="Graphic 5" descr="Sun">
            <a:extLst>
              <a:ext uri="{FF2B5EF4-FFF2-40B4-BE49-F238E27FC236}">
                <a16:creationId xmlns:a16="http://schemas.microsoft.com/office/drawing/2014/main" id="{3A46155D-0793-4A5A-AACA-DF8649BD136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406842" y="1870283"/>
            <a:ext cx="758681" cy="7586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CCEAC1-0BCF-4F51-8325-C1873297377D}"/>
              </a:ext>
            </a:extLst>
          </p:cNvPr>
          <p:cNvSpPr txBox="1"/>
          <p:nvPr/>
        </p:nvSpPr>
        <p:spPr>
          <a:xfrm>
            <a:off x="419449" y="334629"/>
            <a:ext cx="8364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Impacts of pumping on streamflow </a:t>
            </a:r>
            <a:r>
              <a:rPr lang="en-US" dirty="0">
                <a:sym typeface="Wingdings" panose="05000000000000000000" pitchFamily="2" charset="2"/>
              </a:rPr>
              <a:t>  1) Decreased Summer/Fall low flows</a:t>
            </a:r>
          </a:p>
          <a:p>
            <a:r>
              <a:rPr lang="en-US" dirty="0">
                <a:sym typeface="Wingdings" panose="05000000000000000000" pitchFamily="2" charset="2"/>
              </a:rPr>
              <a:t>								    2) Delayed Fall re-wetting flows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990258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663BAE-999A-4757-AB90-35C4BADAD65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462" y="162647"/>
            <a:ext cx="8454088" cy="6532705"/>
          </a:xfrm>
          <a:prstGeom prst="rect">
            <a:avLst/>
          </a:prstGeom>
        </p:spPr>
      </p:pic>
      <p:pic>
        <p:nvPicPr>
          <p:cNvPr id="10" name="Graphic 9" descr="Rain">
            <a:extLst>
              <a:ext uri="{FF2B5EF4-FFF2-40B4-BE49-F238E27FC236}">
                <a16:creationId xmlns:a16="http://schemas.microsoft.com/office/drawing/2014/main" id="{B425E4F3-B417-4906-8E5E-1A2F9CF6091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03427" y="1774160"/>
            <a:ext cx="950925" cy="950925"/>
          </a:xfrm>
          <a:prstGeom prst="rect">
            <a:avLst/>
          </a:prstGeom>
        </p:spPr>
      </p:pic>
      <p:pic>
        <p:nvPicPr>
          <p:cNvPr id="11" name="Graphic 10" descr="Rain">
            <a:extLst>
              <a:ext uri="{FF2B5EF4-FFF2-40B4-BE49-F238E27FC236}">
                <a16:creationId xmlns:a16="http://schemas.microsoft.com/office/drawing/2014/main" id="{5174F950-25B0-42AE-8F05-86339117AF7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67137" y="1799273"/>
            <a:ext cx="950925" cy="950925"/>
          </a:xfrm>
          <a:prstGeom prst="rect">
            <a:avLst/>
          </a:prstGeom>
        </p:spPr>
      </p:pic>
      <p:pic>
        <p:nvPicPr>
          <p:cNvPr id="12" name="Graphic 11" descr="Partial sun">
            <a:extLst>
              <a:ext uri="{FF2B5EF4-FFF2-40B4-BE49-F238E27FC236}">
                <a16:creationId xmlns:a16="http://schemas.microsoft.com/office/drawing/2014/main" id="{F128C5C5-9C2D-4A14-A217-A920A2FBE2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614736" y="1799273"/>
            <a:ext cx="900703" cy="900703"/>
          </a:xfrm>
          <a:prstGeom prst="rect">
            <a:avLst/>
          </a:prstGeom>
        </p:spPr>
      </p:pic>
      <p:pic>
        <p:nvPicPr>
          <p:cNvPr id="13" name="Graphic 12" descr="Sun">
            <a:extLst>
              <a:ext uri="{FF2B5EF4-FFF2-40B4-BE49-F238E27FC236}">
                <a16:creationId xmlns:a16="http://schemas.microsoft.com/office/drawing/2014/main" id="{AFA3B833-3E51-4D39-B8CD-0BD3828956A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06842" y="1870283"/>
            <a:ext cx="758681" cy="7586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2361999-C598-4147-9231-515043B753BB}"/>
              </a:ext>
            </a:extLst>
          </p:cNvPr>
          <p:cNvSpPr/>
          <p:nvPr/>
        </p:nvSpPr>
        <p:spPr bwMode="auto">
          <a:xfrm>
            <a:off x="377559" y="1321455"/>
            <a:ext cx="8424278" cy="2418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118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5A8455-BFBF-4539-A2D1-DC978F0E4080}"/>
              </a:ext>
            </a:extLst>
          </p:cNvPr>
          <p:cNvSpPr/>
          <p:nvPr/>
        </p:nvSpPr>
        <p:spPr bwMode="auto">
          <a:xfrm>
            <a:off x="377559" y="1321455"/>
            <a:ext cx="8424278" cy="2418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8B7D3B-3DEA-4545-A4B8-20A91D2596E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462" y="162647"/>
            <a:ext cx="8454088" cy="6532704"/>
          </a:xfrm>
          <a:prstGeom prst="rect">
            <a:avLst/>
          </a:prstGeom>
        </p:spPr>
      </p:pic>
      <p:pic>
        <p:nvPicPr>
          <p:cNvPr id="3" name="Graphic 2" descr="Rain">
            <a:extLst>
              <a:ext uri="{FF2B5EF4-FFF2-40B4-BE49-F238E27FC236}">
                <a16:creationId xmlns:a16="http://schemas.microsoft.com/office/drawing/2014/main" id="{321149D6-1911-486C-AE73-1494548A19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903427" y="1774160"/>
            <a:ext cx="950925" cy="950925"/>
          </a:xfrm>
          <a:prstGeom prst="rect">
            <a:avLst/>
          </a:prstGeom>
        </p:spPr>
      </p:pic>
      <p:pic>
        <p:nvPicPr>
          <p:cNvPr id="4" name="Graphic 3" descr="Rain">
            <a:extLst>
              <a:ext uri="{FF2B5EF4-FFF2-40B4-BE49-F238E27FC236}">
                <a16:creationId xmlns:a16="http://schemas.microsoft.com/office/drawing/2014/main" id="{80D084AE-A345-4605-8BEC-F8556E3122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7137" y="1799273"/>
            <a:ext cx="950925" cy="950925"/>
          </a:xfrm>
          <a:prstGeom prst="rect">
            <a:avLst/>
          </a:prstGeom>
        </p:spPr>
      </p:pic>
      <p:pic>
        <p:nvPicPr>
          <p:cNvPr id="5" name="Graphic 4" descr="Partial sun">
            <a:extLst>
              <a:ext uri="{FF2B5EF4-FFF2-40B4-BE49-F238E27FC236}">
                <a16:creationId xmlns:a16="http://schemas.microsoft.com/office/drawing/2014/main" id="{5E7A8EB6-C2DE-407B-B839-4DAA402BED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14736" y="1799273"/>
            <a:ext cx="900703" cy="900703"/>
          </a:xfrm>
          <a:prstGeom prst="rect">
            <a:avLst/>
          </a:prstGeom>
        </p:spPr>
      </p:pic>
      <p:pic>
        <p:nvPicPr>
          <p:cNvPr id="6" name="Graphic 5" descr="Sun">
            <a:extLst>
              <a:ext uri="{FF2B5EF4-FFF2-40B4-BE49-F238E27FC236}">
                <a16:creationId xmlns:a16="http://schemas.microsoft.com/office/drawing/2014/main" id="{B3B9507B-89FC-4D53-BA35-FD91B80D7EA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406842" y="1870283"/>
            <a:ext cx="758681" cy="75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49356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LWA Presentation Format-v02-02162016">
  <a:themeElements>
    <a:clrScheme name="LWA Theme">
      <a:dk1>
        <a:srgbClr val="1B3360"/>
      </a:dk1>
      <a:lt1>
        <a:srgbClr val="FFFFFF"/>
      </a:lt1>
      <a:dk2>
        <a:srgbClr val="B8BF77"/>
      </a:dk2>
      <a:lt2>
        <a:srgbClr val="F0F2E3"/>
      </a:lt2>
      <a:accent1>
        <a:srgbClr val="969696"/>
      </a:accent1>
      <a:accent2>
        <a:srgbClr val="3E4921"/>
      </a:accent2>
      <a:accent3>
        <a:srgbClr val="1B3360"/>
      </a:accent3>
      <a:accent4>
        <a:srgbClr val="B3D9FF"/>
      </a:accent4>
      <a:accent5>
        <a:srgbClr val="E1F0FF"/>
      </a:accent5>
      <a:accent6>
        <a:srgbClr val="AA5516"/>
      </a:accent6>
      <a:hlink>
        <a:srgbClr val="006699"/>
      </a:hlink>
      <a:folHlink>
        <a:srgbClr val="777777"/>
      </a:folHlink>
    </a:clrScheme>
    <a:fontScheme name="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sign Template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VBGSA_September13.pptx" id="{9E29252B-6275-4881-83F0-AB696F311F53}" vid="{FF9AC063-41C3-4ECD-A6EE-9FF51A9B5EA5}"/>
    </a:ext>
  </a:extLst>
</a:theme>
</file>

<file path=ppt/theme/theme10.xml><?xml version="1.0" encoding="utf-8"?>
<a:theme xmlns:a="http://schemas.openxmlformats.org/drawingml/2006/main" name="10_LWA Presentation Format-v02-02162016">
  <a:themeElements>
    <a:clrScheme name="LWA Theme">
      <a:dk1>
        <a:srgbClr val="1B3360"/>
      </a:dk1>
      <a:lt1>
        <a:srgbClr val="FFFFFF"/>
      </a:lt1>
      <a:dk2>
        <a:srgbClr val="B8BF77"/>
      </a:dk2>
      <a:lt2>
        <a:srgbClr val="F0F2E3"/>
      </a:lt2>
      <a:accent1>
        <a:srgbClr val="969696"/>
      </a:accent1>
      <a:accent2>
        <a:srgbClr val="3E4921"/>
      </a:accent2>
      <a:accent3>
        <a:srgbClr val="1B3360"/>
      </a:accent3>
      <a:accent4>
        <a:srgbClr val="B3D9FF"/>
      </a:accent4>
      <a:accent5>
        <a:srgbClr val="E1F0FF"/>
      </a:accent5>
      <a:accent6>
        <a:srgbClr val="AA5516"/>
      </a:accent6>
      <a:hlink>
        <a:srgbClr val="006699"/>
      </a:hlink>
      <a:folHlink>
        <a:srgbClr val="777777"/>
      </a:folHlink>
    </a:clrScheme>
    <a:fontScheme name="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sign Template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VBGSA_September13.pptx" id="{9E29252B-6275-4881-83F0-AB696F311F53}" vid="{FF9AC063-41C3-4ECD-A6EE-9FF51A9B5EA5}"/>
    </a:ext>
  </a:extLst>
</a:theme>
</file>

<file path=ppt/theme/theme11.xml><?xml version="1.0" encoding="utf-8"?>
<a:theme xmlns:a="http://schemas.openxmlformats.org/drawingml/2006/main" name="11_LWA Presentation Format-v02-02162016">
  <a:themeElements>
    <a:clrScheme name="LWA Theme">
      <a:dk1>
        <a:srgbClr val="1B3360"/>
      </a:dk1>
      <a:lt1>
        <a:srgbClr val="FFFFFF"/>
      </a:lt1>
      <a:dk2>
        <a:srgbClr val="B8BF77"/>
      </a:dk2>
      <a:lt2>
        <a:srgbClr val="F0F2E3"/>
      </a:lt2>
      <a:accent1>
        <a:srgbClr val="969696"/>
      </a:accent1>
      <a:accent2>
        <a:srgbClr val="3E4921"/>
      </a:accent2>
      <a:accent3>
        <a:srgbClr val="1B3360"/>
      </a:accent3>
      <a:accent4>
        <a:srgbClr val="B3D9FF"/>
      </a:accent4>
      <a:accent5>
        <a:srgbClr val="E1F0FF"/>
      </a:accent5>
      <a:accent6>
        <a:srgbClr val="AA5516"/>
      </a:accent6>
      <a:hlink>
        <a:srgbClr val="006699"/>
      </a:hlink>
      <a:folHlink>
        <a:srgbClr val="777777"/>
      </a:folHlink>
    </a:clrScheme>
    <a:fontScheme name="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sign Template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VBGSA_September13.pptx" id="{9E29252B-6275-4881-83F0-AB696F311F53}" vid="{FF9AC063-41C3-4ECD-A6EE-9FF51A9B5EA5}"/>
    </a:ext>
  </a:extLst>
</a:theme>
</file>

<file path=ppt/theme/theme12.xml><?xml version="1.0" encoding="utf-8"?>
<a:theme xmlns:a="http://schemas.openxmlformats.org/drawingml/2006/main" name="12_LWA Presentation Format-v02-02162016">
  <a:themeElements>
    <a:clrScheme name="LWA Theme">
      <a:dk1>
        <a:srgbClr val="1B3360"/>
      </a:dk1>
      <a:lt1>
        <a:srgbClr val="FFFFFF"/>
      </a:lt1>
      <a:dk2>
        <a:srgbClr val="B8BF77"/>
      </a:dk2>
      <a:lt2>
        <a:srgbClr val="F0F2E3"/>
      </a:lt2>
      <a:accent1>
        <a:srgbClr val="969696"/>
      </a:accent1>
      <a:accent2>
        <a:srgbClr val="3E4921"/>
      </a:accent2>
      <a:accent3>
        <a:srgbClr val="1B3360"/>
      </a:accent3>
      <a:accent4>
        <a:srgbClr val="B3D9FF"/>
      </a:accent4>
      <a:accent5>
        <a:srgbClr val="E1F0FF"/>
      </a:accent5>
      <a:accent6>
        <a:srgbClr val="AA5516"/>
      </a:accent6>
      <a:hlink>
        <a:srgbClr val="006699"/>
      </a:hlink>
      <a:folHlink>
        <a:srgbClr val="777777"/>
      </a:folHlink>
    </a:clrScheme>
    <a:fontScheme name="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sign Template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VBGSA_September13.pptx" id="{9E29252B-6275-4881-83F0-AB696F311F53}" vid="{FF9AC063-41C3-4ECD-A6EE-9FF51A9B5EA5}"/>
    </a:ext>
  </a:extLst>
</a:theme>
</file>

<file path=ppt/theme/theme13.xml><?xml version="1.0" encoding="utf-8"?>
<a:theme xmlns:a="http://schemas.openxmlformats.org/drawingml/2006/main" name="13_LWA Presentation Format-v02-02162016">
  <a:themeElements>
    <a:clrScheme name="LWA Theme">
      <a:dk1>
        <a:srgbClr val="1B3360"/>
      </a:dk1>
      <a:lt1>
        <a:srgbClr val="FFFFFF"/>
      </a:lt1>
      <a:dk2>
        <a:srgbClr val="B8BF77"/>
      </a:dk2>
      <a:lt2>
        <a:srgbClr val="F0F2E3"/>
      </a:lt2>
      <a:accent1>
        <a:srgbClr val="969696"/>
      </a:accent1>
      <a:accent2>
        <a:srgbClr val="3E4921"/>
      </a:accent2>
      <a:accent3>
        <a:srgbClr val="1B3360"/>
      </a:accent3>
      <a:accent4>
        <a:srgbClr val="B3D9FF"/>
      </a:accent4>
      <a:accent5>
        <a:srgbClr val="E1F0FF"/>
      </a:accent5>
      <a:accent6>
        <a:srgbClr val="AA5516"/>
      </a:accent6>
      <a:hlink>
        <a:srgbClr val="006699"/>
      </a:hlink>
      <a:folHlink>
        <a:srgbClr val="777777"/>
      </a:folHlink>
    </a:clrScheme>
    <a:fontScheme name="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sign Template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VBGSA_September13.pptx" id="{9E29252B-6275-4881-83F0-AB696F311F53}" vid="{FF9AC063-41C3-4ECD-A6EE-9FF51A9B5EA5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LWA Presentation Format-v02-02162016">
  <a:themeElements>
    <a:clrScheme name="LWA Theme">
      <a:dk1>
        <a:srgbClr val="1B3360"/>
      </a:dk1>
      <a:lt1>
        <a:srgbClr val="FFFFFF"/>
      </a:lt1>
      <a:dk2>
        <a:srgbClr val="B8BF77"/>
      </a:dk2>
      <a:lt2>
        <a:srgbClr val="F0F2E3"/>
      </a:lt2>
      <a:accent1>
        <a:srgbClr val="969696"/>
      </a:accent1>
      <a:accent2>
        <a:srgbClr val="3E4921"/>
      </a:accent2>
      <a:accent3>
        <a:srgbClr val="1B3360"/>
      </a:accent3>
      <a:accent4>
        <a:srgbClr val="B3D9FF"/>
      </a:accent4>
      <a:accent5>
        <a:srgbClr val="E1F0FF"/>
      </a:accent5>
      <a:accent6>
        <a:srgbClr val="AA5516"/>
      </a:accent6>
      <a:hlink>
        <a:srgbClr val="006699"/>
      </a:hlink>
      <a:folHlink>
        <a:srgbClr val="777777"/>
      </a:folHlink>
    </a:clrScheme>
    <a:fontScheme name="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sign Template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VBGSA_September13.pptx" id="{9E29252B-6275-4881-83F0-AB696F311F53}" vid="{FF9AC063-41C3-4ECD-A6EE-9FF51A9B5EA5}"/>
    </a:ext>
  </a:extLst>
</a:theme>
</file>

<file path=ppt/theme/theme3.xml><?xml version="1.0" encoding="utf-8"?>
<a:theme xmlns:a="http://schemas.openxmlformats.org/drawingml/2006/main" name="4_LWA Presentation Format-v02-02162016">
  <a:themeElements>
    <a:clrScheme name="LWA Theme">
      <a:dk1>
        <a:srgbClr val="1B3360"/>
      </a:dk1>
      <a:lt1>
        <a:srgbClr val="FFFFFF"/>
      </a:lt1>
      <a:dk2>
        <a:srgbClr val="B8BF77"/>
      </a:dk2>
      <a:lt2>
        <a:srgbClr val="F0F2E3"/>
      </a:lt2>
      <a:accent1>
        <a:srgbClr val="969696"/>
      </a:accent1>
      <a:accent2>
        <a:srgbClr val="3E4921"/>
      </a:accent2>
      <a:accent3>
        <a:srgbClr val="1B3360"/>
      </a:accent3>
      <a:accent4>
        <a:srgbClr val="B3D9FF"/>
      </a:accent4>
      <a:accent5>
        <a:srgbClr val="E1F0FF"/>
      </a:accent5>
      <a:accent6>
        <a:srgbClr val="AA5516"/>
      </a:accent6>
      <a:hlink>
        <a:srgbClr val="006699"/>
      </a:hlink>
      <a:folHlink>
        <a:srgbClr val="777777"/>
      </a:folHlink>
    </a:clrScheme>
    <a:fontScheme name="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sign Template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VBGSA_September13.pptx" id="{9E29252B-6275-4881-83F0-AB696F311F53}" vid="{FF9AC063-41C3-4ECD-A6EE-9FF51A9B5EA5}"/>
    </a:ext>
  </a:extLst>
</a:theme>
</file>

<file path=ppt/theme/theme4.xml><?xml version="1.0" encoding="utf-8"?>
<a:theme xmlns:a="http://schemas.openxmlformats.org/drawingml/2006/main" name="2_LWA Presentation Format-v02-02162016">
  <a:themeElements>
    <a:clrScheme name="LWA Theme">
      <a:dk1>
        <a:srgbClr val="1B3360"/>
      </a:dk1>
      <a:lt1>
        <a:srgbClr val="FFFFFF"/>
      </a:lt1>
      <a:dk2>
        <a:srgbClr val="B8BF77"/>
      </a:dk2>
      <a:lt2>
        <a:srgbClr val="F0F2E3"/>
      </a:lt2>
      <a:accent1>
        <a:srgbClr val="969696"/>
      </a:accent1>
      <a:accent2>
        <a:srgbClr val="3E4921"/>
      </a:accent2>
      <a:accent3>
        <a:srgbClr val="1B3360"/>
      </a:accent3>
      <a:accent4>
        <a:srgbClr val="B3D9FF"/>
      </a:accent4>
      <a:accent5>
        <a:srgbClr val="E1F0FF"/>
      </a:accent5>
      <a:accent6>
        <a:srgbClr val="AA5516"/>
      </a:accent6>
      <a:hlink>
        <a:srgbClr val="006699"/>
      </a:hlink>
      <a:folHlink>
        <a:srgbClr val="777777"/>
      </a:folHlink>
    </a:clrScheme>
    <a:fontScheme name="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sign Template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VBGSA_September13.pptx" id="{9E29252B-6275-4881-83F0-AB696F311F53}" vid="{FF9AC063-41C3-4ECD-A6EE-9FF51A9B5EA5}"/>
    </a:ext>
  </a:extLst>
</a:theme>
</file>

<file path=ppt/theme/theme5.xml><?xml version="1.0" encoding="utf-8"?>
<a:theme xmlns:a="http://schemas.openxmlformats.org/drawingml/2006/main" name="5_LWA Presentation Format-v02-02162016">
  <a:themeElements>
    <a:clrScheme name="LWA Theme">
      <a:dk1>
        <a:srgbClr val="1B3360"/>
      </a:dk1>
      <a:lt1>
        <a:srgbClr val="FFFFFF"/>
      </a:lt1>
      <a:dk2>
        <a:srgbClr val="B8BF77"/>
      </a:dk2>
      <a:lt2>
        <a:srgbClr val="F0F2E3"/>
      </a:lt2>
      <a:accent1>
        <a:srgbClr val="969696"/>
      </a:accent1>
      <a:accent2>
        <a:srgbClr val="3E4921"/>
      </a:accent2>
      <a:accent3>
        <a:srgbClr val="1B3360"/>
      </a:accent3>
      <a:accent4>
        <a:srgbClr val="B3D9FF"/>
      </a:accent4>
      <a:accent5>
        <a:srgbClr val="E1F0FF"/>
      </a:accent5>
      <a:accent6>
        <a:srgbClr val="AA5516"/>
      </a:accent6>
      <a:hlink>
        <a:srgbClr val="006699"/>
      </a:hlink>
      <a:folHlink>
        <a:srgbClr val="777777"/>
      </a:folHlink>
    </a:clrScheme>
    <a:fontScheme name="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sign Template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VBGSA_September13.pptx" id="{9E29252B-6275-4881-83F0-AB696F311F53}" vid="{FF9AC063-41C3-4ECD-A6EE-9FF51A9B5EA5}"/>
    </a:ext>
  </a:extLst>
</a:theme>
</file>

<file path=ppt/theme/theme6.xml><?xml version="1.0" encoding="utf-8"?>
<a:theme xmlns:a="http://schemas.openxmlformats.org/drawingml/2006/main" name="6_LWA Presentation Format-v02-02162016">
  <a:themeElements>
    <a:clrScheme name="LWA Theme">
      <a:dk1>
        <a:srgbClr val="1B3360"/>
      </a:dk1>
      <a:lt1>
        <a:srgbClr val="FFFFFF"/>
      </a:lt1>
      <a:dk2>
        <a:srgbClr val="B8BF77"/>
      </a:dk2>
      <a:lt2>
        <a:srgbClr val="F0F2E3"/>
      </a:lt2>
      <a:accent1>
        <a:srgbClr val="969696"/>
      </a:accent1>
      <a:accent2>
        <a:srgbClr val="3E4921"/>
      </a:accent2>
      <a:accent3>
        <a:srgbClr val="1B3360"/>
      </a:accent3>
      <a:accent4>
        <a:srgbClr val="B3D9FF"/>
      </a:accent4>
      <a:accent5>
        <a:srgbClr val="E1F0FF"/>
      </a:accent5>
      <a:accent6>
        <a:srgbClr val="AA5516"/>
      </a:accent6>
      <a:hlink>
        <a:srgbClr val="006699"/>
      </a:hlink>
      <a:folHlink>
        <a:srgbClr val="777777"/>
      </a:folHlink>
    </a:clrScheme>
    <a:fontScheme name="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sign Template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VBGSA_September13.pptx" id="{9E29252B-6275-4881-83F0-AB696F311F53}" vid="{FF9AC063-41C3-4ECD-A6EE-9FF51A9B5EA5}"/>
    </a:ext>
  </a:extLst>
</a:theme>
</file>

<file path=ppt/theme/theme7.xml><?xml version="1.0" encoding="utf-8"?>
<a:theme xmlns:a="http://schemas.openxmlformats.org/drawingml/2006/main" name="7_LWA Presentation Format-v02-02162016">
  <a:themeElements>
    <a:clrScheme name="LWA Theme">
      <a:dk1>
        <a:srgbClr val="1B3360"/>
      </a:dk1>
      <a:lt1>
        <a:srgbClr val="FFFFFF"/>
      </a:lt1>
      <a:dk2>
        <a:srgbClr val="B8BF77"/>
      </a:dk2>
      <a:lt2>
        <a:srgbClr val="F0F2E3"/>
      </a:lt2>
      <a:accent1>
        <a:srgbClr val="969696"/>
      </a:accent1>
      <a:accent2>
        <a:srgbClr val="3E4921"/>
      </a:accent2>
      <a:accent3>
        <a:srgbClr val="1B3360"/>
      </a:accent3>
      <a:accent4>
        <a:srgbClr val="B3D9FF"/>
      </a:accent4>
      <a:accent5>
        <a:srgbClr val="E1F0FF"/>
      </a:accent5>
      <a:accent6>
        <a:srgbClr val="AA5516"/>
      </a:accent6>
      <a:hlink>
        <a:srgbClr val="006699"/>
      </a:hlink>
      <a:folHlink>
        <a:srgbClr val="777777"/>
      </a:folHlink>
    </a:clrScheme>
    <a:fontScheme name="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sign Template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VBGSA_September13.pptx" id="{9E29252B-6275-4881-83F0-AB696F311F53}" vid="{FF9AC063-41C3-4ECD-A6EE-9FF51A9B5EA5}"/>
    </a:ext>
  </a:extLst>
</a:theme>
</file>

<file path=ppt/theme/theme8.xml><?xml version="1.0" encoding="utf-8"?>
<a:theme xmlns:a="http://schemas.openxmlformats.org/drawingml/2006/main" name="8_LWA Presentation Format-v02-02162016">
  <a:themeElements>
    <a:clrScheme name="LWA Theme">
      <a:dk1>
        <a:srgbClr val="1B3360"/>
      </a:dk1>
      <a:lt1>
        <a:srgbClr val="FFFFFF"/>
      </a:lt1>
      <a:dk2>
        <a:srgbClr val="B8BF77"/>
      </a:dk2>
      <a:lt2>
        <a:srgbClr val="F0F2E3"/>
      </a:lt2>
      <a:accent1>
        <a:srgbClr val="969696"/>
      </a:accent1>
      <a:accent2>
        <a:srgbClr val="3E4921"/>
      </a:accent2>
      <a:accent3>
        <a:srgbClr val="1B3360"/>
      </a:accent3>
      <a:accent4>
        <a:srgbClr val="B3D9FF"/>
      </a:accent4>
      <a:accent5>
        <a:srgbClr val="E1F0FF"/>
      </a:accent5>
      <a:accent6>
        <a:srgbClr val="AA5516"/>
      </a:accent6>
      <a:hlink>
        <a:srgbClr val="006699"/>
      </a:hlink>
      <a:folHlink>
        <a:srgbClr val="777777"/>
      </a:folHlink>
    </a:clrScheme>
    <a:fontScheme name="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sign Template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VBGSA_September13.pptx" id="{9E29252B-6275-4881-83F0-AB696F311F53}" vid="{FF9AC063-41C3-4ECD-A6EE-9FF51A9B5EA5}"/>
    </a:ext>
  </a:extLst>
</a:theme>
</file>

<file path=ppt/theme/theme9.xml><?xml version="1.0" encoding="utf-8"?>
<a:theme xmlns:a="http://schemas.openxmlformats.org/drawingml/2006/main" name="9_LWA Presentation Format-v02-02162016">
  <a:themeElements>
    <a:clrScheme name="LWA Theme">
      <a:dk1>
        <a:srgbClr val="1B3360"/>
      </a:dk1>
      <a:lt1>
        <a:srgbClr val="FFFFFF"/>
      </a:lt1>
      <a:dk2>
        <a:srgbClr val="B8BF77"/>
      </a:dk2>
      <a:lt2>
        <a:srgbClr val="F0F2E3"/>
      </a:lt2>
      <a:accent1>
        <a:srgbClr val="969696"/>
      </a:accent1>
      <a:accent2>
        <a:srgbClr val="3E4921"/>
      </a:accent2>
      <a:accent3>
        <a:srgbClr val="1B3360"/>
      </a:accent3>
      <a:accent4>
        <a:srgbClr val="B3D9FF"/>
      </a:accent4>
      <a:accent5>
        <a:srgbClr val="E1F0FF"/>
      </a:accent5>
      <a:accent6>
        <a:srgbClr val="AA5516"/>
      </a:accent6>
      <a:hlink>
        <a:srgbClr val="006699"/>
      </a:hlink>
      <a:folHlink>
        <a:srgbClr val="777777"/>
      </a:folHlink>
    </a:clrScheme>
    <a:fontScheme name="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sign Template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Template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Template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VBGSA_September13.pptx" id="{9E29252B-6275-4881-83F0-AB696F311F53}" vid="{FF9AC063-41C3-4ECD-A6EE-9FF51A9B5EA5}"/>
    </a:ext>
  </a:extLst>
</a:theme>
</file>

<file path=ppt/theme/themeOverride1.xml><?xml version="1.0" encoding="utf-8"?>
<a:themeOverride xmlns:a="http://schemas.openxmlformats.org/drawingml/2006/main">
  <a:clrScheme name="LWA Theme">
    <a:dk1>
      <a:srgbClr val="1B3360"/>
    </a:dk1>
    <a:lt1>
      <a:srgbClr val="FFFFFF"/>
    </a:lt1>
    <a:dk2>
      <a:srgbClr val="B8BF77"/>
    </a:dk2>
    <a:lt2>
      <a:srgbClr val="F0F2E3"/>
    </a:lt2>
    <a:accent1>
      <a:srgbClr val="969696"/>
    </a:accent1>
    <a:accent2>
      <a:srgbClr val="3E4921"/>
    </a:accent2>
    <a:accent3>
      <a:srgbClr val="1B3360"/>
    </a:accent3>
    <a:accent4>
      <a:srgbClr val="B3D9FF"/>
    </a:accent4>
    <a:accent5>
      <a:srgbClr val="E1F0FF"/>
    </a:accent5>
    <a:accent6>
      <a:srgbClr val="AA5516"/>
    </a:accent6>
    <a:hlink>
      <a:srgbClr val="006699"/>
    </a:hlink>
    <a:folHlink>
      <a:srgbClr val="777777"/>
    </a:folHlink>
  </a:clrScheme>
</a:themeOverride>
</file>

<file path=ppt/theme/themeOverride10.xml><?xml version="1.0" encoding="utf-8"?>
<a:themeOverride xmlns:a="http://schemas.openxmlformats.org/drawingml/2006/main">
  <a:clrScheme name="LWA Theme">
    <a:dk1>
      <a:srgbClr val="1B3360"/>
    </a:dk1>
    <a:lt1>
      <a:srgbClr val="FFFFFF"/>
    </a:lt1>
    <a:dk2>
      <a:srgbClr val="B8BF77"/>
    </a:dk2>
    <a:lt2>
      <a:srgbClr val="F0F2E3"/>
    </a:lt2>
    <a:accent1>
      <a:srgbClr val="969696"/>
    </a:accent1>
    <a:accent2>
      <a:srgbClr val="3E4921"/>
    </a:accent2>
    <a:accent3>
      <a:srgbClr val="1B3360"/>
    </a:accent3>
    <a:accent4>
      <a:srgbClr val="B3D9FF"/>
    </a:accent4>
    <a:accent5>
      <a:srgbClr val="E1F0FF"/>
    </a:accent5>
    <a:accent6>
      <a:srgbClr val="AA5516"/>
    </a:accent6>
    <a:hlink>
      <a:srgbClr val="006699"/>
    </a:hlink>
    <a:folHlink>
      <a:srgbClr val="777777"/>
    </a:folHlink>
  </a:clrScheme>
</a:themeOverride>
</file>

<file path=ppt/theme/themeOverride2.xml><?xml version="1.0" encoding="utf-8"?>
<a:themeOverride xmlns:a="http://schemas.openxmlformats.org/drawingml/2006/main">
  <a:clrScheme name="LWA Theme">
    <a:dk1>
      <a:srgbClr val="1B3360"/>
    </a:dk1>
    <a:lt1>
      <a:srgbClr val="FFFFFF"/>
    </a:lt1>
    <a:dk2>
      <a:srgbClr val="B8BF77"/>
    </a:dk2>
    <a:lt2>
      <a:srgbClr val="F0F2E3"/>
    </a:lt2>
    <a:accent1>
      <a:srgbClr val="969696"/>
    </a:accent1>
    <a:accent2>
      <a:srgbClr val="3E4921"/>
    </a:accent2>
    <a:accent3>
      <a:srgbClr val="1B3360"/>
    </a:accent3>
    <a:accent4>
      <a:srgbClr val="B3D9FF"/>
    </a:accent4>
    <a:accent5>
      <a:srgbClr val="E1F0FF"/>
    </a:accent5>
    <a:accent6>
      <a:srgbClr val="AA5516"/>
    </a:accent6>
    <a:hlink>
      <a:srgbClr val="006699"/>
    </a:hlink>
    <a:folHlink>
      <a:srgbClr val="777777"/>
    </a:folHlink>
  </a:clrScheme>
</a:themeOverride>
</file>

<file path=ppt/theme/themeOverride3.xml><?xml version="1.0" encoding="utf-8"?>
<a:themeOverride xmlns:a="http://schemas.openxmlformats.org/drawingml/2006/main">
  <a:clrScheme name="LWA Theme">
    <a:dk1>
      <a:srgbClr val="1B3360"/>
    </a:dk1>
    <a:lt1>
      <a:srgbClr val="FFFFFF"/>
    </a:lt1>
    <a:dk2>
      <a:srgbClr val="B8BF77"/>
    </a:dk2>
    <a:lt2>
      <a:srgbClr val="F0F2E3"/>
    </a:lt2>
    <a:accent1>
      <a:srgbClr val="969696"/>
    </a:accent1>
    <a:accent2>
      <a:srgbClr val="3E4921"/>
    </a:accent2>
    <a:accent3>
      <a:srgbClr val="1B3360"/>
    </a:accent3>
    <a:accent4>
      <a:srgbClr val="B3D9FF"/>
    </a:accent4>
    <a:accent5>
      <a:srgbClr val="E1F0FF"/>
    </a:accent5>
    <a:accent6>
      <a:srgbClr val="AA5516"/>
    </a:accent6>
    <a:hlink>
      <a:srgbClr val="006699"/>
    </a:hlink>
    <a:folHlink>
      <a:srgbClr val="777777"/>
    </a:folHlink>
  </a:clrScheme>
</a:themeOverride>
</file>

<file path=ppt/theme/themeOverride4.xml><?xml version="1.0" encoding="utf-8"?>
<a:themeOverride xmlns:a="http://schemas.openxmlformats.org/drawingml/2006/main">
  <a:clrScheme name="LWA Theme">
    <a:dk1>
      <a:srgbClr val="1B3360"/>
    </a:dk1>
    <a:lt1>
      <a:srgbClr val="FFFFFF"/>
    </a:lt1>
    <a:dk2>
      <a:srgbClr val="B8BF77"/>
    </a:dk2>
    <a:lt2>
      <a:srgbClr val="F0F2E3"/>
    </a:lt2>
    <a:accent1>
      <a:srgbClr val="969696"/>
    </a:accent1>
    <a:accent2>
      <a:srgbClr val="3E4921"/>
    </a:accent2>
    <a:accent3>
      <a:srgbClr val="1B3360"/>
    </a:accent3>
    <a:accent4>
      <a:srgbClr val="B3D9FF"/>
    </a:accent4>
    <a:accent5>
      <a:srgbClr val="E1F0FF"/>
    </a:accent5>
    <a:accent6>
      <a:srgbClr val="AA5516"/>
    </a:accent6>
    <a:hlink>
      <a:srgbClr val="006699"/>
    </a:hlink>
    <a:folHlink>
      <a:srgbClr val="777777"/>
    </a:folHlink>
  </a:clrScheme>
</a:themeOverride>
</file>

<file path=ppt/theme/themeOverride5.xml><?xml version="1.0" encoding="utf-8"?>
<a:themeOverride xmlns:a="http://schemas.openxmlformats.org/drawingml/2006/main">
  <a:clrScheme name="LWA Theme">
    <a:dk1>
      <a:srgbClr val="1B3360"/>
    </a:dk1>
    <a:lt1>
      <a:srgbClr val="FFFFFF"/>
    </a:lt1>
    <a:dk2>
      <a:srgbClr val="B8BF77"/>
    </a:dk2>
    <a:lt2>
      <a:srgbClr val="F0F2E3"/>
    </a:lt2>
    <a:accent1>
      <a:srgbClr val="969696"/>
    </a:accent1>
    <a:accent2>
      <a:srgbClr val="3E4921"/>
    </a:accent2>
    <a:accent3>
      <a:srgbClr val="1B3360"/>
    </a:accent3>
    <a:accent4>
      <a:srgbClr val="B3D9FF"/>
    </a:accent4>
    <a:accent5>
      <a:srgbClr val="E1F0FF"/>
    </a:accent5>
    <a:accent6>
      <a:srgbClr val="AA5516"/>
    </a:accent6>
    <a:hlink>
      <a:srgbClr val="006699"/>
    </a:hlink>
    <a:folHlink>
      <a:srgbClr val="777777"/>
    </a:folHlink>
  </a:clrScheme>
</a:themeOverride>
</file>

<file path=ppt/theme/themeOverride6.xml><?xml version="1.0" encoding="utf-8"?>
<a:themeOverride xmlns:a="http://schemas.openxmlformats.org/drawingml/2006/main">
  <a:clrScheme name="LWA Theme">
    <a:dk1>
      <a:srgbClr val="1B3360"/>
    </a:dk1>
    <a:lt1>
      <a:srgbClr val="FFFFFF"/>
    </a:lt1>
    <a:dk2>
      <a:srgbClr val="B8BF77"/>
    </a:dk2>
    <a:lt2>
      <a:srgbClr val="F0F2E3"/>
    </a:lt2>
    <a:accent1>
      <a:srgbClr val="969696"/>
    </a:accent1>
    <a:accent2>
      <a:srgbClr val="3E4921"/>
    </a:accent2>
    <a:accent3>
      <a:srgbClr val="1B3360"/>
    </a:accent3>
    <a:accent4>
      <a:srgbClr val="B3D9FF"/>
    </a:accent4>
    <a:accent5>
      <a:srgbClr val="E1F0FF"/>
    </a:accent5>
    <a:accent6>
      <a:srgbClr val="AA5516"/>
    </a:accent6>
    <a:hlink>
      <a:srgbClr val="006699"/>
    </a:hlink>
    <a:folHlink>
      <a:srgbClr val="777777"/>
    </a:folHlink>
  </a:clrScheme>
</a:themeOverride>
</file>

<file path=ppt/theme/themeOverride7.xml><?xml version="1.0" encoding="utf-8"?>
<a:themeOverride xmlns:a="http://schemas.openxmlformats.org/drawingml/2006/main">
  <a:clrScheme name="LWA Theme">
    <a:dk1>
      <a:srgbClr val="1B3360"/>
    </a:dk1>
    <a:lt1>
      <a:srgbClr val="FFFFFF"/>
    </a:lt1>
    <a:dk2>
      <a:srgbClr val="B8BF77"/>
    </a:dk2>
    <a:lt2>
      <a:srgbClr val="F0F2E3"/>
    </a:lt2>
    <a:accent1>
      <a:srgbClr val="969696"/>
    </a:accent1>
    <a:accent2>
      <a:srgbClr val="3E4921"/>
    </a:accent2>
    <a:accent3>
      <a:srgbClr val="1B3360"/>
    </a:accent3>
    <a:accent4>
      <a:srgbClr val="B3D9FF"/>
    </a:accent4>
    <a:accent5>
      <a:srgbClr val="E1F0FF"/>
    </a:accent5>
    <a:accent6>
      <a:srgbClr val="AA5516"/>
    </a:accent6>
    <a:hlink>
      <a:srgbClr val="006699"/>
    </a:hlink>
    <a:folHlink>
      <a:srgbClr val="777777"/>
    </a:folHlink>
  </a:clrScheme>
</a:themeOverride>
</file>

<file path=ppt/theme/themeOverride8.xml><?xml version="1.0" encoding="utf-8"?>
<a:themeOverride xmlns:a="http://schemas.openxmlformats.org/drawingml/2006/main">
  <a:clrScheme name="LWA Theme">
    <a:dk1>
      <a:srgbClr val="1B3360"/>
    </a:dk1>
    <a:lt1>
      <a:srgbClr val="FFFFFF"/>
    </a:lt1>
    <a:dk2>
      <a:srgbClr val="B8BF77"/>
    </a:dk2>
    <a:lt2>
      <a:srgbClr val="F0F2E3"/>
    </a:lt2>
    <a:accent1>
      <a:srgbClr val="969696"/>
    </a:accent1>
    <a:accent2>
      <a:srgbClr val="3E4921"/>
    </a:accent2>
    <a:accent3>
      <a:srgbClr val="1B3360"/>
    </a:accent3>
    <a:accent4>
      <a:srgbClr val="B3D9FF"/>
    </a:accent4>
    <a:accent5>
      <a:srgbClr val="E1F0FF"/>
    </a:accent5>
    <a:accent6>
      <a:srgbClr val="AA5516"/>
    </a:accent6>
    <a:hlink>
      <a:srgbClr val="006699"/>
    </a:hlink>
    <a:folHlink>
      <a:srgbClr val="777777"/>
    </a:folHlink>
  </a:clrScheme>
</a:themeOverride>
</file>

<file path=ppt/theme/themeOverride9.xml><?xml version="1.0" encoding="utf-8"?>
<a:themeOverride xmlns:a="http://schemas.openxmlformats.org/drawingml/2006/main">
  <a:clrScheme name="LWA Theme">
    <a:dk1>
      <a:srgbClr val="1B3360"/>
    </a:dk1>
    <a:lt1>
      <a:srgbClr val="FFFFFF"/>
    </a:lt1>
    <a:dk2>
      <a:srgbClr val="B8BF77"/>
    </a:dk2>
    <a:lt2>
      <a:srgbClr val="F0F2E3"/>
    </a:lt2>
    <a:accent1>
      <a:srgbClr val="969696"/>
    </a:accent1>
    <a:accent2>
      <a:srgbClr val="3E4921"/>
    </a:accent2>
    <a:accent3>
      <a:srgbClr val="1B3360"/>
    </a:accent3>
    <a:accent4>
      <a:srgbClr val="B3D9FF"/>
    </a:accent4>
    <a:accent5>
      <a:srgbClr val="E1F0FF"/>
    </a:accent5>
    <a:accent6>
      <a:srgbClr val="AA5516"/>
    </a:accent6>
    <a:hlink>
      <a:srgbClr val="006699"/>
    </a:hlink>
    <a:folHlink>
      <a:srgbClr val="77777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4274</TotalTime>
  <Words>822</Words>
  <Application>Microsoft Office PowerPoint</Application>
  <PresentationFormat>On-screen Show (4:3)</PresentationFormat>
  <Paragraphs>93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Arial</vt:lpstr>
      <vt:lpstr>Calibri</vt:lpstr>
      <vt:lpstr>Times New Roman</vt:lpstr>
      <vt:lpstr>Verdana</vt:lpstr>
      <vt:lpstr>Wingdings</vt:lpstr>
      <vt:lpstr>LWA Presentation Format-v02-02162016</vt:lpstr>
      <vt:lpstr>3_LWA Presentation Format-v02-02162016</vt:lpstr>
      <vt:lpstr>4_LWA Presentation Format-v02-02162016</vt:lpstr>
      <vt:lpstr>2_LWA Presentation Format-v02-02162016</vt:lpstr>
      <vt:lpstr>5_LWA Presentation Format-v02-02162016</vt:lpstr>
      <vt:lpstr>6_LWA Presentation Format-v02-02162016</vt:lpstr>
      <vt:lpstr>7_LWA Presentation Format-v02-02162016</vt:lpstr>
      <vt:lpstr>8_LWA Presentation Format-v02-02162016</vt:lpstr>
      <vt:lpstr>9_LWA Presentation Format-v02-02162016</vt:lpstr>
      <vt:lpstr>10_LWA Presentation Format-v02-02162016</vt:lpstr>
      <vt:lpstr>11_LWA Presentation Format-v02-02162016</vt:lpstr>
      <vt:lpstr>12_LWA Presentation Format-v02-02162016</vt:lpstr>
      <vt:lpstr>13_LWA Presentation Format-v02-02162016</vt:lpstr>
      <vt:lpstr>Demonstration of Groundwater Modeling Results of Potential Groundwater Pumping Impacts on Scott Valley Streamflow</vt:lpstr>
      <vt:lpstr>Project Goals</vt:lpstr>
      <vt:lpstr>Project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Results Suggests …</vt:lpstr>
      <vt:lpstr>Take Home Messages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R. Maples</dc:creator>
  <cp:lastModifiedBy>Rick Dean</cp:lastModifiedBy>
  <cp:revision>59</cp:revision>
  <dcterms:created xsi:type="dcterms:W3CDTF">2020-03-11T00:19:25Z</dcterms:created>
  <dcterms:modified xsi:type="dcterms:W3CDTF">2021-09-20T15:32:48Z</dcterms:modified>
</cp:coreProperties>
</file>