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media/image19.jpg" ContentType="image/jpg"/>
  <Override PartName="/ppt/notesSlides/notesSlide2.xml" ContentType="application/vnd.openxmlformats-officedocument.presentationml.notesSlide+xml"/>
  <Override PartName="/ppt/media/image22.jpg" ContentType="image/jp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4"/>
    <p:sldMasterId id="2147483660" r:id="rId5"/>
  </p:sldMasterIdLst>
  <p:notesMasterIdLst>
    <p:notesMasterId r:id="rId36"/>
  </p:notesMasterIdLst>
  <p:sldIdLst>
    <p:sldId id="292" r:id="rId6"/>
    <p:sldId id="258" r:id="rId7"/>
    <p:sldId id="259" r:id="rId8"/>
    <p:sldId id="29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7" r:id="rId23"/>
    <p:sldId id="278" r:id="rId24"/>
    <p:sldId id="279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FF972CE-1EBC-7762-D844-FF2B1711DD76}" v="1585" dt="2021-07-23T20:43:43.067"/>
    <p1510:client id="{755EF37F-6977-BB94-3DF7-FA0943708B4D}" v="424" dt="2021-07-23T21:13:38.215"/>
    <p1510:client id="{A7DB51C3-D6E6-D27C-C2E3-ED93A3B68985}" v="4" dt="2021-07-23T21:36:34.995"/>
    <p1510:client id="{E996AF03-8D9B-F0D8-6501-B912995F17BE}" v="246" dt="2021-07-23T21:33:03.53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43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microsoft.com/office/2016/11/relationships/changesInfo" Target="changesInfos/changesInfo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niele Minock" userId="S::daniele@siskiyouopioidsafety.org::7cbec661-e374-4484-bc31-63e0ceec3e35" providerId="AD" clId="Web-{2FF972CE-1EBC-7762-D844-FF2B1711DD76}"/>
    <pc:docChg chg="addSld delSld modSld addMainMaster">
      <pc:chgData name="Daniele Minock" userId="S::daniele@siskiyouopioidsafety.org::7cbec661-e374-4484-bc31-63e0ceec3e35" providerId="AD" clId="Web-{2FF972CE-1EBC-7762-D844-FF2B1711DD76}" dt="2021-07-23T20:43:43.067" v="860" actId="20577"/>
      <pc:docMkLst>
        <pc:docMk/>
      </pc:docMkLst>
      <pc:sldChg chg="modSp del">
        <pc:chgData name="Daniele Minock" userId="S::daniele@siskiyouopioidsafety.org::7cbec661-e374-4484-bc31-63e0ceec3e35" providerId="AD" clId="Web-{2FF972CE-1EBC-7762-D844-FF2B1711DD76}" dt="2021-07-23T17:43:08.229" v="69"/>
        <pc:sldMkLst>
          <pc:docMk/>
          <pc:sldMk cId="3823182143" sldId="257"/>
        </pc:sldMkLst>
        <pc:spChg chg="mod">
          <ac:chgData name="Daniele Minock" userId="S::daniele@siskiyouopioidsafety.org::7cbec661-e374-4484-bc31-63e0ceec3e35" providerId="AD" clId="Web-{2FF972CE-1EBC-7762-D844-FF2B1711DD76}" dt="2021-07-23T17:35:09.314" v="7" actId="20577"/>
          <ac:spMkLst>
            <pc:docMk/>
            <pc:sldMk cId="3823182143" sldId="257"/>
            <ac:spMk id="2" creationId="{00000000-0000-0000-0000-000000000000}"/>
          </ac:spMkLst>
        </pc:spChg>
        <pc:spChg chg="mod">
          <ac:chgData name="Daniele Minock" userId="S::daniele@siskiyouopioidsafety.org::7cbec661-e374-4484-bc31-63e0ceec3e35" providerId="AD" clId="Web-{2FF972CE-1EBC-7762-D844-FF2B1711DD76}" dt="2021-07-23T17:38:33.764" v="65" actId="20577"/>
          <ac:spMkLst>
            <pc:docMk/>
            <pc:sldMk cId="3823182143" sldId="257"/>
            <ac:spMk id="3" creationId="{00000000-0000-0000-0000-000000000000}"/>
          </ac:spMkLst>
        </pc:spChg>
      </pc:sldChg>
      <pc:sldChg chg="modSp new">
        <pc:chgData name="Daniele Minock" userId="S::daniele@siskiyouopioidsafety.org::7cbec661-e374-4484-bc31-63e0ceec3e35" providerId="AD" clId="Web-{2FF972CE-1EBC-7762-D844-FF2B1711DD76}" dt="2021-07-23T17:57:16.234" v="259" actId="20577"/>
        <pc:sldMkLst>
          <pc:docMk/>
          <pc:sldMk cId="779924320" sldId="258"/>
        </pc:sldMkLst>
        <pc:spChg chg="mod">
          <ac:chgData name="Daniele Minock" userId="S::daniele@siskiyouopioidsafety.org::7cbec661-e374-4484-bc31-63e0ceec3e35" providerId="AD" clId="Web-{2FF972CE-1EBC-7762-D844-FF2B1711DD76}" dt="2021-07-23T17:43:34.292" v="79" actId="20577"/>
          <ac:spMkLst>
            <pc:docMk/>
            <pc:sldMk cId="779924320" sldId="258"/>
            <ac:spMk id="2" creationId="{2F0123BC-6C1F-4341-BF10-43C21C04D31F}"/>
          </ac:spMkLst>
        </pc:spChg>
        <pc:spChg chg="mod">
          <ac:chgData name="Daniele Minock" userId="S::daniele@siskiyouopioidsafety.org::7cbec661-e374-4484-bc31-63e0ceec3e35" providerId="AD" clId="Web-{2FF972CE-1EBC-7762-D844-FF2B1711DD76}" dt="2021-07-23T17:48:46.178" v="206" actId="20577"/>
          <ac:spMkLst>
            <pc:docMk/>
            <pc:sldMk cId="779924320" sldId="258"/>
            <ac:spMk id="3" creationId="{0B1FFDD6-26D6-4E11-BF7B-3E976CDD7031}"/>
          </ac:spMkLst>
        </pc:spChg>
        <pc:spChg chg="mod">
          <ac:chgData name="Daniele Minock" userId="S::daniele@siskiyouopioidsafety.org::7cbec661-e374-4484-bc31-63e0ceec3e35" providerId="AD" clId="Web-{2FF972CE-1EBC-7762-D844-FF2B1711DD76}" dt="2021-07-23T17:57:16.234" v="259" actId="20577"/>
          <ac:spMkLst>
            <pc:docMk/>
            <pc:sldMk cId="779924320" sldId="258"/>
            <ac:spMk id="4" creationId="{E1A61CF9-8924-4023-AD17-609D8C676FE5}"/>
          </ac:spMkLst>
        </pc:spChg>
      </pc:sldChg>
      <pc:sldChg chg="modSp new">
        <pc:chgData name="Daniele Minock" userId="S::daniele@siskiyouopioidsafety.org::7cbec661-e374-4484-bc31-63e0ceec3e35" providerId="AD" clId="Web-{2FF972CE-1EBC-7762-D844-FF2B1711DD76}" dt="2021-07-23T18:06:46.382" v="406" actId="20577"/>
        <pc:sldMkLst>
          <pc:docMk/>
          <pc:sldMk cId="2211025684" sldId="259"/>
        </pc:sldMkLst>
        <pc:spChg chg="mod">
          <ac:chgData name="Daniele Minock" userId="S::daniele@siskiyouopioidsafety.org::7cbec661-e374-4484-bc31-63e0ceec3e35" providerId="AD" clId="Web-{2FF972CE-1EBC-7762-D844-FF2B1711DD76}" dt="2021-07-23T17:58:42.983" v="266" actId="20577"/>
          <ac:spMkLst>
            <pc:docMk/>
            <pc:sldMk cId="2211025684" sldId="259"/>
            <ac:spMk id="2" creationId="{15A08207-0AF2-4E69-BE09-966970C12218}"/>
          </ac:spMkLst>
        </pc:spChg>
        <pc:spChg chg="mod">
          <ac:chgData name="Daniele Minock" userId="S::daniele@siskiyouopioidsafety.org::7cbec661-e374-4484-bc31-63e0ceec3e35" providerId="AD" clId="Web-{2FF972CE-1EBC-7762-D844-FF2B1711DD76}" dt="2021-07-23T18:06:46.382" v="406" actId="20577"/>
          <ac:spMkLst>
            <pc:docMk/>
            <pc:sldMk cId="2211025684" sldId="259"/>
            <ac:spMk id="3" creationId="{156C88D2-3691-4A73-9580-DBD860221895}"/>
          </ac:spMkLst>
        </pc:spChg>
      </pc:sldChg>
      <pc:sldChg chg="new del">
        <pc:chgData name="Daniele Minock" userId="S::daniele@siskiyouopioidsafety.org::7cbec661-e374-4484-bc31-63e0ceec3e35" providerId="AD" clId="Web-{2FF972CE-1EBC-7762-D844-FF2B1711DD76}" dt="2021-07-23T18:09:35.428" v="410"/>
        <pc:sldMkLst>
          <pc:docMk/>
          <pc:sldMk cId="276189691" sldId="260"/>
        </pc:sldMkLst>
      </pc:sldChg>
      <pc:sldChg chg="add">
        <pc:chgData name="Daniele Minock" userId="S::daniele@siskiyouopioidsafety.org::7cbec661-e374-4484-bc31-63e0ceec3e35" providerId="AD" clId="Web-{2FF972CE-1EBC-7762-D844-FF2B1711DD76}" dt="2021-07-23T18:08:21.006" v="408"/>
        <pc:sldMkLst>
          <pc:docMk/>
          <pc:sldMk cId="2724441878" sldId="261"/>
        </pc:sldMkLst>
      </pc:sldChg>
      <pc:sldChg chg="add">
        <pc:chgData name="Daniele Minock" userId="S::daniele@siskiyouopioidsafety.org::7cbec661-e374-4484-bc31-63e0ceec3e35" providerId="AD" clId="Web-{2FF972CE-1EBC-7762-D844-FF2B1711DD76}" dt="2021-07-23T18:09:18.099" v="409"/>
        <pc:sldMkLst>
          <pc:docMk/>
          <pc:sldMk cId="1381714493" sldId="262"/>
        </pc:sldMkLst>
      </pc:sldChg>
      <pc:sldChg chg="add">
        <pc:chgData name="Daniele Minock" userId="S::daniele@siskiyouopioidsafety.org::7cbec661-e374-4484-bc31-63e0ceec3e35" providerId="AD" clId="Web-{2FF972CE-1EBC-7762-D844-FF2B1711DD76}" dt="2021-07-23T18:10:09.802" v="411"/>
        <pc:sldMkLst>
          <pc:docMk/>
          <pc:sldMk cId="1163679627" sldId="263"/>
        </pc:sldMkLst>
      </pc:sldChg>
      <pc:sldChg chg="add">
        <pc:chgData name="Daniele Minock" userId="S::daniele@siskiyouopioidsafety.org::7cbec661-e374-4484-bc31-63e0ceec3e35" providerId="AD" clId="Web-{2FF972CE-1EBC-7762-D844-FF2B1711DD76}" dt="2021-07-23T18:14:53.548" v="412"/>
        <pc:sldMkLst>
          <pc:docMk/>
          <pc:sldMk cId="3599866508" sldId="264"/>
        </pc:sldMkLst>
      </pc:sldChg>
      <pc:sldChg chg="add">
        <pc:chgData name="Daniele Minock" userId="S::daniele@siskiyouopioidsafety.org::7cbec661-e374-4484-bc31-63e0ceec3e35" providerId="AD" clId="Web-{2FF972CE-1EBC-7762-D844-FF2B1711DD76}" dt="2021-07-23T18:37:00.991" v="413"/>
        <pc:sldMkLst>
          <pc:docMk/>
          <pc:sldMk cId="125822482" sldId="265"/>
        </pc:sldMkLst>
      </pc:sldChg>
      <pc:sldChg chg="add">
        <pc:chgData name="Daniele Minock" userId="S::daniele@siskiyouopioidsafety.org::7cbec661-e374-4484-bc31-63e0ceec3e35" providerId="AD" clId="Web-{2FF972CE-1EBC-7762-D844-FF2B1711DD76}" dt="2021-07-23T18:37:39.428" v="414"/>
        <pc:sldMkLst>
          <pc:docMk/>
          <pc:sldMk cId="134979132" sldId="266"/>
        </pc:sldMkLst>
      </pc:sldChg>
      <pc:sldChg chg="add">
        <pc:chgData name="Daniele Minock" userId="S::daniele@siskiyouopioidsafety.org::7cbec661-e374-4484-bc31-63e0ceec3e35" providerId="AD" clId="Web-{2FF972CE-1EBC-7762-D844-FF2B1711DD76}" dt="2021-07-23T18:38:55.366" v="415"/>
        <pc:sldMkLst>
          <pc:docMk/>
          <pc:sldMk cId="777403590" sldId="267"/>
        </pc:sldMkLst>
      </pc:sldChg>
      <pc:sldChg chg="modSp new">
        <pc:chgData name="Daniele Minock" userId="S::daniele@siskiyouopioidsafety.org::7cbec661-e374-4484-bc31-63e0ceec3e35" providerId="AD" clId="Web-{2FF972CE-1EBC-7762-D844-FF2B1711DD76}" dt="2021-07-23T18:43:39.930" v="462" actId="20577"/>
        <pc:sldMkLst>
          <pc:docMk/>
          <pc:sldMk cId="1883030906" sldId="268"/>
        </pc:sldMkLst>
        <pc:spChg chg="mod">
          <ac:chgData name="Daniele Minock" userId="S::daniele@siskiyouopioidsafety.org::7cbec661-e374-4484-bc31-63e0ceec3e35" providerId="AD" clId="Web-{2FF972CE-1EBC-7762-D844-FF2B1711DD76}" dt="2021-07-23T18:43:34.790" v="461" actId="20577"/>
          <ac:spMkLst>
            <pc:docMk/>
            <pc:sldMk cId="1883030906" sldId="268"/>
            <ac:spMk id="2" creationId="{0189464C-7F0B-4438-8141-AE92577AC4CA}"/>
          </ac:spMkLst>
        </pc:spChg>
        <pc:spChg chg="mod">
          <ac:chgData name="Daniele Minock" userId="S::daniele@siskiyouopioidsafety.org::7cbec661-e374-4484-bc31-63e0ceec3e35" providerId="AD" clId="Web-{2FF972CE-1EBC-7762-D844-FF2B1711DD76}" dt="2021-07-23T18:43:39.930" v="462" actId="20577"/>
          <ac:spMkLst>
            <pc:docMk/>
            <pc:sldMk cId="1883030906" sldId="268"/>
            <ac:spMk id="3" creationId="{B76B4DBC-07AE-4D87-A59D-34A1CEC4990E}"/>
          </ac:spMkLst>
        </pc:spChg>
      </pc:sldChg>
      <pc:sldChg chg="add">
        <pc:chgData name="Daniele Minock" userId="S::daniele@siskiyouopioidsafety.org::7cbec661-e374-4484-bc31-63e0ceec3e35" providerId="AD" clId="Web-{2FF972CE-1EBC-7762-D844-FF2B1711DD76}" dt="2021-07-23T18:44:25.024" v="463"/>
        <pc:sldMkLst>
          <pc:docMk/>
          <pc:sldMk cId="1702131799" sldId="269"/>
        </pc:sldMkLst>
      </pc:sldChg>
      <pc:sldChg chg="modSp add">
        <pc:chgData name="Daniele Minock" userId="S::daniele@siskiyouopioidsafety.org::7cbec661-e374-4484-bc31-63e0ceec3e35" providerId="AD" clId="Web-{2FF972CE-1EBC-7762-D844-FF2B1711DD76}" dt="2021-07-23T18:45:33.290" v="467" actId="20577"/>
        <pc:sldMkLst>
          <pc:docMk/>
          <pc:sldMk cId="4150280996" sldId="270"/>
        </pc:sldMkLst>
        <pc:spChg chg="mod">
          <ac:chgData name="Daniele Minock" userId="S::daniele@siskiyouopioidsafety.org::7cbec661-e374-4484-bc31-63e0ceec3e35" providerId="AD" clId="Web-{2FF972CE-1EBC-7762-D844-FF2B1711DD76}" dt="2021-07-23T18:45:33.290" v="467" actId="20577"/>
          <ac:spMkLst>
            <pc:docMk/>
            <pc:sldMk cId="4150280996" sldId="270"/>
            <ac:spMk id="3" creationId="{00000000-0000-0000-0000-000000000000}"/>
          </ac:spMkLst>
        </pc:spChg>
      </pc:sldChg>
      <pc:sldChg chg="add">
        <pc:chgData name="Daniele Minock" userId="S::daniele@siskiyouopioidsafety.org::7cbec661-e374-4484-bc31-63e0ceec3e35" providerId="AD" clId="Web-{2FF972CE-1EBC-7762-D844-FF2B1711DD76}" dt="2021-07-23T18:46:15.681" v="468"/>
        <pc:sldMkLst>
          <pc:docMk/>
          <pc:sldMk cId="3174077735" sldId="271"/>
        </pc:sldMkLst>
      </pc:sldChg>
      <pc:sldChg chg="add">
        <pc:chgData name="Daniele Minock" userId="S::daniele@siskiyouopioidsafety.org::7cbec661-e374-4484-bc31-63e0ceec3e35" providerId="AD" clId="Web-{2FF972CE-1EBC-7762-D844-FF2B1711DD76}" dt="2021-07-23T18:47:44.885" v="469"/>
        <pc:sldMkLst>
          <pc:docMk/>
          <pc:sldMk cId="3669066783" sldId="272"/>
        </pc:sldMkLst>
      </pc:sldChg>
      <pc:sldChg chg="add">
        <pc:chgData name="Daniele Minock" userId="S::daniele@siskiyouopioidsafety.org::7cbec661-e374-4484-bc31-63e0ceec3e35" providerId="AD" clId="Web-{2FF972CE-1EBC-7762-D844-FF2B1711DD76}" dt="2021-07-23T18:48:12.057" v="470"/>
        <pc:sldMkLst>
          <pc:docMk/>
          <pc:sldMk cId="30619940" sldId="273"/>
        </pc:sldMkLst>
      </pc:sldChg>
      <pc:sldChg chg="add">
        <pc:chgData name="Daniele Minock" userId="S::daniele@siskiyouopioidsafety.org::7cbec661-e374-4484-bc31-63e0ceec3e35" providerId="AD" clId="Web-{2FF972CE-1EBC-7762-D844-FF2B1711DD76}" dt="2021-07-23T18:49:18.792" v="471"/>
        <pc:sldMkLst>
          <pc:docMk/>
          <pc:sldMk cId="87285357" sldId="274"/>
        </pc:sldMkLst>
      </pc:sldChg>
      <pc:sldChg chg="addSp delSp add del">
        <pc:chgData name="Daniele Minock" userId="S::daniele@siskiyouopioidsafety.org::7cbec661-e374-4484-bc31-63e0ceec3e35" providerId="AD" clId="Web-{2FF972CE-1EBC-7762-D844-FF2B1711DD76}" dt="2021-07-23T18:56:09.263" v="651"/>
        <pc:sldMkLst>
          <pc:docMk/>
          <pc:sldMk cId="2507479452" sldId="275"/>
        </pc:sldMkLst>
        <pc:spChg chg="add del">
          <ac:chgData name="Daniele Minock" userId="S::daniele@siskiyouopioidsafety.org::7cbec661-e374-4484-bc31-63e0ceec3e35" providerId="AD" clId="Web-{2FF972CE-1EBC-7762-D844-FF2B1711DD76}" dt="2021-07-23T18:50:59.746" v="474"/>
          <ac:spMkLst>
            <pc:docMk/>
            <pc:sldMk cId="2507479452" sldId="275"/>
            <ac:spMk id="5" creationId="{1829BC1B-11A4-4DBC-A65E-3BA9CDD75EB7}"/>
          </ac:spMkLst>
        </pc:spChg>
        <pc:spChg chg="add del">
          <ac:chgData name="Daniele Minock" userId="S::daniele@siskiyouopioidsafety.org::7cbec661-e374-4484-bc31-63e0ceec3e35" providerId="AD" clId="Web-{2FF972CE-1EBC-7762-D844-FF2B1711DD76}" dt="2021-07-23T18:51:12.652" v="476"/>
          <ac:spMkLst>
            <pc:docMk/>
            <pc:sldMk cId="2507479452" sldId="275"/>
            <ac:spMk id="6" creationId="{1829BC1B-11A4-4DBC-A65E-3BA9CDD75EB7}"/>
          </ac:spMkLst>
        </pc:spChg>
      </pc:sldChg>
      <pc:sldChg chg="modSp add del replId">
        <pc:chgData name="Daniele Minock" userId="S::daniele@siskiyouopioidsafety.org::7cbec661-e374-4484-bc31-63e0ceec3e35" providerId="AD" clId="Web-{2FF972CE-1EBC-7762-D844-FF2B1711DD76}" dt="2021-07-23T18:57:35.014" v="659"/>
        <pc:sldMkLst>
          <pc:docMk/>
          <pc:sldMk cId="3454482986" sldId="276"/>
        </pc:sldMkLst>
        <pc:spChg chg="mod">
          <ac:chgData name="Daniele Minock" userId="S::daniele@siskiyouopioidsafety.org::7cbec661-e374-4484-bc31-63e0ceec3e35" providerId="AD" clId="Web-{2FF972CE-1EBC-7762-D844-FF2B1711DD76}" dt="2021-07-23T18:53:28.699" v="641" actId="20577"/>
          <ac:spMkLst>
            <pc:docMk/>
            <pc:sldMk cId="3454482986" sldId="276"/>
            <ac:spMk id="4" creationId="{00000000-0000-0000-0000-000000000000}"/>
          </ac:spMkLst>
        </pc:spChg>
      </pc:sldChg>
      <pc:sldChg chg="modSp new">
        <pc:chgData name="Daniele Minock" userId="S::daniele@siskiyouopioidsafety.org::7cbec661-e374-4484-bc31-63e0ceec3e35" providerId="AD" clId="Web-{2FF972CE-1EBC-7762-D844-FF2B1711DD76}" dt="2021-07-23T18:55:38.403" v="650" actId="20577"/>
        <pc:sldMkLst>
          <pc:docMk/>
          <pc:sldMk cId="3406818319" sldId="277"/>
        </pc:sldMkLst>
        <pc:spChg chg="mod">
          <ac:chgData name="Daniele Minock" userId="S::daniele@siskiyouopioidsafety.org::7cbec661-e374-4484-bc31-63e0ceec3e35" providerId="AD" clId="Web-{2FF972CE-1EBC-7762-D844-FF2B1711DD76}" dt="2021-07-23T18:54:57.216" v="647" actId="20577"/>
          <ac:spMkLst>
            <pc:docMk/>
            <pc:sldMk cId="3406818319" sldId="277"/>
            <ac:spMk id="2" creationId="{7FB267A7-6A1F-48F7-B374-50E3BB6D3B41}"/>
          </ac:spMkLst>
        </pc:spChg>
        <pc:spChg chg="mod">
          <ac:chgData name="Daniele Minock" userId="S::daniele@siskiyouopioidsafety.org::7cbec661-e374-4484-bc31-63e0ceec3e35" providerId="AD" clId="Web-{2FF972CE-1EBC-7762-D844-FF2B1711DD76}" dt="2021-07-23T18:55:38.403" v="650" actId="20577"/>
          <ac:spMkLst>
            <pc:docMk/>
            <pc:sldMk cId="3406818319" sldId="277"/>
            <ac:spMk id="3" creationId="{147C9AD0-69E1-4069-85F1-C4B8D0417FE4}"/>
          </ac:spMkLst>
        </pc:spChg>
      </pc:sldChg>
      <pc:sldChg chg="modSp new">
        <pc:chgData name="Daniele Minock" userId="S::daniele@siskiyouopioidsafety.org::7cbec661-e374-4484-bc31-63e0ceec3e35" providerId="AD" clId="Web-{2FF972CE-1EBC-7762-D844-FF2B1711DD76}" dt="2021-07-23T18:57:14.857" v="658" actId="20577"/>
        <pc:sldMkLst>
          <pc:docMk/>
          <pc:sldMk cId="1120086780" sldId="278"/>
        </pc:sldMkLst>
        <pc:spChg chg="mod">
          <ac:chgData name="Daniele Minock" userId="S::daniele@siskiyouopioidsafety.org::7cbec661-e374-4484-bc31-63e0ceec3e35" providerId="AD" clId="Web-{2FF972CE-1EBC-7762-D844-FF2B1711DD76}" dt="2021-07-23T18:56:39.185" v="655" actId="20577"/>
          <ac:spMkLst>
            <pc:docMk/>
            <pc:sldMk cId="1120086780" sldId="278"/>
            <ac:spMk id="2" creationId="{3585DC32-18D4-4BD4-8033-54BE09B070B5}"/>
          </ac:spMkLst>
        </pc:spChg>
        <pc:spChg chg="mod">
          <ac:chgData name="Daniele Minock" userId="S::daniele@siskiyouopioidsafety.org::7cbec661-e374-4484-bc31-63e0ceec3e35" providerId="AD" clId="Web-{2FF972CE-1EBC-7762-D844-FF2B1711DD76}" dt="2021-07-23T18:57:14.857" v="658" actId="20577"/>
          <ac:spMkLst>
            <pc:docMk/>
            <pc:sldMk cId="1120086780" sldId="278"/>
            <ac:spMk id="3" creationId="{AC22C348-E51F-4BA5-8DCB-763326CBD0FB}"/>
          </ac:spMkLst>
        </pc:spChg>
      </pc:sldChg>
      <pc:sldChg chg="addSp delSp new del">
        <pc:chgData name="Daniele Minock" userId="S::daniele@siskiyouopioidsafety.org::7cbec661-e374-4484-bc31-63e0ceec3e35" providerId="AD" clId="Web-{2FF972CE-1EBC-7762-D844-FF2B1711DD76}" dt="2021-07-23T19:02:20.703" v="663"/>
        <pc:sldMkLst>
          <pc:docMk/>
          <pc:sldMk cId="3492968223" sldId="279"/>
        </pc:sldMkLst>
        <pc:spChg chg="add del">
          <ac:chgData name="Daniele Minock" userId="S::daniele@siskiyouopioidsafety.org::7cbec661-e374-4484-bc31-63e0ceec3e35" providerId="AD" clId="Web-{2FF972CE-1EBC-7762-D844-FF2B1711DD76}" dt="2021-07-23T19:02:03.531" v="662"/>
          <ac:spMkLst>
            <pc:docMk/>
            <pc:sldMk cId="3492968223" sldId="279"/>
            <ac:spMk id="2" creationId="{75F0C144-955E-42BF-83C6-1AF44D18A7CB}"/>
          </ac:spMkLst>
        </pc:spChg>
      </pc:sldChg>
      <pc:sldChg chg="addSp modSp new">
        <pc:chgData name="Daniele Minock" userId="S::daniele@siskiyouopioidsafety.org::7cbec661-e374-4484-bc31-63e0ceec3e35" providerId="AD" clId="Web-{2FF972CE-1EBC-7762-D844-FF2B1711DD76}" dt="2021-07-23T19:06:53.064" v="731" actId="20577"/>
        <pc:sldMkLst>
          <pc:docMk/>
          <pc:sldMk cId="3527732570" sldId="279"/>
        </pc:sldMkLst>
        <pc:spChg chg="mod">
          <ac:chgData name="Daniele Minock" userId="S::daniele@siskiyouopioidsafety.org::7cbec661-e374-4484-bc31-63e0ceec3e35" providerId="AD" clId="Web-{2FF972CE-1EBC-7762-D844-FF2B1711DD76}" dt="2021-07-23T19:02:42.109" v="670" actId="20577"/>
          <ac:spMkLst>
            <pc:docMk/>
            <pc:sldMk cId="3527732570" sldId="279"/>
            <ac:spMk id="2" creationId="{292FD297-46A9-49D5-AFF8-D99B79F5E978}"/>
          </ac:spMkLst>
        </pc:spChg>
        <pc:spChg chg="mod">
          <ac:chgData name="Daniele Minock" userId="S::daniele@siskiyouopioidsafety.org::7cbec661-e374-4484-bc31-63e0ceec3e35" providerId="AD" clId="Web-{2FF972CE-1EBC-7762-D844-FF2B1711DD76}" dt="2021-07-23T19:06:53.064" v="731" actId="20577"/>
          <ac:spMkLst>
            <pc:docMk/>
            <pc:sldMk cId="3527732570" sldId="279"/>
            <ac:spMk id="3" creationId="{9D4CB561-7807-4741-90F7-91503ECEC145}"/>
          </ac:spMkLst>
        </pc:spChg>
        <pc:spChg chg="add">
          <ac:chgData name="Daniele Minock" userId="S::daniele@siskiyouopioidsafety.org::7cbec661-e374-4484-bc31-63e0ceec3e35" providerId="AD" clId="Web-{2FF972CE-1EBC-7762-D844-FF2B1711DD76}" dt="2021-07-23T19:04:08.860" v="671"/>
          <ac:spMkLst>
            <pc:docMk/>
            <pc:sldMk cId="3527732570" sldId="279"/>
            <ac:spMk id="5" creationId="{F803038F-2292-4B4F-A12A-409E8B318F40}"/>
          </ac:spMkLst>
        </pc:spChg>
      </pc:sldChg>
      <pc:sldChg chg="new del">
        <pc:chgData name="Daniele Minock" userId="S::daniele@siskiyouopioidsafety.org::7cbec661-e374-4484-bc31-63e0ceec3e35" providerId="AD" clId="Web-{2FF972CE-1EBC-7762-D844-FF2B1711DD76}" dt="2021-07-23T19:08:34.252" v="734"/>
        <pc:sldMkLst>
          <pc:docMk/>
          <pc:sldMk cId="3987620372" sldId="280"/>
        </pc:sldMkLst>
      </pc:sldChg>
      <pc:sldChg chg="add">
        <pc:chgData name="Daniele Minock" userId="S::daniele@siskiyouopioidsafety.org::7cbec661-e374-4484-bc31-63e0ceec3e35" providerId="AD" clId="Web-{2FF972CE-1EBC-7762-D844-FF2B1711DD76}" dt="2021-07-23T19:08:26.970" v="733"/>
        <pc:sldMkLst>
          <pc:docMk/>
          <pc:sldMk cId="3651173156" sldId="281"/>
        </pc:sldMkLst>
      </pc:sldChg>
      <pc:sldChg chg="new del">
        <pc:chgData name="Daniele Minock" userId="S::daniele@siskiyouopioidsafety.org::7cbec661-e374-4484-bc31-63e0ceec3e35" providerId="AD" clId="Web-{2FF972CE-1EBC-7762-D844-FF2B1711DD76}" dt="2021-07-23T19:10:18.862" v="736"/>
        <pc:sldMkLst>
          <pc:docMk/>
          <pc:sldMk cId="1862698930" sldId="282"/>
        </pc:sldMkLst>
      </pc:sldChg>
      <pc:sldChg chg="modSp new">
        <pc:chgData name="Daniele Minock" userId="S::daniele@siskiyouopioidsafety.org::7cbec661-e374-4484-bc31-63e0ceec3e35" providerId="AD" clId="Web-{2FF972CE-1EBC-7762-D844-FF2B1711DD76}" dt="2021-07-23T19:17:14.833" v="801" actId="20577"/>
        <pc:sldMkLst>
          <pc:docMk/>
          <pc:sldMk cId="3876805510" sldId="282"/>
        </pc:sldMkLst>
        <pc:spChg chg="mod">
          <ac:chgData name="Daniele Minock" userId="S::daniele@siskiyouopioidsafety.org::7cbec661-e374-4484-bc31-63e0ceec3e35" providerId="AD" clId="Web-{2FF972CE-1EBC-7762-D844-FF2B1711DD76}" dt="2021-07-23T19:10:40.909" v="742" actId="20577"/>
          <ac:spMkLst>
            <pc:docMk/>
            <pc:sldMk cId="3876805510" sldId="282"/>
            <ac:spMk id="2" creationId="{E1BC3543-EC67-4963-B4DB-C6954CCFF24D}"/>
          </ac:spMkLst>
        </pc:spChg>
        <pc:spChg chg="mod">
          <ac:chgData name="Daniele Minock" userId="S::daniele@siskiyouopioidsafety.org::7cbec661-e374-4484-bc31-63e0ceec3e35" providerId="AD" clId="Web-{2FF972CE-1EBC-7762-D844-FF2B1711DD76}" dt="2021-07-23T19:17:14.833" v="801" actId="20577"/>
          <ac:spMkLst>
            <pc:docMk/>
            <pc:sldMk cId="3876805510" sldId="282"/>
            <ac:spMk id="3" creationId="{14CB2A95-9880-4B92-92C3-4B600871A05E}"/>
          </ac:spMkLst>
        </pc:spChg>
      </pc:sldChg>
      <pc:sldChg chg="new del">
        <pc:chgData name="Daniele Minock" userId="S::daniele@siskiyouopioidsafety.org::7cbec661-e374-4484-bc31-63e0ceec3e35" providerId="AD" clId="Web-{2FF972CE-1EBC-7762-D844-FF2B1711DD76}" dt="2021-07-23T19:20:18.022" v="822"/>
        <pc:sldMkLst>
          <pc:docMk/>
          <pc:sldMk cId="682948188" sldId="283"/>
        </pc:sldMkLst>
      </pc:sldChg>
      <pc:sldChg chg="modSp new del">
        <pc:chgData name="Daniele Minock" userId="S::daniele@siskiyouopioidsafety.org::7cbec661-e374-4484-bc31-63e0ceec3e35" providerId="AD" clId="Web-{2FF972CE-1EBC-7762-D844-FF2B1711DD76}" dt="2021-07-23T19:18:31.912" v="818"/>
        <pc:sldMkLst>
          <pc:docMk/>
          <pc:sldMk cId="732316053" sldId="283"/>
        </pc:sldMkLst>
        <pc:spChg chg="mod">
          <ac:chgData name="Daniele Minock" userId="S::daniele@siskiyouopioidsafety.org::7cbec661-e374-4484-bc31-63e0ceec3e35" providerId="AD" clId="Web-{2FF972CE-1EBC-7762-D844-FF2B1711DD76}" dt="2021-07-23T19:18:12.271" v="817" actId="20577"/>
          <ac:spMkLst>
            <pc:docMk/>
            <pc:sldMk cId="732316053" sldId="283"/>
            <ac:spMk id="2" creationId="{BC22E33A-2EA0-46BE-B5B0-44DDCD828E90}"/>
          </ac:spMkLst>
        </pc:spChg>
      </pc:sldChg>
      <pc:sldChg chg="modSp new">
        <pc:chgData name="Daniele Minock" userId="S::daniele@siskiyouopioidsafety.org::7cbec661-e374-4484-bc31-63e0ceec3e35" providerId="AD" clId="Web-{2FF972CE-1EBC-7762-D844-FF2B1711DD76}" dt="2021-07-23T19:21:02.459" v="836" actId="20577"/>
        <pc:sldMkLst>
          <pc:docMk/>
          <pc:sldMk cId="935980053" sldId="283"/>
        </pc:sldMkLst>
        <pc:spChg chg="mod">
          <ac:chgData name="Daniele Minock" userId="S::daniele@siskiyouopioidsafety.org::7cbec661-e374-4484-bc31-63e0ceec3e35" providerId="AD" clId="Web-{2FF972CE-1EBC-7762-D844-FF2B1711DD76}" dt="2021-07-23T19:21:02.459" v="836" actId="20577"/>
          <ac:spMkLst>
            <pc:docMk/>
            <pc:sldMk cId="935980053" sldId="283"/>
            <ac:spMk id="3" creationId="{1139BE34-75E2-4725-AF0D-815D38226FB0}"/>
          </ac:spMkLst>
        </pc:spChg>
      </pc:sldChg>
      <pc:sldChg chg="new del">
        <pc:chgData name="Daniele Minock" userId="S::daniele@siskiyouopioidsafety.org::7cbec661-e374-4484-bc31-63e0ceec3e35" providerId="AD" clId="Web-{2FF972CE-1EBC-7762-D844-FF2B1711DD76}" dt="2021-07-23T19:19:40.318" v="820"/>
        <pc:sldMkLst>
          <pc:docMk/>
          <pc:sldMk cId="1646729160" sldId="283"/>
        </pc:sldMkLst>
      </pc:sldChg>
      <pc:sldChg chg="add">
        <pc:chgData name="Daniele Minock" userId="S::daniele@siskiyouopioidsafety.org::7cbec661-e374-4484-bc31-63e0ceec3e35" providerId="AD" clId="Web-{2FF972CE-1EBC-7762-D844-FF2B1711DD76}" dt="2021-07-23T19:23:22.101" v="837"/>
        <pc:sldMkLst>
          <pc:docMk/>
          <pc:sldMk cId="1918898719" sldId="284"/>
        </pc:sldMkLst>
      </pc:sldChg>
      <pc:sldChg chg="modSp new">
        <pc:chgData name="Daniele Minock" userId="S::daniele@siskiyouopioidsafety.org::7cbec661-e374-4484-bc31-63e0ceec3e35" providerId="AD" clId="Web-{2FF972CE-1EBC-7762-D844-FF2B1711DD76}" dt="2021-07-23T19:26:35.618" v="850" actId="20577"/>
        <pc:sldMkLst>
          <pc:docMk/>
          <pc:sldMk cId="2830848394" sldId="285"/>
        </pc:sldMkLst>
        <pc:spChg chg="mod">
          <ac:chgData name="Daniele Minock" userId="S::daniele@siskiyouopioidsafety.org::7cbec661-e374-4484-bc31-63e0ceec3e35" providerId="AD" clId="Web-{2FF972CE-1EBC-7762-D844-FF2B1711DD76}" dt="2021-07-23T19:24:34.867" v="846" actId="20577"/>
          <ac:spMkLst>
            <pc:docMk/>
            <pc:sldMk cId="2830848394" sldId="285"/>
            <ac:spMk id="2" creationId="{CC8B1572-97DD-4B24-9DE0-2B657CFB9770}"/>
          </ac:spMkLst>
        </pc:spChg>
        <pc:spChg chg="mod">
          <ac:chgData name="Daniele Minock" userId="S::daniele@siskiyouopioidsafety.org::7cbec661-e374-4484-bc31-63e0ceec3e35" providerId="AD" clId="Web-{2FF972CE-1EBC-7762-D844-FF2B1711DD76}" dt="2021-07-23T19:26:35.618" v="850" actId="20577"/>
          <ac:spMkLst>
            <pc:docMk/>
            <pc:sldMk cId="2830848394" sldId="285"/>
            <ac:spMk id="3" creationId="{FB3DDEEA-B281-40DB-944D-3AB4C7C33F45}"/>
          </ac:spMkLst>
        </pc:spChg>
      </pc:sldChg>
      <pc:sldChg chg="modSp new">
        <pc:chgData name="Daniele Minock" userId="S::daniele@siskiyouopioidsafety.org::7cbec661-e374-4484-bc31-63e0ceec3e35" providerId="AD" clId="Web-{2FF972CE-1EBC-7762-D844-FF2B1711DD76}" dt="2021-07-23T20:43:43.067" v="860" actId="20577"/>
        <pc:sldMkLst>
          <pc:docMk/>
          <pc:sldMk cId="1370647966" sldId="286"/>
        </pc:sldMkLst>
        <pc:spChg chg="mod">
          <ac:chgData name="Daniele Minock" userId="S::daniele@siskiyouopioidsafety.org::7cbec661-e374-4484-bc31-63e0ceec3e35" providerId="AD" clId="Web-{2FF972CE-1EBC-7762-D844-FF2B1711DD76}" dt="2021-07-23T20:40:52.050" v="852" actId="20577"/>
          <ac:spMkLst>
            <pc:docMk/>
            <pc:sldMk cId="1370647966" sldId="286"/>
            <ac:spMk id="2" creationId="{1014DAF3-BE5B-4214-B608-3CAFE0E77B74}"/>
          </ac:spMkLst>
        </pc:spChg>
        <pc:spChg chg="mod">
          <ac:chgData name="Daniele Minock" userId="S::daniele@siskiyouopioidsafety.org::7cbec661-e374-4484-bc31-63e0ceec3e35" providerId="AD" clId="Web-{2FF972CE-1EBC-7762-D844-FF2B1711DD76}" dt="2021-07-23T20:43:43.067" v="860" actId="20577"/>
          <ac:spMkLst>
            <pc:docMk/>
            <pc:sldMk cId="1370647966" sldId="286"/>
            <ac:spMk id="3" creationId="{621DD143-F533-4C13-99BA-0D261497E51C}"/>
          </ac:spMkLst>
        </pc:spChg>
      </pc:sldChg>
      <pc:sldMasterChg chg="add addSldLayout">
        <pc:chgData name="Daniele Minock" userId="S::daniele@siskiyouopioidsafety.org::7cbec661-e374-4484-bc31-63e0ceec3e35" providerId="AD" clId="Web-{2FF972CE-1EBC-7762-D844-FF2B1711DD76}" dt="2021-07-23T18:08:21.006" v="408"/>
        <pc:sldMasterMkLst>
          <pc:docMk/>
          <pc:sldMasterMk cId="1775044925" sldId="2147483660"/>
        </pc:sldMasterMkLst>
        <pc:sldLayoutChg chg="add">
          <pc:chgData name="Daniele Minock" userId="S::daniele@siskiyouopioidsafety.org::7cbec661-e374-4484-bc31-63e0ceec3e35" providerId="AD" clId="Web-{2FF972CE-1EBC-7762-D844-FF2B1711DD76}" dt="2021-07-23T18:08:21.006" v="408"/>
          <pc:sldLayoutMkLst>
            <pc:docMk/>
            <pc:sldMasterMk cId="1775044925" sldId="2147483660"/>
            <pc:sldLayoutMk cId="337230351" sldId="2147483661"/>
          </pc:sldLayoutMkLst>
        </pc:sldLayoutChg>
        <pc:sldLayoutChg chg="add">
          <pc:chgData name="Daniele Minock" userId="S::daniele@siskiyouopioidsafety.org::7cbec661-e374-4484-bc31-63e0ceec3e35" providerId="AD" clId="Web-{2FF972CE-1EBC-7762-D844-FF2B1711DD76}" dt="2021-07-23T18:08:21.006" v="408"/>
          <pc:sldLayoutMkLst>
            <pc:docMk/>
            <pc:sldMasterMk cId="1775044925" sldId="2147483660"/>
            <pc:sldLayoutMk cId="621164824" sldId="2147483662"/>
          </pc:sldLayoutMkLst>
        </pc:sldLayoutChg>
        <pc:sldLayoutChg chg="add">
          <pc:chgData name="Daniele Minock" userId="S::daniele@siskiyouopioidsafety.org::7cbec661-e374-4484-bc31-63e0ceec3e35" providerId="AD" clId="Web-{2FF972CE-1EBC-7762-D844-FF2B1711DD76}" dt="2021-07-23T18:08:21.006" v="408"/>
          <pc:sldLayoutMkLst>
            <pc:docMk/>
            <pc:sldMasterMk cId="1775044925" sldId="2147483660"/>
            <pc:sldLayoutMk cId="999188901" sldId="2147483663"/>
          </pc:sldLayoutMkLst>
        </pc:sldLayoutChg>
        <pc:sldLayoutChg chg="add">
          <pc:chgData name="Daniele Minock" userId="S::daniele@siskiyouopioidsafety.org::7cbec661-e374-4484-bc31-63e0ceec3e35" providerId="AD" clId="Web-{2FF972CE-1EBC-7762-D844-FF2B1711DD76}" dt="2021-07-23T18:08:21.006" v="408"/>
          <pc:sldLayoutMkLst>
            <pc:docMk/>
            <pc:sldMasterMk cId="1775044925" sldId="2147483660"/>
            <pc:sldLayoutMk cId="45739567" sldId="2147483664"/>
          </pc:sldLayoutMkLst>
        </pc:sldLayoutChg>
        <pc:sldLayoutChg chg="add">
          <pc:chgData name="Daniele Minock" userId="S::daniele@siskiyouopioidsafety.org::7cbec661-e374-4484-bc31-63e0ceec3e35" providerId="AD" clId="Web-{2FF972CE-1EBC-7762-D844-FF2B1711DD76}" dt="2021-07-23T18:08:21.006" v="408"/>
          <pc:sldLayoutMkLst>
            <pc:docMk/>
            <pc:sldMasterMk cId="1775044925" sldId="2147483660"/>
            <pc:sldLayoutMk cId="2093240590" sldId="2147483665"/>
          </pc:sldLayoutMkLst>
        </pc:sldLayoutChg>
        <pc:sldLayoutChg chg="add">
          <pc:chgData name="Daniele Minock" userId="S::daniele@siskiyouopioidsafety.org::7cbec661-e374-4484-bc31-63e0ceec3e35" providerId="AD" clId="Web-{2FF972CE-1EBC-7762-D844-FF2B1711DD76}" dt="2021-07-23T18:08:21.006" v="408"/>
          <pc:sldLayoutMkLst>
            <pc:docMk/>
            <pc:sldMasterMk cId="1775044925" sldId="2147483660"/>
            <pc:sldLayoutMk cId="1017490976" sldId="2147483666"/>
          </pc:sldLayoutMkLst>
        </pc:sldLayoutChg>
        <pc:sldLayoutChg chg="add">
          <pc:chgData name="Daniele Minock" userId="S::daniele@siskiyouopioidsafety.org::7cbec661-e374-4484-bc31-63e0ceec3e35" providerId="AD" clId="Web-{2FF972CE-1EBC-7762-D844-FF2B1711DD76}" dt="2021-07-23T18:08:21.006" v="408"/>
          <pc:sldLayoutMkLst>
            <pc:docMk/>
            <pc:sldMasterMk cId="1775044925" sldId="2147483660"/>
            <pc:sldLayoutMk cId="558552571" sldId="2147483667"/>
          </pc:sldLayoutMkLst>
        </pc:sldLayoutChg>
        <pc:sldLayoutChg chg="add">
          <pc:chgData name="Daniele Minock" userId="S::daniele@siskiyouopioidsafety.org::7cbec661-e374-4484-bc31-63e0ceec3e35" providerId="AD" clId="Web-{2FF972CE-1EBC-7762-D844-FF2B1711DD76}" dt="2021-07-23T18:08:21.006" v="408"/>
          <pc:sldLayoutMkLst>
            <pc:docMk/>
            <pc:sldMasterMk cId="1775044925" sldId="2147483660"/>
            <pc:sldLayoutMk cId="942039760" sldId="2147483668"/>
          </pc:sldLayoutMkLst>
        </pc:sldLayoutChg>
        <pc:sldLayoutChg chg="add">
          <pc:chgData name="Daniele Minock" userId="S::daniele@siskiyouopioidsafety.org::7cbec661-e374-4484-bc31-63e0ceec3e35" providerId="AD" clId="Web-{2FF972CE-1EBC-7762-D844-FF2B1711DD76}" dt="2021-07-23T18:08:21.006" v="408"/>
          <pc:sldLayoutMkLst>
            <pc:docMk/>
            <pc:sldMasterMk cId="1775044925" sldId="2147483660"/>
            <pc:sldLayoutMk cId="1612800636" sldId="2147483669"/>
          </pc:sldLayoutMkLst>
        </pc:sldLayoutChg>
        <pc:sldLayoutChg chg="add">
          <pc:chgData name="Daniele Minock" userId="S::daniele@siskiyouopioidsafety.org::7cbec661-e374-4484-bc31-63e0ceec3e35" providerId="AD" clId="Web-{2FF972CE-1EBC-7762-D844-FF2B1711DD76}" dt="2021-07-23T18:08:21.006" v="408"/>
          <pc:sldLayoutMkLst>
            <pc:docMk/>
            <pc:sldMasterMk cId="1775044925" sldId="2147483660"/>
            <pc:sldLayoutMk cId="801696818" sldId="2147483670"/>
          </pc:sldLayoutMkLst>
        </pc:sldLayoutChg>
        <pc:sldLayoutChg chg="add">
          <pc:chgData name="Daniele Minock" userId="S::daniele@siskiyouopioidsafety.org::7cbec661-e374-4484-bc31-63e0ceec3e35" providerId="AD" clId="Web-{2FF972CE-1EBC-7762-D844-FF2B1711DD76}" dt="2021-07-23T18:08:21.006" v="408"/>
          <pc:sldLayoutMkLst>
            <pc:docMk/>
            <pc:sldMasterMk cId="1775044925" sldId="2147483660"/>
            <pc:sldLayoutMk cId="806018848" sldId="2147483671"/>
          </pc:sldLayoutMkLst>
        </pc:sldLayoutChg>
        <pc:sldLayoutChg chg="add">
          <pc:chgData name="Daniele Minock" userId="S::daniele@siskiyouopioidsafety.org::7cbec661-e374-4484-bc31-63e0ceec3e35" providerId="AD" clId="Web-{2FF972CE-1EBC-7762-D844-FF2B1711DD76}" dt="2021-07-23T18:08:21.006" v="408"/>
          <pc:sldLayoutMkLst>
            <pc:docMk/>
            <pc:sldMasterMk cId="1775044925" sldId="2147483660"/>
            <pc:sldLayoutMk cId="431933060" sldId="2147483672"/>
          </pc:sldLayoutMkLst>
        </pc:sldLayoutChg>
        <pc:sldLayoutChg chg="add">
          <pc:chgData name="Daniele Minock" userId="S::daniele@siskiyouopioidsafety.org::7cbec661-e374-4484-bc31-63e0ceec3e35" providerId="AD" clId="Web-{2FF972CE-1EBC-7762-D844-FF2B1711DD76}" dt="2021-07-23T18:08:21.006" v="408"/>
          <pc:sldLayoutMkLst>
            <pc:docMk/>
            <pc:sldMasterMk cId="1775044925" sldId="2147483660"/>
            <pc:sldLayoutMk cId="1004212560" sldId="2147483673"/>
          </pc:sldLayoutMkLst>
        </pc:sldLayoutChg>
        <pc:sldLayoutChg chg="add">
          <pc:chgData name="Daniele Minock" userId="S::daniele@siskiyouopioidsafety.org::7cbec661-e374-4484-bc31-63e0ceec3e35" providerId="AD" clId="Web-{2FF972CE-1EBC-7762-D844-FF2B1711DD76}" dt="2021-07-23T18:08:21.006" v="408"/>
          <pc:sldLayoutMkLst>
            <pc:docMk/>
            <pc:sldMasterMk cId="1775044925" sldId="2147483660"/>
            <pc:sldLayoutMk cId="726514147" sldId="2147483674"/>
          </pc:sldLayoutMkLst>
        </pc:sldLayoutChg>
        <pc:sldLayoutChg chg="add">
          <pc:chgData name="Daniele Minock" userId="S::daniele@siskiyouopioidsafety.org::7cbec661-e374-4484-bc31-63e0ceec3e35" providerId="AD" clId="Web-{2FF972CE-1EBC-7762-D844-FF2B1711DD76}" dt="2021-07-23T18:08:21.006" v="408"/>
          <pc:sldLayoutMkLst>
            <pc:docMk/>
            <pc:sldMasterMk cId="1775044925" sldId="2147483660"/>
            <pc:sldLayoutMk cId="2078735434" sldId="2147483675"/>
          </pc:sldLayoutMkLst>
        </pc:sldLayoutChg>
        <pc:sldLayoutChg chg="add">
          <pc:chgData name="Daniele Minock" userId="S::daniele@siskiyouopioidsafety.org::7cbec661-e374-4484-bc31-63e0ceec3e35" providerId="AD" clId="Web-{2FF972CE-1EBC-7762-D844-FF2B1711DD76}" dt="2021-07-23T18:08:21.006" v="408"/>
          <pc:sldLayoutMkLst>
            <pc:docMk/>
            <pc:sldMasterMk cId="1775044925" sldId="2147483660"/>
            <pc:sldLayoutMk cId="2042469842" sldId="2147483676"/>
          </pc:sldLayoutMkLst>
        </pc:sldLayoutChg>
        <pc:sldLayoutChg chg="add">
          <pc:chgData name="Daniele Minock" userId="S::daniele@siskiyouopioidsafety.org::7cbec661-e374-4484-bc31-63e0ceec3e35" providerId="AD" clId="Web-{2FF972CE-1EBC-7762-D844-FF2B1711DD76}" dt="2021-07-23T18:08:21.006" v="408"/>
          <pc:sldLayoutMkLst>
            <pc:docMk/>
            <pc:sldMasterMk cId="1775044925" sldId="2147483660"/>
            <pc:sldLayoutMk cId="264537199" sldId="2147483677"/>
          </pc:sldLayoutMkLst>
        </pc:sldLayoutChg>
        <pc:sldLayoutChg chg="add">
          <pc:chgData name="Daniele Minock" userId="S::daniele@siskiyouopioidsafety.org::7cbec661-e374-4484-bc31-63e0ceec3e35" providerId="AD" clId="Web-{2FF972CE-1EBC-7762-D844-FF2B1711DD76}" dt="2021-07-23T18:08:21.006" v="408"/>
          <pc:sldLayoutMkLst>
            <pc:docMk/>
            <pc:sldMasterMk cId="1775044925" sldId="2147483660"/>
            <pc:sldLayoutMk cId="785554303" sldId="2147483678"/>
          </pc:sldLayoutMkLst>
        </pc:sldLayoutChg>
        <pc:sldLayoutChg chg="add">
          <pc:chgData name="Daniele Minock" userId="S::daniele@siskiyouopioidsafety.org::7cbec661-e374-4484-bc31-63e0ceec3e35" providerId="AD" clId="Web-{2FF972CE-1EBC-7762-D844-FF2B1711DD76}" dt="2021-07-23T18:08:21.006" v="408"/>
          <pc:sldLayoutMkLst>
            <pc:docMk/>
            <pc:sldMasterMk cId="1775044925" sldId="2147483660"/>
            <pc:sldLayoutMk cId="81708765" sldId="2147483679"/>
          </pc:sldLayoutMkLst>
        </pc:sldLayoutChg>
        <pc:sldLayoutChg chg="add">
          <pc:chgData name="Daniele Minock" userId="S::daniele@siskiyouopioidsafety.org::7cbec661-e374-4484-bc31-63e0ceec3e35" providerId="AD" clId="Web-{2FF972CE-1EBC-7762-D844-FF2B1711DD76}" dt="2021-07-23T18:08:21.006" v="408"/>
          <pc:sldLayoutMkLst>
            <pc:docMk/>
            <pc:sldMasterMk cId="1775044925" sldId="2147483660"/>
            <pc:sldLayoutMk cId="1037162922" sldId="2147483680"/>
          </pc:sldLayoutMkLst>
        </pc:sldLayoutChg>
        <pc:sldLayoutChg chg="add">
          <pc:chgData name="Daniele Minock" userId="S::daniele@siskiyouopioidsafety.org::7cbec661-e374-4484-bc31-63e0ceec3e35" providerId="AD" clId="Web-{2FF972CE-1EBC-7762-D844-FF2B1711DD76}" dt="2021-07-23T18:08:21.006" v="408"/>
          <pc:sldLayoutMkLst>
            <pc:docMk/>
            <pc:sldMasterMk cId="1775044925" sldId="2147483660"/>
            <pc:sldLayoutMk cId="1801176099" sldId="2147483682"/>
          </pc:sldLayoutMkLst>
        </pc:sldLayoutChg>
      </pc:sldMasterChg>
    </pc:docChg>
  </pc:docChgLst>
  <pc:docChgLst>
    <pc:chgData name="Daniele Minock" userId="S::daniele@siskiyouopioidsafety.org::7cbec661-e374-4484-bc31-63e0ceec3e35" providerId="AD" clId="Web-{A7DB51C3-D6E6-D27C-C2E3-ED93A3B68985}"/>
    <pc:docChg chg="modSld">
      <pc:chgData name="Daniele Minock" userId="S::daniele@siskiyouopioidsafety.org::7cbec661-e374-4484-bc31-63e0ceec3e35" providerId="AD" clId="Web-{A7DB51C3-D6E6-D27C-C2E3-ED93A3B68985}" dt="2021-07-23T21:36:34.995" v="1" actId="20577"/>
      <pc:docMkLst>
        <pc:docMk/>
      </pc:docMkLst>
      <pc:sldChg chg="modSp">
        <pc:chgData name="Daniele Minock" userId="S::daniele@siskiyouopioidsafety.org::7cbec661-e374-4484-bc31-63e0ceec3e35" providerId="AD" clId="Web-{A7DB51C3-D6E6-D27C-C2E3-ED93A3B68985}" dt="2021-07-23T21:36:34.995" v="1" actId="20577"/>
        <pc:sldMkLst>
          <pc:docMk/>
          <pc:sldMk cId="3876805510" sldId="282"/>
        </pc:sldMkLst>
        <pc:spChg chg="mod">
          <ac:chgData name="Daniele Minock" userId="S::daniele@siskiyouopioidsafety.org::7cbec661-e374-4484-bc31-63e0ceec3e35" providerId="AD" clId="Web-{A7DB51C3-D6E6-D27C-C2E3-ED93A3B68985}" dt="2021-07-23T21:36:34.995" v="1" actId="20577"/>
          <ac:spMkLst>
            <pc:docMk/>
            <pc:sldMk cId="3876805510" sldId="282"/>
            <ac:spMk id="3" creationId="{14CB2A95-9880-4B92-92C3-4B600871A05E}"/>
          </ac:spMkLst>
        </pc:spChg>
      </pc:sldChg>
    </pc:docChg>
  </pc:docChgLst>
  <pc:docChgLst>
    <pc:chgData name="Daniele Minock" userId="S::daniele@siskiyouopioidsafety.org::7cbec661-e374-4484-bc31-63e0ceec3e35" providerId="AD" clId="Web-{755EF37F-6977-BB94-3DF7-FA0943708B4D}"/>
    <pc:docChg chg="addSld delSld modSld">
      <pc:chgData name="Daniele Minock" userId="S::daniele@siskiyouopioidsafety.org::7cbec661-e374-4484-bc31-63e0ceec3e35" providerId="AD" clId="Web-{755EF37F-6977-BB94-3DF7-FA0943708B4D}" dt="2021-07-23T21:13:38.215" v="223"/>
      <pc:docMkLst>
        <pc:docMk/>
      </pc:docMkLst>
      <pc:sldChg chg="addSp delSp modSp new">
        <pc:chgData name="Daniele Minock" userId="S::daniele@siskiyouopioidsafety.org::7cbec661-e374-4484-bc31-63e0ceec3e35" providerId="AD" clId="Web-{755EF37F-6977-BB94-3DF7-FA0943708B4D}" dt="2021-07-23T20:59:41.935" v="70" actId="20577"/>
        <pc:sldMkLst>
          <pc:docMk/>
          <pc:sldMk cId="4055210571" sldId="287"/>
        </pc:sldMkLst>
        <pc:spChg chg="add mod">
          <ac:chgData name="Daniele Minock" userId="S::daniele@siskiyouopioidsafety.org::7cbec661-e374-4484-bc31-63e0ceec3e35" providerId="AD" clId="Web-{755EF37F-6977-BB94-3DF7-FA0943708B4D}" dt="2021-07-23T20:59:41.935" v="70" actId="20577"/>
          <ac:spMkLst>
            <pc:docMk/>
            <pc:sldMk cId="4055210571" sldId="287"/>
            <ac:spMk id="2" creationId="{74ED28A8-A109-4998-8695-EC4295E6F2C4}"/>
          </ac:spMkLst>
        </pc:spChg>
        <pc:spChg chg="add del mod">
          <ac:chgData name="Daniele Minock" userId="S::daniele@siskiyouopioidsafety.org::7cbec661-e374-4484-bc31-63e0ceec3e35" providerId="AD" clId="Web-{755EF37F-6977-BB94-3DF7-FA0943708B4D}" dt="2021-07-23T20:50:49.405" v="6"/>
          <ac:spMkLst>
            <pc:docMk/>
            <pc:sldMk cId="4055210571" sldId="287"/>
            <ac:spMk id="3" creationId="{CEC8D926-B480-4552-BA1E-560D0DBE967F}"/>
          </ac:spMkLst>
        </pc:spChg>
      </pc:sldChg>
      <pc:sldChg chg="modSp new">
        <pc:chgData name="Daniele Minock" userId="S::daniele@siskiyouopioidsafety.org::7cbec661-e374-4484-bc31-63e0ceec3e35" providerId="AD" clId="Web-{755EF37F-6977-BB94-3DF7-FA0943708B4D}" dt="2021-07-23T21:02:02.669" v="141" actId="20577"/>
        <pc:sldMkLst>
          <pc:docMk/>
          <pc:sldMk cId="4101797432" sldId="288"/>
        </pc:sldMkLst>
        <pc:spChg chg="mod">
          <ac:chgData name="Daniele Minock" userId="S::daniele@siskiyouopioidsafety.org::7cbec661-e374-4484-bc31-63e0ceec3e35" providerId="AD" clId="Web-{755EF37F-6977-BB94-3DF7-FA0943708B4D}" dt="2021-07-23T21:00:05.997" v="83" actId="20577"/>
          <ac:spMkLst>
            <pc:docMk/>
            <pc:sldMk cId="4101797432" sldId="288"/>
            <ac:spMk id="2" creationId="{1A98BFD7-1E0B-4CF8-B234-C8E2B2A86AA3}"/>
          </ac:spMkLst>
        </pc:spChg>
        <pc:spChg chg="mod">
          <ac:chgData name="Daniele Minock" userId="S::daniele@siskiyouopioidsafety.org::7cbec661-e374-4484-bc31-63e0ceec3e35" providerId="AD" clId="Web-{755EF37F-6977-BB94-3DF7-FA0943708B4D}" dt="2021-07-23T21:02:02.669" v="141" actId="20577"/>
          <ac:spMkLst>
            <pc:docMk/>
            <pc:sldMk cId="4101797432" sldId="288"/>
            <ac:spMk id="3" creationId="{73A2AC0F-D9F4-42BC-B7F9-C72A215869F9}"/>
          </ac:spMkLst>
        </pc:spChg>
      </pc:sldChg>
      <pc:sldChg chg="modSp new">
        <pc:chgData name="Daniele Minock" userId="S::daniele@siskiyouopioidsafety.org::7cbec661-e374-4484-bc31-63e0ceec3e35" providerId="AD" clId="Web-{755EF37F-6977-BB94-3DF7-FA0943708B4D}" dt="2021-07-23T21:05:19.450" v="220" actId="20577"/>
        <pc:sldMkLst>
          <pc:docMk/>
          <pc:sldMk cId="3291256648" sldId="289"/>
        </pc:sldMkLst>
        <pc:spChg chg="mod">
          <ac:chgData name="Daniele Minock" userId="S::daniele@siskiyouopioidsafety.org::7cbec661-e374-4484-bc31-63e0ceec3e35" providerId="AD" clId="Web-{755EF37F-6977-BB94-3DF7-FA0943708B4D}" dt="2021-07-23T21:03:42.529" v="148" actId="20577"/>
          <ac:spMkLst>
            <pc:docMk/>
            <pc:sldMk cId="3291256648" sldId="289"/>
            <ac:spMk id="2" creationId="{520135F0-8852-4BD4-8270-063CDF9AC69B}"/>
          </ac:spMkLst>
        </pc:spChg>
        <pc:spChg chg="mod">
          <ac:chgData name="Daniele Minock" userId="S::daniele@siskiyouopioidsafety.org::7cbec661-e374-4484-bc31-63e0ceec3e35" providerId="AD" clId="Web-{755EF37F-6977-BB94-3DF7-FA0943708B4D}" dt="2021-07-23T21:05:19.450" v="220" actId="20577"/>
          <ac:spMkLst>
            <pc:docMk/>
            <pc:sldMk cId="3291256648" sldId="289"/>
            <ac:spMk id="3" creationId="{FEB8E091-362C-49F6-A96D-CE372C6FAA05}"/>
          </ac:spMkLst>
        </pc:spChg>
      </pc:sldChg>
      <pc:sldChg chg="new del">
        <pc:chgData name="Daniele Minock" userId="S::daniele@siskiyouopioidsafety.org::7cbec661-e374-4484-bc31-63e0ceec3e35" providerId="AD" clId="Web-{755EF37F-6977-BB94-3DF7-FA0943708B4D}" dt="2021-07-23T21:13:38.012" v="222"/>
        <pc:sldMkLst>
          <pc:docMk/>
          <pc:sldMk cId="78900126" sldId="290"/>
        </pc:sldMkLst>
      </pc:sldChg>
      <pc:sldChg chg="new">
        <pc:chgData name="Daniele Minock" userId="S::daniele@siskiyouopioidsafety.org::7cbec661-e374-4484-bc31-63e0ceec3e35" providerId="AD" clId="Web-{755EF37F-6977-BB94-3DF7-FA0943708B4D}" dt="2021-07-23T21:13:38.215" v="223"/>
        <pc:sldMkLst>
          <pc:docMk/>
          <pc:sldMk cId="2603719895" sldId="290"/>
        </pc:sldMkLst>
      </pc:sldChg>
    </pc:docChg>
  </pc:docChgLst>
  <pc:docChgLst>
    <pc:chgData name="Daniele Minock" userId="S::daniele@siskiyouopioidsafety.org::7cbec661-e374-4484-bc31-63e0ceec3e35" providerId="AD" clId="Web-{E996AF03-8D9B-F0D8-6501-B912995F17BE}"/>
    <pc:docChg chg="modSld">
      <pc:chgData name="Daniele Minock" userId="S::daniele@siskiyouopioidsafety.org::7cbec661-e374-4484-bc31-63e0ceec3e35" providerId="AD" clId="Web-{E996AF03-8D9B-F0D8-6501-B912995F17BE}" dt="2021-07-23T21:33:03.538" v="122" actId="20577"/>
      <pc:docMkLst>
        <pc:docMk/>
      </pc:docMkLst>
      <pc:sldChg chg="modSp">
        <pc:chgData name="Daniele Minock" userId="S::daniele@siskiyouopioidsafety.org::7cbec661-e374-4484-bc31-63e0ceec3e35" providerId="AD" clId="Web-{E996AF03-8D9B-F0D8-6501-B912995F17BE}" dt="2021-07-23T21:29:15.178" v="4" actId="20577"/>
        <pc:sldMkLst>
          <pc:docMk/>
          <pc:sldMk cId="3291256648" sldId="289"/>
        </pc:sldMkLst>
        <pc:spChg chg="mod">
          <ac:chgData name="Daniele Minock" userId="S::daniele@siskiyouopioidsafety.org::7cbec661-e374-4484-bc31-63e0ceec3e35" providerId="AD" clId="Web-{E996AF03-8D9B-F0D8-6501-B912995F17BE}" dt="2021-07-23T21:29:15.178" v="4" actId="20577"/>
          <ac:spMkLst>
            <pc:docMk/>
            <pc:sldMk cId="3291256648" sldId="289"/>
            <ac:spMk id="3" creationId="{FEB8E091-362C-49F6-A96D-CE372C6FAA05}"/>
          </ac:spMkLst>
        </pc:spChg>
      </pc:sldChg>
      <pc:sldChg chg="modSp">
        <pc:chgData name="Daniele Minock" userId="S::daniele@siskiyouopioidsafety.org::7cbec661-e374-4484-bc31-63e0ceec3e35" providerId="AD" clId="Web-{E996AF03-8D9B-F0D8-6501-B912995F17BE}" dt="2021-07-23T21:33:03.538" v="122" actId="20577"/>
        <pc:sldMkLst>
          <pc:docMk/>
          <pc:sldMk cId="2603719895" sldId="290"/>
        </pc:sldMkLst>
        <pc:spChg chg="mod">
          <ac:chgData name="Daniele Minock" userId="S::daniele@siskiyouopioidsafety.org::7cbec661-e374-4484-bc31-63e0ceec3e35" providerId="AD" clId="Web-{E996AF03-8D9B-F0D8-6501-B912995F17BE}" dt="2021-07-23T21:29:34.600" v="7" actId="20577"/>
          <ac:spMkLst>
            <pc:docMk/>
            <pc:sldMk cId="2603719895" sldId="290"/>
            <ac:spMk id="2" creationId="{B6EE0530-8C54-4996-87D8-0D7CAD319FF3}"/>
          </ac:spMkLst>
        </pc:spChg>
        <pc:spChg chg="mod">
          <ac:chgData name="Daniele Minock" userId="S::daniele@siskiyouopioidsafety.org::7cbec661-e374-4484-bc31-63e0ceec3e35" providerId="AD" clId="Web-{E996AF03-8D9B-F0D8-6501-B912995F17BE}" dt="2021-07-23T21:33:03.538" v="122" actId="20577"/>
          <ac:spMkLst>
            <pc:docMk/>
            <pc:sldMk cId="2603719895" sldId="290"/>
            <ac:spMk id="3" creationId="{1C2DD21F-EC1E-4CA3-B76E-E80DD1CA0704}"/>
          </ac:spMkLst>
        </pc:spChg>
        <pc:spChg chg="mod">
          <ac:chgData name="Daniele Minock" userId="S::daniele@siskiyouopioidsafety.org::7cbec661-e374-4484-bc31-63e0ceec3e35" providerId="AD" clId="Web-{E996AF03-8D9B-F0D8-6501-B912995F17BE}" dt="2021-07-23T21:30:43.631" v="69" actId="20577"/>
          <ac:spMkLst>
            <pc:docMk/>
            <pc:sldMk cId="2603719895" sldId="290"/>
            <ac:spMk id="4" creationId="{483C58D3-EFAB-4D89-952F-2E12250796AD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91397D-718E-40FA-8000-E863882860E2}" type="datetimeFigureOut">
              <a:rPr lang="en-US"/>
              <a:t>7/26/2021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AFE984-0DA8-4828-BCE5-F79B6046E61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1492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765A99DC-0636-8B4E-B11F-FEB9A71DE9B2}" type="slidenum">
              <a:rPr lang="en-US" altLang="en-US" sz="1200" b="0"/>
              <a:pPr/>
              <a:t>10</a:t>
            </a:fld>
            <a:endParaRPr lang="en-US" altLang="en-US" sz="1200" b="0"/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1" hangingPunct="1"/>
            <a:r>
              <a:rPr lang="en-US" altLang="en-US" b="1">
                <a:ea typeface="ＭＳ Ｐゴシック" charset="-128"/>
              </a:rPr>
              <a:t>Drug Addiction:  A Complex Illness</a:t>
            </a:r>
          </a:p>
          <a:p>
            <a:pPr algn="ctr" eaLnBrk="1" hangingPunct="1"/>
            <a:r>
              <a:rPr lang="en-US" altLang="en-US">
                <a:ea typeface="ＭＳ Ｐゴシック" charset="-128"/>
              </a:rPr>
              <a:t>Drug addiction is a complex illness. The path to drug addiction begins with the act of taking drugs.  Over time, a person’s ability to choose not to take drugs is compromised. This in large part is a result of the effects of prolonged drug use on brain functioning, and thus on behavior.  Addiction, therefore, is characterized by </a:t>
            </a:r>
            <a:r>
              <a:rPr lang="en-US" altLang="en-US" i="1">
                <a:ea typeface="ＭＳ Ｐゴシック" charset="-128"/>
              </a:rPr>
              <a:t>compulsive, drug craving, seeking, and use that persists even in the face of negative consequences</a:t>
            </a:r>
            <a:r>
              <a:rPr lang="en-US" altLang="en-US">
                <a:ea typeface="ＭＳ Ｐゴシック" charset="-128"/>
              </a:rPr>
              <a:t>. </a:t>
            </a:r>
          </a:p>
          <a:p>
            <a:pPr eaLnBrk="1" hangingPunct="1"/>
            <a:endParaRPr lang="en-US" altLang="en-US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94515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Speaker Notes: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dirty="0"/>
              <a:t>MAT</a:t>
            </a:r>
            <a:r>
              <a:rPr lang="en-US" baseline="0" dirty="0"/>
              <a:t> has also been shown using validated rating scales to improve quality of life in multiple domains, beginning early in treatment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baseline="0" dirty="0"/>
              <a:t>This study shows an ~</a:t>
            </a:r>
            <a:r>
              <a:rPr lang="en-US" b="1" baseline="0" dirty="0"/>
              <a:t>30% improvement </a:t>
            </a:r>
            <a:r>
              <a:rPr lang="en-US" b="0" baseline="0" dirty="0"/>
              <a:t>across various Life domains for individuals who remain in treatment for ~6months or more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b="0" baseline="0" dirty="0"/>
              <a:t>Individuals begin to see an improvement in Physical health, social relationships and subjective feelings – almost immediately. Self-ratings related to leisure activities improve after being in treatment for several months - It takes time. 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endParaRPr lang="en-US" b="0" baseline="0" dirty="0"/>
          </a:p>
          <a:p>
            <a:pPr marL="0" indent="0">
              <a:buFont typeface="Wingdings" panose="05000000000000000000" pitchFamily="2" charset="2"/>
              <a:buNone/>
            </a:pPr>
            <a:r>
              <a:rPr lang="en-US" b="0" baseline="0" dirty="0"/>
              <a:t>Reference</a:t>
            </a:r>
            <a:endParaRPr lang="en-US" dirty="0"/>
          </a:p>
          <a:p>
            <a:pPr marL="0" marR="0" lvl="0" indent="0" algn="l" defTabSz="9141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lang="en-US" altLang="en-US" sz="1200" dirty="0" err="1">
                <a:solidFill>
                  <a:srgbClr val="512C5A"/>
                </a:solidFill>
              </a:rPr>
              <a:t>Ponizovsky</a:t>
            </a:r>
            <a:r>
              <a:rPr lang="en-US" altLang="en-US" sz="1200" dirty="0">
                <a:solidFill>
                  <a:srgbClr val="512C5A"/>
                </a:solidFill>
              </a:rPr>
              <a:t> AM and </a:t>
            </a:r>
            <a:r>
              <a:rPr lang="en-US" altLang="en-US" sz="1200" dirty="0" err="1">
                <a:solidFill>
                  <a:srgbClr val="512C5A"/>
                </a:solidFill>
              </a:rPr>
              <a:t>Grinshpoon</a:t>
            </a:r>
            <a:r>
              <a:rPr lang="en-US" altLang="en-US" sz="1200" dirty="0">
                <a:solidFill>
                  <a:srgbClr val="512C5A"/>
                </a:solidFill>
              </a:rPr>
              <a:t> A. 2007. Quality of life among heroin users on buprenorphine versus methadone maintenance. American </a:t>
            </a:r>
            <a:r>
              <a:rPr lang="en-US" altLang="en-US" sz="1200" i="1" dirty="0">
                <a:solidFill>
                  <a:srgbClr val="512C5A"/>
                </a:solidFill>
              </a:rPr>
              <a:t>Journal of Drug and Alcohol Abuse</a:t>
            </a:r>
            <a:r>
              <a:rPr lang="en-US" altLang="en-US" sz="1200" dirty="0">
                <a:solidFill>
                  <a:srgbClr val="512C5A"/>
                </a:solidFill>
              </a:rPr>
              <a:t> 33</a:t>
            </a:r>
            <a:r>
              <a:rPr lang="en-US" altLang="en-US" sz="1200" baseline="0" dirty="0">
                <a:solidFill>
                  <a:srgbClr val="512C5A"/>
                </a:solidFill>
              </a:rPr>
              <a:t> </a:t>
            </a:r>
            <a:r>
              <a:rPr lang="en-US" altLang="en-US" sz="1200" dirty="0">
                <a:solidFill>
                  <a:srgbClr val="512C5A"/>
                </a:solidFill>
              </a:rPr>
              <a:t>631-642.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endParaRPr lang="en-US" dirty="0"/>
          </a:p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7807726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05951" y="5956137"/>
            <a:ext cx="284480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7/26/2021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2" y="5951811"/>
            <a:ext cx="691721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1644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839201" y="599725"/>
            <a:ext cx="2906817" cy="58169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675726"/>
            <a:ext cx="2004164" cy="518307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675726"/>
            <a:ext cx="7896279" cy="5183073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93673" y="5956137"/>
            <a:ext cx="1328141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7/26/2021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74923" y="5951811"/>
            <a:ext cx="789627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46615" y="5956137"/>
            <a:ext cx="1164195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00800" y="4624668"/>
            <a:ext cx="5384800" cy="93345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00800" y="5562600"/>
            <a:ext cx="5384800" cy="748553"/>
          </a:xfrm>
        </p:spPr>
        <p:txBody>
          <a:bodyPr>
            <a:normAutofit/>
          </a:bodyPr>
          <a:lstStyle>
            <a:lvl1pPr marL="0" indent="0" algn="l">
              <a:spcBef>
                <a:spcPts val="300"/>
              </a:spcBef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00801" y="6425641"/>
            <a:ext cx="1643529" cy="365125"/>
          </a:xfrm>
        </p:spPr>
        <p:txBody>
          <a:bodyPr/>
          <a:lstStyle>
            <a:lvl1pPr algn="l">
              <a:defRPr/>
            </a:lvl1pPr>
          </a:lstStyle>
          <a:p>
            <a:fld id="{CD759AA3-466D-A848-83F5-B1FA367731CD}" type="datetimeFigureOut">
              <a:rPr lang="en-US" smtClean="0"/>
              <a:t>7/26/2021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414871" y="6425641"/>
            <a:ext cx="3490259" cy="365125"/>
          </a:xfrm>
        </p:spPr>
        <p:txBody>
          <a:bodyPr/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76767" y="228600"/>
            <a:ext cx="5647267" cy="4187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800"/>
          </a:p>
        </p:txBody>
      </p:sp>
      <p:sp>
        <p:nvSpPr>
          <p:cNvPr id="8" name="Rectangle 7"/>
          <p:cNvSpPr/>
          <p:nvPr/>
        </p:nvSpPr>
        <p:spPr>
          <a:xfrm>
            <a:off x="9069917" y="228600"/>
            <a:ext cx="2743200" cy="203911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800"/>
          </a:p>
        </p:txBody>
      </p:sp>
      <p:sp>
        <p:nvSpPr>
          <p:cNvPr id="10" name="Rectangle 9"/>
          <p:cNvSpPr/>
          <p:nvPr/>
        </p:nvSpPr>
        <p:spPr>
          <a:xfrm>
            <a:off x="6165851" y="2377440"/>
            <a:ext cx="2743200" cy="203911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66522" y="174813"/>
            <a:ext cx="55107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54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165851" y="228600"/>
            <a:ext cx="2743200" cy="203911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800"/>
          </a:p>
        </p:txBody>
      </p:sp>
      <p:sp>
        <p:nvSpPr>
          <p:cNvPr id="12" name="Rectangle 11"/>
          <p:cNvSpPr/>
          <p:nvPr/>
        </p:nvSpPr>
        <p:spPr>
          <a:xfrm>
            <a:off x="9069917" y="2377440"/>
            <a:ext cx="2743200" cy="203911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800"/>
          </a:p>
        </p:txBody>
      </p:sp>
    </p:spTree>
    <p:extLst>
      <p:ext uri="{BB962C8B-B14F-4D97-AF65-F5344CB8AC3E}">
        <p14:creationId xmlns:p14="http://schemas.microsoft.com/office/powerpoint/2010/main" val="3372303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59AA3-466D-A848-83F5-B1FA367731CD}" type="datetimeFigureOut">
              <a:rPr lang="en-US" smtClean="0"/>
              <a:t>7/26/2021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A6662-C24B-3C45-B9B1-FF6903A111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1648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4633" y="134471"/>
            <a:ext cx="10075084" cy="995082"/>
          </a:xfrm>
        </p:spPr>
        <p:txBody>
          <a:bodyPr anchor="b" anchorCtr="0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59AA3-466D-A848-83F5-B1FA367731CD}" type="datetimeFigureOut">
              <a:rPr lang="en-US" smtClean="0"/>
              <a:t>7/26/2021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A6662-C24B-3C45-B9B1-FF6903A11128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664691" y="1129553"/>
            <a:ext cx="10078613" cy="774700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>
              <a:buNone/>
              <a:defRPr kumimoji="0" sz="2400" b="0" i="0" u="none" strike="noStrike" kern="1200" cap="none" spc="0" normalizeH="0" baseline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991889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00800" y="4624668"/>
            <a:ext cx="5384800" cy="93345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00800" y="5562600"/>
            <a:ext cx="5384800" cy="748553"/>
          </a:xfrm>
        </p:spPr>
        <p:txBody>
          <a:bodyPr>
            <a:normAutofit/>
          </a:bodyPr>
          <a:lstStyle>
            <a:lvl1pPr marL="0" indent="0" algn="l">
              <a:spcBef>
                <a:spcPts val="300"/>
              </a:spcBef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00801" y="6425641"/>
            <a:ext cx="1643529" cy="365125"/>
          </a:xfrm>
        </p:spPr>
        <p:txBody>
          <a:bodyPr/>
          <a:lstStyle>
            <a:lvl1pPr algn="l">
              <a:defRPr/>
            </a:lvl1pPr>
          </a:lstStyle>
          <a:p>
            <a:fld id="{CD759AA3-466D-A848-83F5-B1FA367731CD}" type="datetimeFigureOut">
              <a:rPr lang="en-US" smtClean="0"/>
              <a:t>7/26/2021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414871" y="6425641"/>
            <a:ext cx="3490259" cy="365125"/>
          </a:xfrm>
        </p:spPr>
        <p:txBody>
          <a:bodyPr/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76767" y="228600"/>
            <a:ext cx="5647267" cy="4187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800"/>
          </a:p>
        </p:txBody>
      </p:sp>
      <p:sp>
        <p:nvSpPr>
          <p:cNvPr id="8" name="Rectangle 7"/>
          <p:cNvSpPr/>
          <p:nvPr/>
        </p:nvSpPr>
        <p:spPr>
          <a:xfrm>
            <a:off x="9069917" y="228600"/>
            <a:ext cx="2743200" cy="203911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800"/>
          </a:p>
        </p:txBody>
      </p:sp>
      <p:sp>
        <p:nvSpPr>
          <p:cNvPr id="10" name="Rectangle 9"/>
          <p:cNvSpPr/>
          <p:nvPr/>
        </p:nvSpPr>
        <p:spPr>
          <a:xfrm>
            <a:off x="6165851" y="2377440"/>
            <a:ext cx="2743200" cy="203911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800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6165851" y="228600"/>
            <a:ext cx="27432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9069917" y="2377440"/>
            <a:ext cx="27432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1779495"/>
            <a:ext cx="4114800" cy="2040905"/>
          </a:xfrm>
        </p:spPr>
        <p:txBody>
          <a:bodyPr lIns="45720" tIns="45720" rIns="45720" anchor="t">
            <a:noAutofit/>
          </a:bodyPr>
          <a:lstStyle>
            <a:lvl1pPr marL="0" indent="0" algn="ctr">
              <a:spcBef>
                <a:spcPts val="600"/>
              </a:spcBef>
              <a:buNone/>
              <a:defRPr sz="4600">
                <a:solidFill>
                  <a:schemeClr val="bg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66522" y="174813"/>
            <a:ext cx="55107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54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457395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78543" y="228600"/>
            <a:ext cx="10934573" cy="6345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0" y="3124201"/>
            <a:ext cx="7518400" cy="1362075"/>
          </a:xfrm>
        </p:spPr>
        <p:txBody>
          <a:bodyPr anchor="b" anchorCtr="0">
            <a:normAutofit/>
          </a:bodyPr>
          <a:lstStyle>
            <a:lvl1pPr algn="l">
              <a:defRPr sz="3200" b="0" cap="none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0" y="4495801"/>
            <a:ext cx="7518400" cy="1500187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300"/>
              </a:spcBef>
              <a:buNone/>
              <a:defRPr sz="14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78541" y="6248775"/>
            <a:ext cx="1966259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CD759AA3-466D-A848-83F5-B1FA367731CD}" type="datetimeFigureOut">
              <a:rPr lang="en-US" smtClean="0"/>
              <a:t>7/26/2021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48000" y="6248775"/>
            <a:ext cx="75184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074400" y="6248775"/>
            <a:ext cx="738717" cy="365125"/>
          </a:xfrm>
        </p:spPr>
        <p:txBody>
          <a:bodyPr/>
          <a:lstStyle/>
          <a:p>
            <a:fld id="{4D7A6662-C24B-3C45-B9B1-FF6903A1112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671483" y="3110755"/>
            <a:ext cx="347879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40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9" name="Rectangle 8"/>
          <p:cNvSpPr/>
          <p:nvPr/>
        </p:nvSpPr>
        <p:spPr>
          <a:xfrm>
            <a:off x="381001" y="228600"/>
            <a:ext cx="283633" cy="634523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800"/>
          </a:p>
        </p:txBody>
      </p:sp>
    </p:spTree>
    <p:extLst>
      <p:ext uri="{BB962C8B-B14F-4D97-AF65-F5344CB8AC3E}">
        <p14:creationId xmlns:p14="http://schemas.microsoft.com/office/powerpoint/2010/main" val="20932405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10947401" y="282574"/>
            <a:ext cx="856129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800"/>
          </a:p>
        </p:txBody>
      </p:sp>
      <p:sp>
        <p:nvSpPr>
          <p:cNvPr id="12" name="Rectangle 11"/>
          <p:cNvSpPr/>
          <p:nvPr/>
        </p:nvSpPr>
        <p:spPr>
          <a:xfrm>
            <a:off x="10757647" y="282574"/>
            <a:ext cx="121920" cy="1600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800"/>
          </a:p>
        </p:txBody>
      </p:sp>
      <p:sp>
        <p:nvSpPr>
          <p:cNvPr id="10" name="TextBox 9"/>
          <p:cNvSpPr txBox="1"/>
          <p:nvPr/>
        </p:nvSpPr>
        <p:spPr>
          <a:xfrm>
            <a:off x="297581" y="228600"/>
            <a:ext cx="34787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64691" y="1985963"/>
            <a:ext cx="4876800" cy="4140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66504" y="1985963"/>
            <a:ext cx="4876800" cy="4140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59AA3-466D-A848-83F5-B1FA367731CD}" type="datetimeFigureOut">
              <a:rPr lang="en-US" smtClean="0"/>
              <a:t>7/26/2021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A6662-C24B-3C45-B9B1-FF6903A111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4909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0889129" y="282574"/>
            <a:ext cx="9144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800"/>
          </a:p>
        </p:txBody>
      </p:sp>
      <p:sp>
        <p:nvSpPr>
          <p:cNvPr id="12" name="TextBox 11"/>
          <p:cNvSpPr txBox="1"/>
          <p:nvPr/>
        </p:nvSpPr>
        <p:spPr>
          <a:xfrm>
            <a:off x="297581" y="228600"/>
            <a:ext cx="34787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3388" y="2447366"/>
            <a:ext cx="4876800" cy="367879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66504" y="2447366"/>
            <a:ext cx="4876800" cy="367879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59AA3-466D-A848-83F5-B1FA367731CD}" type="datetimeFigureOut">
              <a:rPr lang="en-US" smtClean="0"/>
              <a:t>7/26/2021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A6662-C24B-3C45-B9B1-FF6903A11128}" type="slidenum">
              <a:rPr lang="en-US" smtClean="0"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3388" y="2070848"/>
            <a:ext cx="4876800" cy="322729"/>
          </a:xfrm>
          <a:prstGeom prst="rect">
            <a:avLst/>
          </a:prstGeom>
          <a:solidFill>
            <a:schemeClr val="accent3"/>
          </a:solidFill>
        </p:spPr>
        <p:txBody>
          <a:bodyPr tIns="0" bIns="0"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66504" y="2070848"/>
            <a:ext cx="4876800" cy="32272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tIns="0" bIns="0"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585525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t, Top and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97581" y="228600"/>
            <a:ext cx="34787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64690" y="1985963"/>
            <a:ext cx="10092209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59AA3-466D-A848-83F5-B1FA367731CD}" type="datetimeFigureOut">
              <a:rPr lang="en-US" smtClean="0"/>
              <a:t>7/26/2021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Content Placeholder 2"/>
          <p:cNvSpPr>
            <a:spLocks noGrp="1"/>
          </p:cNvSpPr>
          <p:nvPr>
            <p:ph sz="half" idx="14"/>
          </p:nvPr>
        </p:nvSpPr>
        <p:spPr>
          <a:xfrm>
            <a:off x="664690" y="4164965"/>
            <a:ext cx="10092209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14" name="Rectangle 13"/>
          <p:cNvSpPr/>
          <p:nvPr/>
        </p:nvSpPr>
        <p:spPr>
          <a:xfrm>
            <a:off x="10889129" y="282574"/>
            <a:ext cx="9144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800"/>
          </a:p>
        </p:txBody>
      </p:sp>
      <p:sp>
        <p:nvSpPr>
          <p:cNvPr id="15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074400" y="242235"/>
            <a:ext cx="738717" cy="365125"/>
          </a:xfrm>
        </p:spPr>
        <p:txBody>
          <a:bodyPr/>
          <a:lstStyle/>
          <a:p>
            <a:fld id="{4D7A6662-C24B-3C45-B9B1-FF6903A111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0397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367830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52508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0889129" y="282574"/>
            <a:ext cx="9144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800"/>
          </a:p>
        </p:txBody>
      </p:sp>
      <p:sp>
        <p:nvSpPr>
          <p:cNvPr id="10" name="TextBox 9"/>
          <p:cNvSpPr txBox="1"/>
          <p:nvPr/>
        </p:nvSpPr>
        <p:spPr>
          <a:xfrm>
            <a:off x="297581" y="228600"/>
            <a:ext cx="34787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80100" y="1985963"/>
            <a:ext cx="4876800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59AA3-466D-A848-83F5-B1FA367731CD}" type="datetimeFigureOut">
              <a:rPr lang="en-US" smtClean="0"/>
              <a:t>7/26/2021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A6662-C24B-3C45-B9B1-FF6903A11128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2"/>
          <p:cNvSpPr>
            <a:spLocks noGrp="1"/>
          </p:cNvSpPr>
          <p:nvPr>
            <p:ph sz="half" idx="15"/>
          </p:nvPr>
        </p:nvSpPr>
        <p:spPr>
          <a:xfrm>
            <a:off x="664691" y="1985963"/>
            <a:ext cx="4876800" cy="4140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13" name="Content Placeholder 2"/>
          <p:cNvSpPr>
            <a:spLocks noGrp="1"/>
          </p:cNvSpPr>
          <p:nvPr>
            <p:ph sz="half" idx="16"/>
          </p:nvPr>
        </p:nvSpPr>
        <p:spPr>
          <a:xfrm>
            <a:off x="5880100" y="4169664"/>
            <a:ext cx="4876800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128006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0889129" y="282574"/>
            <a:ext cx="9144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800"/>
          </a:p>
        </p:txBody>
      </p:sp>
      <p:sp>
        <p:nvSpPr>
          <p:cNvPr id="10" name="TextBox 9"/>
          <p:cNvSpPr txBox="1"/>
          <p:nvPr/>
        </p:nvSpPr>
        <p:spPr>
          <a:xfrm>
            <a:off x="297581" y="228600"/>
            <a:ext cx="34787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59AA3-466D-A848-83F5-B1FA367731CD}" type="datetimeFigureOut">
              <a:rPr lang="en-US" smtClean="0"/>
              <a:t>7/26/2021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A6662-C24B-3C45-B9B1-FF6903A11128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sz="half" idx="17"/>
          </p:nvPr>
        </p:nvSpPr>
        <p:spPr>
          <a:xfrm>
            <a:off x="670561" y="1985963"/>
            <a:ext cx="4876551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14" name="Content Placeholder 2"/>
          <p:cNvSpPr>
            <a:spLocks noGrp="1"/>
          </p:cNvSpPr>
          <p:nvPr>
            <p:ph sz="half" idx="18"/>
          </p:nvPr>
        </p:nvSpPr>
        <p:spPr>
          <a:xfrm>
            <a:off x="670561" y="4164965"/>
            <a:ext cx="4876551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15" name="Content Placeholder 2"/>
          <p:cNvSpPr>
            <a:spLocks noGrp="1"/>
          </p:cNvSpPr>
          <p:nvPr>
            <p:ph sz="half" idx="1"/>
          </p:nvPr>
        </p:nvSpPr>
        <p:spPr>
          <a:xfrm>
            <a:off x="5880100" y="1985963"/>
            <a:ext cx="4876800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6"/>
          </p:nvPr>
        </p:nvSpPr>
        <p:spPr>
          <a:xfrm>
            <a:off x="5880100" y="4169664"/>
            <a:ext cx="4876800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016968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0889129" y="282574"/>
            <a:ext cx="9144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800"/>
          </a:p>
        </p:txBody>
      </p:sp>
      <p:sp>
        <p:nvSpPr>
          <p:cNvPr id="8" name="TextBox 7"/>
          <p:cNvSpPr txBox="1"/>
          <p:nvPr/>
        </p:nvSpPr>
        <p:spPr>
          <a:xfrm>
            <a:off x="297581" y="228600"/>
            <a:ext cx="34787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59AA3-466D-A848-83F5-B1FA367731CD}" type="datetimeFigureOut">
              <a:rPr lang="en-US" smtClean="0"/>
              <a:t>7/26/2021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A6662-C24B-3C45-B9B1-FF6903A111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0188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59AA3-466D-A848-83F5-B1FA367731CD}" type="datetimeFigureOut">
              <a:rPr lang="en-US" smtClean="0"/>
              <a:t>7/26/2021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A6662-C24B-3C45-B9B1-FF6903A111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93306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76768" y="228600"/>
            <a:ext cx="4601633" cy="6345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7407" y="2571750"/>
            <a:ext cx="4340352" cy="1162050"/>
          </a:xfrm>
        </p:spPr>
        <p:txBody>
          <a:bodyPr anchor="b">
            <a:normAutofit/>
          </a:bodyPr>
          <a:lstStyle>
            <a:lvl1pPr algn="l">
              <a:defRPr sz="26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58368" y="273051"/>
            <a:ext cx="6129865" cy="585311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124" y="3733801"/>
            <a:ext cx="4340352" cy="2392363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9855200" y="6423586"/>
            <a:ext cx="2049929" cy="365125"/>
          </a:xfrm>
        </p:spPr>
        <p:txBody>
          <a:bodyPr/>
          <a:lstStyle/>
          <a:p>
            <a:fld id="{CD759AA3-466D-A848-83F5-B1FA367731CD}" type="datetimeFigureOut">
              <a:rPr lang="en-US" smtClean="0"/>
              <a:t>7/26/2021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145741" y="6423586"/>
            <a:ext cx="4422588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66522" y="174813"/>
            <a:ext cx="55107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54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100421256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10889129" y="282574"/>
            <a:ext cx="914400" cy="3022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59205" y="3124200"/>
            <a:ext cx="5197696" cy="871538"/>
          </a:xfrm>
        </p:spPr>
        <p:txBody>
          <a:bodyPr anchor="b">
            <a:normAutofit/>
          </a:bodyPr>
          <a:lstStyle>
            <a:lvl1pPr algn="l">
              <a:defRPr sz="26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70541" y="228600"/>
            <a:ext cx="4614211" cy="634523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559205" y="3995737"/>
            <a:ext cx="5197696" cy="2147888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9855200" y="6423586"/>
            <a:ext cx="2049929" cy="365125"/>
          </a:xfrm>
        </p:spPr>
        <p:txBody>
          <a:bodyPr/>
          <a:lstStyle/>
          <a:p>
            <a:fld id="{CD759AA3-466D-A848-83F5-B1FA367731CD}" type="datetimeFigureOut">
              <a:rPr lang="en-US" smtClean="0"/>
              <a:t>7/26/2021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588000" y="6423586"/>
            <a:ext cx="4006851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A6662-C24B-3C45-B9B1-FF6903A11128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320147" y="3370730"/>
            <a:ext cx="294091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2400" b="1" baseline="0">
                <a:solidFill>
                  <a:schemeClr val="accent1">
                    <a:lumMod val="60000"/>
                    <a:lumOff val="40000"/>
                  </a:schemeClr>
                </a:solidFill>
              </a:rPr>
              <a:t>+ </a:t>
            </a:r>
          </a:p>
        </p:txBody>
      </p:sp>
    </p:spTree>
    <p:extLst>
      <p:ext uri="{BB962C8B-B14F-4D97-AF65-F5344CB8AC3E}">
        <p14:creationId xmlns:p14="http://schemas.microsoft.com/office/powerpoint/2010/main" val="72651414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341" y="4424082"/>
            <a:ext cx="8254876" cy="833718"/>
          </a:xfrm>
        </p:spPr>
        <p:txBody>
          <a:bodyPr anchor="b">
            <a:normAutofit/>
          </a:bodyPr>
          <a:lstStyle>
            <a:lvl1pPr algn="l">
              <a:defRPr sz="26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70541" y="228600"/>
            <a:ext cx="8504519" cy="418795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5341" y="5257800"/>
            <a:ext cx="8254876" cy="885825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59AA3-466D-A848-83F5-B1FA367731CD}" type="datetimeFigureOut">
              <a:rPr lang="en-US" smtClean="0"/>
              <a:t>7/26/2021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A6662-C24B-3C45-B9B1-FF6903A1112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069917" y="228600"/>
            <a:ext cx="2743200" cy="203911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800"/>
          </a:p>
        </p:txBody>
      </p:sp>
      <p:sp>
        <p:nvSpPr>
          <p:cNvPr id="9" name="Rectangle 8"/>
          <p:cNvSpPr/>
          <p:nvPr/>
        </p:nvSpPr>
        <p:spPr>
          <a:xfrm>
            <a:off x="9069917" y="2377440"/>
            <a:ext cx="2743200" cy="20391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800"/>
          </a:p>
        </p:txBody>
      </p:sp>
      <p:sp>
        <p:nvSpPr>
          <p:cNvPr id="10" name="TextBox 9"/>
          <p:cNvSpPr txBox="1"/>
          <p:nvPr/>
        </p:nvSpPr>
        <p:spPr>
          <a:xfrm>
            <a:off x="436283" y="4632792"/>
            <a:ext cx="294091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2400" b="1" baseline="0">
                <a:solidFill>
                  <a:schemeClr val="accent1">
                    <a:lumMod val="60000"/>
                    <a:lumOff val="40000"/>
                  </a:schemeClr>
                </a:solidFill>
              </a:rPr>
              <a:t>+ </a:t>
            </a:r>
          </a:p>
        </p:txBody>
      </p:sp>
    </p:spTree>
    <p:extLst>
      <p:ext uri="{BB962C8B-B14F-4D97-AF65-F5344CB8AC3E}">
        <p14:creationId xmlns:p14="http://schemas.microsoft.com/office/powerpoint/2010/main" val="207873543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76766" y="228600"/>
            <a:ext cx="8516223" cy="6345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7406" y="2571750"/>
            <a:ext cx="8242148" cy="1162050"/>
          </a:xfrm>
        </p:spPr>
        <p:txBody>
          <a:bodyPr anchor="b">
            <a:normAutofit/>
          </a:bodyPr>
          <a:lstStyle>
            <a:lvl1pPr algn="l">
              <a:defRPr sz="26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126" y="3733801"/>
            <a:ext cx="8239421" cy="2392363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949683" y="6235608"/>
            <a:ext cx="179786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D759AA3-466D-A848-83F5-B1FA367731CD}" type="datetimeFigureOut">
              <a:rPr lang="en-US" smtClean="0"/>
              <a:t>7/26/2021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08128" y="6235608"/>
            <a:ext cx="6197473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A6662-C24B-3C45-B9B1-FF6903A1112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66522" y="174813"/>
            <a:ext cx="55107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54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10" name="Rectangle 9"/>
          <p:cNvSpPr/>
          <p:nvPr/>
        </p:nvSpPr>
        <p:spPr>
          <a:xfrm>
            <a:off x="9069917" y="228600"/>
            <a:ext cx="2743200" cy="203911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800"/>
          </a:p>
        </p:txBody>
      </p:sp>
      <p:sp>
        <p:nvSpPr>
          <p:cNvPr id="12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9069917" y="2374940"/>
            <a:ext cx="27432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9069917" y="4535424"/>
            <a:ext cx="27432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0424698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76767" y="228600"/>
            <a:ext cx="5647267" cy="6345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7406" y="2571750"/>
            <a:ext cx="5355511" cy="1162050"/>
          </a:xfrm>
        </p:spPr>
        <p:txBody>
          <a:bodyPr anchor="b">
            <a:normAutofit/>
          </a:bodyPr>
          <a:lstStyle>
            <a:lvl1pPr algn="l">
              <a:defRPr sz="26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125" y="3733801"/>
            <a:ext cx="5353739" cy="2392363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064000" y="6235608"/>
            <a:ext cx="179786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D759AA3-466D-A848-83F5-B1FA367731CD}" type="datetimeFigureOut">
              <a:rPr lang="en-US" smtClean="0"/>
              <a:t>7/26/2021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08128" y="6235608"/>
            <a:ext cx="3454273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A6662-C24B-3C45-B9B1-FF6903A1112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66522" y="174813"/>
            <a:ext cx="55107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54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10" name="Rectangle 9"/>
          <p:cNvSpPr/>
          <p:nvPr/>
        </p:nvSpPr>
        <p:spPr>
          <a:xfrm>
            <a:off x="9069917" y="228600"/>
            <a:ext cx="2743200" cy="203911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800"/>
          </a:p>
        </p:txBody>
      </p:sp>
      <p:sp>
        <p:nvSpPr>
          <p:cNvPr id="11" name="Rectangle 10"/>
          <p:cNvSpPr/>
          <p:nvPr/>
        </p:nvSpPr>
        <p:spPr>
          <a:xfrm>
            <a:off x="6165851" y="4534726"/>
            <a:ext cx="2743200" cy="203911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800"/>
          </a:p>
        </p:txBody>
      </p:sp>
      <p:sp>
        <p:nvSpPr>
          <p:cNvPr id="12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6165851" y="228600"/>
            <a:ext cx="27432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6165851" y="2381663"/>
            <a:ext cx="27432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9070848" y="2381662"/>
            <a:ext cx="2743200" cy="418795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6453719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s with Caption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10889129" y="282574"/>
            <a:ext cx="914400" cy="3022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4000" y="3124200"/>
            <a:ext cx="4145280" cy="871538"/>
          </a:xfrm>
        </p:spPr>
        <p:txBody>
          <a:bodyPr anchor="b">
            <a:normAutofit/>
          </a:bodyPr>
          <a:lstStyle>
            <a:lvl1pPr algn="l">
              <a:defRPr sz="26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70541" y="2365248"/>
            <a:ext cx="5653492" cy="418795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04000" y="3995737"/>
            <a:ext cx="4145280" cy="2147888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9855200" y="6423586"/>
            <a:ext cx="2049929" cy="365125"/>
          </a:xfrm>
        </p:spPr>
        <p:txBody>
          <a:bodyPr/>
          <a:lstStyle/>
          <a:p>
            <a:fld id="{CD759AA3-466D-A848-83F5-B1FA367731CD}" type="datetimeFigureOut">
              <a:rPr lang="en-US" smtClean="0"/>
              <a:t>7/26/2021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588000" y="6423586"/>
            <a:ext cx="4006851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A6662-C24B-3C45-B9B1-FF6903A11128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6333815" y="3370730"/>
            <a:ext cx="294091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2400" b="1" baseline="0">
                <a:solidFill>
                  <a:schemeClr val="accent1">
                    <a:lumMod val="60000"/>
                    <a:lumOff val="40000"/>
                  </a:schemeClr>
                </a:solidFill>
              </a:rPr>
              <a:t>+ </a:t>
            </a:r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370540" y="228600"/>
            <a:ext cx="27432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3280833" y="228600"/>
            <a:ext cx="27432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7855543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3043910"/>
            <a:ext cx="11029615" cy="149750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7/26/2021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889129" y="282574"/>
            <a:ext cx="9144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800"/>
          </a:p>
        </p:txBody>
      </p:sp>
      <p:sp>
        <p:nvSpPr>
          <p:cNvPr id="9" name="TextBox 8"/>
          <p:cNvSpPr txBox="1"/>
          <p:nvPr/>
        </p:nvSpPr>
        <p:spPr>
          <a:xfrm>
            <a:off x="297581" y="228600"/>
            <a:ext cx="34787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59AA3-466D-A848-83F5-B1FA367731CD}" type="datetimeFigureOut">
              <a:rPr lang="en-US" smtClean="0"/>
              <a:t>7/26/2021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A6662-C24B-3C45-B9B1-FF6903A111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0876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0889129" y="282574"/>
            <a:ext cx="914400" cy="3022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800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661029" y="954742"/>
            <a:ext cx="908424" cy="5171422"/>
          </a:xfrm>
        </p:spPr>
        <p:txBody>
          <a:bodyPr vert="eaVert" anchor="t" anchorCtr="0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958757"/>
            <a:ext cx="9144000" cy="5184869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59AA3-466D-A848-83F5-B1FA367731CD}" type="datetimeFigureOut">
              <a:rPr lang="en-US" smtClean="0"/>
              <a:t>7/26/2021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A6662-C24B-3C45-B9B1-FF6903A1112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 rot="16200000">
            <a:off x="11500967" y="561668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103716292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2488211" y="1502909"/>
            <a:ext cx="7215577" cy="189483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3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353654" y="4430123"/>
            <a:ext cx="5484690" cy="8375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7/26/2021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011760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422390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8417" y="2228003"/>
            <a:ext cx="5422392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219" y="2250892"/>
            <a:ext cx="5087075" cy="536005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3735" y="2250892"/>
            <a:ext cx="5087073" cy="553373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709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7/26/2021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683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7/26/2021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7/26/2021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5141973"/>
            <a:ext cx="11298200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5262296"/>
            <a:ext cx="4909445" cy="689514"/>
          </a:xfrm>
        </p:spPr>
        <p:txBody>
          <a:bodyPr anchor="ctr"/>
          <a:lstStyle>
            <a:lvl1pPr algn="l">
              <a:defRPr sz="20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816" y="601200"/>
            <a:ext cx="11292840" cy="4204800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40823" y="5262296"/>
            <a:ext cx="5869987" cy="689515"/>
          </a:xfrm>
        </p:spPr>
        <p:txBody>
          <a:bodyPr anchor="ctr"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7/26/2021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599725"/>
            <a:ext cx="11290859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598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3"/>
            <a:ext cx="11029616" cy="352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7/26/2021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64633" y="484094"/>
            <a:ext cx="10075084" cy="111610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4633" y="1981201"/>
            <a:ext cx="10075084" cy="4144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060329" y="6423586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CD759AA3-466D-A848-83F5-B1FA367731CD}" type="datetimeFigureOut">
              <a:rPr lang="en-US" smtClean="0"/>
              <a:t>7/26/2021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8941" y="6423586"/>
            <a:ext cx="81638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074400" y="242235"/>
            <a:ext cx="7387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4D7A6662-C24B-3C45-B9B1-FF6903A111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0449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2" r:id="rId21"/>
  </p:sldLayoutIdLst>
  <p:txStyles>
    <p:titleStyle>
      <a:lvl1pPr algn="l" defTabSz="914400" rtl="0" eaLnBrk="1" latinLnBrk="0" hangingPunct="1">
        <a:spcBef>
          <a:spcPct val="0"/>
        </a:spcBef>
        <a:buNone/>
        <a:defRPr sz="3600" b="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spcBef>
          <a:spcPts val="2000"/>
        </a:spcBef>
        <a:buClr>
          <a:schemeClr val="accent1"/>
        </a:buClr>
        <a:buSzPct val="75000"/>
        <a:buFont typeface="Wingdings" pitchFamily="2" charset="2"/>
        <a:buChar char="n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spcBef>
          <a:spcPts val="600"/>
        </a:spcBef>
        <a:buClr>
          <a:schemeClr val="accent1"/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spcBef>
          <a:spcPts val="600"/>
        </a:spcBef>
        <a:buClr>
          <a:schemeClr val="accent1"/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377950" indent="-22860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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1603375" indent="-228600" algn="l" defTabSz="914400" rtl="0" eaLnBrk="1" latinLnBrk="0" hangingPunct="1">
        <a:spcBef>
          <a:spcPct val="20000"/>
        </a:spcBef>
        <a:buClr>
          <a:schemeClr val="accent1"/>
        </a:buClr>
        <a:buSzPct val="75000"/>
        <a:buFont typeface="Wingdings" pitchFamily="2" charset="2"/>
        <a:buChar char=""/>
        <a:defRPr lang="en-US" sz="1800" kern="1200" baseline="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1830388" indent="-22860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"/>
        <a:defRPr lang="en-US" sz="1800" kern="1200" baseline="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057400" indent="-228600" algn="l" defTabSz="914400" rtl="0" eaLnBrk="1" latinLnBrk="0" hangingPunct="1">
        <a:spcBef>
          <a:spcPct val="20000"/>
        </a:spcBef>
        <a:buClr>
          <a:schemeClr val="accent1"/>
        </a:buClr>
        <a:buSzPct val="75000"/>
        <a:buFont typeface="Wingdings" pitchFamily="2" charset="2"/>
        <a:buChar char=""/>
        <a:defRPr lang="en-US" sz="1800" kern="1200" baseline="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sam.org/quality-practice/definition-of-addiction" TargetMode="External"/><Relationship Id="rId2" Type="http://schemas.openxmlformats.org/officeDocument/2006/relationships/hyperlink" Target="https://archives.drugabuse.gov/about/welcome/aboutdrugabuse/chronicdisease/de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3.png"/><Relationship Id="rId5" Type="http://schemas.openxmlformats.org/officeDocument/2006/relationships/hyperlink" Target="https://unityrecovery.org/person-first-pledge" TargetMode="External"/><Relationship Id="rId4" Type="http://schemas.openxmlformats.org/officeDocument/2006/relationships/image" Target="../media/image22.jpg"/><Relationship Id="rId9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086977" y="4490603"/>
            <a:ext cx="6680791" cy="933450"/>
          </a:xfrm>
        </p:spPr>
        <p:txBody>
          <a:bodyPr>
            <a:noAutofit/>
          </a:bodyPr>
          <a:lstStyle/>
          <a:p>
            <a:r>
              <a:rPr lang="en-US" sz="3600" dirty="0">
                <a:latin typeface="Baskerville" charset="0"/>
                <a:ea typeface="Baskerville" charset="0"/>
                <a:cs typeface="Baskerville" charset="0"/>
              </a:rPr>
              <a:t>Siskiyou Opioid Safety Coalition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629" y="1646084"/>
            <a:ext cx="5011901" cy="15589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5319" y="610267"/>
            <a:ext cx="2147454" cy="14316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2382" y="2697018"/>
            <a:ext cx="2029275" cy="13528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6665" y="672126"/>
            <a:ext cx="1880708" cy="13079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1507" y="2723434"/>
            <a:ext cx="1883387" cy="12555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996873" y="5264610"/>
            <a:ext cx="6788727" cy="1046543"/>
          </a:xfrm>
        </p:spPr>
        <p:txBody>
          <a:bodyPr>
            <a:normAutofit fontScale="92500"/>
          </a:bodyPr>
          <a:lstStyle/>
          <a:p>
            <a:pPr fontAlgn="base"/>
            <a:r>
              <a:rPr lang="en-US" sz="1800" dirty="0" smtClean="0">
                <a:solidFill>
                  <a:schemeClr val="tx1"/>
                </a:solidFill>
                <a:latin typeface="Bahnschrift SemiLight" panose="020B0502040204020203" pitchFamily="34" charset="0"/>
              </a:rPr>
              <a:t>Preventing </a:t>
            </a:r>
            <a:r>
              <a:rPr lang="en-US" sz="1800" dirty="0">
                <a:solidFill>
                  <a:schemeClr val="tx1"/>
                </a:solidFill>
                <a:latin typeface="Bahnschrift SemiLight" panose="020B0502040204020203" pitchFamily="34" charset="0"/>
              </a:rPr>
              <a:t>opioid overdoses, encouraging safe prescribing practices, engaging the community in collective action, and increasing access to naloxone and medication assisted treatment.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0422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 descr="brainucl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ffectLst>
            <a:outerShdw blurRad="63500" dist="107763" dir="81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Text Box 3"/>
          <p:cNvSpPr txBox="1">
            <a:spLocks noChangeArrowheads="1"/>
          </p:cNvSpPr>
          <p:nvPr/>
        </p:nvSpPr>
        <p:spPr bwMode="auto">
          <a:xfrm>
            <a:off x="1524000" y="152401"/>
            <a:ext cx="9144000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400">
                <a:solidFill>
                  <a:schemeClr val="bg1"/>
                </a:solidFill>
                <a:latin typeface="Palatino" charset="0"/>
              </a:rPr>
              <a:t>Drug Addiction is a </a:t>
            </a:r>
            <a:br>
              <a:rPr lang="en-US" altLang="en-US" sz="4400">
                <a:solidFill>
                  <a:schemeClr val="bg1"/>
                </a:solidFill>
                <a:latin typeface="Palatino" charset="0"/>
              </a:rPr>
            </a:br>
            <a:r>
              <a:rPr lang="en-US" altLang="en-US" sz="4400">
                <a:solidFill>
                  <a:schemeClr val="bg1"/>
                </a:solidFill>
                <a:latin typeface="Palatino" charset="0"/>
              </a:rPr>
              <a:t>complex illness</a:t>
            </a:r>
            <a:endParaRPr lang="en-US" altLang="en-US" sz="4400" b="0">
              <a:latin typeface="Palatin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7403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89464C-7F0B-4438-8141-AE92577AC4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SUD Meets the Criteria for Chronic Illness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6B4DBC-07AE-4D87-A59D-34A1CEC499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spcBef>
                <a:spcPts val="126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4A66AC"/>
                </a:solidFill>
                <a:latin typeface="Wingdings 3"/>
                <a:sym typeface="Wingdings 3"/>
              </a:rPr>
              <a:t> </a:t>
            </a:r>
            <a:r>
              <a:rPr lang="en-US">
                <a:solidFill>
                  <a:srgbClr val="3E3E3E"/>
                </a:solidFill>
                <a:latin typeface="Trebuchet MS"/>
              </a:rPr>
              <a:t>Common features with other chronic illnesses:</a:t>
            </a:r>
            <a:endParaRPr lang="en-US">
              <a:ea typeface="+mn-lt"/>
              <a:cs typeface="+mn-lt"/>
            </a:endParaRPr>
          </a:p>
          <a:p>
            <a:pPr marL="305435" indent="-305435">
              <a:spcBef>
                <a:spcPts val="1010"/>
              </a:spcBef>
              <a:spcAft>
                <a:spcPts val="0"/>
              </a:spcAft>
            </a:pPr>
            <a:r>
              <a:rPr lang="en-US">
                <a:solidFill>
                  <a:srgbClr val="3E3E3E"/>
                </a:solidFill>
                <a:latin typeface="Trebuchet MS"/>
              </a:rPr>
              <a:t>Heritability</a:t>
            </a:r>
            <a:endParaRPr lang="en-US">
              <a:ea typeface="+mn-lt"/>
              <a:cs typeface="+mn-lt"/>
            </a:endParaRPr>
          </a:p>
          <a:p>
            <a:pPr marL="305435" indent="-305435">
              <a:spcBef>
                <a:spcPts val="1600"/>
              </a:spcBef>
              <a:spcAft>
                <a:spcPts val="0"/>
              </a:spcAft>
            </a:pPr>
            <a:r>
              <a:rPr lang="en-US">
                <a:solidFill>
                  <a:srgbClr val="3E3E3E"/>
                </a:solidFill>
                <a:latin typeface="Trebuchet MS"/>
              </a:rPr>
              <a:t>Influenced by environment and behavior</a:t>
            </a:r>
            <a:endParaRPr lang="en-US">
              <a:ea typeface="+mn-lt"/>
              <a:cs typeface="+mn-lt"/>
            </a:endParaRPr>
          </a:p>
          <a:p>
            <a:pPr marL="305435" indent="-305435">
              <a:spcBef>
                <a:spcPts val="1595"/>
              </a:spcBef>
              <a:spcAft>
                <a:spcPts val="0"/>
              </a:spcAft>
            </a:pPr>
            <a:r>
              <a:rPr lang="en-US">
                <a:solidFill>
                  <a:srgbClr val="3E3E3E"/>
                </a:solidFill>
                <a:latin typeface="Trebuchet MS"/>
              </a:rPr>
              <a:t>Responds to appropriate treatment</a:t>
            </a:r>
            <a:endParaRPr lang="en-US">
              <a:ea typeface="+mn-lt"/>
              <a:cs typeface="+mn-lt"/>
            </a:endParaRPr>
          </a:p>
          <a:p>
            <a:pPr marL="305435" marR="444500" indent="-305435">
              <a:spcBef>
                <a:spcPts val="1605"/>
              </a:spcBef>
              <a:spcAft>
                <a:spcPts val="0"/>
              </a:spcAft>
            </a:pPr>
            <a:r>
              <a:rPr lang="en-US">
                <a:solidFill>
                  <a:srgbClr val="3E3E3E"/>
                </a:solidFill>
                <a:latin typeface="Trebuchet MS"/>
              </a:rPr>
              <a:t>Without adequate treatment can be progressive  and result in substantial morbidity &amp; mortality</a:t>
            </a:r>
            <a:endParaRPr lang="en-US">
              <a:ea typeface="+mn-lt"/>
              <a:cs typeface="+mn-lt"/>
            </a:endParaRPr>
          </a:p>
          <a:p>
            <a:pPr marL="305435" marR="18415" indent="-305435">
              <a:spcBef>
                <a:spcPts val="1600"/>
              </a:spcBef>
              <a:spcAft>
                <a:spcPts val="0"/>
              </a:spcAft>
            </a:pPr>
            <a:r>
              <a:rPr lang="en-US">
                <a:solidFill>
                  <a:srgbClr val="3E3E3E"/>
                </a:solidFill>
                <a:latin typeface="Trebuchet MS"/>
              </a:rPr>
              <a:t>Has a biological/physiological basis, is ongoing and  long term, can involve recurrences</a:t>
            </a:r>
            <a:endParaRPr lang="en-US">
              <a:ea typeface="+mn-lt"/>
              <a:cs typeface="+mn-lt"/>
            </a:endParaRPr>
          </a:p>
          <a:p>
            <a:pPr marL="0" marR="918210" indent="0">
              <a:spcBef>
                <a:spcPts val="2060"/>
              </a:spcBef>
              <a:spcAft>
                <a:spcPts val="0"/>
              </a:spcAft>
              <a:buNone/>
            </a:pPr>
            <a:r>
              <a:rPr lang="en-US" sz="1000" b="1">
                <a:latin typeface="Trebuchet MS"/>
              </a:rPr>
              <a:t>Source</a:t>
            </a:r>
            <a:r>
              <a:rPr lang="en-US" sz="1000">
                <a:latin typeface="Trebuchet MS"/>
              </a:rPr>
              <a:t>: </a:t>
            </a:r>
            <a:r>
              <a:rPr lang="en-US" sz="1000" dirty="0">
                <a:latin typeface="Trebuchet MS"/>
                <a:hlinkClick r:id="rId2"/>
              </a:rPr>
              <a:t>https://archives.drugabuse.gov/about/welcome/aboutdrugabuse/chronicdisease/de </a:t>
            </a:r>
            <a:r>
              <a:rPr lang="en-US" sz="1000">
                <a:latin typeface="Trebuchet MS"/>
              </a:rPr>
              <a:t>long-term lifestyle modification  </a:t>
            </a:r>
            <a:r>
              <a:rPr lang="en-US" sz="1000" u="sng" dirty="0">
                <a:solidFill>
                  <a:srgbClr val="9454C3"/>
                </a:solidFill>
                <a:latin typeface="Trebuchet MS"/>
                <a:hlinkClick r:id="rId3"/>
              </a:rPr>
              <a:t>http://www.asam.org/quality-practice/definition-of-addiction</a:t>
            </a:r>
            <a:endParaRPr lang="en-US" sz="1000">
              <a:ea typeface="+mn-lt"/>
              <a:cs typeface="+mn-lt"/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3030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999316" y="424797"/>
            <a:ext cx="10075084" cy="1116106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Relapse rates in chronic diseases</a:t>
            </a:r>
          </a:p>
        </p:txBody>
      </p:sp>
      <p:pic>
        <p:nvPicPr>
          <p:cNvPr id="13315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153" y="1730444"/>
            <a:ext cx="7818773" cy="4100512"/>
          </a:xfrm>
        </p:spPr>
      </p:pic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2152651" y="6356351"/>
            <a:ext cx="1214218" cy="365125"/>
          </a:xfrm>
        </p:spPr>
        <p:txBody>
          <a:bodyPr/>
          <a:lstStyle/>
          <a:p>
            <a:r>
              <a:rPr lang="en-US"/>
              <a:t>11/15/2017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70932-C965-7143-AA7C-2CCE02F1C8E0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7" name="Footer Placeholder 4"/>
          <p:cNvSpPr txBox="1">
            <a:spLocks/>
          </p:cNvSpPr>
          <p:nvPr/>
        </p:nvSpPr>
        <p:spPr>
          <a:xfrm>
            <a:off x="3366870" y="6356351"/>
            <a:ext cx="5725549" cy="365125"/>
          </a:xfrm>
          <a:prstGeom prst="rect">
            <a:avLst/>
          </a:prstGeom>
        </p:spPr>
        <p:txBody>
          <a:bodyPr anchor="b"/>
          <a:lstStyle>
            <a:defPPr>
              <a:defRPr lang="en-US"/>
            </a:defPPr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1200" kern="1200" baseline="0">
                <a:solidFill>
                  <a:schemeClr val="bg2">
                    <a:lumMod val="75000"/>
                  </a:schemeClr>
                </a:solidFill>
                <a:latin typeface="century gothic" charset="0"/>
                <a:ea typeface="MS PGothic" charset="-128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MS PGothic" charset="-128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MS PGothic" charset="-128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MS PGothic" charset="-128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MS PGothic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MS PGothic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MS PGothic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MS PGothic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MS PGothic" charset="-128"/>
                <a:cs typeface="+mn-cs"/>
              </a:defRPr>
            </a:lvl9pPr>
          </a:lstStyle>
          <a:p>
            <a:r>
              <a:rPr lang="en-US"/>
              <a:t>SHOUT - Support for Hospital Opioid Use Treatment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2131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000" dirty="0"/>
              <a:t>Key Points to Understanding Opioid Addiction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92500"/>
          </a:bodyPr>
          <a:lstStyle/>
          <a:p>
            <a:r>
              <a:rPr lang="en-US" sz="2800" dirty="0"/>
              <a:t>There is a strong genetic component to opioid addiction (risk is 70% genetic)</a:t>
            </a:r>
          </a:p>
          <a:p>
            <a:r>
              <a:rPr lang="en-US" sz="2800" dirty="0"/>
              <a:t>The neural restructuring that drives addiction is not under voluntary control</a:t>
            </a:r>
          </a:p>
          <a:p>
            <a:r>
              <a:rPr lang="en-US" sz="2800" dirty="0"/>
              <a:t>The addicted brain is not a rational brain</a:t>
            </a:r>
          </a:p>
          <a:p>
            <a:pPr marL="0" indent="0">
              <a:buNone/>
            </a:pPr>
            <a:endParaRPr lang="en-US" sz="2800" dirty="0">
              <a:solidFill>
                <a:srgbClr val="595959"/>
              </a:solidFill>
            </a:endParaRPr>
          </a:p>
          <a:p>
            <a:pPr algn="ctr"/>
            <a:r>
              <a:rPr lang="en-US" sz="3600" dirty="0">
                <a:solidFill>
                  <a:schemeClr val="accent3">
                    <a:lumMod val="50000"/>
                  </a:schemeClr>
                </a:solidFill>
              </a:rPr>
              <a:t>Opioid addiction is a treatable medical condition</a:t>
            </a:r>
          </a:p>
        </p:txBody>
      </p:sp>
    </p:spTree>
    <p:extLst>
      <p:ext uri="{BB962C8B-B14F-4D97-AF65-F5344CB8AC3E}">
        <p14:creationId xmlns:p14="http://schemas.microsoft.com/office/powerpoint/2010/main" val="4150280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18482" y="426805"/>
            <a:ext cx="7563858" cy="1116106"/>
          </a:xfrm>
        </p:spPr>
        <p:txBody>
          <a:bodyPr/>
          <a:lstStyle/>
          <a:p>
            <a:pPr algn="ctr"/>
            <a:r>
              <a:rPr lang="en-US" dirty="0"/>
              <a:t>Drugs of abuse change how your brain looks and how it works.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170" y="1869832"/>
            <a:ext cx="4175292" cy="4144963"/>
          </a:xfrm>
        </p:spPr>
      </p:pic>
      <p:sp>
        <p:nvSpPr>
          <p:cNvPr id="6" name="TextBox 5"/>
          <p:cNvSpPr txBox="1"/>
          <p:nvPr/>
        </p:nvSpPr>
        <p:spPr>
          <a:xfrm>
            <a:off x="2237679" y="6233674"/>
            <a:ext cx="26762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healthy brain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1462" y="1869831"/>
            <a:ext cx="4806177" cy="414496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441688" y="6244826"/>
            <a:ext cx="35795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  25 years frequent heroin use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0631" y="1869832"/>
            <a:ext cx="4755858" cy="4144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077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5811"/>
            <a:ext cx="10515600" cy="1325563"/>
          </a:xfrm>
        </p:spPr>
        <p:txBody>
          <a:bodyPr/>
          <a:lstStyle/>
          <a:p>
            <a:r>
              <a:rPr lang="en-US" dirty="0"/>
              <a:t>                         Neurotransmission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96142" y="1551214"/>
            <a:ext cx="8392887" cy="5045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066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4BFD15-4BDD-3146-B447-0845EA270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7836" y="127000"/>
            <a:ext cx="5937755" cy="1533117"/>
          </a:xfrm>
        </p:spPr>
        <p:txBody>
          <a:bodyPr>
            <a:normAutofit/>
          </a:bodyPr>
          <a:lstStyle/>
          <a:p>
            <a:r>
              <a:rPr lang="en-US" dirty="0"/>
              <a:t>This is your brain…this is your brain on drugs.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BE8C88C-4E1C-5B48-BC17-5B28CDE6AD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913103" y="1660117"/>
            <a:ext cx="3947361" cy="3711698"/>
          </a:xfrm>
        </p:spPr>
      </p:pic>
      <p:sp>
        <p:nvSpPr>
          <p:cNvPr id="3" name="TextBox 2"/>
          <p:cNvSpPr txBox="1"/>
          <p:nvPr/>
        </p:nvSpPr>
        <p:spPr>
          <a:xfrm>
            <a:off x="622300" y="1731404"/>
            <a:ext cx="707390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Dopamine (DA) is the neurotransmitter that’s most responsible for pleasure by activating the reward pathway, and is implicated in drug cravings and euphoria.</a:t>
            </a:r>
          </a:p>
          <a:p>
            <a:r>
              <a:rPr lang="en-US" sz="2400" dirty="0"/>
              <a:t>In a typical day, the brain produces </a:t>
            </a:r>
            <a:r>
              <a:rPr lang="en-US" sz="2400" dirty="0">
                <a:solidFill>
                  <a:schemeClr val="accent2">
                    <a:lumMod val="75000"/>
                    <a:lumOff val="25000"/>
                  </a:schemeClr>
                </a:solidFill>
              </a:rPr>
              <a:t>50 </a:t>
            </a:r>
            <a:r>
              <a:rPr lang="en-US" sz="2400" dirty="0"/>
              <a:t>ng/dl of DA, and about </a:t>
            </a:r>
            <a:r>
              <a:rPr lang="en-US" sz="2400" dirty="0">
                <a:solidFill>
                  <a:schemeClr val="accent2">
                    <a:lumMod val="75000"/>
                    <a:lumOff val="25000"/>
                  </a:schemeClr>
                </a:solidFill>
              </a:rPr>
              <a:t>100</a:t>
            </a:r>
            <a:r>
              <a:rPr lang="en-US" sz="2400" dirty="0"/>
              <a:t> ng/dl on a REALLY good day.</a:t>
            </a:r>
          </a:p>
          <a:p>
            <a:r>
              <a:rPr lang="en-US" sz="2400" dirty="0"/>
              <a:t>Comparatively, substances of abuse result in excessive DA production and release:</a:t>
            </a:r>
          </a:p>
          <a:p>
            <a:pPr lvl="1"/>
            <a:r>
              <a:rPr lang="en-US" sz="2400" dirty="0"/>
              <a:t>Tobacco </a:t>
            </a:r>
            <a:r>
              <a:rPr lang="en-US" sz="2400" dirty="0">
                <a:sym typeface="Wingdings"/>
              </a:rPr>
              <a:t> 450 ng/dl</a:t>
            </a:r>
            <a:endParaRPr lang="en-US" sz="2400" dirty="0"/>
          </a:p>
          <a:p>
            <a:pPr lvl="1"/>
            <a:r>
              <a:rPr lang="en-US" sz="2400" dirty="0"/>
              <a:t>Marijuana </a:t>
            </a:r>
            <a:r>
              <a:rPr lang="en-US" sz="2400" dirty="0">
                <a:sym typeface="Wingdings"/>
              </a:rPr>
              <a:t> 650 ng/dl</a:t>
            </a:r>
            <a:endParaRPr lang="en-US" sz="2400" dirty="0"/>
          </a:p>
          <a:p>
            <a:pPr lvl="1"/>
            <a:r>
              <a:rPr lang="en-US" sz="2400" dirty="0"/>
              <a:t>Heroin </a:t>
            </a:r>
            <a:r>
              <a:rPr lang="en-US" sz="2400" dirty="0">
                <a:sym typeface="Wingdings"/>
              </a:rPr>
              <a:t> 975 ng/dl</a:t>
            </a:r>
          </a:p>
          <a:p>
            <a:pPr lvl="1"/>
            <a:r>
              <a:rPr lang="en-US" sz="2400" dirty="0">
                <a:sym typeface="Wingdings"/>
              </a:rPr>
              <a:t>Methamphetamine  1100 ng/dl (&gt; 20x normal DA release!)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06199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lum bright="-10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5888"/>
            <a:ext cx="12306300" cy="817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285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B267A7-6A1F-48F7-B374-50E3BB6D3B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Stigma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7C9AD0-69E1-4069-85F1-C4B8D0417F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4000">
                <a:solidFill>
                  <a:srgbClr val="414141"/>
                </a:solidFill>
                <a:latin typeface="Arial"/>
                <a:cs typeface="Arial"/>
              </a:rPr>
              <a:t>Assigns negative attributes to  characteristics, situations and  behaviors of an individual that are  not under the individual’s control</a:t>
            </a:r>
            <a:endParaRPr lang="en-US" sz="4000">
              <a:ea typeface="+mn-lt"/>
              <a:cs typeface="+mn-lt"/>
            </a:endParaRPr>
          </a:p>
          <a:p>
            <a:pPr marL="305435" indent="-305435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6818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85DC32-18D4-4BD4-8033-54BE09B07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Stigma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22C348-E51F-4BA5-8DCB-763326CBD0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4800">
                <a:solidFill>
                  <a:srgbClr val="414141"/>
                </a:solidFill>
                <a:latin typeface="Arial"/>
                <a:cs typeface="Arial"/>
              </a:rPr>
              <a:t>"Stigma is a perceived negative attribute that causes someone to devalue or think less of the whole person"</a:t>
            </a:r>
            <a:endParaRPr lang="en-US" sz="4800">
              <a:ea typeface="+mn-lt"/>
              <a:cs typeface="+mn-lt"/>
            </a:endParaRPr>
          </a:p>
          <a:p>
            <a:pPr marL="305435" indent="-305435"/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1120086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0123BC-6C1F-4341-BF10-43C21C04D3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SOSC Membership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1FFDD6-26D6-4E11-BF7B-3E976CDD703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pPr marL="305435" indent="-305435">
              <a:buFont typeface="Wingdings" panose="05020102010507070707" pitchFamily="18" charset="2"/>
              <a:buChar char="§"/>
            </a:pPr>
            <a:r>
              <a:rPr lang="en-US" dirty="0"/>
              <a:t>ANAV Tribal Health</a:t>
            </a:r>
          </a:p>
          <a:p>
            <a:pPr marL="305435" indent="-305435">
              <a:buFont typeface="Wingdings" panose="05020102010507070707" pitchFamily="18" charset="2"/>
              <a:buChar char="§"/>
            </a:pPr>
            <a:r>
              <a:rPr lang="en-US" dirty="0"/>
              <a:t>Dignity Health</a:t>
            </a:r>
          </a:p>
          <a:p>
            <a:pPr marL="305435" indent="-305435">
              <a:buFont typeface="Wingdings" panose="05020102010507070707" pitchFamily="18" charset="2"/>
              <a:buChar char="§"/>
            </a:pPr>
            <a:r>
              <a:rPr lang="en-US" dirty="0"/>
              <a:t>Fairchild Medical Center</a:t>
            </a:r>
          </a:p>
          <a:p>
            <a:pPr marL="305435" indent="-305435">
              <a:buFont typeface="Wingdings" panose="05020102010507070707" pitchFamily="18" charset="2"/>
              <a:buChar char="§"/>
            </a:pPr>
            <a:r>
              <a:rPr lang="en-US" dirty="0"/>
              <a:t>Karuk Tribal Health</a:t>
            </a:r>
          </a:p>
          <a:p>
            <a:pPr marL="305435" indent="-305435">
              <a:buFont typeface="Wingdings" panose="05020102010507070707" pitchFamily="18" charset="2"/>
              <a:buChar char="§"/>
            </a:pPr>
            <a:r>
              <a:rPr lang="en-US" dirty="0"/>
              <a:t>Siskiyou Community Resource Collaborative</a:t>
            </a:r>
          </a:p>
          <a:p>
            <a:pPr marL="305435" indent="-305435">
              <a:buFont typeface="Wingdings" panose="05020102010507070707" pitchFamily="18" charset="2"/>
              <a:buChar char="§"/>
            </a:pPr>
            <a:r>
              <a:rPr lang="en-US" dirty="0"/>
              <a:t>County of Siskiyou:</a:t>
            </a:r>
          </a:p>
          <a:p>
            <a:pPr marL="629920" lvl="1" indent="-305435">
              <a:buFont typeface="Wingdings" panose="05020102010507070707" pitchFamily="18" charset="2"/>
              <a:buChar char="Ø"/>
            </a:pPr>
            <a:r>
              <a:rPr lang="en-US" dirty="0"/>
              <a:t>Public Health</a:t>
            </a:r>
          </a:p>
          <a:p>
            <a:pPr marL="629920" lvl="1" indent="-305435">
              <a:buFont typeface="Wingdings" panose="05020102010507070707" pitchFamily="18" charset="2"/>
              <a:buChar char="Ø"/>
            </a:pPr>
            <a:r>
              <a:rPr lang="en-US" dirty="0"/>
              <a:t>Behavioral Health</a:t>
            </a:r>
          </a:p>
          <a:p>
            <a:pPr marL="629920" lvl="1" indent="-305435">
              <a:buFont typeface="Wingdings" panose="05020102010507070707" pitchFamily="18" charset="2"/>
              <a:buChar char="Ø"/>
            </a:pPr>
            <a:r>
              <a:rPr lang="en-US" dirty="0"/>
              <a:t>Probation</a:t>
            </a:r>
          </a:p>
          <a:p>
            <a:pPr marL="629920" lvl="1" indent="-305435">
              <a:buFont typeface="Wingdings" panose="05020102010507070707" pitchFamily="18" charset="2"/>
              <a:buChar char="Ø"/>
            </a:pPr>
            <a:r>
              <a:rPr lang="en-US" dirty="0"/>
              <a:t>Sheriff</a:t>
            </a:r>
          </a:p>
          <a:p>
            <a:pPr marL="305435" indent="-305435">
              <a:buFont typeface="Wingdings" panose="05020102010507070707" pitchFamily="18" charset="2"/>
              <a:buChar char="§"/>
            </a:pP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A61CF9-8924-4023-AD17-609D8C676FE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pPr marL="305435" indent="-305435">
              <a:buFont typeface="Wingdings" panose="05020102010507070707" pitchFamily="18" charset="2"/>
              <a:buChar char="§"/>
            </a:pPr>
            <a:r>
              <a:rPr lang="en-US" dirty="0"/>
              <a:t>Siskiyou County Office of Education</a:t>
            </a:r>
          </a:p>
          <a:p>
            <a:pPr marL="305435" indent="-305435">
              <a:buFont typeface="Wingdings" panose="05020102010507070707" pitchFamily="18" charset="2"/>
              <a:buChar char="§"/>
            </a:pPr>
            <a:r>
              <a:rPr lang="en-US" dirty="0"/>
              <a:t>Clinics</a:t>
            </a:r>
          </a:p>
          <a:p>
            <a:pPr marL="305435" indent="-305435">
              <a:buFont typeface="Wingdings" panose="05020102010507070707" pitchFamily="18" charset="2"/>
              <a:buChar char="§"/>
            </a:pPr>
            <a:r>
              <a:rPr lang="en-US" dirty="0"/>
              <a:t>Pharmacy</a:t>
            </a:r>
          </a:p>
          <a:p>
            <a:pPr marL="305435" indent="-305435">
              <a:buFont typeface="Wingdings" panose="05020102010507070707" pitchFamily="18" charset="2"/>
              <a:buChar char="§"/>
            </a:pPr>
            <a:r>
              <a:rPr lang="en-US" dirty="0"/>
              <a:t>Dentists</a:t>
            </a:r>
          </a:p>
          <a:p>
            <a:pPr marL="305435" indent="-305435">
              <a:buFont typeface="Wingdings" panose="05020102010507070707" pitchFamily="18" charset="2"/>
              <a:buChar char="§"/>
            </a:pPr>
            <a:r>
              <a:rPr lang="en-US" dirty="0"/>
              <a:t>Community Members</a:t>
            </a:r>
          </a:p>
          <a:p>
            <a:pPr marL="305435" indent="-305435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9924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2FD297-46A9-49D5-AFF8-D99B79F5E9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Implicit Bias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4CB561-7807-4741-90F7-91503ECEC14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800" dirty="0"/>
              <a:t>Attitudes or stereotypes that </a:t>
            </a:r>
            <a:endParaRPr lang="en-US" dirty="0"/>
          </a:p>
          <a:p>
            <a:pPr marL="0" indent="0">
              <a:buNone/>
            </a:pPr>
            <a:r>
              <a:rPr lang="en-US" sz="2800" dirty="0"/>
              <a:t>affect our understanding,</a:t>
            </a:r>
            <a:endParaRPr lang="en-US" dirty="0"/>
          </a:p>
          <a:p>
            <a:pPr marL="0" indent="0">
              <a:buNone/>
            </a:pPr>
            <a:r>
              <a:rPr lang="en-US" sz="2800" dirty="0" smtClean="0"/>
              <a:t>actions </a:t>
            </a:r>
            <a:r>
              <a:rPr lang="en-US" sz="2800" dirty="0"/>
              <a:t>and decisions in an </a:t>
            </a:r>
          </a:p>
          <a:p>
            <a:pPr marL="0" indent="0">
              <a:buNone/>
            </a:pPr>
            <a:r>
              <a:rPr lang="en-US" sz="2800" dirty="0"/>
              <a:t>unconscious manner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E453C1-9319-47B9-9FCE-7454F8A54ED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object 14">
            <a:extLst>
              <a:ext uri="{FF2B5EF4-FFF2-40B4-BE49-F238E27FC236}">
                <a16:creationId xmlns:a16="http://schemas.microsoft.com/office/drawing/2014/main" id="{F803038F-2292-4B4F-A12A-409E8B318F40}"/>
              </a:ext>
            </a:extLst>
          </p:cNvPr>
          <p:cNvSpPr/>
          <p:nvPr/>
        </p:nvSpPr>
        <p:spPr>
          <a:xfrm>
            <a:off x="5420868" y="1959864"/>
            <a:ext cx="6152387" cy="355549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27732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/>
            </a:r>
            <a:br>
              <a:rPr lang="en-US" i="1" dirty="0"/>
            </a:br>
            <a:r>
              <a:rPr lang="en-US" i="1" dirty="0"/>
              <a:t/>
            </a:r>
            <a:br>
              <a:rPr lang="en-US" i="1" dirty="0"/>
            </a:br>
            <a:endParaRPr lang="en-GB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980847" y="1524001"/>
            <a:ext cx="8230306" cy="1650999"/>
          </a:xfrm>
        </p:spPr>
        <p:txBody>
          <a:bodyPr>
            <a:noAutofit/>
          </a:bodyPr>
          <a:lstStyle/>
          <a:p>
            <a:r>
              <a:rPr lang="en-US" sz="2200" dirty="0"/>
              <a:t>Range of treatment goals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2400" dirty="0"/>
              <a:t/>
            </a:r>
            <a:br>
              <a:rPr lang="en-US" sz="2400" dirty="0"/>
            </a:br>
            <a:r>
              <a:rPr lang="en-US" sz="3600" i="1" dirty="0"/>
              <a:t>How Do You Measure Success?</a:t>
            </a:r>
            <a:br>
              <a:rPr lang="en-US" sz="3600" i="1" dirty="0"/>
            </a:br>
            <a:r>
              <a:rPr lang="en-US" sz="3600" i="1" dirty="0"/>
              <a:t/>
            </a:r>
            <a:br>
              <a:rPr lang="en-US" sz="3600" i="1" dirty="0"/>
            </a:br>
            <a:endParaRPr lang="en-US" sz="3600" dirty="0"/>
          </a:p>
          <a:p>
            <a:pPr marL="0" indent="0">
              <a:buNone/>
            </a:pPr>
            <a:endParaRPr lang="en-US" sz="500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C52B195-EB4D-4E60-93EE-8342CA058CDD}"/>
              </a:ext>
            </a:extLst>
          </p:cNvPr>
          <p:cNvSpPr txBox="1"/>
          <p:nvPr/>
        </p:nvSpPr>
        <p:spPr>
          <a:xfrm>
            <a:off x="7874000" y="1981200"/>
            <a:ext cx="1955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7030A0"/>
                </a:solidFill>
              </a:rPr>
              <a:t>Sustained recovery with abstinence from all substances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B139C92-7C14-4A70-AB65-512A6117A837}"/>
              </a:ext>
            </a:extLst>
          </p:cNvPr>
          <p:cNvSpPr txBox="1"/>
          <p:nvPr/>
        </p:nvSpPr>
        <p:spPr>
          <a:xfrm>
            <a:off x="2336800" y="1981202"/>
            <a:ext cx="14970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7030A0"/>
                </a:solidFill>
              </a:rPr>
              <a:t>Minimization of harms from ongoing use</a:t>
            </a:r>
          </a:p>
        </p:txBody>
      </p:sp>
      <p:sp>
        <p:nvSpPr>
          <p:cNvPr id="10" name="Left-Right Arrow 9">
            <a:extLst>
              <a:ext uri="{FF2B5EF4-FFF2-40B4-BE49-F238E27FC236}">
                <a16:creationId xmlns:a16="http://schemas.microsoft.com/office/drawing/2014/main" id="{53D7B1A7-129D-4558-87BB-F788902D1B9C}"/>
              </a:ext>
            </a:extLst>
          </p:cNvPr>
          <p:cNvSpPr/>
          <p:nvPr/>
        </p:nvSpPr>
        <p:spPr bwMode="auto">
          <a:xfrm>
            <a:off x="4210051" y="2233583"/>
            <a:ext cx="3279775" cy="326234"/>
          </a:xfrm>
          <a:prstGeom prst="leftRightArrow">
            <a:avLst/>
          </a:prstGeom>
          <a:solidFill>
            <a:schemeClr val="tx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1173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BC3543-EC67-4963-B4DB-C6954CCFF2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Imagine.......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CB2A95-9880-4B92-92C3-4B600871A0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3" y="2448350"/>
            <a:ext cx="11029615" cy="3678303"/>
          </a:xfrm>
        </p:spPr>
        <p:txBody>
          <a:bodyPr>
            <a:normAutofit/>
          </a:bodyPr>
          <a:lstStyle/>
          <a:p>
            <a:pPr marL="354965" marR="20320" indent="-342900">
              <a:spcBef>
                <a:spcPts val="100"/>
              </a:spcBef>
              <a:spcAft>
                <a:spcPts val="0"/>
              </a:spcAft>
            </a:pPr>
            <a:r>
              <a:rPr lang="en-US" dirty="0">
                <a:solidFill>
                  <a:srgbClr val="3E3E3E"/>
                </a:solidFill>
                <a:latin typeface="Trebuchet MS"/>
              </a:rPr>
              <a:t>You are visiting with your sister after a recent visit to the doctor for </a:t>
            </a:r>
            <a:r>
              <a:rPr lang="en-US" dirty="0" smtClean="0">
                <a:solidFill>
                  <a:srgbClr val="3E3E3E"/>
                </a:solidFill>
                <a:latin typeface="Trebuchet MS"/>
              </a:rPr>
              <a:t>numbness </a:t>
            </a:r>
            <a:r>
              <a:rPr lang="en-US" dirty="0">
                <a:solidFill>
                  <a:srgbClr val="3E3E3E"/>
                </a:solidFill>
                <a:latin typeface="Trebuchet MS"/>
              </a:rPr>
              <a:t>and tingling in her feet.</a:t>
            </a:r>
            <a:endParaRPr lang="en-US" dirty="0">
              <a:ea typeface="+mn-lt"/>
              <a:cs typeface="+mn-lt"/>
            </a:endParaRPr>
          </a:p>
          <a:p>
            <a:pPr marL="297815" marR="66675" indent="-285750">
              <a:spcBef>
                <a:spcPts val="994"/>
              </a:spcBef>
              <a:spcAft>
                <a:spcPts val="0"/>
              </a:spcAft>
            </a:pPr>
            <a:r>
              <a:rPr lang="en-US" dirty="0">
                <a:solidFill>
                  <a:srgbClr val="3E3E3E"/>
                </a:solidFill>
                <a:latin typeface="Trebuchet MS"/>
              </a:rPr>
              <a:t>She says that her doctor told her that she has diabetes and that she is stupid for letting her </a:t>
            </a:r>
            <a:r>
              <a:rPr lang="en-US" dirty="0" smtClean="0">
                <a:solidFill>
                  <a:srgbClr val="3E3E3E"/>
                </a:solidFill>
                <a:latin typeface="Trebuchet MS"/>
              </a:rPr>
              <a:t>diet</a:t>
            </a:r>
            <a:r>
              <a:rPr lang="en-US" dirty="0">
                <a:solidFill>
                  <a:srgbClr val="3E3E3E"/>
                </a:solidFill>
                <a:latin typeface="Trebuchet MS"/>
              </a:rPr>
              <a:t> get so out of control.</a:t>
            </a:r>
            <a:endParaRPr lang="en-US" dirty="0">
              <a:ea typeface="+mn-lt"/>
              <a:cs typeface="+mn-lt"/>
            </a:endParaRPr>
          </a:p>
          <a:p>
            <a:pPr marL="297815" marR="5080" indent="-285750">
              <a:spcBef>
                <a:spcPts val="1005"/>
              </a:spcBef>
              <a:spcAft>
                <a:spcPts val="0"/>
              </a:spcAft>
            </a:pPr>
            <a:r>
              <a:rPr lang="en-US" dirty="0">
                <a:solidFill>
                  <a:srgbClr val="3E3E3E"/>
                </a:solidFill>
                <a:latin typeface="Trebuchet MS"/>
              </a:rPr>
              <a:t>The doctor’s recommendation is that she see a dietician and gain </a:t>
            </a:r>
            <a:r>
              <a:rPr lang="en-US" dirty="0" smtClean="0">
                <a:solidFill>
                  <a:srgbClr val="3E3E3E"/>
                </a:solidFill>
                <a:latin typeface="Trebuchet MS"/>
              </a:rPr>
              <a:t>some</a:t>
            </a:r>
            <a:r>
              <a:rPr lang="en-US" dirty="0">
                <a:solidFill>
                  <a:srgbClr val="3E3E3E"/>
                </a:solidFill>
                <a:latin typeface="Trebuchet MS"/>
              </a:rPr>
              <a:t> self-control. Once she does </a:t>
            </a:r>
            <a:r>
              <a:rPr lang="en-US" dirty="0" smtClean="0">
                <a:solidFill>
                  <a:srgbClr val="3E3E3E"/>
                </a:solidFill>
                <a:latin typeface="Trebuchet MS"/>
              </a:rPr>
              <a:t>that</a:t>
            </a:r>
            <a:r>
              <a:rPr lang="en-US" dirty="0">
                <a:solidFill>
                  <a:srgbClr val="3E3E3E"/>
                </a:solidFill>
                <a:latin typeface="Trebuchet MS"/>
              </a:rPr>
              <a:t>, he will consider treating her </a:t>
            </a:r>
            <a:r>
              <a:rPr lang="en-US" dirty="0" smtClean="0">
                <a:solidFill>
                  <a:srgbClr val="3E3E3E"/>
                </a:solidFill>
                <a:latin typeface="Trebuchet MS"/>
              </a:rPr>
              <a:t>diabetes </a:t>
            </a:r>
            <a:r>
              <a:rPr lang="en-US" dirty="0">
                <a:solidFill>
                  <a:srgbClr val="3E3E3E"/>
                </a:solidFill>
                <a:latin typeface="Trebuchet MS"/>
              </a:rPr>
              <a:t>directly with medicine.</a:t>
            </a:r>
            <a:endParaRPr lang="en-US" dirty="0">
              <a:ea typeface="+mn-lt"/>
              <a:cs typeface="+mn-lt"/>
            </a:endParaRPr>
          </a:p>
          <a:p>
            <a:pPr marL="354965" marR="161925" indent="-342900">
              <a:spcBef>
                <a:spcPts val="1000"/>
              </a:spcBef>
              <a:spcAft>
                <a:spcPts val="0"/>
              </a:spcAft>
            </a:pPr>
            <a:r>
              <a:rPr lang="en-US" dirty="0">
                <a:solidFill>
                  <a:srgbClr val="3E3E3E"/>
                </a:solidFill>
                <a:latin typeface="Trebuchet MS"/>
              </a:rPr>
              <a:t>The doctor tells her that treatment with insulin will not do her any good unless she really </a:t>
            </a:r>
            <a:r>
              <a:rPr lang="en-US" dirty="0" smtClean="0">
                <a:solidFill>
                  <a:srgbClr val="3E3E3E"/>
                </a:solidFill>
                <a:latin typeface="Trebuchet MS"/>
              </a:rPr>
              <a:t>is</a:t>
            </a:r>
            <a:r>
              <a:rPr lang="en-US" dirty="0">
                <a:solidFill>
                  <a:srgbClr val="3E3E3E"/>
                </a:solidFill>
                <a:latin typeface="Trebuchet MS"/>
              </a:rPr>
              <a:t> ready and he will know that is true when she loses some weight.</a:t>
            </a:r>
            <a:endParaRPr lang="en-US" dirty="0">
              <a:ea typeface="+mn-lt"/>
              <a:cs typeface="+mn-lt"/>
            </a:endParaRPr>
          </a:p>
          <a:p>
            <a:pPr marL="298450" indent="-285750">
              <a:spcBef>
                <a:spcPts val="994"/>
              </a:spcBef>
              <a:spcAft>
                <a:spcPts val="0"/>
              </a:spcAft>
            </a:pPr>
            <a:r>
              <a:rPr lang="en-US" dirty="0">
                <a:solidFill>
                  <a:srgbClr val="3E3E3E"/>
                </a:solidFill>
                <a:latin typeface="Trebuchet MS"/>
              </a:rPr>
              <a:t>The doctor tells her to come back when she really wants to change.</a:t>
            </a:r>
            <a:endParaRPr lang="en-US" dirty="0">
              <a:ea typeface="+mn-lt"/>
              <a:cs typeface="+mn-lt"/>
            </a:endParaRPr>
          </a:p>
          <a:p>
            <a:pPr marL="298450" indent="-285750">
              <a:spcBef>
                <a:spcPts val="994"/>
              </a:spcBef>
              <a:spcAft>
                <a:spcPts val="0"/>
              </a:spcAft>
            </a:pPr>
            <a:r>
              <a:rPr lang="en-US" dirty="0">
                <a:solidFill>
                  <a:srgbClr val="3E3E3E"/>
                </a:solidFill>
                <a:latin typeface="Trebuchet MS"/>
              </a:rPr>
              <a:t> No follow-up appointment is scheduled.</a:t>
            </a:r>
            <a:endParaRPr lang="en-US" dirty="0">
              <a:ea typeface="+mn-lt"/>
              <a:cs typeface="+mn-lt"/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6805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56F666-36BF-40AA-89E2-7366437DD9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SOSC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39BE34-75E2-4725-AF0D-815D38226F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0647" y="5597950"/>
            <a:ext cx="11029615" cy="1089177"/>
          </a:xfrm>
        </p:spPr>
        <p:txBody>
          <a:bodyPr/>
          <a:lstStyle/>
          <a:p>
            <a:pPr marL="0" indent="0" algn="r">
              <a:buNone/>
            </a:pPr>
            <a:r>
              <a:rPr lang="en-US" sz="4800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we say and how we say it matters</a:t>
            </a:r>
            <a:endParaRPr lang="en-US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35980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6858000"/>
                </a:moveTo>
                <a:lnTo>
                  <a:pt x="12192000" y="6858000"/>
                </a:lnTo>
                <a:lnTo>
                  <a:pt x="12192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CFE2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12192000" cy="82448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12191999" cy="74675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380744" y="1022604"/>
            <a:ext cx="9281160" cy="489051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623721" y="6058697"/>
            <a:ext cx="3615690" cy="24892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1450" u="heavy" dirty="0">
                <a:solidFill>
                  <a:srgbClr val="0097A7"/>
                </a:solidFill>
                <a:uFill>
                  <a:solidFill>
                    <a:srgbClr val="0097A7"/>
                  </a:solidFill>
                </a:uFill>
                <a:latin typeface="Arial"/>
                <a:cs typeface="Arial"/>
                <a:hlinkClick r:id="rId5"/>
              </a:rPr>
              <a:t>https://unityrecovery.org/person-first-pledge</a:t>
            </a:r>
            <a:endParaRPr sz="145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0" y="6358128"/>
            <a:ext cx="12192000" cy="49987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0" y="6435852"/>
            <a:ext cx="12191999" cy="42214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1600688" y="6358128"/>
            <a:ext cx="542543" cy="49987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1666219" y="6435852"/>
            <a:ext cx="423659" cy="42214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94755" y="11871"/>
            <a:ext cx="5922918" cy="785399"/>
          </a:xfrm>
        </p:spPr>
        <p:txBody>
          <a:bodyPr/>
          <a:lstStyle/>
          <a:p>
            <a:r>
              <a:rPr lang="en-US" dirty="0" smtClean="0"/>
              <a:t>Use First-Person Language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8898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8B1572-97DD-4B24-9DE0-2B657CFB97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Help Eliminate Stigma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3DDEEA-B281-40DB-944D-3AB4C7C33F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2700" indent="0">
              <a:spcBef>
                <a:spcPts val="2240"/>
              </a:spcBef>
              <a:spcAft>
                <a:spcPts val="0"/>
              </a:spcAft>
              <a:buNone/>
            </a:pPr>
            <a:r>
              <a:rPr lang="en-US" sz="2800" dirty="0">
                <a:latin typeface="Gill Sans MT"/>
                <a:cs typeface="Arial"/>
              </a:rPr>
              <a:t>With careful attention to language, we can:</a:t>
            </a:r>
            <a:endParaRPr lang="en-US" sz="2800" dirty="0">
              <a:latin typeface="Gill Sans MT"/>
              <a:ea typeface="+mn-lt"/>
              <a:cs typeface="+mn-lt"/>
            </a:endParaRPr>
          </a:p>
          <a:p>
            <a:pPr marL="622300" marR="753110" indent="-474345">
              <a:lnSpc>
                <a:spcPct val="114999"/>
              </a:lnSpc>
              <a:spcBef>
                <a:spcPts val="1360"/>
              </a:spcBef>
              <a:spcAft>
                <a:spcPts val="0"/>
              </a:spcAft>
              <a:buNone/>
            </a:pPr>
            <a:r>
              <a:rPr lang="en-US" sz="2800">
                <a:latin typeface="Gill Sans MT"/>
                <a:ea typeface="Arial Unicode MS"/>
                <a:cs typeface="Arial Unicode MS"/>
              </a:rPr>
              <a:t>★ </a:t>
            </a:r>
            <a:r>
              <a:rPr lang="en-US" sz="2800">
                <a:latin typeface="Gill Sans MT"/>
                <a:cs typeface="Arial"/>
              </a:rPr>
              <a:t>R</a:t>
            </a:r>
            <a:r>
              <a:rPr lang="en-US" sz="2800" smtClean="0">
                <a:latin typeface="Gill Sans MT"/>
                <a:cs typeface="Arial"/>
              </a:rPr>
              <a:t>educe</a:t>
            </a:r>
            <a:r>
              <a:rPr lang="en-US" sz="2800">
                <a:latin typeface="Gill Sans MT"/>
                <a:cs typeface="Arial"/>
              </a:rPr>
              <a:t> the burden of stigma surrounding substance use </a:t>
            </a:r>
            <a:r>
              <a:rPr lang="en-US" sz="2800" smtClean="0">
                <a:latin typeface="Gill Sans MT"/>
                <a:cs typeface="Arial"/>
              </a:rPr>
              <a:t>disorders</a:t>
            </a:r>
            <a:endParaRPr lang="en-US" sz="2800">
              <a:latin typeface="Gill Sans MT"/>
              <a:ea typeface="+mn-lt"/>
              <a:cs typeface="+mn-lt"/>
            </a:endParaRPr>
          </a:p>
          <a:p>
            <a:pPr marL="622300" marR="5080" indent="-474345">
              <a:lnSpc>
                <a:spcPct val="114999"/>
              </a:lnSpc>
              <a:spcBef>
                <a:spcPts val="1300"/>
              </a:spcBef>
              <a:spcAft>
                <a:spcPts val="0"/>
              </a:spcAft>
              <a:buNone/>
            </a:pPr>
            <a:r>
              <a:rPr lang="en-US" sz="2800" dirty="0">
                <a:latin typeface="Gill Sans MT"/>
                <a:ea typeface="Arial Unicode MS"/>
                <a:cs typeface="Arial Unicode MS"/>
              </a:rPr>
              <a:t>★ </a:t>
            </a:r>
            <a:r>
              <a:rPr lang="en-US" sz="2800" dirty="0">
                <a:latin typeface="Gill Sans MT"/>
                <a:cs typeface="Arial"/>
              </a:rPr>
              <a:t>Improve access to health care for people with substance use  disorders</a:t>
            </a:r>
            <a:endParaRPr lang="en-US" sz="2800" dirty="0">
              <a:latin typeface="Gill Sans MT"/>
              <a:ea typeface="+mn-lt"/>
              <a:cs typeface="+mn-lt"/>
            </a:endParaRPr>
          </a:p>
          <a:p>
            <a:pPr marL="147955" indent="0">
              <a:spcBef>
                <a:spcPts val="1810"/>
              </a:spcBef>
              <a:spcAft>
                <a:spcPts val="0"/>
              </a:spcAft>
              <a:buNone/>
            </a:pPr>
            <a:r>
              <a:rPr lang="en-US" sz="2800" dirty="0">
                <a:latin typeface="Gill Sans MT"/>
                <a:ea typeface="Arial Unicode MS"/>
                <a:cs typeface="Arial Unicode MS"/>
              </a:rPr>
              <a:t>★ </a:t>
            </a:r>
            <a:r>
              <a:rPr lang="en-US" sz="2800" dirty="0">
                <a:latin typeface="Gill Sans MT"/>
                <a:cs typeface="Arial"/>
              </a:rPr>
              <a:t>Save lives</a:t>
            </a:r>
            <a:endParaRPr lang="en-US" sz="2800" dirty="0">
              <a:latin typeface="Gill Sans MT"/>
              <a:ea typeface="+mn-lt"/>
              <a:cs typeface="+mn-lt"/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0848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4DAF3-BE5B-4214-B608-3CAFE0E77B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Harm Reduction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1DD143-F533-4C13-99BA-0D261497E5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800"/>
              <a:t>Harm reduction is grounded in justice and human rights — it focuses on positive change and working with people barring judgement, coercion or discrimination. It does not require that they stop using drugs as a precondition of support.</a:t>
            </a:r>
          </a:p>
          <a:p>
            <a:pPr marL="305435" indent="-305435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0647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4ED28A8-A109-4998-8695-EC4295E6F2C4}"/>
              </a:ext>
            </a:extLst>
          </p:cNvPr>
          <p:cNvSpPr txBox="1"/>
          <p:nvPr/>
        </p:nvSpPr>
        <p:spPr>
          <a:xfrm>
            <a:off x="396241" y="971007"/>
            <a:ext cx="10162902" cy="63709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dirty="0"/>
              <a:t>Harm reduction uses a range of strategies in order to promote the dignity and wellbeing of people who use drugs.</a:t>
            </a:r>
          </a:p>
          <a:p>
            <a:endParaRPr lang="en-US" sz="2400" dirty="0"/>
          </a:p>
          <a:p>
            <a:r>
              <a:rPr lang="en-US" sz="2400" dirty="0"/>
              <a:t>Strategies include:</a:t>
            </a:r>
          </a:p>
          <a:p>
            <a:endParaRPr lang="en-US" sz="2400" dirty="0"/>
          </a:p>
          <a:p>
            <a:pPr marL="342900" indent="-342900">
              <a:buFont typeface="Wingdings"/>
              <a:buChar char="§"/>
            </a:pPr>
            <a:r>
              <a:rPr lang="en-US" sz="2400" dirty="0"/>
              <a:t>psychosocial support</a:t>
            </a:r>
          </a:p>
          <a:p>
            <a:pPr marL="342900" indent="-342900">
              <a:buFont typeface="Wingdings"/>
              <a:buChar char="§"/>
            </a:pPr>
            <a:r>
              <a:rPr lang="en-US" sz="2400" dirty="0"/>
              <a:t>overdose prevention</a:t>
            </a:r>
          </a:p>
          <a:p>
            <a:pPr marL="342900" indent="-342900">
              <a:buFont typeface="Wingdings"/>
              <a:buChar char="§"/>
            </a:pPr>
            <a:r>
              <a:rPr lang="en-US" sz="2400" dirty="0" smtClean="0"/>
              <a:t>referral </a:t>
            </a:r>
            <a:r>
              <a:rPr lang="en-US" sz="2400" dirty="0"/>
              <a:t>to treatment</a:t>
            </a:r>
          </a:p>
          <a:p>
            <a:pPr marL="342900" indent="-342900">
              <a:buFont typeface="Wingdings"/>
              <a:buChar char="§"/>
            </a:pPr>
            <a:r>
              <a:rPr lang="en-US" sz="2400" dirty="0" smtClean="0"/>
              <a:t>safer </a:t>
            </a:r>
            <a:r>
              <a:rPr lang="en-US" sz="2400" dirty="0"/>
              <a:t>techniques</a:t>
            </a:r>
          </a:p>
          <a:p>
            <a:pPr marL="342900" indent="-342900">
              <a:buFont typeface="Wingdings"/>
              <a:buChar char="§"/>
            </a:pPr>
            <a:r>
              <a:rPr lang="en-US" sz="2400" dirty="0"/>
              <a:t>managed use</a:t>
            </a:r>
          </a:p>
          <a:p>
            <a:pPr>
              <a:buChar char="•"/>
            </a:pPr>
            <a:endParaRPr lang="en-US" sz="2400" dirty="0"/>
          </a:p>
          <a:p>
            <a:r>
              <a:rPr lang="en-US" sz="2400" dirty="0"/>
              <a:t>These approaches are proven to be cost-effective, evidence-based, and positively impact both individual and community health. </a:t>
            </a:r>
          </a:p>
          <a:p>
            <a:endParaRPr lang="en-US" sz="2400" dirty="0"/>
          </a:p>
          <a:p>
            <a:endParaRPr lang="en-US" dirty="0"/>
          </a:p>
          <a:p>
            <a:endParaRPr lang="en-US" dirty="0"/>
          </a:p>
          <a:p>
            <a:endParaRPr lang="en-US" dirty="0">
              <a:solidFill>
                <a:srgbClr val="393C36"/>
              </a:solidFill>
              <a:latin typeface="Work Sans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52105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98BFD7-1E0B-4CF8-B234-C8E2B2A86A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 of Harm Reduction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2AC0F-D9F4-42BC-B7F9-C72A215869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05435" indent="-305435"/>
            <a:r>
              <a:rPr lang="en-US" sz="2400" dirty="0"/>
              <a:t>Overdose Prevention –Naloxone</a:t>
            </a:r>
          </a:p>
          <a:p>
            <a:pPr marL="305435" indent="-305435"/>
            <a:r>
              <a:rPr lang="en-US" sz="2400" dirty="0"/>
              <a:t>Syringe Exchange</a:t>
            </a:r>
          </a:p>
          <a:p>
            <a:pPr marL="305435" indent="-305435"/>
            <a:r>
              <a:rPr lang="en-US" sz="2400" dirty="0"/>
              <a:t>Safe Medication Storage and Disposal</a:t>
            </a:r>
          </a:p>
          <a:p>
            <a:pPr marL="305435" indent="-305435"/>
            <a:r>
              <a:rPr lang="en-US" sz="2400" dirty="0"/>
              <a:t>Fentanyl Testing</a:t>
            </a:r>
          </a:p>
        </p:txBody>
      </p:sp>
    </p:spTree>
    <p:extLst>
      <p:ext uri="{BB962C8B-B14F-4D97-AF65-F5344CB8AC3E}">
        <p14:creationId xmlns:p14="http://schemas.microsoft.com/office/powerpoint/2010/main" val="41017974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0135F0-8852-4BD4-8270-063CDF9AC6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SOSC Website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B8E091-362C-49F6-A96D-CE372C6FAA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800" dirty="0"/>
              <a:t>For more information on any of the topics discussed in this presentation and more, please visit the coalition website at:</a:t>
            </a:r>
            <a:endParaRPr lang="en-US" dirty="0"/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4400" dirty="0">
                <a:solidFill>
                  <a:schemeClr val="accent2">
                    <a:lumMod val="75000"/>
                  </a:schemeClr>
                </a:solidFill>
              </a:rPr>
              <a:t>www.siskiyouopioidsafety.org</a:t>
            </a:r>
            <a:endParaRPr lang="en-US" sz="440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12566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A08207-0AF2-4E69-BE09-966970C122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SOSC Staff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6C88D2-3691-4A73-9580-DBD8602218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05435" indent="-305435"/>
            <a:r>
              <a:rPr lang="en-US" i="1" dirty="0"/>
              <a:t>Daniele Minock, RN, PHN, BSN –Coalition Facilitator</a:t>
            </a:r>
            <a:endParaRPr lang="en-US" dirty="0"/>
          </a:p>
          <a:p>
            <a:pPr marL="305435" indent="-305435"/>
            <a:r>
              <a:rPr lang="en-US" i="1" dirty="0"/>
              <a:t>Michelle O’Gorman, MBA –Grant Administrator</a:t>
            </a:r>
          </a:p>
          <a:p>
            <a:pPr marL="305435" indent="-305435"/>
            <a:r>
              <a:rPr lang="en-US" i="1" dirty="0"/>
              <a:t>Maggie Shepard, RN, MS –Outreach Coordinator </a:t>
            </a:r>
            <a:endParaRPr lang="en-US" dirty="0" err="1"/>
          </a:p>
          <a:p>
            <a:pPr marL="305435" indent="-305435"/>
            <a:r>
              <a:rPr lang="en-US" i="1" dirty="0"/>
              <a:t>Jean Trevisan –Program Manager</a:t>
            </a:r>
            <a:endParaRPr lang="en-US" dirty="0"/>
          </a:p>
          <a:p>
            <a:pPr marL="305435" indent="-305435"/>
            <a:r>
              <a:rPr lang="en-US" i="1" dirty="0"/>
              <a:t>Chrissy Montgomery, BA –Recovery Advocate</a:t>
            </a:r>
            <a:endParaRPr lang="en-US" dirty="0"/>
          </a:p>
          <a:p>
            <a:pPr marL="305435" indent="-305435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1025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EE0530-8C54-4996-87D8-0D7CAD319F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SOSC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2DD21F-EC1E-4CA3-B76E-E80DD1CA07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800" dirty="0"/>
              <a:t>Thank you for your time</a:t>
            </a:r>
          </a:p>
          <a:p>
            <a:pPr marL="0" indent="0" algn="ctr">
              <a:buNone/>
            </a:pPr>
            <a:r>
              <a:rPr lang="en-US" sz="2800" dirty="0"/>
              <a:t>Daniele Minock, Coalition Facilitator</a:t>
            </a:r>
          </a:p>
          <a:p>
            <a:pPr marL="0" indent="0" algn="ctr">
              <a:buNone/>
            </a:pP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daniele@siskiyouopioidsafety.org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3C58D3-EFAB-4D89-952F-2E12250796AD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Siskiyou Opioid Safety Coalition                                                </a:t>
            </a:r>
          </a:p>
        </p:txBody>
      </p:sp>
    </p:spTree>
    <p:extLst>
      <p:ext uri="{BB962C8B-B14F-4D97-AF65-F5344CB8AC3E}">
        <p14:creationId xmlns:p14="http://schemas.microsoft.com/office/powerpoint/2010/main" val="26037198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484094"/>
            <a:ext cx="10053916" cy="1319306"/>
          </a:xfrm>
        </p:spPr>
        <p:txBody>
          <a:bodyPr/>
          <a:lstStyle/>
          <a:p>
            <a:pPr algn="ctr"/>
            <a:r>
              <a:rPr lang="en-US" sz="1050" dirty="0"/>
              <a:t/>
            </a:r>
            <a:br>
              <a:rPr lang="en-US" sz="1050" dirty="0"/>
            </a:br>
            <a:r>
              <a:rPr lang="en-US" sz="1050" dirty="0"/>
              <a:t/>
            </a:r>
            <a:br>
              <a:rPr lang="en-US" sz="1050" dirty="0"/>
            </a:br>
            <a:r>
              <a:rPr lang="en-US" sz="3200" b="1" dirty="0"/>
              <a:t>Overdoses are now the leading cause of death of        	  in Americans under 50 </a:t>
            </a:r>
            <a:r>
              <a:rPr lang="en-US" sz="3200" b="1" dirty="0" smtClean="0"/>
              <a:t>yrs. </a:t>
            </a:r>
            <a:r>
              <a:rPr lang="en-US" sz="3200" b="1" dirty="0"/>
              <a:t>old.                     </a:t>
            </a:r>
            <a:r>
              <a:rPr lang="en-US" sz="3200" dirty="0"/>
              <a:t> </a:t>
            </a:r>
            <a:r>
              <a:rPr lang="en-US" sz="1050" dirty="0"/>
              <a:t>SOURCE: NCHS, National Vital Statistics System, Mortality.</a:t>
            </a:r>
            <a:r>
              <a:rPr lang="en-US" sz="1050" b="1" dirty="0"/>
              <a:t/>
            </a:r>
            <a:br>
              <a:rPr lang="en-US" sz="1050" b="1" dirty="0"/>
            </a:br>
            <a:r>
              <a:rPr lang="en-US" sz="1050" dirty="0"/>
              <a:t/>
            </a:r>
            <a:br>
              <a:rPr lang="en-US" sz="1050" dirty="0"/>
            </a:br>
            <a:r>
              <a:rPr lang="en-US" sz="1050" dirty="0"/>
              <a:t/>
            </a:r>
            <a:br>
              <a:rPr lang="en-US" sz="1050" dirty="0"/>
            </a:br>
            <a:r>
              <a:rPr lang="en-US" sz="1050" dirty="0"/>
              <a:t/>
            </a:r>
            <a:br>
              <a:rPr lang="en-US" sz="1050" dirty="0"/>
            </a:br>
            <a:r>
              <a:rPr lang="en-US" sz="1050" dirty="0"/>
              <a:t/>
            </a:r>
            <a:br>
              <a:rPr lang="en-US" sz="1050" dirty="0"/>
            </a:br>
            <a:endParaRPr lang="en-US" sz="1050" dirty="0"/>
          </a:p>
        </p:txBody>
      </p:sp>
      <p:pic>
        <p:nvPicPr>
          <p:cNvPr id="2050" name="Picture 2" descr="igure 4 is a bar chart on the age-adjusted drug overdose death rates, 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9203" y="2035968"/>
            <a:ext cx="7055256" cy="4144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8694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4C5902-8196-3D40-B025-7C6D5285A8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The face of the opioid epidemic is changing, and not for the good….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0225C8-FE47-CC46-8A9D-3ECB72B74D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4633" y="1981201"/>
            <a:ext cx="10075084" cy="2210655"/>
          </a:xfrm>
        </p:spPr>
        <p:txBody>
          <a:bodyPr/>
          <a:lstStyle/>
          <a:p>
            <a:r>
              <a:rPr lang="en-US" dirty="0"/>
              <a:t>Between 2019 and 2020, there was almost a 30% increase in drug overdose deaths- from 72,000 to 93,000. Almost 70,000 of those deaths were from opioids. That’s 11 people dying every hour.</a:t>
            </a:r>
          </a:p>
          <a:p>
            <a:r>
              <a:rPr lang="en-US" dirty="0"/>
              <a:t>California saw a 40% rise in overdose deaths over the previous 12 months.</a:t>
            </a:r>
          </a:p>
          <a:p>
            <a:r>
              <a:rPr lang="en-US" dirty="0"/>
              <a:t>The highest number of deaths occurred in the 35-44 yr. old range.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DEEFFBA-D3B2-BB49-BEDB-4607050C18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2400" y="4149167"/>
            <a:ext cx="3916218" cy="2604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714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87EBE6-E901-CE4C-9B41-B547CAF4A6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Covid-19 and Overdoses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83F87B-387F-3148-9958-266965B4B6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Lock downs made treatment harder to get.</a:t>
            </a:r>
          </a:p>
          <a:p>
            <a:r>
              <a:rPr lang="en-US" dirty="0"/>
              <a:t>Fentanyl (50-100x stronger than heroin) was involved in 60% of deaths. It is a contaminant in meth, cocaine and heroin, as well as other drugs of abuse.</a:t>
            </a:r>
          </a:p>
          <a:p>
            <a:r>
              <a:rPr lang="en-US" dirty="0"/>
              <a:t>People are more isolated, and more often use alone.</a:t>
            </a:r>
          </a:p>
          <a:p>
            <a:r>
              <a:rPr lang="en-US" dirty="0"/>
              <a:t>Suspension of evictions, extended unemployment benefits and stimulus checks gave some more disposable income.</a:t>
            </a:r>
          </a:p>
          <a:p>
            <a:r>
              <a:rPr lang="en-US" dirty="0"/>
              <a:t>For others, loss of jobs due to the pandemic created tremendous stress, leading </a:t>
            </a:r>
            <a:r>
              <a:rPr lang="en-US"/>
              <a:t>to resumption of use.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3679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0800" y="558800"/>
            <a:ext cx="9550400" cy="574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866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0800" y="558800"/>
            <a:ext cx="9550400" cy="574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22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1000" y="571500"/>
            <a:ext cx="8890000" cy="5715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41400" y="6426200"/>
            <a:ext cx="7404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Buprenorphine Prescriptions</a:t>
            </a:r>
            <a:r>
              <a:rPr lang="en-US" sz="1400" dirty="0"/>
              <a:t>-age adjusted rate per 1,000 residents,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979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ividend">
  <a:themeElements>
    <a:clrScheme name="Dividend">
      <a:dk1>
        <a:sysClr val="windowText" lastClr="000000"/>
      </a:dk1>
      <a:lt1>
        <a:sysClr val="window" lastClr="FFFFFF"/>
      </a:lt1>
      <a:dk2>
        <a:srgbClr val="3D3D3D"/>
      </a:dk2>
      <a:lt2>
        <a:srgbClr val="EBEBEB"/>
      </a:lt2>
      <a:accent1>
        <a:srgbClr val="4D1434"/>
      </a:accent1>
      <a:accent2>
        <a:srgbClr val="903163"/>
      </a:accent2>
      <a:accent3>
        <a:srgbClr val="B2324B"/>
      </a:accent3>
      <a:accent4>
        <a:srgbClr val="969FA7"/>
      </a:accent4>
      <a:accent5>
        <a:srgbClr val="66B1CE"/>
      </a:accent5>
      <a:accent6>
        <a:srgbClr val="40619D"/>
      </a:accent6>
      <a:hlink>
        <a:srgbClr val="828282"/>
      </a:hlink>
      <a:folHlink>
        <a:srgbClr val="A5A5A5"/>
      </a:folHlink>
    </a:clrScheme>
    <a:fontScheme name="Dividend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" id="{9697A71B-4AB7-4A1A-BD5B-BB2D22835B57}" vid="{C21699FF-00E4-43C8-BBCC-D7E5536C3717}"/>
    </a:ext>
  </a:extLst>
</a:theme>
</file>

<file path=ppt/theme/theme2.xml><?xml version="1.0" encoding="utf-8"?>
<a:theme xmlns:a="http://schemas.openxmlformats.org/drawingml/2006/main" name="Advantage">
  <a:themeElements>
    <a:clrScheme name="Advantage">
      <a:dk1>
        <a:sysClr val="windowText" lastClr="000000"/>
      </a:dk1>
      <a:lt1>
        <a:sysClr val="window" lastClr="FFFFFF"/>
      </a:lt1>
      <a:dk2>
        <a:srgbClr val="2B142D"/>
      </a:dk2>
      <a:lt2>
        <a:srgbClr val="C3AFCC"/>
      </a:lt2>
      <a:accent1>
        <a:srgbClr val="663366"/>
      </a:accent1>
      <a:accent2>
        <a:srgbClr val="330F42"/>
      </a:accent2>
      <a:accent3>
        <a:srgbClr val="666699"/>
      </a:accent3>
      <a:accent4>
        <a:srgbClr val="999966"/>
      </a:accent4>
      <a:accent5>
        <a:srgbClr val="F7901E"/>
      </a:accent5>
      <a:accent6>
        <a:srgbClr val="A3A101"/>
      </a:accent6>
      <a:hlink>
        <a:srgbClr val="BC5FBC"/>
      </a:hlink>
      <a:folHlink>
        <a:srgbClr val="9775A7"/>
      </a:folHlink>
    </a:clrScheme>
    <a:fontScheme name="Advantage">
      <a:majorFont>
        <a:latin typeface="Rockwell"/>
        <a:ea typeface=""/>
        <a:cs typeface=""/>
        <a:font script="Jpan" typeface="ＭＳ ゴシック"/>
        <a:font script="Hans" typeface="宋体"/>
        <a:font script="Hant" typeface="新細明體"/>
      </a:majorFont>
      <a:minorFont>
        <a:latin typeface="Rockwell"/>
        <a:ea typeface=""/>
        <a:cs typeface=""/>
        <a:font script="Jpan" typeface="ＭＳ ゴシック"/>
        <a:font script="Hans" typeface="宋体"/>
        <a:font script="Hant" typeface="新細明體"/>
      </a:minorFont>
    </a:fontScheme>
    <a:fmtScheme name="Advantage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40000"/>
                <a:alpha val="100000"/>
                <a:satMod val="150000"/>
                <a:lumMod val="100000"/>
              </a:schemeClr>
            </a:gs>
            <a:gs pos="100000">
              <a:schemeClr val="phClr">
                <a:tint val="70000"/>
                <a:shade val="100000"/>
                <a:alpha val="100000"/>
                <a:satMod val="200000"/>
                <a:lumMod val="100000"/>
              </a:schemeClr>
            </a:gs>
          </a:gsLst>
          <a:lin ang="6000000" scaled="1"/>
        </a:gradFill>
        <a:gradFill rotWithShape="1">
          <a:gsLst>
            <a:gs pos="0">
              <a:schemeClr val="phClr">
                <a:shade val="40000"/>
                <a:alpha val="100000"/>
                <a:satMod val="150000"/>
                <a:lumMod val="100000"/>
              </a:schemeClr>
            </a:gs>
            <a:gs pos="100000">
              <a:schemeClr val="phClr">
                <a:tint val="70000"/>
                <a:shade val="100000"/>
                <a:alpha val="100000"/>
                <a:satMod val="200000"/>
                <a:lumMod val="100000"/>
              </a:schemeClr>
            </a:gs>
          </a:gsLst>
          <a:lin ang="5400000" scaled="1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FFFFFF">
                <a:alpha val="75000"/>
              </a:srgbClr>
            </a:innerShdw>
            <a:outerShdw blurRad="63500" dist="25400" dir="5400000" rotWithShape="0">
              <a:srgbClr val="808080">
                <a:alpha val="75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twoPt" dir="tl">
              <a:rot lat="0" lon="0" rev="4500000"/>
            </a:lightRig>
          </a:scene3d>
          <a:sp3d>
            <a:bevelT w="635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1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Advantage" id="{AF8A849D-79A2-8748-9D88-FBF4EE91A0A3}" vid="{568B6CB3-9F28-944A-87CC-1221A01E45FF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5EE550AA01C6B4BBF4FCF24FE3B5133" ma:contentTypeVersion="12" ma:contentTypeDescription="Create a new document." ma:contentTypeScope="" ma:versionID="dec31e66d63c5a6a60113f17eddf04bd">
  <xsd:schema xmlns:xsd="http://www.w3.org/2001/XMLSchema" xmlns:xs="http://www.w3.org/2001/XMLSchema" xmlns:p="http://schemas.microsoft.com/office/2006/metadata/properties" xmlns:ns3="81f39bef-e7e9-4702-bb21-9c02b0841447" xmlns:ns4="02920c86-9ed3-429d-9836-d705e89f9773" targetNamespace="http://schemas.microsoft.com/office/2006/metadata/properties" ma:root="true" ma:fieldsID="afe3c64eef3145b46f92febbfb672b69" ns3:_="" ns4:_="">
    <xsd:import namespace="81f39bef-e7e9-4702-bb21-9c02b0841447"/>
    <xsd:import namespace="02920c86-9ed3-429d-9836-d705e89f9773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KeyPoints" minOccurs="0"/>
                <xsd:element ref="ns4:MediaServiceKeyPoints" minOccurs="0"/>
                <xsd:element ref="ns4:MediaServiceAutoTags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1f39bef-e7e9-4702-bb21-9c02b0841447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2920c86-9ed3-429d-9836-d705e89f977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C366AC16-C374-4006-AA10-CEBF23D83EE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3AD7F83-4264-476C-BEBD-B0F39AD6377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1f39bef-e7e9-4702-bb21-9c02b0841447"/>
    <ds:schemaRef ds:uri="02920c86-9ed3-429d-9836-d705e89f977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EC53DA5-1F68-47AD-A3DC-CC11E4EB8966}">
  <ds:schemaRefs>
    <ds:schemaRef ds:uri="http://schemas.microsoft.com/office/2006/metadata/properties"/>
    <ds:schemaRef ds:uri="81f39bef-e7e9-4702-bb21-9c02b0841447"/>
    <ds:schemaRef ds:uri="http://schemas.microsoft.com/office/2006/documentManagement/types"/>
    <ds:schemaRef ds:uri="http://schemas.openxmlformats.org/package/2006/metadata/core-properties"/>
    <ds:schemaRef ds:uri="http://purl.org/dc/dcmitype/"/>
    <ds:schemaRef ds:uri="02920c86-9ed3-429d-9836-d705e89f9773"/>
    <ds:schemaRef ds:uri="http://schemas.microsoft.com/office/infopath/2007/PartnerControls"/>
    <ds:schemaRef ds:uri="http://purl.org/dc/elements/1.1/"/>
    <ds:schemaRef ds:uri="http://www.w3.org/XML/1998/namespace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TM03457464[[fn=Dividend]]</Template>
  <TotalTime>122</TotalTime>
  <Words>1342</Words>
  <Application>Microsoft Office PowerPoint</Application>
  <PresentationFormat>Widescreen</PresentationFormat>
  <Paragraphs>141</Paragraphs>
  <Slides>30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48" baseType="lpstr">
      <vt:lpstr>Arial Unicode MS</vt:lpstr>
      <vt:lpstr>ＭＳ Ｐゴシック</vt:lpstr>
      <vt:lpstr>ＭＳ Ｐゴシック</vt:lpstr>
      <vt:lpstr>Arial</vt:lpstr>
      <vt:lpstr>Bahnschrift SemiLight</vt:lpstr>
      <vt:lpstr>Baskerville</vt:lpstr>
      <vt:lpstr>Calibri</vt:lpstr>
      <vt:lpstr>century gothic</vt:lpstr>
      <vt:lpstr>Gill Sans MT</vt:lpstr>
      <vt:lpstr>Palatino</vt:lpstr>
      <vt:lpstr>Rockwell</vt:lpstr>
      <vt:lpstr>Trebuchet MS</vt:lpstr>
      <vt:lpstr>Wingdings</vt:lpstr>
      <vt:lpstr>Wingdings 2</vt:lpstr>
      <vt:lpstr>Wingdings 3</vt:lpstr>
      <vt:lpstr>Work Sans</vt:lpstr>
      <vt:lpstr>Dividend</vt:lpstr>
      <vt:lpstr>Advantage</vt:lpstr>
      <vt:lpstr>Siskiyou Opioid Safety Coalition</vt:lpstr>
      <vt:lpstr>SOSC Membership</vt:lpstr>
      <vt:lpstr>SOSC Staff</vt:lpstr>
      <vt:lpstr>  Overdoses are now the leading cause of death of           in Americans under 50 yrs. old.                      SOURCE: NCHS, National Vital Statistics System, Mortality.     </vt:lpstr>
      <vt:lpstr>The face of the opioid epidemic is changing, and not for the good….</vt:lpstr>
      <vt:lpstr>Covid-19 and Overdoses</vt:lpstr>
      <vt:lpstr>PowerPoint Presentation</vt:lpstr>
      <vt:lpstr>PowerPoint Presentation</vt:lpstr>
      <vt:lpstr>PowerPoint Presentation</vt:lpstr>
      <vt:lpstr>PowerPoint Presentation</vt:lpstr>
      <vt:lpstr>SUD Meets the Criteria for Chronic Illness</vt:lpstr>
      <vt:lpstr>Relapse rates in chronic diseases</vt:lpstr>
      <vt:lpstr>Key Points to Understanding Opioid Addiction</vt:lpstr>
      <vt:lpstr>Drugs of abuse change how your brain looks and how it works.</vt:lpstr>
      <vt:lpstr>                         Neurotransmission</vt:lpstr>
      <vt:lpstr>This is your brain…this is your brain on drugs.</vt:lpstr>
      <vt:lpstr>PowerPoint Presentation</vt:lpstr>
      <vt:lpstr>Stigma</vt:lpstr>
      <vt:lpstr>Stigma</vt:lpstr>
      <vt:lpstr>Implicit Bias</vt:lpstr>
      <vt:lpstr>  </vt:lpstr>
      <vt:lpstr>Imagine.......</vt:lpstr>
      <vt:lpstr>SOSC</vt:lpstr>
      <vt:lpstr>Use First-Person Language</vt:lpstr>
      <vt:lpstr>Help Eliminate Stigma</vt:lpstr>
      <vt:lpstr>Harm Reduction</vt:lpstr>
      <vt:lpstr>PowerPoint Presentation</vt:lpstr>
      <vt:lpstr>Examples of Harm Reduction</vt:lpstr>
      <vt:lpstr>SOSC Website</vt:lpstr>
      <vt:lpstr>SOSC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sosc</dc:title>
  <dc:creator>User</dc:creator>
  <cp:lastModifiedBy>Wendy Winningham</cp:lastModifiedBy>
  <cp:revision>344</cp:revision>
  <dcterms:created xsi:type="dcterms:W3CDTF">2021-05-12T17:09:42Z</dcterms:created>
  <dcterms:modified xsi:type="dcterms:W3CDTF">2021-07-26T17:03:17Z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0x01010005EE550AA01C6B4BBF4FCF24FE3B5133</vt:lpwstr>
  </property>
</Properties>
</file>