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4" r:id="rId7"/>
    <p:sldId id="261" r:id="rId8"/>
    <p:sldId id="266" r:id="rId9"/>
    <p:sldId id="262" r:id="rId10"/>
    <p:sldId id="265" r:id="rId11"/>
    <p:sldId id="267" r:id="rId12"/>
    <p:sldId id="268" r:id="rId13"/>
    <p:sldId id="269" r:id="rId14"/>
    <p:sldId id="270" r:id="rId15"/>
    <p:sldId id="263"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102"/>
      </p:cViewPr>
      <p:guideLst>
        <p:guide orient="horz" pos="2160"/>
        <p:guide pos="2880"/>
      </p:guideLst>
    </p:cSldViewPr>
  </p:slideViewPr>
  <p:notesTextViewPr>
    <p:cViewPr>
      <p:scale>
        <a:sx n="1" d="1"/>
        <a:sy n="1" d="1"/>
      </p:scale>
      <p:origin x="0" y="0"/>
    </p:cViewPr>
  </p:notesTextViewPr>
  <p:sorterViewPr>
    <p:cViewPr>
      <p:scale>
        <a:sx n="100" d="100"/>
        <a:sy n="100" d="100"/>
      </p:scale>
      <p:origin x="0" y="196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106D71A-5E0F-4570-812D-FA68805FA4CF}" type="datetimeFigureOut">
              <a:rPr lang="en-US" smtClean="0"/>
              <a:pPr/>
              <a:t>8/25/2020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BE75085-B9C4-46A5-9E06-3E26C8DC1B56}" type="slidenum">
              <a:rPr lang="en-US" smtClean="0"/>
              <a:pPr/>
              <a:t>‹#›</a:t>
            </a:fld>
            <a:endParaRPr lang="en-US" dirty="0"/>
          </a:p>
        </p:txBody>
      </p:sp>
    </p:spTree>
    <p:extLst>
      <p:ext uri="{BB962C8B-B14F-4D97-AF65-F5344CB8AC3E}">
        <p14:creationId xmlns:p14="http://schemas.microsoft.com/office/powerpoint/2010/main" val="1962517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06D71A-5E0F-4570-812D-FA68805FA4CF}" type="datetimeFigureOut">
              <a:rPr lang="en-US" smtClean="0"/>
              <a:pPr/>
              <a:t>8/25/2020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BE75085-B9C4-46A5-9E06-3E26C8DC1B56}" type="slidenum">
              <a:rPr lang="en-US" smtClean="0"/>
              <a:pPr/>
              <a:t>‹#›</a:t>
            </a:fld>
            <a:endParaRPr lang="en-US" dirty="0"/>
          </a:p>
        </p:txBody>
      </p:sp>
    </p:spTree>
    <p:extLst>
      <p:ext uri="{BB962C8B-B14F-4D97-AF65-F5344CB8AC3E}">
        <p14:creationId xmlns:p14="http://schemas.microsoft.com/office/powerpoint/2010/main" val="1863089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06D71A-5E0F-4570-812D-FA68805FA4CF}" type="datetimeFigureOut">
              <a:rPr lang="en-US" smtClean="0"/>
              <a:pPr/>
              <a:t>8/25/2020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BE75085-B9C4-46A5-9E06-3E26C8DC1B56}" type="slidenum">
              <a:rPr lang="en-US" smtClean="0"/>
              <a:pPr/>
              <a:t>‹#›</a:t>
            </a:fld>
            <a:endParaRPr lang="en-US" dirty="0"/>
          </a:p>
        </p:txBody>
      </p:sp>
    </p:spTree>
    <p:extLst>
      <p:ext uri="{BB962C8B-B14F-4D97-AF65-F5344CB8AC3E}">
        <p14:creationId xmlns:p14="http://schemas.microsoft.com/office/powerpoint/2010/main" val="3391237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106D71A-5E0F-4570-812D-FA68805FA4CF}" type="datetimeFigureOut">
              <a:rPr lang="en-US" smtClean="0"/>
              <a:pPr/>
              <a:t>8/25/2020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BE75085-B9C4-46A5-9E06-3E26C8DC1B56}" type="slidenum">
              <a:rPr lang="en-US" smtClean="0"/>
              <a:pPr/>
              <a:t>‹#›</a:t>
            </a:fld>
            <a:endParaRPr lang="en-US" dirty="0"/>
          </a:p>
        </p:txBody>
      </p:sp>
    </p:spTree>
    <p:extLst>
      <p:ext uri="{BB962C8B-B14F-4D97-AF65-F5344CB8AC3E}">
        <p14:creationId xmlns:p14="http://schemas.microsoft.com/office/powerpoint/2010/main" val="710358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106D71A-5E0F-4570-812D-FA68805FA4CF}" type="datetimeFigureOut">
              <a:rPr lang="en-US" smtClean="0"/>
              <a:pPr/>
              <a:t>8/25/2020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BE75085-B9C4-46A5-9E06-3E26C8DC1B56}" type="slidenum">
              <a:rPr lang="en-US" smtClean="0"/>
              <a:pPr/>
              <a:t>‹#›</a:t>
            </a:fld>
            <a:endParaRPr lang="en-US" dirty="0"/>
          </a:p>
        </p:txBody>
      </p:sp>
    </p:spTree>
    <p:extLst>
      <p:ext uri="{BB962C8B-B14F-4D97-AF65-F5344CB8AC3E}">
        <p14:creationId xmlns:p14="http://schemas.microsoft.com/office/powerpoint/2010/main" val="2752909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106D71A-5E0F-4570-812D-FA68805FA4CF}" type="datetimeFigureOut">
              <a:rPr lang="en-US" smtClean="0"/>
              <a:pPr/>
              <a:t>8/25/2020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BE75085-B9C4-46A5-9E06-3E26C8DC1B56}" type="slidenum">
              <a:rPr lang="en-US" smtClean="0"/>
              <a:pPr/>
              <a:t>‹#›</a:t>
            </a:fld>
            <a:endParaRPr lang="en-US" dirty="0"/>
          </a:p>
        </p:txBody>
      </p:sp>
    </p:spTree>
    <p:extLst>
      <p:ext uri="{BB962C8B-B14F-4D97-AF65-F5344CB8AC3E}">
        <p14:creationId xmlns:p14="http://schemas.microsoft.com/office/powerpoint/2010/main" val="2639988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06D71A-5E0F-4570-812D-FA68805FA4CF}" type="datetimeFigureOut">
              <a:rPr lang="en-US" smtClean="0"/>
              <a:pPr/>
              <a:t>8/25/2020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BE75085-B9C4-46A5-9E06-3E26C8DC1B56}" type="slidenum">
              <a:rPr lang="en-US" smtClean="0"/>
              <a:pPr/>
              <a:t>‹#›</a:t>
            </a:fld>
            <a:endParaRPr lang="en-US" dirty="0"/>
          </a:p>
        </p:txBody>
      </p:sp>
    </p:spTree>
    <p:extLst>
      <p:ext uri="{BB962C8B-B14F-4D97-AF65-F5344CB8AC3E}">
        <p14:creationId xmlns:p14="http://schemas.microsoft.com/office/powerpoint/2010/main" val="736132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06D71A-5E0F-4570-812D-FA68805FA4CF}" type="datetimeFigureOut">
              <a:rPr lang="en-US" smtClean="0"/>
              <a:pPr/>
              <a:t>8/25/2020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BE75085-B9C4-46A5-9E06-3E26C8DC1B56}" type="slidenum">
              <a:rPr lang="en-US" smtClean="0"/>
              <a:pPr/>
              <a:t>‹#›</a:t>
            </a:fld>
            <a:endParaRPr lang="en-US" dirty="0"/>
          </a:p>
        </p:txBody>
      </p:sp>
    </p:spTree>
    <p:extLst>
      <p:ext uri="{BB962C8B-B14F-4D97-AF65-F5344CB8AC3E}">
        <p14:creationId xmlns:p14="http://schemas.microsoft.com/office/powerpoint/2010/main" val="1011134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06D71A-5E0F-4570-812D-FA68805FA4CF}" type="datetimeFigureOut">
              <a:rPr lang="en-US" smtClean="0"/>
              <a:pPr/>
              <a:t>8/25/2020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BE75085-B9C4-46A5-9E06-3E26C8DC1B56}" type="slidenum">
              <a:rPr lang="en-US" smtClean="0"/>
              <a:pPr/>
              <a:t>‹#›</a:t>
            </a:fld>
            <a:endParaRPr lang="en-US" dirty="0"/>
          </a:p>
        </p:txBody>
      </p:sp>
    </p:spTree>
    <p:extLst>
      <p:ext uri="{BB962C8B-B14F-4D97-AF65-F5344CB8AC3E}">
        <p14:creationId xmlns:p14="http://schemas.microsoft.com/office/powerpoint/2010/main" val="2736483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06D71A-5E0F-4570-812D-FA68805FA4CF}" type="datetimeFigureOut">
              <a:rPr lang="en-US" smtClean="0"/>
              <a:pPr/>
              <a:t>8/25/2020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BE75085-B9C4-46A5-9E06-3E26C8DC1B56}" type="slidenum">
              <a:rPr lang="en-US" smtClean="0"/>
              <a:pPr/>
              <a:t>‹#›</a:t>
            </a:fld>
            <a:endParaRPr lang="en-US" dirty="0"/>
          </a:p>
        </p:txBody>
      </p:sp>
    </p:spTree>
    <p:extLst>
      <p:ext uri="{BB962C8B-B14F-4D97-AF65-F5344CB8AC3E}">
        <p14:creationId xmlns:p14="http://schemas.microsoft.com/office/powerpoint/2010/main" val="3442028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06D71A-5E0F-4570-812D-FA68805FA4CF}" type="datetimeFigureOut">
              <a:rPr lang="en-US" smtClean="0"/>
              <a:pPr/>
              <a:t>8/25/2020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BE75085-B9C4-46A5-9E06-3E26C8DC1B56}" type="slidenum">
              <a:rPr lang="en-US" smtClean="0"/>
              <a:pPr/>
              <a:t>‹#›</a:t>
            </a:fld>
            <a:endParaRPr lang="en-US" dirty="0"/>
          </a:p>
        </p:txBody>
      </p:sp>
    </p:spTree>
    <p:extLst>
      <p:ext uri="{BB962C8B-B14F-4D97-AF65-F5344CB8AC3E}">
        <p14:creationId xmlns:p14="http://schemas.microsoft.com/office/powerpoint/2010/main" val="3899336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06D71A-5E0F-4570-812D-FA68805FA4CF}" type="datetimeFigureOut">
              <a:rPr lang="en-US" smtClean="0"/>
              <a:pPr/>
              <a:t>8/25/2020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E75085-B9C4-46A5-9E06-3E26C8DC1B56}" type="slidenum">
              <a:rPr lang="en-US" smtClean="0"/>
              <a:pPr/>
              <a:t>‹#›</a:t>
            </a:fld>
            <a:endParaRPr lang="en-US" dirty="0"/>
          </a:p>
        </p:txBody>
      </p:sp>
    </p:spTree>
    <p:extLst>
      <p:ext uri="{BB962C8B-B14F-4D97-AF65-F5344CB8AC3E}">
        <p14:creationId xmlns:p14="http://schemas.microsoft.com/office/powerpoint/2010/main" val="13291909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47800"/>
          </a:xfrm>
        </p:spPr>
        <p:txBody>
          <a:bodyPr>
            <a:normAutofit fontScale="90000"/>
          </a:bodyPr>
          <a:lstStyle/>
          <a:p>
            <a:r>
              <a:rPr lang="en-US" sz="3200" dirty="0" smtClean="0"/>
              <a:t>Siskiyou County Sheriff’s Office</a:t>
            </a:r>
            <a:br>
              <a:rPr lang="en-US" sz="3200" dirty="0" smtClean="0"/>
            </a:br>
            <a:r>
              <a:rPr lang="en-US" dirty="0" smtClean="0"/>
              <a:t>Veterans’ Service Office Overview</a:t>
            </a:r>
            <a:endParaRPr lang="en-US" dirty="0"/>
          </a:p>
        </p:txBody>
      </p:sp>
      <p:sp>
        <p:nvSpPr>
          <p:cNvPr id="3" name="Subtitle 2"/>
          <p:cNvSpPr>
            <a:spLocks noGrp="1"/>
          </p:cNvSpPr>
          <p:nvPr>
            <p:ph type="subTitle" idx="1"/>
          </p:nvPr>
        </p:nvSpPr>
        <p:spPr/>
        <p:txBody>
          <a:bodyPr>
            <a:normAutofit fontScale="85000" lnSpcReduction="20000"/>
          </a:bodyPr>
          <a:lstStyle/>
          <a:p>
            <a:endParaRPr lang="en-US" sz="2800" dirty="0" smtClean="0"/>
          </a:p>
          <a:p>
            <a:r>
              <a:rPr lang="en-US" sz="2800" b="1" dirty="0" smtClean="0"/>
              <a:t>Thomas Jackson, Veterans’ Service Officer</a:t>
            </a:r>
          </a:p>
          <a:p>
            <a:r>
              <a:rPr lang="en-US" sz="2800" dirty="0"/>
              <a:t>&amp;</a:t>
            </a:r>
            <a:endParaRPr lang="en-US" sz="2800" dirty="0" smtClean="0"/>
          </a:p>
          <a:p>
            <a:r>
              <a:rPr lang="en-US" sz="2600" b="1" dirty="0" smtClean="0"/>
              <a:t>Sheriff Jon E. Lopey</a:t>
            </a:r>
          </a:p>
          <a:p>
            <a:r>
              <a:rPr lang="en-US" sz="1800" b="1" dirty="0" smtClean="0"/>
              <a:t>August 7, 2020</a:t>
            </a:r>
            <a:endParaRPr lang="en-US" sz="1800" b="1"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52669" y="2209800"/>
            <a:ext cx="1971675" cy="1619250"/>
          </a:xfrm>
          <a:prstGeom prst="rect">
            <a:avLst/>
          </a:prstGeom>
        </p:spPr>
      </p:pic>
    </p:spTree>
    <p:extLst>
      <p:ext uri="{BB962C8B-B14F-4D97-AF65-F5344CB8AC3E}">
        <p14:creationId xmlns:p14="http://schemas.microsoft.com/office/powerpoint/2010/main" val="2584442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Workload &amp; Revenue</a:t>
            </a:r>
            <a:endParaRPr lang="en-US" dirty="0"/>
          </a:p>
        </p:txBody>
      </p:sp>
      <p:sp>
        <p:nvSpPr>
          <p:cNvPr id="3" name="Content Placeholder 2"/>
          <p:cNvSpPr>
            <a:spLocks noGrp="1"/>
          </p:cNvSpPr>
          <p:nvPr>
            <p:ph idx="1"/>
          </p:nvPr>
        </p:nvSpPr>
        <p:spPr>
          <a:xfrm>
            <a:off x="527050" y="1600200"/>
            <a:ext cx="8229600" cy="4525963"/>
          </a:xfrm>
        </p:spPr>
        <p:txBody>
          <a:bodyPr>
            <a:normAutofit/>
          </a:bodyPr>
          <a:lstStyle/>
          <a:p>
            <a:r>
              <a:rPr lang="en-US" dirty="0" smtClean="0"/>
              <a:t>January through December 2019</a:t>
            </a:r>
          </a:p>
          <a:p>
            <a:pPr marL="0" indent="0">
              <a:buNone/>
            </a:pPr>
            <a:r>
              <a:rPr lang="en-US" dirty="0" smtClean="0"/>
              <a:t>    Retroactive Benefits - $1,151,019.60</a:t>
            </a:r>
          </a:p>
          <a:p>
            <a:pPr marL="0" indent="0">
              <a:buNone/>
            </a:pPr>
            <a:r>
              <a:rPr lang="en-US" dirty="0" smtClean="0"/>
              <a:t>    Monthly Benefits – $906,125.88</a:t>
            </a:r>
          </a:p>
          <a:p>
            <a:pPr marL="0" indent="0">
              <a:buNone/>
            </a:pPr>
            <a:r>
              <a:rPr lang="en-US" dirty="0"/>
              <a:t> </a:t>
            </a:r>
            <a:r>
              <a:rPr lang="en-US" dirty="0" smtClean="0"/>
              <a:t>   Lump Sum Benefits - $4,280.00</a:t>
            </a:r>
          </a:p>
          <a:p>
            <a:pPr marL="0" indent="0">
              <a:buNone/>
            </a:pPr>
            <a:r>
              <a:rPr lang="en-US" dirty="0"/>
              <a:t> </a:t>
            </a:r>
            <a:r>
              <a:rPr lang="en-US" dirty="0" smtClean="0"/>
              <a:t>   Total Benefits - $2,061,425.40</a:t>
            </a:r>
          </a:p>
          <a:p>
            <a:pPr marL="0" indent="0">
              <a:buNone/>
            </a:pPr>
            <a:r>
              <a:rPr lang="en-US" dirty="0"/>
              <a:t> </a:t>
            </a:r>
            <a:r>
              <a:rPr lang="en-US" dirty="0" smtClean="0"/>
              <a:t>   Claims Pending Decision: 160</a:t>
            </a:r>
          </a:p>
          <a:p>
            <a:pPr marL="0" indent="0">
              <a:buNone/>
            </a:pPr>
            <a:endParaRPr lang="en-US" dirty="0" smtClean="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15200" y="37742"/>
            <a:ext cx="977900" cy="1471177"/>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 y="152875"/>
            <a:ext cx="838200" cy="1318302"/>
          </a:xfrm>
          <a:prstGeom prst="rect">
            <a:avLst/>
          </a:prstGeom>
        </p:spPr>
      </p:pic>
    </p:spTree>
    <p:extLst>
      <p:ext uri="{BB962C8B-B14F-4D97-AF65-F5344CB8AC3E}">
        <p14:creationId xmlns:p14="http://schemas.microsoft.com/office/powerpoint/2010/main" val="11982990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5400"/>
            <a:ext cx="8229600" cy="152400"/>
          </a:xfrm>
        </p:spPr>
        <p:txBody>
          <a:bodyPr>
            <a:normAutofit fontScale="90000"/>
          </a:bodyPr>
          <a:lstStyle/>
          <a:p>
            <a:r>
              <a:rPr lang="en-US" dirty="0" smtClean="0"/>
              <a:t/>
            </a:r>
            <a:br>
              <a:rPr lang="en-US" dirty="0" smtClean="0"/>
            </a:br>
            <a:r>
              <a:rPr lang="en-US" dirty="0"/>
              <a:t/>
            </a:r>
            <a:br>
              <a:rPr lang="en-US" dirty="0"/>
            </a:br>
            <a:r>
              <a:rPr lang="en-US" dirty="0" smtClean="0"/>
              <a:t>The money that is awarded to our veterans and dependents is “Tax Free”.</a:t>
            </a:r>
            <a:br>
              <a:rPr lang="en-US" dirty="0" smtClean="0"/>
            </a:br>
            <a:r>
              <a:rPr lang="en-US" dirty="0" smtClean="0"/>
              <a:t>It helps to improve their quality of life, and the majority of the money earned is spent in our local community generating revenue for our cities and our county.</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200400" y="4800600"/>
            <a:ext cx="2895600" cy="1880903"/>
          </a:xfrm>
        </p:spPr>
      </p:pic>
    </p:spTree>
    <p:extLst>
      <p:ext uri="{BB962C8B-B14F-4D97-AF65-F5344CB8AC3E}">
        <p14:creationId xmlns:p14="http://schemas.microsoft.com/office/powerpoint/2010/main" val="5863082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Major </a:t>
            </a:r>
            <a:br>
              <a:rPr lang="en-US" dirty="0" smtClean="0"/>
            </a:br>
            <a:r>
              <a:rPr lang="en-US" dirty="0" smtClean="0"/>
              <a:t>Accomplishments</a:t>
            </a:r>
            <a:endParaRPr lang="en-US" dirty="0"/>
          </a:p>
        </p:txBody>
      </p:sp>
      <p:sp>
        <p:nvSpPr>
          <p:cNvPr id="3" name="Content Placeholder 2"/>
          <p:cNvSpPr>
            <a:spLocks noGrp="1"/>
          </p:cNvSpPr>
          <p:nvPr>
            <p:ph idx="1"/>
          </p:nvPr>
        </p:nvSpPr>
        <p:spPr>
          <a:xfrm>
            <a:off x="512805" y="1659522"/>
            <a:ext cx="8229600" cy="4525963"/>
          </a:xfrm>
        </p:spPr>
        <p:txBody>
          <a:bodyPr>
            <a:normAutofit fontScale="92500" lnSpcReduction="20000"/>
          </a:bodyPr>
          <a:lstStyle/>
          <a:p>
            <a:r>
              <a:rPr lang="en-US" dirty="0" smtClean="0"/>
              <a:t>Office Workload 2019</a:t>
            </a:r>
          </a:p>
          <a:p>
            <a:pPr lvl="1"/>
            <a:r>
              <a:rPr lang="en-US" dirty="0" smtClean="0"/>
              <a:t>Lobby/Reception – 1,534</a:t>
            </a:r>
          </a:p>
          <a:p>
            <a:pPr lvl="1"/>
            <a:r>
              <a:rPr lang="en-US" dirty="0" smtClean="0"/>
              <a:t>Walk Ins – 210</a:t>
            </a:r>
          </a:p>
          <a:p>
            <a:pPr lvl="1"/>
            <a:r>
              <a:rPr lang="en-US" dirty="0" smtClean="0"/>
              <a:t>Scheduled Appointments – 1,006</a:t>
            </a:r>
          </a:p>
          <a:p>
            <a:pPr lvl="1"/>
            <a:r>
              <a:rPr lang="en-US" dirty="0" smtClean="0"/>
              <a:t>Total: 2,750 People Contacted</a:t>
            </a:r>
          </a:p>
          <a:p>
            <a:pPr lvl="1"/>
            <a:r>
              <a:rPr lang="en-US" dirty="0" smtClean="0"/>
              <a:t>Outreach – Mt. Shasta, Happy Camp and Dorris – 201 People Contacted</a:t>
            </a:r>
          </a:p>
          <a:p>
            <a:pPr lvl="1"/>
            <a:r>
              <a:rPr lang="en-US" dirty="0" smtClean="0"/>
              <a:t>Redding Veterans Resource Center – Homeless Veteran Outreach</a:t>
            </a:r>
          </a:p>
          <a:p>
            <a:pPr lvl="1"/>
            <a:r>
              <a:rPr lang="en-US" dirty="0" smtClean="0"/>
              <a:t>Siskiyou County Veterans Service Office now </a:t>
            </a:r>
            <a:r>
              <a:rPr lang="en-US" smtClean="0"/>
              <a:t>on Facebook.</a:t>
            </a:r>
            <a:endParaRPr lang="en-US" dirty="0" smtClean="0"/>
          </a:p>
          <a:p>
            <a:pPr lvl="1"/>
            <a:endParaRPr lang="en-US" dirty="0" smtClean="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4200" y="304800"/>
            <a:ext cx="1828800" cy="1301496"/>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251573"/>
            <a:ext cx="1600200" cy="1407949"/>
          </a:xfrm>
          <a:prstGeom prst="rect">
            <a:avLst/>
          </a:prstGeom>
        </p:spPr>
      </p:pic>
    </p:spTree>
    <p:extLst>
      <p:ext uri="{BB962C8B-B14F-4D97-AF65-F5344CB8AC3E}">
        <p14:creationId xmlns:p14="http://schemas.microsoft.com/office/powerpoint/2010/main" val="15999261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Additional Accomplishments</a:t>
            </a:r>
            <a:endParaRPr lang="en-US" b="1" dirty="0"/>
          </a:p>
        </p:txBody>
      </p:sp>
      <p:sp>
        <p:nvSpPr>
          <p:cNvPr id="3" name="Content Placeholder 2"/>
          <p:cNvSpPr>
            <a:spLocks noGrp="1"/>
          </p:cNvSpPr>
          <p:nvPr>
            <p:ph idx="1"/>
          </p:nvPr>
        </p:nvSpPr>
        <p:spPr>
          <a:xfrm>
            <a:off x="457200" y="1676400"/>
            <a:ext cx="8229600" cy="4525963"/>
          </a:xfrm>
        </p:spPr>
        <p:txBody>
          <a:bodyPr>
            <a:normAutofit/>
          </a:bodyPr>
          <a:lstStyle/>
          <a:p>
            <a:endParaRPr lang="en-US" dirty="0" smtClean="0"/>
          </a:p>
          <a:p>
            <a:r>
              <a:rPr lang="en-US" dirty="0" smtClean="0"/>
              <a:t>Other Outreach Events Attended:</a:t>
            </a:r>
          </a:p>
          <a:p>
            <a:r>
              <a:rPr lang="en-US" dirty="0" smtClean="0"/>
              <a:t>Fort Jones Christmas Parade</a:t>
            </a:r>
          </a:p>
          <a:p>
            <a:r>
              <a:rPr lang="en-US" dirty="0" smtClean="0"/>
              <a:t>Marine Corps Toys for Tots</a:t>
            </a:r>
          </a:p>
          <a:p>
            <a:r>
              <a:rPr lang="en-US" dirty="0" smtClean="0"/>
              <a:t>Dunsmuir Community Resource Center Holiday Food Giveaway</a:t>
            </a:r>
          </a:p>
          <a:p>
            <a:r>
              <a:rPr lang="en-US" dirty="0" smtClean="0"/>
              <a:t>Yreka Elks Veterans Day Dinner – Guest Speaker.</a:t>
            </a:r>
          </a:p>
          <a:p>
            <a:pPr marL="0" indent="0">
              <a:buNone/>
            </a:pPr>
            <a:endParaRPr lang="en-US" dirty="0" smtClean="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67786" y="1066800"/>
            <a:ext cx="2159000" cy="1219200"/>
          </a:xfrm>
          <a:prstGeom prst="rect">
            <a:avLst/>
          </a:prstGeom>
        </p:spPr>
      </p:pic>
    </p:spTree>
    <p:extLst>
      <p:ext uri="{BB962C8B-B14F-4D97-AF65-F5344CB8AC3E}">
        <p14:creationId xmlns:p14="http://schemas.microsoft.com/office/powerpoint/2010/main" val="15877595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1275" y="274638"/>
            <a:ext cx="8229600" cy="1143000"/>
          </a:xfrm>
        </p:spPr>
        <p:txBody>
          <a:bodyPr>
            <a:normAutofit fontScale="90000"/>
          </a:bodyPr>
          <a:lstStyle/>
          <a:p>
            <a:r>
              <a:rPr lang="en-US" dirty="0" smtClean="0"/>
              <a:t/>
            </a:r>
            <a:br>
              <a:rPr lang="en-US" dirty="0" smtClean="0"/>
            </a:br>
            <a:r>
              <a:rPr lang="en-US" dirty="0" smtClean="0"/>
              <a:t>Outreach Events Continued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Living Memorial Sculpture Garden Veterans Day and Memorial Day Celebrations</a:t>
            </a:r>
          </a:p>
          <a:p>
            <a:r>
              <a:rPr lang="en-US" dirty="0" smtClean="0"/>
              <a:t>Evergreen Memorial Veterans Day and Memorial Day Celebrations</a:t>
            </a:r>
          </a:p>
          <a:p>
            <a:r>
              <a:rPr lang="en-US" dirty="0" smtClean="0"/>
              <a:t>Mt. Shasta Elks Veterans Day Dinner</a:t>
            </a:r>
          </a:p>
          <a:p>
            <a:r>
              <a:rPr lang="en-US" dirty="0" smtClean="0"/>
              <a:t>Yreka Health Fair</a:t>
            </a:r>
          </a:p>
          <a:p>
            <a:r>
              <a:rPr lang="en-US" dirty="0" smtClean="0"/>
              <a:t>Siskiyou County Fair</a:t>
            </a:r>
          </a:p>
          <a:p>
            <a:r>
              <a:rPr lang="en-US" dirty="0" smtClean="0"/>
              <a:t>Siskiyou County Veterans Commission Car Show</a:t>
            </a:r>
          </a:p>
          <a:p>
            <a:r>
              <a:rPr lang="en-US" dirty="0" smtClean="0"/>
              <a:t>American Legion Bingo Night – Fund Raiser</a:t>
            </a:r>
            <a:endParaRPr lang="en-US" dirty="0"/>
          </a:p>
        </p:txBody>
      </p:sp>
    </p:spTree>
    <p:extLst>
      <p:ext uri="{BB962C8B-B14F-4D97-AF65-F5344CB8AC3E}">
        <p14:creationId xmlns:p14="http://schemas.microsoft.com/office/powerpoint/2010/main" val="18827050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Outreach Events Continued</a:t>
            </a:r>
            <a:endParaRPr lang="en-US" dirty="0"/>
          </a:p>
        </p:txBody>
      </p:sp>
      <p:sp>
        <p:nvSpPr>
          <p:cNvPr id="3" name="Content Placeholder 2"/>
          <p:cNvSpPr>
            <a:spLocks noGrp="1"/>
          </p:cNvSpPr>
          <p:nvPr>
            <p:ph idx="1"/>
          </p:nvPr>
        </p:nvSpPr>
        <p:spPr/>
        <p:txBody>
          <a:bodyPr/>
          <a:lstStyle/>
          <a:p>
            <a:r>
              <a:rPr lang="en-US" dirty="0" smtClean="0"/>
              <a:t>Mt. Shasta Memorial Day Ceremony</a:t>
            </a:r>
          </a:p>
          <a:p>
            <a:r>
              <a:rPr lang="en-US" dirty="0" smtClean="0"/>
              <a:t>Rain Rock Casino Memorial Day Car Show</a:t>
            </a:r>
          </a:p>
          <a:p>
            <a:r>
              <a:rPr lang="en-US" dirty="0" smtClean="0"/>
              <a:t>SCVLC Armed Forces Day Celebration</a:t>
            </a:r>
          </a:p>
          <a:p>
            <a:r>
              <a:rPr lang="en-US" dirty="0" smtClean="0"/>
              <a:t>2019 Senior Services and Fraud Prevention Fair.</a:t>
            </a:r>
          </a:p>
          <a:p>
            <a:r>
              <a:rPr lang="en-US" dirty="0" smtClean="0"/>
              <a:t>SCVLC Welcome Home Vietnam Veterans Day Celebration</a:t>
            </a:r>
            <a:endParaRPr lang="en-US" dirty="0"/>
          </a:p>
        </p:txBody>
      </p:sp>
    </p:spTree>
    <p:extLst>
      <p:ext uri="{BB962C8B-B14F-4D97-AF65-F5344CB8AC3E}">
        <p14:creationId xmlns:p14="http://schemas.microsoft.com/office/powerpoint/2010/main" val="24480245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Organizations</a:t>
            </a:r>
            <a:endParaRPr lang="en-US" dirty="0"/>
          </a:p>
        </p:txBody>
      </p:sp>
      <p:sp>
        <p:nvSpPr>
          <p:cNvPr id="3" name="Content Placeholder 2"/>
          <p:cNvSpPr>
            <a:spLocks noGrp="1"/>
          </p:cNvSpPr>
          <p:nvPr>
            <p:ph idx="1"/>
          </p:nvPr>
        </p:nvSpPr>
        <p:spPr/>
        <p:txBody>
          <a:bodyPr/>
          <a:lstStyle/>
          <a:p>
            <a:r>
              <a:rPr lang="en-US" dirty="0" smtClean="0"/>
              <a:t>California Association of County Veterans Service Officers</a:t>
            </a:r>
          </a:p>
          <a:p>
            <a:r>
              <a:rPr lang="en-US" dirty="0" smtClean="0"/>
              <a:t>National Association of County Veterans Service Officers</a:t>
            </a:r>
          </a:p>
          <a:p>
            <a:r>
              <a:rPr lang="en-US" dirty="0" smtClean="0"/>
              <a:t>Current Vice Chair of the Siskiyou County Veterans Leadership Council</a:t>
            </a:r>
          </a:p>
          <a:p>
            <a:endParaRPr lang="en-US" dirty="0"/>
          </a:p>
        </p:txBody>
      </p:sp>
    </p:spTree>
    <p:extLst>
      <p:ext uri="{BB962C8B-B14F-4D97-AF65-F5344CB8AC3E}">
        <p14:creationId xmlns:p14="http://schemas.microsoft.com/office/powerpoint/2010/main" val="9628116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Shortfalls</a:t>
            </a:r>
            <a:endParaRPr lang="en-US" dirty="0"/>
          </a:p>
        </p:txBody>
      </p:sp>
      <p:sp>
        <p:nvSpPr>
          <p:cNvPr id="3" name="Content Placeholder 2"/>
          <p:cNvSpPr>
            <a:spLocks noGrp="1"/>
          </p:cNvSpPr>
          <p:nvPr>
            <p:ph idx="1"/>
          </p:nvPr>
        </p:nvSpPr>
        <p:spPr>
          <a:xfrm>
            <a:off x="457200" y="1733550"/>
            <a:ext cx="8229600" cy="4514850"/>
          </a:xfrm>
        </p:spPr>
        <p:txBody>
          <a:bodyPr>
            <a:normAutofit/>
          </a:bodyPr>
          <a:lstStyle/>
          <a:p>
            <a:r>
              <a:rPr lang="en-US" dirty="0" smtClean="0"/>
              <a:t>We are currently in the process of hiring a Veterans Service Representative.</a:t>
            </a:r>
          </a:p>
          <a:p>
            <a:r>
              <a:rPr lang="en-US" dirty="0" smtClean="0"/>
              <a:t>We are still having issues assisting our Homeless Veteran Population. I have been working with the Redding Veterans Resource Center to deal with these issues.</a:t>
            </a:r>
          </a:p>
          <a:p>
            <a:pPr marL="0" indent="0">
              <a:buNone/>
            </a:pPr>
            <a:endParaRPr lang="en-US" dirty="0" smtClean="0"/>
          </a:p>
          <a:p>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84980" y="0"/>
            <a:ext cx="2638425" cy="1733550"/>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0"/>
            <a:ext cx="1295400" cy="1733550"/>
          </a:xfrm>
          <a:prstGeom prst="rect">
            <a:avLst/>
          </a:prstGeom>
        </p:spPr>
      </p:pic>
    </p:spTree>
    <p:extLst>
      <p:ext uri="{BB962C8B-B14F-4D97-AF65-F5344CB8AC3E}">
        <p14:creationId xmlns:p14="http://schemas.microsoft.com/office/powerpoint/2010/main" val="11714310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2400" y="152400"/>
            <a:ext cx="8991600" cy="1446550"/>
          </a:xfrm>
          <a:prstGeom prst="rect">
            <a:avLst/>
          </a:prstGeom>
          <a:noFill/>
        </p:spPr>
        <p:txBody>
          <a:bodyPr wrap="square" rtlCol="0">
            <a:spAutoFit/>
          </a:bodyPr>
          <a:lstStyle/>
          <a:p>
            <a:pPr algn="ctr"/>
            <a:r>
              <a:rPr lang="en-US" sz="4400" dirty="0" smtClean="0"/>
              <a:t>Accreditation and Education Requirements</a:t>
            </a:r>
            <a:endParaRPr lang="en-US" sz="4400" dirty="0"/>
          </a:p>
        </p:txBody>
      </p:sp>
      <p:sp>
        <p:nvSpPr>
          <p:cNvPr id="4" name="TextBox 3"/>
          <p:cNvSpPr txBox="1"/>
          <p:nvPr/>
        </p:nvSpPr>
        <p:spPr>
          <a:xfrm>
            <a:off x="76200" y="1752600"/>
            <a:ext cx="9067800" cy="5509200"/>
          </a:xfrm>
          <a:prstGeom prst="rect">
            <a:avLst/>
          </a:prstGeom>
          <a:noFill/>
        </p:spPr>
        <p:txBody>
          <a:bodyPr wrap="square" rtlCol="0">
            <a:spAutoFit/>
          </a:bodyPr>
          <a:lstStyle/>
          <a:p>
            <a:r>
              <a:rPr lang="en-US" sz="3200" dirty="0" smtClean="0"/>
              <a:t>CAL VET (CDVA) has made it a requirement that all CVSO’S and CVSR’S pass the California of Veterans Affairs Veterans Representative Academy before we are authorized to perform the VA Claims Process.</a:t>
            </a:r>
          </a:p>
          <a:p>
            <a:endParaRPr lang="en-US" sz="3200" dirty="0"/>
          </a:p>
          <a:p>
            <a:r>
              <a:rPr lang="en-US" sz="3200" dirty="0" smtClean="0"/>
              <a:t>CAL VET has also required that we attend three California County Veterans Service Officers Association Conferences per year to meet their Creditable Education Units Requirements.</a:t>
            </a:r>
          </a:p>
          <a:p>
            <a:endParaRPr lang="en-US" sz="3200" dirty="0"/>
          </a:p>
          <a:p>
            <a:r>
              <a:rPr lang="en-US" sz="3200" dirty="0" smtClean="0"/>
              <a:t> </a:t>
            </a:r>
            <a:endParaRPr lang="en-US" sz="3200" dirty="0"/>
          </a:p>
        </p:txBody>
      </p:sp>
    </p:spTree>
    <p:extLst>
      <p:ext uri="{BB962C8B-B14F-4D97-AF65-F5344CB8AC3E}">
        <p14:creationId xmlns:p14="http://schemas.microsoft.com/office/powerpoint/2010/main" val="40930448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Accreditation and Education Requirements Continued</a:t>
            </a:r>
            <a:endParaRPr lang="en-US" dirty="0"/>
          </a:p>
        </p:txBody>
      </p:sp>
      <p:sp>
        <p:nvSpPr>
          <p:cNvPr id="3" name="Content Placeholder 2"/>
          <p:cNvSpPr>
            <a:spLocks noGrp="1"/>
          </p:cNvSpPr>
          <p:nvPr>
            <p:ph idx="1"/>
          </p:nvPr>
        </p:nvSpPr>
        <p:spPr/>
        <p:txBody>
          <a:bodyPr>
            <a:normAutofit fontScale="92500"/>
          </a:bodyPr>
          <a:lstStyle/>
          <a:p>
            <a:r>
              <a:rPr lang="en-US" dirty="0" smtClean="0"/>
              <a:t>National Association of County Veterans Service Officers Accreditation Course.</a:t>
            </a:r>
          </a:p>
          <a:p>
            <a:r>
              <a:rPr lang="en-US" dirty="0" smtClean="0"/>
              <a:t>The NACVSO also requires that we have a certain number of Creditable Education Units. They have made an agreement with the CACVSO to use the CEU’s that we earn by attending the conferences. We </a:t>
            </a:r>
            <a:r>
              <a:rPr lang="en-US" dirty="0" smtClean="0"/>
              <a:t>also</a:t>
            </a:r>
            <a:r>
              <a:rPr lang="en-US" dirty="0" smtClean="0"/>
              <a:t> </a:t>
            </a:r>
            <a:r>
              <a:rPr lang="en-US" dirty="0" smtClean="0"/>
              <a:t>attend NACVSO Conferences when they are near us. I have attended the ones in Sacramento, Reno, and San Diego.</a:t>
            </a:r>
          </a:p>
          <a:p>
            <a:endParaRPr lang="en-US" dirty="0"/>
          </a:p>
        </p:txBody>
      </p:sp>
    </p:spTree>
    <p:extLst>
      <p:ext uri="{BB962C8B-B14F-4D97-AF65-F5344CB8AC3E}">
        <p14:creationId xmlns:p14="http://schemas.microsoft.com/office/powerpoint/2010/main" val="16959607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What’s the difference between the two Accreditation Courses?</a:t>
            </a:r>
            <a:endParaRPr lang="en-US" dirty="0"/>
          </a:p>
        </p:txBody>
      </p:sp>
      <p:sp>
        <p:nvSpPr>
          <p:cNvPr id="3" name="Content Placeholder 2"/>
          <p:cNvSpPr>
            <a:spLocks noGrp="1"/>
          </p:cNvSpPr>
          <p:nvPr>
            <p:ph idx="1"/>
          </p:nvPr>
        </p:nvSpPr>
        <p:spPr/>
        <p:txBody>
          <a:bodyPr/>
          <a:lstStyle/>
          <a:p>
            <a:r>
              <a:rPr lang="en-US" dirty="0" smtClean="0"/>
              <a:t>The Cal Vet Course deals mainly with the Federal Veterans Laws, Rules, and Regulations.</a:t>
            </a:r>
          </a:p>
          <a:p>
            <a:r>
              <a:rPr lang="en-US" dirty="0" smtClean="0"/>
              <a:t>The NACVSO Course deals more with the actual Claims Process and working with the clients on an individual basis.</a:t>
            </a:r>
          </a:p>
          <a:p>
            <a:r>
              <a:rPr lang="en-US" dirty="0" smtClean="0"/>
              <a:t>Both of these courses give invaluable information to our CVSO’s and CVSR’s</a:t>
            </a:r>
            <a:endParaRPr lang="en-US" dirty="0"/>
          </a:p>
        </p:txBody>
      </p:sp>
    </p:spTree>
    <p:extLst>
      <p:ext uri="{BB962C8B-B14F-4D97-AF65-F5344CB8AC3E}">
        <p14:creationId xmlns:p14="http://schemas.microsoft.com/office/powerpoint/2010/main" val="20253184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Retaining Personnel</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My goal is to hire a Veterans Service Representative who is dedicated to assisting our Veterans and their dependents.</a:t>
            </a:r>
          </a:p>
          <a:p>
            <a:r>
              <a:rPr lang="en-US" dirty="0" smtClean="0"/>
              <a:t>The CVSR would normally replace the CVSO if the CVSO decides to retire, or can no longer perform his or her assigned duties. This allows for advancement.</a:t>
            </a:r>
          </a:p>
          <a:p>
            <a:r>
              <a:rPr lang="en-US" dirty="0" smtClean="0"/>
              <a:t>Since 2011, the CVSO’s have all retired from another profession.</a:t>
            </a:r>
          </a:p>
          <a:p>
            <a:r>
              <a:rPr lang="en-US" dirty="0" smtClean="0"/>
              <a:t>In order to retain a CVSR, we need to be able to offer them an incentive to remain. My office has lost a very capable CVSR to a higher paying job. My office will be looking into this matter in the </a:t>
            </a:r>
            <a:r>
              <a:rPr lang="en-US" smtClean="0"/>
              <a:t>near future.</a:t>
            </a:r>
            <a:endParaRPr lang="en-US" dirty="0" smtClean="0"/>
          </a:p>
          <a:p>
            <a:endParaRPr lang="en-US" dirty="0"/>
          </a:p>
        </p:txBody>
      </p:sp>
    </p:spTree>
    <p:extLst>
      <p:ext uri="{BB962C8B-B14F-4D97-AF65-F5344CB8AC3E}">
        <p14:creationId xmlns:p14="http://schemas.microsoft.com/office/powerpoint/2010/main" val="18367914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Siskiyou County Veterans Service Office continues to provide an invaluable service to our fellow Veterans and their Dependents. We assist the Veterans and Dependents to obtain the benefits that the Veteran earned by serving his or her country.</a:t>
            </a:r>
          </a:p>
          <a:p>
            <a:r>
              <a:rPr lang="en-US" dirty="0" smtClean="0"/>
              <a:t>The monetary benefits are Tax Free and the majority of those benefits are spent within Siskiyou County.</a:t>
            </a:r>
          </a:p>
          <a:p>
            <a:r>
              <a:rPr lang="en-US" dirty="0" smtClean="0"/>
              <a:t>The Siskiyou County Veterans Service Office also receives State Subvention Funds to help fund our office.</a:t>
            </a:r>
          </a:p>
        </p:txBody>
      </p:sp>
    </p:spTree>
    <p:extLst>
      <p:ext uri="{BB962C8B-B14F-4D97-AF65-F5344CB8AC3E}">
        <p14:creationId xmlns:p14="http://schemas.microsoft.com/office/powerpoint/2010/main" val="42144423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05000" y="2205831"/>
            <a:ext cx="5334000" cy="3314700"/>
          </a:xfrm>
        </p:spPr>
      </p:pic>
    </p:spTree>
    <p:extLst>
      <p:ext uri="{BB962C8B-B14F-4D97-AF65-F5344CB8AC3E}">
        <p14:creationId xmlns:p14="http://schemas.microsoft.com/office/powerpoint/2010/main" val="232660247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569</TotalTime>
  <Words>738</Words>
  <Application>Microsoft Office PowerPoint</Application>
  <PresentationFormat>On-screen Show (4:3)</PresentationFormat>
  <Paragraphs>74</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Siskiyou County Sheriff’s Office Veterans’ Service Office Overview</vt:lpstr>
      <vt:lpstr>Workload &amp; Revenue</vt:lpstr>
      <vt:lpstr>  The money that is awarded to our veterans and dependents is “Tax Free”. It helps to improve their quality of life, and the majority of the money earned is spent in our local community generating revenue for our cities and our county.</vt:lpstr>
      <vt:lpstr>Major  Accomplishments</vt:lpstr>
      <vt:lpstr>Additional Accomplishments</vt:lpstr>
      <vt:lpstr> Outreach Events Continued</vt:lpstr>
      <vt:lpstr>Outreach Events Continued</vt:lpstr>
      <vt:lpstr>Organizations</vt:lpstr>
      <vt:lpstr>Shortfalls</vt:lpstr>
      <vt:lpstr>PowerPoint Presentation</vt:lpstr>
      <vt:lpstr>Accreditation and Education Requirements Continued</vt:lpstr>
      <vt:lpstr>What’s the difference between the two Accreditation Courses?</vt:lpstr>
      <vt:lpstr>Retaining Personnel</vt:lpstr>
      <vt:lpstr>Conclusion</vt:lpstr>
      <vt:lpstr>Questions?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Siskiyou County Sheriff’s Office Veterans’ Service Office Overview</dc:title>
  <dc:creator>Jon Lopey</dc:creator>
  <cp:lastModifiedBy>Thomas C. Jackson</cp:lastModifiedBy>
  <cp:revision>45</cp:revision>
  <dcterms:created xsi:type="dcterms:W3CDTF">2012-03-12T23:55:21Z</dcterms:created>
  <dcterms:modified xsi:type="dcterms:W3CDTF">2020-08-25T22:57:59Z</dcterms:modified>
</cp:coreProperties>
</file>