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1" r:id="rId1"/>
  </p:sldMasterIdLst>
  <p:notesMasterIdLst>
    <p:notesMasterId r:id="rId20"/>
  </p:notesMasterIdLst>
  <p:handoutMasterIdLst>
    <p:handoutMasterId r:id="rId21"/>
  </p:handoutMasterIdLst>
  <p:sldIdLst>
    <p:sldId id="310" r:id="rId2"/>
    <p:sldId id="278" r:id="rId3"/>
    <p:sldId id="330" r:id="rId4"/>
    <p:sldId id="321" r:id="rId5"/>
    <p:sldId id="322" r:id="rId6"/>
    <p:sldId id="323" r:id="rId7"/>
    <p:sldId id="327" r:id="rId8"/>
    <p:sldId id="326" r:id="rId9"/>
    <p:sldId id="324" r:id="rId10"/>
    <p:sldId id="317" r:id="rId11"/>
    <p:sldId id="318" r:id="rId12"/>
    <p:sldId id="332" r:id="rId13"/>
    <p:sldId id="333" r:id="rId14"/>
    <p:sldId id="334" r:id="rId15"/>
    <p:sldId id="319" r:id="rId16"/>
    <p:sldId id="335" r:id="rId17"/>
    <p:sldId id="298" r:id="rId18"/>
    <p:sldId id="31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ol Henson" initials="" lastIdx="2" clrIdx="0"/>
  <p:cmAuthor id="1" name="Julie Titus" initials="JT" lastIdx="1" clrIdx="1">
    <p:extLst>
      <p:ext uri="{19B8F6BF-5375-455C-9EA6-DF929625EA0E}">
        <p15:presenceInfo xmlns:p15="http://schemas.microsoft.com/office/powerpoint/2012/main" userId="64826fc51e1ea85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F311"/>
    <a:srgbClr val="FF5D37"/>
    <a:srgbClr val="FF4F4F"/>
    <a:srgbClr val="FF5D5D"/>
    <a:srgbClr val="FF8811"/>
    <a:srgbClr val="FF6D6D"/>
    <a:srgbClr val="FF6565"/>
    <a:srgbClr val="FF5B5B"/>
    <a:srgbClr val="75EDFD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81" d="100"/>
          <a:sy n="81" d="100"/>
        </p:scale>
        <p:origin x="1526" y="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478"/>
    </p:cViewPr>
  </p:sorterViewPr>
  <p:notesViewPr>
    <p:cSldViewPr>
      <p:cViewPr varScale="1">
        <p:scale>
          <a:sx n="65" d="100"/>
          <a:sy n="65" d="100"/>
        </p:scale>
        <p:origin x="3154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24AEB8-A24B-497C-8A0B-D1B6066D5D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25BE69-9993-410E-A2AC-2ECA3CB3A2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BBDB2-9D2A-4FD8-BC16-33D0B75F0828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41D3F6-B66B-438A-9A0D-5A59BECF21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1D1638-63E0-496A-A42C-8185AA3B94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37AB7-1058-4F6F-A1AD-BEE0B3EF3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9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0FE33-DD6D-4C48-8A49-F21976C1BE87}" type="datetimeFigureOut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D436D-ED58-4D09-8D5B-8ACCDFDEC8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748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6D436D-ED58-4D09-8D5B-8ACCDFDEC83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98695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D436D-ED58-4D09-8D5B-8ACCDFDEC83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286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6D436D-ED58-4D09-8D5B-8ACCDFDEC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555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D436D-ED58-4D09-8D5B-8ACCDFDEC83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359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6D436D-ED58-4D09-8D5B-8ACCDFDEC83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02877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615787-E713-41D2-B84D-8036836A0692}" type="datetimeFigureOut">
              <a:rPr lang="en-US" smtClean="0"/>
              <a:pPr>
                <a:defRPr/>
              </a:pPr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3ED5B8-FFCA-4C7B-82CE-2A426C28D3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04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14BCC-DCAD-4F1F-A83E-14BDE63A9E75}" type="datetimeFigureOut">
              <a:rPr lang="en-US" smtClean="0"/>
              <a:pPr>
                <a:defRPr/>
              </a:pPr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18D88E-0E54-4A8D-90D7-A617470BD2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387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14BCC-DCAD-4F1F-A83E-14BDE63A9E75}" type="datetimeFigureOut">
              <a:rPr lang="en-US" smtClean="0"/>
              <a:pPr>
                <a:defRPr/>
              </a:pPr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18D88E-0E54-4A8D-90D7-A617470BD2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564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14BCC-DCAD-4F1F-A83E-14BDE63A9E75}" type="datetimeFigureOut">
              <a:rPr lang="en-US" smtClean="0"/>
              <a:pPr>
                <a:defRPr/>
              </a:pPr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18D88E-0E54-4A8D-90D7-A617470BD2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9921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14BCC-DCAD-4F1F-A83E-14BDE63A9E75}" type="datetimeFigureOut">
              <a:rPr lang="en-US" smtClean="0"/>
              <a:pPr>
                <a:defRPr/>
              </a:pPr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18D88E-0E54-4A8D-90D7-A617470BD2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227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14BCC-DCAD-4F1F-A83E-14BDE63A9E75}" type="datetimeFigureOut">
              <a:rPr lang="en-US" smtClean="0"/>
              <a:pPr>
                <a:defRPr/>
              </a:pPr>
              <a:t>5/15/2019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18D88E-0E54-4A8D-90D7-A617470BD2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667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14BCC-DCAD-4F1F-A83E-14BDE63A9E75}" type="datetimeFigureOut">
              <a:rPr lang="en-US" smtClean="0"/>
              <a:pPr>
                <a:defRPr/>
              </a:pPr>
              <a:t>5/15/2019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18D88E-0E54-4A8D-90D7-A617470BD2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336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5B3B51-34E4-4C0D-8814-8576DED49F80}" type="datetimeFigureOut">
              <a:rPr lang="en-US" smtClean="0"/>
              <a:pPr>
                <a:defRPr/>
              </a:pPr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ED770-803F-439D-AE0F-FBFD5CB748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71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02D80B-12F7-4595-8169-10BADB42DD32}" type="datetimeFigureOut">
              <a:rPr lang="en-US" smtClean="0"/>
              <a:pPr>
                <a:defRPr/>
              </a:pPr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D6AD0-61EC-40DF-A9BF-DCCE3D2338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889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D71C47-0201-40EB-ACC2-24D18A35C16A}" type="datetimeFigureOut">
              <a:rPr lang="en-US" smtClean="0"/>
              <a:pPr>
                <a:defRPr/>
              </a:pPr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ED73D-9B3D-4D77-B509-8526F6E8BAA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49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F8517B-1584-4E50-A705-E64E4ABF6341}" type="datetimeFigureOut">
              <a:rPr lang="en-US" smtClean="0"/>
              <a:pPr>
                <a:defRPr/>
              </a:pPr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0B3A2-B817-42F1-A2CF-D2530967D6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24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14BCC-DCAD-4F1F-A83E-14BDE63A9E75}" type="datetimeFigureOut">
              <a:rPr lang="en-US" smtClean="0"/>
              <a:pPr>
                <a:defRPr/>
              </a:pPr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18D88E-0E54-4A8D-90D7-A617470BD2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338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93F93D-7F01-4817-A105-D5C74D202D8E}" type="datetimeFigureOut">
              <a:rPr lang="en-US" smtClean="0"/>
              <a:pPr>
                <a:defRPr/>
              </a:pPr>
              <a:t>5/15/2019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1EE5E3-B5F3-49B9-ACA6-AE84A325FF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48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53CA59-DC7C-46C5-B61E-31109D63EB25}" type="datetimeFigureOut">
              <a:rPr lang="en-US" smtClean="0"/>
              <a:pPr>
                <a:defRPr/>
              </a:pPr>
              <a:t>5/15/2019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4F22F-0B60-40A3-BCFF-71F4C33B8B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B164A-B1DE-4249-8A49-515EFD686901}" type="datetimeFigureOut">
              <a:rPr lang="en-US" smtClean="0"/>
              <a:pPr>
                <a:defRPr/>
              </a:pPr>
              <a:t>5/15/2019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AB0EF6-FD6D-4A38-9000-86C9062A606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3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E15C39-3DA2-4EB5-B8B0-E3DB8AE61CDF}" type="datetimeFigureOut">
              <a:rPr lang="en-US" smtClean="0"/>
              <a:pPr>
                <a:defRPr/>
              </a:pPr>
              <a:t>5/15/2019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D1774-E444-445B-8919-9F1F87F0841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249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14BCC-DCAD-4F1F-A83E-14BDE63A9E75}" type="datetimeFigureOut">
              <a:rPr lang="en-US" smtClean="0"/>
              <a:pPr>
                <a:defRPr/>
              </a:pPr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18D88E-0E54-4A8D-90D7-A617470BD2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65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C6314BCC-DCAD-4F1F-A83E-14BDE63A9E75}" type="datetimeFigureOut">
              <a:rPr lang="en-US" smtClean="0"/>
              <a:pPr>
                <a:defRPr/>
              </a:pPr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18D88E-0E54-4A8D-90D7-A617470BD2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7193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4" r:id="rId13"/>
    <p:sldLayoutId id="2147483945" r:id="rId14"/>
    <p:sldLayoutId id="2147483946" r:id="rId15"/>
    <p:sldLayoutId id="2147483947" r:id="rId16"/>
    <p:sldLayoutId id="2147483948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Grp="1"/>
          </p:cNvSpPr>
          <p:nvPr>
            <p:ph type="title"/>
          </p:nvPr>
        </p:nvSpPr>
        <p:spPr bwMode="auto">
          <a:xfrm>
            <a:off x="454090" y="565668"/>
            <a:ext cx="8229600" cy="1371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sz="3600" dirty="0">
                <a:ln>
                  <a:noFill/>
                </a:ln>
                <a:solidFill>
                  <a:schemeClr val="tx1"/>
                </a:solidFill>
                <a:effectLst/>
              </a:rPr>
              <a:t>Community Wildfire Protection Plan</a:t>
            </a:r>
            <a:br>
              <a:rPr lang="en-US" sz="360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n-US" sz="3600" b="1" dirty="0">
                <a:solidFill>
                  <a:srgbClr val="FFC000"/>
                </a:solidFill>
              </a:rPr>
              <a:t>Siskiyou County</a:t>
            </a:r>
            <a:endParaRPr lang="en-US" sz="36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4" t="2652" r="11844" b="2652"/>
          <a:stretch/>
        </p:blipFill>
        <p:spPr bwMode="auto">
          <a:xfrm>
            <a:off x="5822725" y="2590800"/>
            <a:ext cx="2860965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842" y="2115160"/>
            <a:ext cx="2138001" cy="31982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rc_mi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564" y="3115082"/>
            <a:ext cx="2734396" cy="19257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30746A-5E3F-45BD-ABD9-196059AF6948}"/>
              </a:ext>
            </a:extLst>
          </p:cNvPr>
          <p:cNvSpPr txBox="1"/>
          <p:nvPr/>
        </p:nvSpPr>
        <p:spPr>
          <a:xfrm>
            <a:off x="913168" y="5600113"/>
            <a:ext cx="731144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C000"/>
                </a:solidFill>
                <a:latin typeface="Lucida Calligraphy" panose="03010101010101010101" pitchFamily="66" charset="0"/>
              </a:rPr>
              <a:t>County Board of Supervisors Meeting 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C000"/>
                </a:solidFill>
                <a:latin typeface="Lucida Calligraphy" panose="03010101010101010101" pitchFamily="66" charset="0"/>
              </a:rPr>
              <a:t> May 21, 2019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16A01C-C401-40E2-A304-83C86A8589AA}"/>
              </a:ext>
            </a:extLst>
          </p:cNvPr>
          <p:cNvSpPr/>
          <p:nvPr/>
        </p:nvSpPr>
        <p:spPr>
          <a:xfrm>
            <a:off x="422564" y="5065971"/>
            <a:ext cx="17508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Klamathon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Fire | July 2018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7B7FE5-7AEB-4C15-98CF-4C411179AF55}"/>
              </a:ext>
            </a:extLst>
          </p:cNvPr>
          <p:cNvSpPr/>
          <p:nvPr/>
        </p:nvSpPr>
        <p:spPr>
          <a:xfrm>
            <a:off x="3525475" y="5325949"/>
            <a:ext cx="19287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Happy Complex | August 2014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8B0D53-CD48-494B-9E16-4419622C9549}"/>
              </a:ext>
            </a:extLst>
          </p:cNvPr>
          <p:cNvSpPr/>
          <p:nvPr/>
        </p:nvSpPr>
        <p:spPr>
          <a:xfrm>
            <a:off x="6806321" y="4506722"/>
            <a:ext cx="18549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Boles Fire | September 2014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073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91B2-D110-420B-BABE-C801F1391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506890" cy="614082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FFC000"/>
                </a:solidFill>
              </a:rPr>
              <a:t>PART II: Planning Regions:</a:t>
            </a:r>
            <a:endParaRPr lang="en-US" sz="2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7ED29A-902E-4AB4-9E87-69B7F8EAACD5}"/>
              </a:ext>
            </a:extLst>
          </p:cNvPr>
          <p:cNvSpPr txBox="1"/>
          <p:nvPr/>
        </p:nvSpPr>
        <p:spPr>
          <a:xfrm>
            <a:off x="2362200" y="1101603"/>
            <a:ext cx="3657600" cy="3064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de-DE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BUTTE VALLEY</a:t>
            </a:r>
            <a:endParaRPr lang="en-US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de-DE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MID KLAMATH</a:t>
            </a:r>
            <a:endParaRPr lang="en-US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de-DE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SALMON</a:t>
            </a:r>
            <a:endParaRPr lang="en-US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de-DE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SCOTT VALLEY</a:t>
            </a:r>
            <a:endParaRPr lang="en-US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de-DE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SHASTA VALLEY</a:t>
            </a:r>
            <a:endParaRPr lang="en-US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de-DE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UPPER SACRAMENTO</a:t>
            </a:r>
            <a:endParaRPr lang="en-US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82F818-E5F2-45CF-9E10-F1F302516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10" y="4191000"/>
            <a:ext cx="797864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1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351211-CEBC-4E44-ADC5-7CDF7769D66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38" y="694842"/>
            <a:ext cx="8269561" cy="51297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7BC8037-2FA4-4839-A8F4-86B456474938}"/>
              </a:ext>
            </a:extLst>
          </p:cNvPr>
          <p:cNvSpPr/>
          <p:nvPr/>
        </p:nvSpPr>
        <p:spPr>
          <a:xfrm>
            <a:off x="367748" y="195470"/>
            <a:ext cx="7334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Century Gothic"/>
                <a:ea typeface="+mj-ea"/>
                <a:cs typeface="+mj-cs"/>
              </a:rPr>
              <a:t>Planning Regions (PRs): 6 geographical divisions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219D35-0980-4DED-ABED-85AA5ACD0EB2}"/>
              </a:ext>
            </a:extLst>
          </p:cNvPr>
          <p:cNvSpPr txBox="1"/>
          <p:nvPr/>
        </p:nvSpPr>
        <p:spPr>
          <a:xfrm>
            <a:off x="4648200" y="5824604"/>
            <a:ext cx="5499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FFC000"/>
                </a:solidFill>
                <a:latin typeface="Century Gothic"/>
              </a:rPr>
              <a:t>PR Boundaries delineated in ‘08 plan</a:t>
            </a:r>
            <a:endParaRPr lang="en-US" b="1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8C36D2-8770-4646-9DBB-FA3821BF002E}"/>
              </a:ext>
            </a:extLst>
          </p:cNvPr>
          <p:cNvSpPr txBox="1"/>
          <p:nvPr/>
        </p:nvSpPr>
        <p:spPr>
          <a:xfrm>
            <a:off x="822691" y="6262420"/>
            <a:ext cx="7768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BDF311"/>
                </a:solidFill>
              </a:rPr>
              <a:t>&gt;&gt; </a:t>
            </a:r>
            <a:r>
              <a:rPr lang="en-US" sz="2000" b="1" i="1" u="sng" dirty="0">
                <a:solidFill>
                  <a:srgbClr val="BDF311"/>
                </a:solidFill>
              </a:rPr>
              <a:t>Next 5 Slides </a:t>
            </a:r>
            <a:r>
              <a:rPr lang="en-US" sz="2000" b="1" i="1" dirty="0">
                <a:solidFill>
                  <a:srgbClr val="BDF311"/>
                </a:solidFill>
              </a:rPr>
              <a:t>= Example Map Tools from various P.R.s &lt;&lt;</a:t>
            </a:r>
          </a:p>
        </p:txBody>
      </p:sp>
    </p:spTree>
    <p:extLst>
      <p:ext uri="{BB962C8B-B14F-4D97-AF65-F5344CB8AC3E}">
        <p14:creationId xmlns:p14="http://schemas.microsoft.com/office/powerpoint/2010/main" val="86050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064540-84D1-4FBD-A7F4-F2FF2C13B2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824028"/>
            <a:ext cx="8987721" cy="5815584"/>
          </a:xfrm>
          <a:prstGeom prst="rect">
            <a:avLst/>
          </a:prstGeom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46079C8D-3B69-45D5-A394-EE2D4D58A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28600"/>
            <a:ext cx="7543800" cy="47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FFC000"/>
                </a:solidFill>
                <a:latin typeface="+mj-lt"/>
              </a:rPr>
              <a:t>   Shasta Valley – Direct Protection Areas</a:t>
            </a:r>
          </a:p>
        </p:txBody>
      </p:sp>
    </p:spTree>
    <p:extLst>
      <p:ext uri="{BB962C8B-B14F-4D97-AF65-F5344CB8AC3E}">
        <p14:creationId xmlns:p14="http://schemas.microsoft.com/office/powerpoint/2010/main" val="4234366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C9B4C7-F547-4B56-AF70-E485C9D381A2}"/>
              </a:ext>
            </a:extLst>
          </p:cNvPr>
          <p:cNvSpPr/>
          <p:nvPr/>
        </p:nvSpPr>
        <p:spPr>
          <a:xfrm>
            <a:off x="228600" y="76200"/>
            <a:ext cx="8229600" cy="475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4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FFC000"/>
                </a:solidFill>
                <a:latin typeface="Century Gothic"/>
              </a:rPr>
              <a:t>Scott Valley –  Fire Hazard Severity Zones</a:t>
            </a: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8904DA40-D5DF-4DA2-B9AD-EE8AE55FA4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6" y="762000"/>
            <a:ext cx="9019208" cy="583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07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F9768F-4E32-4150-8B12-5DABB5E4AF17}"/>
              </a:ext>
            </a:extLst>
          </p:cNvPr>
          <p:cNvSpPr/>
          <p:nvPr/>
        </p:nvSpPr>
        <p:spPr>
          <a:xfrm>
            <a:off x="228600" y="76200"/>
            <a:ext cx="8229600" cy="475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4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FFC000"/>
                </a:solidFill>
                <a:latin typeface="Century Gothic"/>
              </a:rPr>
              <a:t> Scott Valley –  Fire Hazard Severity Zones</a:t>
            </a: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C788EF3C-B36B-4DDD-97BA-8330532CB8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6" y="762000"/>
            <a:ext cx="9019208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54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A4BB39-8F2F-4C41-A268-6CDF2B80BC87}"/>
              </a:ext>
            </a:extLst>
          </p:cNvPr>
          <p:cNvSpPr/>
          <p:nvPr/>
        </p:nvSpPr>
        <p:spPr>
          <a:xfrm>
            <a:off x="228600" y="76200"/>
            <a:ext cx="8229600" cy="475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4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FFC000"/>
                </a:solidFill>
                <a:latin typeface="Century Gothic"/>
              </a:rPr>
              <a:t>Upper Sacramento – PR 6: Vegetation-Fuel Models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76BB3E-CE7B-429A-B690-CCA7C3B45A6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8392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3252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 covered in snow&#10;&#10;Description automatically generated">
            <a:extLst>
              <a:ext uri="{FF2B5EF4-FFF2-40B4-BE49-F238E27FC236}">
                <a16:creationId xmlns:a16="http://schemas.microsoft.com/office/drawing/2014/main" id="{601313D4-7480-4CB1-81A6-BF45A63C58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"/>
          <a:stretch/>
        </p:blipFill>
        <p:spPr>
          <a:xfrm>
            <a:off x="4038600" y="4114800"/>
            <a:ext cx="5029200" cy="2419350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8329E6-A8A4-4679-935B-B0FC019A27CE}"/>
              </a:ext>
            </a:extLst>
          </p:cNvPr>
          <p:cNvSpPr txBox="1"/>
          <p:nvPr/>
        </p:nvSpPr>
        <p:spPr>
          <a:xfrm>
            <a:off x="3886200" y="6534150"/>
            <a:ext cx="518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rgbClr val="FFFF00"/>
                </a:solidFill>
              </a:rPr>
              <a:t>11.10.18 – Camp Fire: DML News, Getty Images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19495-5346-4BA7-AE5F-D1A9AB6F49CA}"/>
              </a:ext>
            </a:extLst>
          </p:cNvPr>
          <p:cNvSpPr txBox="1"/>
          <p:nvPr/>
        </p:nvSpPr>
        <p:spPr>
          <a:xfrm>
            <a:off x="381000" y="118197"/>
            <a:ext cx="7391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C000"/>
                </a:solidFill>
              </a:rPr>
              <a:t>Further Beneficial Aspects of Countywide CWPP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7A7613-BDA5-44EE-B3CE-8AB0E83087DE}"/>
              </a:ext>
            </a:extLst>
          </p:cNvPr>
          <p:cNvSpPr/>
          <p:nvPr/>
        </p:nvSpPr>
        <p:spPr>
          <a:xfrm>
            <a:off x="381000" y="793203"/>
            <a:ext cx="8534400" cy="529375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200" dirty="0">
                <a:solidFill>
                  <a:srgbClr val="FFC000"/>
                </a:solidFill>
                <a:latin typeface="Arial" charset="0"/>
              </a:rPr>
              <a:t>  </a:t>
            </a:r>
            <a:r>
              <a:rPr lang="en-US" sz="2200" dirty="0">
                <a:latin typeface="Arial" charset="0"/>
              </a:rPr>
              <a:t>Provides tools to help improve safety along evacuation routes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charset="0"/>
              </a:rPr>
              <a:t>  </a:t>
            </a:r>
            <a:r>
              <a:rPr lang="en-US" sz="2000" dirty="0">
                <a:solidFill>
                  <a:srgbClr val="FFC000"/>
                </a:solidFill>
                <a:latin typeface="Arial" charset="0"/>
              </a:rPr>
              <a:t>Guidance for prioritizing hazard fuel treatment</a:t>
            </a:r>
          </a:p>
          <a:p>
            <a:pPr lvl="1">
              <a:buClr>
                <a:srgbClr val="FFC000"/>
              </a:buClr>
            </a:pPr>
            <a:endParaRPr lang="en-US" sz="800" dirty="0">
              <a:latin typeface="Arial" charset="0"/>
            </a:endParaRPr>
          </a:p>
          <a:p>
            <a:pPr>
              <a:lnSpc>
                <a:spcPct val="90000"/>
              </a:lnSpc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200" dirty="0">
                <a:solidFill>
                  <a:srgbClr val="FFC000"/>
                </a:solidFill>
                <a:latin typeface="Arial" charset="0"/>
              </a:rPr>
              <a:t>  </a:t>
            </a:r>
            <a:r>
              <a:rPr lang="en-US" sz="2200" dirty="0">
                <a:latin typeface="Arial" charset="0"/>
              </a:rPr>
              <a:t>Supports opportunity to secure funding sources to help reduce      wildfire threat within and surrounding all communities </a:t>
            </a:r>
          </a:p>
          <a:p>
            <a:pPr marL="800100" lvl="1" indent="-342900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C000"/>
                </a:solidFill>
                <a:latin typeface="Arial" charset="0"/>
              </a:rPr>
              <a:t>  Hazard fuels reduction and/or wildfire education grants</a:t>
            </a:r>
          </a:p>
          <a:p>
            <a:pPr marL="800100" lvl="1" indent="-342900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sz="800" dirty="0">
              <a:latin typeface="Arial" charset="0"/>
            </a:endParaRPr>
          </a:p>
          <a:p>
            <a:pPr>
              <a:lnSpc>
                <a:spcPct val="90000"/>
              </a:lnSpc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200" dirty="0">
                <a:solidFill>
                  <a:srgbClr val="FFC000"/>
                </a:solidFill>
                <a:latin typeface="Arial" charset="0"/>
              </a:rPr>
              <a:t>  </a:t>
            </a:r>
            <a:r>
              <a:rPr lang="en-US" sz="2200" dirty="0">
                <a:latin typeface="Arial" charset="0"/>
              </a:rPr>
              <a:t>County leadership corroboration demonstrates support for implementing actions to reduce this serious wildfire situation </a:t>
            </a:r>
          </a:p>
          <a:p>
            <a:pPr marL="800100" lvl="1" indent="-342900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C000"/>
                </a:solidFill>
                <a:latin typeface="Arial" charset="0"/>
              </a:rPr>
              <a:t>Assist in identifying areas of concern countywide</a:t>
            </a:r>
          </a:p>
          <a:p>
            <a:pPr marL="800100" lvl="1" indent="-342900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Arial" charset="0"/>
            </a:endParaRPr>
          </a:p>
          <a:p>
            <a:pPr>
              <a:lnSpc>
                <a:spcPct val="90000"/>
              </a:lnSpc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200" dirty="0">
                <a:solidFill>
                  <a:srgbClr val="FFC000"/>
                </a:solidFill>
                <a:latin typeface="Arial" charset="0"/>
              </a:rPr>
              <a:t>  </a:t>
            </a:r>
            <a:r>
              <a:rPr lang="en-US" sz="2200" dirty="0">
                <a:latin typeface="Arial" charset="0"/>
              </a:rPr>
              <a:t>Updated policy and science provide tools for local FSC’s in planning and projects</a:t>
            </a:r>
          </a:p>
          <a:p>
            <a:pPr marL="800100" lvl="1" indent="-342900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C000"/>
                </a:solidFill>
                <a:latin typeface="Arial" charset="0"/>
              </a:rPr>
              <a:t>(</a:t>
            </a:r>
            <a:r>
              <a:rPr lang="en-US" sz="2000" dirty="0" err="1">
                <a:solidFill>
                  <a:srgbClr val="FFC000"/>
                </a:solidFill>
                <a:latin typeface="Arial" charset="0"/>
              </a:rPr>
              <a:t>ie</a:t>
            </a:r>
            <a:r>
              <a:rPr lang="en-US" sz="2000" dirty="0">
                <a:solidFill>
                  <a:srgbClr val="FFC000"/>
                </a:solidFill>
                <a:latin typeface="Arial" charset="0"/>
              </a:rPr>
              <a:t>) Projects that have </a:t>
            </a:r>
          </a:p>
          <a:p>
            <a:pPr>
              <a:lnSpc>
                <a:spcPct val="90000"/>
              </a:lnSpc>
              <a:buClr>
                <a:srgbClr val="FFC000"/>
              </a:buClr>
            </a:pPr>
            <a:r>
              <a:rPr lang="en-US" sz="2000" dirty="0">
                <a:solidFill>
                  <a:srgbClr val="FFC000"/>
                </a:solidFill>
                <a:latin typeface="Arial" charset="0"/>
              </a:rPr>
              <a:t>incorporated or are set to</a:t>
            </a:r>
          </a:p>
          <a:p>
            <a:pPr>
              <a:lnSpc>
                <a:spcPct val="90000"/>
              </a:lnSpc>
              <a:buClr>
                <a:srgbClr val="FFC000"/>
              </a:buClr>
            </a:pPr>
            <a:r>
              <a:rPr lang="en-US" sz="2000" dirty="0">
                <a:solidFill>
                  <a:srgbClr val="FFC000"/>
                </a:solidFill>
                <a:latin typeface="Arial" charset="0"/>
              </a:rPr>
              <a:t>utilize and refine the tools</a:t>
            </a:r>
          </a:p>
          <a:p>
            <a:pPr>
              <a:lnSpc>
                <a:spcPct val="90000"/>
              </a:lnSpc>
              <a:buClr>
                <a:srgbClr val="FFC000"/>
              </a:buClr>
            </a:pPr>
            <a:r>
              <a:rPr lang="en-US" sz="2000" dirty="0">
                <a:solidFill>
                  <a:srgbClr val="FFC000"/>
                </a:solidFill>
                <a:latin typeface="Arial" charset="0"/>
              </a:rPr>
              <a:t>include Yreka FSC and </a:t>
            </a:r>
          </a:p>
          <a:p>
            <a:pPr>
              <a:lnSpc>
                <a:spcPct val="90000"/>
              </a:lnSpc>
              <a:buClr>
                <a:srgbClr val="FFC000"/>
              </a:buClr>
            </a:pPr>
            <a:r>
              <a:rPr lang="en-US" sz="2000" dirty="0">
                <a:solidFill>
                  <a:srgbClr val="FFC000"/>
                </a:solidFill>
                <a:latin typeface="Arial" charset="0"/>
              </a:rPr>
              <a:t>Dunsmuir FSC.  </a:t>
            </a:r>
          </a:p>
          <a:p>
            <a:pPr marL="800100" lvl="1" indent="-342900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410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7"/>
          <p:cNvSpPr>
            <a:spLocks noGrp="1"/>
          </p:cNvSpPr>
          <p:nvPr>
            <p:ph type="title"/>
          </p:nvPr>
        </p:nvSpPr>
        <p:spPr bwMode="auto">
          <a:xfrm>
            <a:off x="304800" y="223477"/>
            <a:ext cx="7055380" cy="6838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sz="2800" b="1" dirty="0">
                <a:ln>
                  <a:noFill/>
                </a:ln>
                <a:solidFill>
                  <a:srgbClr val="FFC000"/>
                </a:solidFill>
                <a:effectLst/>
              </a:rPr>
              <a:t>Wildfire Safety Begins at Home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26187" y="1064888"/>
            <a:ext cx="34038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‘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Hardening</a:t>
            </a:r>
            <a:r>
              <a:rPr lang="en-US" sz="2000" dirty="0"/>
              <a:t>’ homes against the impacts of a wildfire, especially embers.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Providing defensible space on your property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6338"/>
            <a:ext cx="4191000" cy="2884084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2050" name="Picture 2" descr="https://foreststewardshipnotes.files.wordpress.com/2012/11/defensible-space-nahahum-canyon-fire-2010-comp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7" t="1803" r="8840" b="13548"/>
          <a:stretch/>
        </p:blipFill>
        <p:spPr bwMode="auto">
          <a:xfrm>
            <a:off x="614838" y="1064888"/>
            <a:ext cx="4077205" cy="318022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181A3A-5CA5-4D49-9675-20780DEA5104}"/>
              </a:ext>
            </a:extLst>
          </p:cNvPr>
          <p:cNvSpPr txBox="1"/>
          <p:nvPr/>
        </p:nvSpPr>
        <p:spPr>
          <a:xfrm>
            <a:off x="450500" y="4495800"/>
            <a:ext cx="44058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2017-2018 wildfire disasters are our ‘wake-up call’ 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Awareness &amp; Preparedness are critical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Proactive planning and action begins at the individual citizen level.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7889D7-B441-4F9C-BB9C-BEAD66702CCD}"/>
              </a:ext>
            </a:extLst>
          </p:cNvPr>
          <p:cNvSpPr/>
          <p:nvPr/>
        </p:nvSpPr>
        <p:spPr>
          <a:xfrm>
            <a:off x="5105400" y="6119826"/>
            <a:ext cx="37524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 Fire | November 12, 2018 | </a:t>
            </a:r>
            <a:r>
              <a:rPr lang="en-US" sz="120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H.Amezcua</a:t>
            </a:r>
            <a:r>
              <a:rPr lang="en-US" sz="12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Sac Bee</a:t>
            </a:r>
            <a:endParaRPr lang="en-US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15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Grp="1"/>
          </p:cNvSpPr>
          <p:nvPr>
            <p:ph type="title"/>
          </p:nvPr>
        </p:nvSpPr>
        <p:spPr bwMode="auto">
          <a:xfrm>
            <a:off x="355814" y="38100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sz="3200" dirty="0">
                <a:ln>
                  <a:noFill/>
                </a:ln>
                <a:solidFill>
                  <a:schemeClr val="tx1"/>
                </a:solidFill>
                <a:effectLst/>
              </a:rPr>
              <a:t>Community Wildfire Protection Plan</a:t>
            </a:r>
            <a:br>
              <a:rPr lang="en-US" sz="320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n-US" sz="3200" dirty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lang="en-US" sz="3200" b="1" dirty="0">
                <a:solidFill>
                  <a:srgbClr val="FFC000"/>
                </a:solidFill>
              </a:rPr>
              <a:t>Siskiyou County</a:t>
            </a:r>
            <a:endParaRPr lang="en-US" sz="32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4" t="4545" r="11474" b="4545"/>
          <a:stretch/>
        </p:blipFill>
        <p:spPr bwMode="auto">
          <a:xfrm>
            <a:off x="5840019" y="3124200"/>
            <a:ext cx="3059978" cy="1791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215" y="2057400"/>
            <a:ext cx="2230797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rc_mi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812" y="2514600"/>
            <a:ext cx="2734396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2178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51821"/>
            <a:ext cx="8382000" cy="572518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200" dirty="0">
                <a:solidFill>
                  <a:srgbClr val="FFC000"/>
                </a:solidFill>
                <a:latin typeface="Arial" charset="0"/>
              </a:rPr>
              <a:t>Minimum Requirements</a:t>
            </a:r>
          </a:p>
          <a:p>
            <a:pPr lvl="1">
              <a:lnSpc>
                <a:spcPct val="90000"/>
              </a:lnSpc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000" dirty="0">
                <a:latin typeface="Arial" charset="0"/>
              </a:rPr>
              <a:t>Local collaboration: 5 public workshops, interagency meeting, 2 final review meetings (public and County Fire Chief </a:t>
            </a:r>
            <a:r>
              <a:rPr lang="en-US" sz="2000" dirty="0" err="1">
                <a:latin typeface="Arial" charset="0"/>
              </a:rPr>
              <a:t>Asso</a:t>
            </a:r>
            <a:r>
              <a:rPr lang="en-US" sz="2000" dirty="0">
                <a:latin typeface="Arial" charset="0"/>
              </a:rPr>
              <a:t>.)</a:t>
            </a:r>
          </a:p>
          <a:p>
            <a:pPr lvl="1">
              <a:lnSpc>
                <a:spcPct val="90000"/>
              </a:lnSpc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000" dirty="0">
                <a:latin typeface="Arial" charset="0"/>
              </a:rPr>
              <a:t>Guidance for prioritizing hazard fuel treatment units </a:t>
            </a:r>
          </a:p>
          <a:p>
            <a:pPr lvl="1">
              <a:lnSpc>
                <a:spcPct val="90000"/>
              </a:lnSpc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000" dirty="0">
                <a:latin typeface="Arial" charset="0"/>
              </a:rPr>
              <a:t>Highlighted actions to reduce structural ignitability</a:t>
            </a:r>
          </a:p>
          <a:p>
            <a:pPr>
              <a:lnSpc>
                <a:spcPct val="90000"/>
              </a:lnSpc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200" dirty="0">
                <a:solidFill>
                  <a:srgbClr val="FFC000"/>
                </a:solidFill>
                <a:latin typeface="Arial" charset="0"/>
              </a:rPr>
              <a:t>Plan Recommendation and Approval</a:t>
            </a:r>
          </a:p>
          <a:p>
            <a:pPr lvl="1">
              <a:lnSpc>
                <a:spcPct val="90000"/>
              </a:lnSpc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000" dirty="0">
                <a:latin typeface="Arial" charset="0"/>
              </a:rPr>
              <a:t>Local Government</a:t>
            </a:r>
          </a:p>
          <a:p>
            <a:pPr lvl="1">
              <a:lnSpc>
                <a:spcPct val="90000"/>
              </a:lnSpc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000" dirty="0">
                <a:latin typeface="Arial" charset="0"/>
              </a:rPr>
              <a:t>Local Fire Department (Siskiyou County Fire Chief Association) </a:t>
            </a:r>
          </a:p>
          <a:p>
            <a:pPr lvl="1">
              <a:lnSpc>
                <a:spcPct val="90000"/>
              </a:lnSpc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000" dirty="0">
                <a:latin typeface="Arial" charset="0"/>
              </a:rPr>
              <a:t>State Forester Rep./CALFIRE </a:t>
            </a:r>
          </a:p>
          <a:p>
            <a:pPr>
              <a:lnSpc>
                <a:spcPct val="90000"/>
              </a:lnSpc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200" dirty="0">
                <a:solidFill>
                  <a:srgbClr val="FFC000"/>
                </a:solidFill>
                <a:latin typeface="Arial" charset="0"/>
              </a:rPr>
              <a:t>General Benefits of Updated Approved Countywide Plan</a:t>
            </a:r>
          </a:p>
          <a:p>
            <a:pPr lvl="1">
              <a:lnSpc>
                <a:spcPct val="90000"/>
              </a:lnSpc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000" dirty="0">
                <a:latin typeface="Arial" charset="0"/>
              </a:rPr>
              <a:t>Provide updated tools for communities across Siskiyou county to adopt &amp; utilize in their local wildfire protection plans &amp; activities</a:t>
            </a:r>
          </a:p>
          <a:p>
            <a:pPr lvl="1">
              <a:lnSpc>
                <a:spcPct val="90000"/>
              </a:lnSpc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000" dirty="0">
                <a:latin typeface="Arial" charset="0"/>
              </a:rPr>
              <a:t>Enable all communities potential opportunity to apply for federal and/or state funds to address wildfire hazard reduction actions</a:t>
            </a:r>
            <a:endParaRPr lang="en-US" sz="1700" i="1" dirty="0">
              <a:solidFill>
                <a:srgbClr val="BDF3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457200" y="152400"/>
            <a:ext cx="861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C000"/>
                </a:solidFill>
                <a:latin typeface="+mj-lt"/>
              </a:rPr>
              <a:t>CWPP Requirements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BF8313-11C5-4C01-9DA2-992B3D6C8C7B}"/>
              </a:ext>
            </a:extLst>
          </p:cNvPr>
          <p:cNvSpPr/>
          <p:nvPr/>
        </p:nvSpPr>
        <p:spPr>
          <a:xfrm>
            <a:off x="23327" y="136849"/>
            <a:ext cx="931195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i="1" dirty="0">
                <a:solidFill>
                  <a:srgbClr val="FFC000"/>
                </a:solidFill>
              </a:rPr>
              <a:t>      </a:t>
            </a:r>
            <a:r>
              <a:rPr lang="en-US" sz="2500" b="1" dirty="0">
                <a:solidFill>
                  <a:srgbClr val="FFC000"/>
                </a:solidFill>
              </a:rPr>
              <a:t>Brief Summary of Beneficial Aspects</a:t>
            </a:r>
            <a:endParaRPr lang="en-US" sz="25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3D6647-476D-44A2-B2E4-3D3B31E31E05}"/>
              </a:ext>
            </a:extLst>
          </p:cNvPr>
          <p:cNvSpPr txBox="1"/>
          <p:nvPr/>
        </p:nvSpPr>
        <p:spPr>
          <a:xfrm>
            <a:off x="304800" y="613903"/>
            <a:ext cx="8382000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(Section 1) Provides extensive updated policy information to utilize in your local  CWPP and as a general reference for response to citizen questions</a:t>
            </a:r>
          </a:p>
          <a:p>
            <a:pPr>
              <a:buClr>
                <a:srgbClr val="FFC000"/>
              </a:buClr>
            </a:pPr>
            <a:endParaRPr lang="en-US" sz="1900" dirty="0"/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(Section 3) Offers helpful fire science elements that apply to the County and displayed at Planning Region level, (in Part II)</a:t>
            </a:r>
          </a:p>
          <a:p>
            <a:pPr>
              <a:buClr>
                <a:srgbClr val="FFC000"/>
              </a:buClr>
            </a:pPr>
            <a:endParaRPr lang="en-US" sz="1900" dirty="0"/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(Section 5) Explains the science process used to produce map products displaying levels of fire severity and threat</a:t>
            </a:r>
          </a:p>
          <a:p>
            <a:pPr marL="742950" lvl="1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1900" b="1" dirty="0">
                <a:solidFill>
                  <a:srgbClr val="FFC000"/>
                </a:solidFill>
              </a:rPr>
              <a:t>Maps and Charts (tools) help local FSCs and community citizen groups in planning and prioritizing fuel treatments  </a:t>
            </a:r>
            <a:endParaRPr lang="en-US" sz="1900" b="1" i="1" dirty="0">
              <a:solidFill>
                <a:srgbClr val="FFC000"/>
              </a:solidFill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en-US" sz="1900" dirty="0">
              <a:solidFill>
                <a:srgbClr val="FFC000"/>
              </a:solidFill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(Section 6) The Action Plan consolidates numerous useful tools: </a:t>
            </a:r>
          </a:p>
          <a:p>
            <a:pPr marL="742950" lvl="1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1900" b="1" dirty="0">
                <a:solidFill>
                  <a:srgbClr val="FFC000"/>
                </a:solidFill>
              </a:rPr>
              <a:t>Updated info/websites for: </a:t>
            </a:r>
          </a:p>
          <a:p>
            <a:pPr marL="1200150" lvl="2" indent="-285750">
              <a:buClr>
                <a:srgbClr val="BDF311"/>
              </a:buClr>
              <a:buFont typeface="Wingdings" panose="05000000000000000000" pitchFamily="2" charset="2"/>
              <a:buChar char="v"/>
            </a:pPr>
            <a:r>
              <a:rPr lang="en-US" sz="1900" b="1" dirty="0">
                <a:solidFill>
                  <a:srgbClr val="BDF311"/>
                </a:solidFill>
              </a:rPr>
              <a:t>Wildfire Preparedness, Emergency Alert System</a:t>
            </a:r>
          </a:p>
          <a:p>
            <a:pPr marL="1200150" lvl="2" indent="-285750">
              <a:buClr>
                <a:srgbClr val="BDF311"/>
              </a:buClr>
              <a:buFont typeface="Wingdings" panose="05000000000000000000" pitchFamily="2" charset="2"/>
              <a:buChar char="v"/>
            </a:pPr>
            <a:r>
              <a:rPr lang="en-US" sz="1900" b="1" dirty="0">
                <a:solidFill>
                  <a:srgbClr val="BDF311"/>
                </a:solidFill>
              </a:rPr>
              <a:t>Defensible space info, websites, tools</a:t>
            </a:r>
          </a:p>
          <a:p>
            <a:pPr marL="1200150" lvl="2" indent="-285750">
              <a:buClr>
                <a:srgbClr val="BDF311"/>
              </a:buClr>
              <a:buFont typeface="Wingdings" panose="05000000000000000000" pitchFamily="2" charset="2"/>
              <a:buChar char="v"/>
            </a:pPr>
            <a:r>
              <a:rPr lang="en-US" sz="1900" b="1" dirty="0">
                <a:solidFill>
                  <a:srgbClr val="BDF311"/>
                </a:solidFill>
              </a:rPr>
              <a:t>Structure Mitigation Action tables</a:t>
            </a:r>
          </a:p>
          <a:p>
            <a:pPr marL="1200150" lvl="2" indent="-285750">
              <a:buClr>
                <a:srgbClr val="BDF311"/>
              </a:buClr>
              <a:buFont typeface="Wingdings" panose="05000000000000000000" pitchFamily="2" charset="2"/>
              <a:buChar char="v"/>
            </a:pPr>
            <a:r>
              <a:rPr lang="en-US" sz="1900" b="1" dirty="0">
                <a:solidFill>
                  <a:srgbClr val="BDF311"/>
                </a:solidFill>
              </a:rPr>
              <a:t>Fuels: Mitigation Strategy, Treatment info, Prescription Tables</a:t>
            </a:r>
          </a:p>
          <a:p>
            <a:pPr marL="1200150" lvl="2" indent="-285750">
              <a:buClr>
                <a:srgbClr val="BDF311"/>
              </a:buClr>
              <a:buFont typeface="Wingdings" panose="05000000000000000000" pitchFamily="2" charset="2"/>
              <a:buChar char="v"/>
            </a:pPr>
            <a:r>
              <a:rPr lang="en-US" sz="1900" b="1" dirty="0">
                <a:solidFill>
                  <a:srgbClr val="BDF311"/>
                </a:solidFill>
              </a:rPr>
              <a:t>Important Evacuation Guidance </a:t>
            </a:r>
          </a:p>
          <a:p>
            <a:pPr lvl="2">
              <a:buClr>
                <a:srgbClr val="BDF311"/>
              </a:buClr>
            </a:pPr>
            <a:endParaRPr lang="en-US" sz="1900" b="1" dirty="0">
              <a:solidFill>
                <a:srgbClr val="BDF311"/>
              </a:solidFill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(Section 7) Provides potential funding source information </a:t>
            </a:r>
          </a:p>
          <a:p>
            <a:pPr marL="742950" lvl="1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BDF311"/>
              </a:solidFill>
            </a:endParaRPr>
          </a:p>
          <a:p>
            <a:pPr marL="742950" lvl="1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BDF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64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0F64A-7435-4159-958B-FA3832F3F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9677400" cy="99508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C000"/>
                </a:solidFill>
              </a:rPr>
              <a:t>Sections with technical wildland fire information: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C87A5B-8A3A-46DC-903C-C0C0E08AE465}"/>
              </a:ext>
            </a:extLst>
          </p:cNvPr>
          <p:cNvSpPr txBox="1"/>
          <p:nvPr/>
        </p:nvSpPr>
        <p:spPr>
          <a:xfrm>
            <a:off x="762000" y="1054890"/>
            <a:ext cx="7467600" cy="5666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u="sng" dirty="0">
                <a:solidFill>
                  <a:srgbClr val="FFC000"/>
                </a:solidFill>
                <a:latin typeface="Century Gothic"/>
                <a:ea typeface="+mj-ea"/>
                <a:cs typeface="+mj-cs"/>
              </a:rPr>
              <a:t>Section 3</a:t>
            </a:r>
            <a:r>
              <a:rPr lang="en-US" sz="2000" dirty="0">
                <a:solidFill>
                  <a:srgbClr val="FFC000"/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en-US" sz="2000" dirty="0">
                <a:latin typeface="Century Gothic"/>
                <a:ea typeface="+mj-ea"/>
                <a:cs typeface="+mj-cs"/>
              </a:rPr>
              <a:t>– Defining the Wildfire Situation</a:t>
            </a:r>
          </a:p>
          <a:p>
            <a:pPr marL="800100" lvl="1" indent="-342900">
              <a:buClr>
                <a:srgbClr val="BDF311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BDF311"/>
                </a:solidFill>
                <a:latin typeface="Century Gothic"/>
                <a:ea typeface="+mj-ea"/>
                <a:cs typeface="+mj-cs"/>
              </a:rPr>
              <a:t>Wildfire science elements and facts applied at the general countywide scale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u="sng" dirty="0">
                <a:solidFill>
                  <a:srgbClr val="FFC000"/>
                </a:solidFill>
                <a:latin typeface="Century Gothic"/>
                <a:ea typeface="+mj-ea"/>
                <a:cs typeface="+mj-cs"/>
              </a:rPr>
              <a:t>Section 5</a:t>
            </a:r>
            <a:r>
              <a:rPr lang="en-US" sz="2000" dirty="0">
                <a:solidFill>
                  <a:srgbClr val="FFC000"/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en-US" sz="2000" dirty="0">
                <a:latin typeface="Century Gothic"/>
                <a:ea typeface="+mj-ea"/>
                <a:cs typeface="+mj-cs"/>
              </a:rPr>
              <a:t>– </a:t>
            </a:r>
            <a:r>
              <a:rPr lang="en-US" sz="2200" dirty="0">
                <a:latin typeface="Century Gothic"/>
                <a:ea typeface="+mj-ea"/>
                <a:cs typeface="+mj-cs"/>
              </a:rPr>
              <a:t>Wildfire Assessment </a:t>
            </a:r>
            <a:r>
              <a:rPr lang="en-US" sz="2000" b="1" dirty="0">
                <a:solidFill>
                  <a:srgbClr val="FFC000"/>
                </a:solidFill>
                <a:latin typeface="Century Gothic"/>
                <a:ea typeface="+mj-ea"/>
                <a:cs typeface="+mj-cs"/>
              </a:rPr>
              <a:t>* 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BDF311"/>
                </a:solidFill>
                <a:latin typeface="Century Gothic"/>
                <a:ea typeface="+mj-ea"/>
                <a:cs typeface="+mj-cs"/>
              </a:rPr>
              <a:t>General wildfire assessment factors and process explained on countywide scale; further explained by planning region in PART II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u="sng" dirty="0">
                <a:solidFill>
                  <a:srgbClr val="FFC000"/>
                </a:solidFill>
                <a:latin typeface="Century Gothic"/>
                <a:ea typeface="+mj-ea"/>
                <a:cs typeface="+mj-cs"/>
              </a:rPr>
              <a:t>Section 6</a:t>
            </a:r>
            <a:r>
              <a:rPr lang="en-US" sz="2000" dirty="0">
                <a:solidFill>
                  <a:srgbClr val="FFC000"/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en-US" sz="2000" dirty="0">
                <a:latin typeface="Century Gothic"/>
                <a:ea typeface="+mj-ea"/>
                <a:cs typeface="+mj-cs"/>
              </a:rPr>
              <a:t>– </a:t>
            </a:r>
            <a:r>
              <a:rPr lang="en-US" sz="2200" dirty="0">
                <a:latin typeface="Century Gothic"/>
                <a:ea typeface="+mj-ea"/>
                <a:cs typeface="+mj-cs"/>
              </a:rPr>
              <a:t>Action Plan </a:t>
            </a:r>
            <a:r>
              <a:rPr lang="en-US" sz="2000" b="1" dirty="0">
                <a:solidFill>
                  <a:srgbClr val="FFC000"/>
                </a:solidFill>
                <a:latin typeface="Century Gothic"/>
                <a:ea typeface="+mj-ea"/>
                <a:cs typeface="+mj-cs"/>
              </a:rPr>
              <a:t>*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BDF311"/>
                </a:solidFill>
                <a:latin typeface="Century Gothic"/>
                <a:ea typeface="+mj-ea"/>
                <a:cs typeface="+mj-cs"/>
              </a:rPr>
              <a:t>Key tools that apply countywide including; EAS weblinks, Defensible Space tools, fuel reduction prescription tables; evacuation guidance </a:t>
            </a:r>
            <a:endParaRPr lang="en-US" sz="2000" b="1" i="1" u="sng" dirty="0">
              <a:solidFill>
                <a:srgbClr val="BDF311"/>
              </a:solidFill>
              <a:latin typeface="Century Gothic"/>
              <a:ea typeface="+mj-ea"/>
              <a:cs typeface="+mj-cs"/>
            </a:endParaRPr>
          </a:p>
          <a:p>
            <a:pPr algn="ctr"/>
            <a:endParaRPr lang="en-US" sz="2000" i="1" dirty="0">
              <a:latin typeface="Century Gothic"/>
              <a:ea typeface="+mj-ea"/>
              <a:cs typeface="+mj-cs"/>
            </a:endParaRPr>
          </a:p>
          <a:p>
            <a:pPr algn="ctr"/>
            <a:r>
              <a:rPr lang="en-US" sz="2000" b="1" i="1" dirty="0">
                <a:solidFill>
                  <a:srgbClr val="FFC000"/>
                </a:solidFill>
                <a:latin typeface="Century Gothic"/>
                <a:ea typeface="+mj-ea"/>
                <a:cs typeface="+mj-cs"/>
              </a:rPr>
              <a:t>*</a:t>
            </a:r>
            <a:r>
              <a:rPr lang="en-US" sz="2000" i="1" dirty="0">
                <a:latin typeface="Century Gothic"/>
                <a:ea typeface="+mj-ea"/>
                <a:cs typeface="+mj-cs"/>
              </a:rPr>
              <a:t> The following set of slides display a few tools from Sections 5 &amp; 6 in PART I and PART II; our intent is to allow time for your questions and input. 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13578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7B3AD4-C2A6-4ED0-8BB7-82824A62BFEE}"/>
              </a:ext>
            </a:extLst>
          </p:cNvPr>
          <p:cNvSpPr/>
          <p:nvPr/>
        </p:nvSpPr>
        <p:spPr>
          <a:xfrm>
            <a:off x="152400" y="228600"/>
            <a:ext cx="8077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Century Gothic"/>
                <a:ea typeface="+mj-ea"/>
                <a:cs typeface="+mj-cs"/>
              </a:rPr>
              <a:t>Section 5 – Wildfire Assessment Key Terms | Science: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A1A619-F523-4252-8A53-478A8F7DE2E0}"/>
              </a:ext>
            </a:extLst>
          </p:cNvPr>
          <p:cNvSpPr txBox="1"/>
          <p:nvPr/>
        </p:nvSpPr>
        <p:spPr>
          <a:xfrm>
            <a:off x="228600" y="838200"/>
            <a:ext cx="82296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000" b="1" dirty="0"/>
              <a:t>Components of Fire Hazard Severity:</a:t>
            </a:r>
          </a:p>
          <a:p>
            <a:pPr marL="742950" lvl="1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b="1" u="sng" dirty="0">
                <a:solidFill>
                  <a:srgbClr val="FFC000"/>
                </a:solidFill>
              </a:rPr>
              <a:t>Fuel Rank</a:t>
            </a:r>
            <a:r>
              <a:rPr lang="en-US" sz="2000" b="1" dirty="0">
                <a:solidFill>
                  <a:srgbClr val="FFC000"/>
                </a:solidFill>
              </a:rPr>
              <a:t> </a:t>
            </a:r>
            <a:r>
              <a:rPr lang="en-US" sz="2000" dirty="0">
                <a:solidFill>
                  <a:srgbClr val="FFC000"/>
                </a:solidFill>
              </a:rPr>
              <a:t>- </a:t>
            </a:r>
            <a:r>
              <a:rPr lang="en-US" sz="2000" dirty="0"/>
              <a:t>a means of displaying model results of the potential a wildfire has upon a landscape.  For the purposes of this analysis, Fuel Rank will be used as a proxy for fire hazard. </a:t>
            </a:r>
          </a:p>
          <a:p>
            <a:pPr marL="742950" lvl="1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742950" lvl="1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b="1" u="sng" dirty="0">
                <a:solidFill>
                  <a:srgbClr val="FFC000"/>
                </a:solidFill>
              </a:rPr>
              <a:t>Fire Threat</a:t>
            </a:r>
            <a:r>
              <a:rPr lang="en-US" sz="2000" b="1" dirty="0">
                <a:solidFill>
                  <a:srgbClr val="FFC000"/>
                </a:solidFill>
              </a:rPr>
              <a:t> </a:t>
            </a:r>
            <a:r>
              <a:rPr lang="en-US" sz="2000" dirty="0">
                <a:solidFill>
                  <a:srgbClr val="FFC000"/>
                </a:solidFill>
              </a:rPr>
              <a:t>-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</a:rPr>
              <a:t>a combination of two factors: 1) fire frequency, or the likelihood of a given area burning, and 2) potential fire behavior (hazard). </a:t>
            </a:r>
          </a:p>
          <a:p>
            <a:pPr lvl="1">
              <a:buClr>
                <a:srgbClr val="FFC000"/>
              </a:buClr>
            </a:pPr>
            <a:endParaRPr lang="en-US" sz="2000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In this updated CWPP: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</a:rPr>
              <a:t> important science is displayed across the entire Siskiyou county landscape and scaled to each Planning Region.  </a:t>
            </a:r>
            <a:r>
              <a:rPr lang="en-US" sz="2000" u="sng" dirty="0">
                <a:latin typeface="Tahoma" panose="020B0604030504040204" pitchFamily="34" charset="0"/>
                <a:ea typeface="Tahoma" panose="020B0604030504040204" pitchFamily="34" charset="0"/>
              </a:rPr>
              <a:t>They are valuable tools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</a:rPr>
              <a:t>for individual communities to review at their local scale as they plan out their hazard fuel reduction projects.</a:t>
            </a:r>
          </a:p>
          <a:p>
            <a:pPr lvl="1">
              <a:buClr>
                <a:srgbClr val="FFC000"/>
              </a:buClr>
            </a:pPr>
            <a:endParaRPr lang="en-US" b="1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The next 2 slides </a:t>
            </a:r>
            <a:r>
              <a:rPr lang="en-US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depict these map tools for Fuel Rank &amp; Fire History on the countywide scale</a:t>
            </a:r>
          </a:p>
        </p:txBody>
      </p:sp>
    </p:spTree>
    <p:extLst>
      <p:ext uri="{BB962C8B-B14F-4D97-AF65-F5344CB8AC3E}">
        <p14:creationId xmlns:p14="http://schemas.microsoft.com/office/powerpoint/2010/main" val="3230885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CB3A7-73FA-4FF0-8DCD-663DB140D95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89916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ED608D5-E92A-42DF-B2AB-159E9D449A26}"/>
              </a:ext>
            </a:extLst>
          </p:cNvPr>
          <p:cNvSpPr/>
          <p:nvPr/>
        </p:nvSpPr>
        <p:spPr>
          <a:xfrm>
            <a:off x="685800" y="76200"/>
            <a:ext cx="5838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Century Gothic"/>
              </a:rPr>
              <a:t>Fuel Rank shown at Countywide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497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4BD29F-887E-4A64-BE99-F896595DE8C4}"/>
              </a:ext>
            </a:extLst>
          </p:cNvPr>
          <p:cNvSpPr/>
          <p:nvPr/>
        </p:nvSpPr>
        <p:spPr>
          <a:xfrm>
            <a:off x="533400" y="76200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FFC000"/>
                </a:solidFill>
              </a:rPr>
              <a:t>Fire History shown at Countywide Scale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8D7796-FEC9-479E-93AA-D43448958ED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2" y="762000"/>
            <a:ext cx="90678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149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7"/>
          <p:cNvSpPr>
            <a:spLocks noGrp="1"/>
          </p:cNvSpPr>
          <p:nvPr>
            <p:ph type="title"/>
          </p:nvPr>
        </p:nvSpPr>
        <p:spPr bwMode="auto">
          <a:xfrm>
            <a:off x="256309" y="166195"/>
            <a:ext cx="8266545" cy="519606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200" b="1" dirty="0">
                <a:solidFill>
                  <a:srgbClr val="FFC000"/>
                </a:solidFill>
              </a:rPr>
              <a:t>Section 6 – Action Plan Tools: </a:t>
            </a:r>
            <a:endParaRPr lang="en-US" sz="2200" b="1" dirty="0">
              <a:ln>
                <a:noFill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4418" y="43434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8" name="officeArt object" descr="Description: http://www.readyforwildfire.org/docs/files/Image/def_space_zones.png">
            <a:extLst>
              <a:ext uri="{FF2B5EF4-FFF2-40B4-BE49-F238E27FC236}">
                <a16:creationId xmlns:a16="http://schemas.microsoft.com/office/drawing/2014/main" id="{C826C0A9-4AD3-4271-AB4F-DA05D10BAEAF}"/>
              </a:ext>
            </a:extLst>
          </p:cNvPr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96765" y="3178491"/>
            <a:ext cx="3290454" cy="2286000"/>
          </a:xfrm>
          <a:prstGeom prst="rect">
            <a:avLst/>
          </a:prstGeom>
          <a:ln w="9525" cap="flat">
            <a:solidFill>
              <a:schemeClr val="tx1"/>
            </a:solidFill>
            <a:miter lim="400000"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FBC5D7-1504-4870-8215-D78212C6D247}"/>
              </a:ext>
            </a:extLst>
          </p:cNvPr>
          <p:cNvSpPr txBox="1"/>
          <p:nvPr/>
        </p:nvSpPr>
        <p:spPr>
          <a:xfrm>
            <a:off x="256309" y="605220"/>
            <a:ext cx="53132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Wildfire Preparedness Tools including:</a:t>
            </a:r>
          </a:p>
          <a:p>
            <a:pPr marL="742950" lvl="1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Life Safety</a:t>
            </a:r>
          </a:p>
          <a:p>
            <a:pPr marL="742950" lvl="1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Area Emergency Notification Systems</a:t>
            </a:r>
          </a:p>
          <a:p>
            <a:pPr marL="742950" lvl="1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Defensible Space</a:t>
            </a:r>
          </a:p>
          <a:p>
            <a:pPr marL="742950" lvl="1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Fuels Mitigation Strategy </a:t>
            </a:r>
          </a:p>
          <a:p>
            <a:pPr marL="742950" lvl="1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Fuel Treatment Types </a:t>
            </a:r>
          </a:p>
          <a:p>
            <a:pPr marL="742950" lvl="1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Wildfire Evacuation Process Guidance</a:t>
            </a: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BDF3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Hazard Reduction Emphasis throughout the plan is Evacuation Route Clearance &amp; Safety.</a:t>
            </a:r>
          </a:p>
        </p:txBody>
      </p:sp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24148D3D-496F-45A4-BA55-4248946D0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556" y="1324448"/>
            <a:ext cx="2928626" cy="1647352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22FBB2F2-0C08-4370-AE5B-3A529EF428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489" y="1781648"/>
            <a:ext cx="457201" cy="595007"/>
          </a:xfrm>
          <a:prstGeom prst="rect">
            <a:avLst/>
          </a:prstGeom>
        </p:spPr>
      </p:pic>
      <p:pic>
        <p:nvPicPr>
          <p:cNvPr id="14" name="officeArt object" descr="Picture 3">
            <a:extLst>
              <a:ext uri="{FF2B5EF4-FFF2-40B4-BE49-F238E27FC236}">
                <a16:creationId xmlns:a16="http://schemas.microsoft.com/office/drawing/2014/main" id="{CE560F63-3414-4765-B5FE-22AA5C294898}"/>
              </a:ext>
            </a:extLst>
          </p:cNvPr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858000" y="783828"/>
            <a:ext cx="1916258" cy="33392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6E8C59-ECBB-4606-9332-90C6AD9519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496" y="5133321"/>
            <a:ext cx="5412746" cy="155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94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9D499C-854D-48E5-8308-D129446D8332}"/>
              </a:ext>
            </a:extLst>
          </p:cNvPr>
          <p:cNvSpPr/>
          <p:nvPr/>
        </p:nvSpPr>
        <p:spPr>
          <a:xfrm>
            <a:off x="55107" y="76200"/>
            <a:ext cx="87459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Example Action Plan Tool: Fuel Treatment Unit Prescription Guidelines 																	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(p.103)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30F2B4-731F-40C6-B30A-430668C90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7" y="762000"/>
            <a:ext cx="9012693" cy="595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475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5162</TotalTime>
  <Words>886</Words>
  <Application>Microsoft Office PowerPoint</Application>
  <PresentationFormat>On-screen Show (4:3)</PresentationFormat>
  <Paragraphs>111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Gothic</vt:lpstr>
      <vt:lpstr>Lucida Calligraphy</vt:lpstr>
      <vt:lpstr>Tahoma</vt:lpstr>
      <vt:lpstr>Wingdings</vt:lpstr>
      <vt:lpstr>Wingdings 3</vt:lpstr>
      <vt:lpstr>Ion</vt:lpstr>
      <vt:lpstr>Community Wildfire Protection Plan Siskiyou County</vt:lpstr>
      <vt:lpstr>PowerPoint Presentation</vt:lpstr>
      <vt:lpstr>PowerPoint Presentation</vt:lpstr>
      <vt:lpstr>Sections with technical wildland fire information:</vt:lpstr>
      <vt:lpstr>PowerPoint Presentation</vt:lpstr>
      <vt:lpstr>PowerPoint Presentation</vt:lpstr>
      <vt:lpstr>PowerPoint Presentation</vt:lpstr>
      <vt:lpstr>Section 6 – Action Plan Tools: </vt:lpstr>
      <vt:lpstr>PowerPoint Presentation</vt:lpstr>
      <vt:lpstr>PART II: Planning Regions: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Wildfire Safety Begins at Home</vt:lpstr>
      <vt:lpstr>Community Wildfire Protection Plan   Siskiyou County</vt:lpstr>
    </vt:vector>
  </TitlesOfParts>
  <Company>Forest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davidkerr</dc:creator>
  <cp:lastModifiedBy>Julie Titus</cp:lastModifiedBy>
  <cp:revision>329</cp:revision>
  <dcterms:created xsi:type="dcterms:W3CDTF">2011-01-23T01:11:10Z</dcterms:created>
  <dcterms:modified xsi:type="dcterms:W3CDTF">2019-05-15T21:38:35Z</dcterms:modified>
</cp:coreProperties>
</file>