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4"/>
  </p:notesMasterIdLst>
  <p:handoutMasterIdLst>
    <p:handoutMasterId r:id="rId25"/>
  </p:handoutMasterIdLst>
  <p:sldIdLst>
    <p:sldId id="256" r:id="rId6"/>
    <p:sldId id="257" r:id="rId7"/>
    <p:sldId id="261" r:id="rId8"/>
    <p:sldId id="260" r:id="rId9"/>
    <p:sldId id="286" r:id="rId10"/>
    <p:sldId id="287" r:id="rId11"/>
    <p:sldId id="289" r:id="rId12"/>
    <p:sldId id="290" r:id="rId13"/>
    <p:sldId id="263" r:id="rId14"/>
    <p:sldId id="279" r:id="rId15"/>
    <p:sldId id="277" r:id="rId16"/>
    <p:sldId id="258" r:id="rId17"/>
    <p:sldId id="280" r:id="rId18"/>
    <p:sldId id="283" r:id="rId19"/>
    <p:sldId id="284" r:id="rId20"/>
    <p:sldId id="285" r:id="rId21"/>
    <p:sldId id="281" r:id="rId22"/>
    <p:sldId id="262"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Chancellor" initials="JC"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4E79"/>
    <a:srgbClr val="00709E"/>
    <a:srgbClr val="6F2C3E"/>
    <a:srgbClr val="666366"/>
    <a:srgbClr val="1EA4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321" autoAdjust="0"/>
    <p:restoredTop sz="87813" autoAdjust="0"/>
  </p:normalViewPr>
  <p:slideViewPr>
    <p:cSldViewPr snapToGrid="0">
      <p:cViewPr varScale="1">
        <p:scale>
          <a:sx n="97" d="100"/>
          <a:sy n="97" d="100"/>
        </p:scale>
        <p:origin x="-114" y="-1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partnershiphp\dfsmain\admin\Communications\Membership\2017\DatabyCounty_3.1.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a:solidFill>
                  <a:sysClr val="windowText" lastClr="000000"/>
                </a:solidFill>
                <a:latin typeface="Arial" panose="020B0604020202020204" pitchFamily="34" charset="0"/>
                <a:cs typeface="Arial" panose="020B0604020202020204" pitchFamily="34" charset="0"/>
              </a:rPr>
              <a:t>Number of Providers Contracted with PHC</a:t>
            </a:r>
          </a:p>
          <a:p>
            <a:pPr>
              <a:defRPr sz="14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a:solidFill>
                  <a:sysClr val="windowText" lastClr="000000"/>
                </a:solidFill>
                <a:latin typeface="Arial" panose="020B0604020202020204" pitchFamily="34" charset="0"/>
                <a:cs typeface="Arial" panose="020B0604020202020204" pitchFamily="34" charset="0"/>
              </a:rPr>
              <a:t>(Siskiyou County)</a:t>
            </a: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6F2C3E"/>
              </a:solidFill>
              <a:ln>
                <a:noFill/>
              </a:ln>
              <a:effectLst/>
            </c:spPr>
          </c:dPt>
          <c:dPt>
            <c:idx val="1"/>
            <c:invertIfNegative val="0"/>
            <c:bubble3D val="0"/>
            <c:spPr>
              <a:solidFill>
                <a:srgbClr val="1EA4E0"/>
              </a:solidFill>
              <a:ln>
                <a:noFill/>
              </a:ln>
              <a:effectLst/>
            </c:spPr>
          </c:dPt>
          <c:dPt>
            <c:idx val="2"/>
            <c:invertIfNegative val="0"/>
            <c:bubble3D val="0"/>
            <c:spPr>
              <a:solidFill>
                <a:srgbClr val="467BB2"/>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Siskiyou!$A$43:$A$45</c:f>
              <c:strCache>
                <c:ptCount val="3"/>
                <c:pt idx="0">
                  <c:v>Mid Level</c:v>
                </c:pt>
                <c:pt idx="1">
                  <c:v>PCP</c:v>
                </c:pt>
                <c:pt idx="2">
                  <c:v>Speciality</c:v>
                </c:pt>
              </c:strCache>
            </c:strRef>
          </c:cat>
          <c:val>
            <c:numRef>
              <c:f>Siskiyou!$B$43:$B$45</c:f>
              <c:numCache>
                <c:formatCode>General</c:formatCode>
                <c:ptCount val="3"/>
                <c:pt idx="0">
                  <c:v>23</c:v>
                </c:pt>
                <c:pt idx="1">
                  <c:v>20</c:v>
                </c:pt>
                <c:pt idx="2">
                  <c:v>35</c:v>
                </c:pt>
              </c:numCache>
            </c:numRef>
          </c:val>
        </c:ser>
        <c:dLbls>
          <c:showLegendKey val="0"/>
          <c:showVal val="1"/>
          <c:showCatName val="0"/>
          <c:showSerName val="0"/>
          <c:showPercent val="0"/>
          <c:showBubbleSize val="0"/>
        </c:dLbls>
        <c:gapWidth val="65"/>
        <c:axId val="90628096"/>
        <c:axId val="90629632"/>
      </c:barChart>
      <c:catAx>
        <c:axId val="906280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0629632"/>
        <c:crosses val="autoZero"/>
        <c:auto val="1"/>
        <c:lblAlgn val="ctr"/>
        <c:lblOffset val="100"/>
        <c:noMultiLvlLbl val="0"/>
      </c:catAx>
      <c:valAx>
        <c:axId val="906296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062809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04-25T16:29:32.205" idx="5">
    <p:pos x="10" y="10"/>
    <p:text>This slide is a duplicate of the Shasta county slide showing stats for Shasta county - not Del Norte</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58485DF-01E3-4A72-BE0A-F971CFC0794A}" type="datetimeFigureOut">
              <a:rPr lang="en-US" smtClean="0"/>
              <a:t>5/5/2017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11BE7DC-3C28-485E-9555-DD14DCBE55A2}" type="slidenum">
              <a:rPr lang="en-US" smtClean="0"/>
              <a:t>‹#›</a:t>
            </a:fld>
            <a:endParaRPr lang="en-US"/>
          </a:p>
        </p:txBody>
      </p:sp>
    </p:spTree>
    <p:extLst>
      <p:ext uri="{BB962C8B-B14F-4D97-AF65-F5344CB8AC3E}">
        <p14:creationId xmlns:p14="http://schemas.microsoft.com/office/powerpoint/2010/main" val="1593539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E97666FE-E7A4-49B7-A42B-44C76D5D238B}" type="datetimeFigureOut">
              <a:rPr lang="en-US" smtClean="0"/>
              <a:pPr/>
              <a:t>5/5/2017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E7497C7-6729-4A9E-A482-2DCBBC96BDFD}" type="slidenum">
              <a:rPr lang="en-US" smtClean="0"/>
              <a:pPr/>
              <a:t>‹#›</a:t>
            </a:fld>
            <a:endParaRPr lang="en-US"/>
          </a:p>
        </p:txBody>
      </p:sp>
    </p:spTree>
    <p:extLst>
      <p:ext uri="{BB962C8B-B14F-4D97-AF65-F5344CB8AC3E}">
        <p14:creationId xmlns:p14="http://schemas.microsoft.com/office/powerpoint/2010/main" val="1109324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497C7-6729-4A9E-A482-2DCBBC96BDFD}" type="slidenum">
              <a:rPr lang="en-US" smtClean="0"/>
              <a:pPr/>
              <a:t>1</a:t>
            </a:fld>
            <a:endParaRPr lang="en-US"/>
          </a:p>
        </p:txBody>
      </p:sp>
    </p:spTree>
    <p:extLst>
      <p:ext uri="{BB962C8B-B14F-4D97-AF65-F5344CB8AC3E}">
        <p14:creationId xmlns:p14="http://schemas.microsoft.com/office/powerpoint/2010/main" val="3701182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497C7-6729-4A9E-A482-2DCBBC96BDFD}" type="slidenum">
              <a:rPr lang="en-US" smtClean="0"/>
              <a:pPr/>
              <a:t>3</a:t>
            </a:fld>
            <a:endParaRPr lang="en-US"/>
          </a:p>
        </p:txBody>
      </p:sp>
    </p:spTree>
    <p:extLst>
      <p:ext uri="{BB962C8B-B14F-4D97-AF65-F5344CB8AC3E}">
        <p14:creationId xmlns:p14="http://schemas.microsoft.com/office/powerpoint/2010/main" val="3134185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497C7-6729-4A9E-A482-2DCBBC96BDFD}" type="slidenum">
              <a:rPr lang="en-US" smtClean="0"/>
              <a:pPr/>
              <a:t>9</a:t>
            </a:fld>
            <a:endParaRPr lang="en-US"/>
          </a:p>
        </p:txBody>
      </p:sp>
    </p:spTree>
    <p:extLst>
      <p:ext uri="{BB962C8B-B14F-4D97-AF65-F5344CB8AC3E}">
        <p14:creationId xmlns:p14="http://schemas.microsoft.com/office/powerpoint/2010/main" val="262581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497C7-6729-4A9E-A482-2DCBBC96BDFD}" type="slidenum">
              <a:rPr lang="en-US" smtClean="0"/>
              <a:pPr/>
              <a:t>12</a:t>
            </a:fld>
            <a:endParaRPr lang="en-US"/>
          </a:p>
        </p:txBody>
      </p:sp>
    </p:spTree>
    <p:extLst>
      <p:ext uri="{BB962C8B-B14F-4D97-AF65-F5344CB8AC3E}">
        <p14:creationId xmlns:p14="http://schemas.microsoft.com/office/powerpoint/2010/main" val="1916867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7336" lvl="1" indent="-171450">
              <a:buFont typeface="Arial" panose="020B0604020202020204" pitchFamily="34" charset="0"/>
              <a:buChar char="•"/>
            </a:pPr>
            <a:r>
              <a:rPr lang="en-US" baseline="0" dirty="0" smtClean="0"/>
              <a:t>The Department of Healthcare Services (DHS) uses a methodology annually to aggregate and rank </a:t>
            </a:r>
            <a:r>
              <a:rPr lang="en-US" baseline="0" dirty="0" err="1" smtClean="0"/>
              <a:t>Medi</a:t>
            </a:r>
            <a:r>
              <a:rPr lang="en-US" baseline="0" dirty="0" smtClean="0"/>
              <a:t>-Cal health plans based on their HEDIS performance. </a:t>
            </a:r>
          </a:p>
          <a:p>
            <a:pPr marL="637336" lvl="1" indent="-171450">
              <a:buFont typeface="Arial" panose="020B0604020202020204" pitchFamily="34" charset="0"/>
              <a:buChar char="•"/>
            </a:pPr>
            <a:r>
              <a:rPr lang="en-US" baseline="0" dirty="0" smtClean="0"/>
              <a:t>PHC is pleased with the results for Measurement Year 2015/Reporting Year 2016</a:t>
            </a:r>
          </a:p>
          <a:p>
            <a:pPr marL="1094536" lvl="2" indent="-171450">
              <a:buFont typeface="Arial" panose="020B0604020202020204" pitchFamily="34" charset="0"/>
              <a:buChar char="•"/>
            </a:pPr>
            <a:r>
              <a:rPr lang="en-US" baseline="0" dirty="0" smtClean="0"/>
              <a:t>Across 53 reporting Medicaid regions &amp; </a:t>
            </a:r>
            <a:r>
              <a:rPr lang="en-US" baseline="0" dirty="0" err="1" smtClean="0"/>
              <a:t>Healthplans</a:t>
            </a:r>
            <a:r>
              <a:rPr lang="en-US" baseline="0" dirty="0" smtClean="0"/>
              <a:t> in California, PHC’s Southeast Region positioned 6</a:t>
            </a:r>
            <a:r>
              <a:rPr lang="en-US" baseline="30000" dirty="0" smtClean="0"/>
              <a:t>th</a:t>
            </a:r>
            <a:r>
              <a:rPr lang="en-US" baseline="0" dirty="0" smtClean="0"/>
              <a:t> out of 53 and our Southwest Region positioned 9</a:t>
            </a:r>
            <a:r>
              <a:rPr lang="en-US" baseline="30000" dirty="0" smtClean="0"/>
              <a:t>th</a:t>
            </a:r>
            <a:r>
              <a:rPr lang="en-US" baseline="0" dirty="0" smtClean="0"/>
              <a:t> out of 53</a:t>
            </a:r>
          </a:p>
          <a:p>
            <a:pPr marL="1551736" lvl="3" indent="-171450">
              <a:buFont typeface="Arial" panose="020B0604020202020204" pitchFamily="34" charset="0"/>
              <a:buChar char="•"/>
            </a:pPr>
            <a:r>
              <a:rPr lang="en-US" baseline="0" dirty="0" smtClean="0"/>
              <a:t>The Southwest Region saw a significant jump in performance in 2016 relative to 2015; During the reporting year for 2015 the Southwest Region was ranked in the 61</a:t>
            </a:r>
            <a:r>
              <a:rPr lang="en-US" baseline="30000" dirty="0" smtClean="0"/>
              <a:t>st</a:t>
            </a:r>
            <a:r>
              <a:rPr lang="en-US" baseline="0" dirty="0" smtClean="0"/>
              <a:t> percentile and improved to the 83</a:t>
            </a:r>
            <a:r>
              <a:rPr lang="en-US" baseline="30000" dirty="0" smtClean="0"/>
              <a:t>rd</a:t>
            </a:r>
            <a:r>
              <a:rPr lang="en-US" baseline="0" dirty="0" smtClean="0"/>
              <a:t> percentile for reporting year 2016</a:t>
            </a:r>
          </a:p>
          <a:p>
            <a:pPr marL="1094536" lvl="2" indent="-171450">
              <a:buFont typeface="Arial" panose="020B0604020202020204" pitchFamily="34" charset="0"/>
              <a:buChar char="•"/>
            </a:pPr>
            <a:r>
              <a:rPr lang="en-US" baseline="0" dirty="0" smtClean="0"/>
              <a:t>This is the first year that PHC Northeast and Northwest Regions were included in the aggregated quality factor score rankings</a:t>
            </a:r>
          </a:p>
          <a:p>
            <a:pPr marL="1551736" lvl="3" indent="-171450">
              <a:buFont typeface="Arial" panose="020B0604020202020204" pitchFamily="34" charset="0"/>
              <a:buChar char="•"/>
            </a:pPr>
            <a:r>
              <a:rPr lang="en-US" baseline="0" dirty="0" smtClean="0"/>
              <a:t>PHC is pleased with NR performance relative to other rural expansion counties. </a:t>
            </a:r>
          </a:p>
          <a:p>
            <a:pPr marL="1551736" lvl="3"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6ADC8D92-7A14-4333-8B6C-FF018D831977}" type="slidenum">
              <a:rPr lang="en-US" smtClean="0"/>
              <a:pPr/>
              <a:t>13</a:t>
            </a:fld>
            <a:endParaRPr lang="en-US" dirty="0"/>
          </a:p>
        </p:txBody>
      </p:sp>
    </p:spTree>
    <p:extLst>
      <p:ext uri="{BB962C8B-B14F-4D97-AF65-F5344CB8AC3E}">
        <p14:creationId xmlns:p14="http://schemas.microsoft.com/office/powerpoint/2010/main" val="73804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594" lvl="1" indent="-174708">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6ADC8D92-7A14-4333-8B6C-FF018D831977}" type="slidenum">
              <a:rPr lang="en-US" smtClean="0"/>
              <a:pPr/>
              <a:t>17</a:t>
            </a:fld>
            <a:endParaRPr lang="en-US" dirty="0"/>
          </a:p>
        </p:txBody>
      </p:sp>
    </p:spTree>
    <p:extLst>
      <p:ext uri="{BB962C8B-B14F-4D97-AF65-F5344CB8AC3E}">
        <p14:creationId xmlns:p14="http://schemas.microsoft.com/office/powerpoint/2010/main" val="1018747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497C7-6729-4A9E-A482-2DCBBC96BDFD}" type="slidenum">
              <a:rPr lang="en-US" smtClean="0"/>
              <a:pPr/>
              <a:t>18</a:t>
            </a:fld>
            <a:endParaRPr lang="en-US"/>
          </a:p>
        </p:txBody>
      </p:sp>
    </p:spTree>
    <p:extLst>
      <p:ext uri="{BB962C8B-B14F-4D97-AF65-F5344CB8AC3E}">
        <p14:creationId xmlns:p14="http://schemas.microsoft.com/office/powerpoint/2010/main" val="232119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 name="Group 1"/>
          <p:cNvGrpSpPr/>
          <p:nvPr userDrawn="1"/>
        </p:nvGrpSpPr>
        <p:grpSpPr>
          <a:xfrm>
            <a:off x="-3" y="0"/>
            <a:ext cx="9144003" cy="6862572"/>
            <a:chOff x="-3" y="0"/>
            <a:chExt cx="9144003" cy="6862572"/>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21" t="-547" r="-392" b="58"/>
            <a:stretch/>
          </p:blipFill>
          <p:spPr>
            <a:xfrm flipH="1">
              <a:off x="-3" y="0"/>
              <a:ext cx="5902238" cy="3319272"/>
            </a:xfrm>
            <a:prstGeom prst="rect">
              <a:avLst/>
            </a:prstGeom>
            <a:ln w="28575">
              <a:solidFill>
                <a:schemeClr val="bg1"/>
              </a:solidFill>
            </a:ln>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t="6967" r="56380"/>
            <a:stretch/>
          </p:blipFill>
          <p:spPr>
            <a:xfrm flipH="1">
              <a:off x="3439273" y="3314700"/>
              <a:ext cx="5704727" cy="3547872"/>
            </a:xfrm>
            <a:prstGeom prst="rect">
              <a:avLst/>
            </a:prstGeom>
            <a:ln w="28575">
              <a:solidFill>
                <a:schemeClr val="bg1"/>
              </a:solidFill>
            </a:ln>
          </p:spPr>
        </p:pic>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l="10577" t="442" r="295" b="-442"/>
            <a:stretch/>
          </p:blipFill>
          <p:spPr>
            <a:xfrm>
              <a:off x="4711700" y="0"/>
              <a:ext cx="4432300" cy="3314700"/>
            </a:xfrm>
            <a:prstGeom prst="rect">
              <a:avLst/>
            </a:prstGeom>
            <a:ln w="28575">
              <a:solidFill>
                <a:schemeClr val="bg1"/>
              </a:solidFill>
            </a:ln>
          </p:spPr>
        </p:pic>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l="27378" t="5060" r="289" b="1651"/>
            <a:stretch/>
          </p:blipFill>
          <p:spPr>
            <a:xfrm>
              <a:off x="0" y="3319272"/>
              <a:ext cx="4699000" cy="3543300"/>
            </a:xfrm>
            <a:prstGeom prst="rect">
              <a:avLst/>
            </a:prstGeom>
            <a:ln w="28575">
              <a:solidFill>
                <a:schemeClr val="bg1"/>
              </a:solidFill>
            </a:ln>
          </p:spPr>
        </p:pic>
      </p:grpSp>
      <p:sp>
        <p:nvSpPr>
          <p:cNvPr id="3" name="Subtitle 2"/>
          <p:cNvSpPr>
            <a:spLocks noGrp="1"/>
          </p:cNvSpPr>
          <p:nvPr userDrawn="1">
            <p:ph type="subTitle" idx="1" hasCustomPrompt="1"/>
          </p:nvPr>
        </p:nvSpPr>
        <p:spPr>
          <a:xfrm>
            <a:off x="3439273" y="1145794"/>
            <a:ext cx="5438027" cy="2803906"/>
          </a:xfrm>
          <a:solidFill>
            <a:schemeClr val="tx1">
              <a:lumMod val="85000"/>
              <a:lumOff val="15000"/>
              <a:alpha val="45098"/>
            </a:schemeClr>
          </a:solidFill>
        </p:spPr>
        <p:txBody>
          <a:bodyPr anchor="ctr"/>
          <a:lstStyle>
            <a:lvl1pPr marL="0" indent="0" algn="ctr">
              <a:buNone/>
              <a:defRPr sz="5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&lt;Title&gt;</a:t>
            </a:r>
          </a:p>
        </p:txBody>
      </p:sp>
      <p:sp>
        <p:nvSpPr>
          <p:cNvPr id="16" name="Rectangle 15"/>
          <p:cNvSpPr/>
          <p:nvPr userDrawn="1"/>
        </p:nvSpPr>
        <p:spPr>
          <a:xfrm>
            <a:off x="520700" y="1155700"/>
            <a:ext cx="2731653"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135" y="1351026"/>
            <a:ext cx="2462784" cy="3931920"/>
          </a:xfrm>
          <a:prstGeom prst="rect">
            <a:avLst/>
          </a:prstGeom>
        </p:spPr>
      </p:pic>
      <p:sp>
        <p:nvSpPr>
          <p:cNvPr id="17" name="Content Placeholder 2"/>
          <p:cNvSpPr>
            <a:spLocks noGrp="1"/>
          </p:cNvSpPr>
          <p:nvPr>
            <p:ph sz="half" idx="10" hasCustomPrompt="1"/>
          </p:nvPr>
        </p:nvSpPr>
        <p:spPr>
          <a:xfrm>
            <a:off x="3439274" y="4062202"/>
            <a:ext cx="5438026" cy="1398798"/>
          </a:xfrm>
          <a:solidFill>
            <a:srgbClr val="262626">
              <a:alpha val="45098"/>
            </a:srgbClr>
          </a:solidFill>
        </p:spPr>
        <p:txBody>
          <a:bodyPr/>
          <a:lstStyle>
            <a:lvl1pPr>
              <a:defRPr>
                <a:solidFill>
                  <a:schemeClr val="bg1"/>
                </a:solidFill>
              </a:defRPr>
            </a:lvl1pPr>
          </a:lstStyle>
          <a:p>
            <a:pPr lvl="0"/>
            <a:r>
              <a:rPr lang="en-US" dirty="0" smtClean="0"/>
              <a:t>Content</a:t>
            </a:r>
            <a:endParaRPr lang="en-US" dirty="0"/>
          </a:p>
        </p:txBody>
      </p:sp>
    </p:spTree>
    <p:extLst>
      <p:ext uri="{BB962C8B-B14F-4D97-AF65-F5344CB8AC3E}">
        <p14:creationId xmlns:p14="http://schemas.microsoft.com/office/powerpoint/2010/main" val="38478687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General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59" t="-7381" r="-159" b="7381"/>
          <a:stretch/>
        </p:blipFill>
        <p:spPr>
          <a:xfrm>
            <a:off x="0" y="770507"/>
            <a:ext cx="9144000" cy="6096000"/>
          </a:xfrm>
          <a:prstGeom prst="rect">
            <a:avLst/>
          </a:prstGeom>
        </p:spPr>
      </p:pic>
      <p:grpSp>
        <p:nvGrpSpPr>
          <p:cNvPr id="7" name="Group 2"/>
          <p:cNvGrpSpPr>
            <a:grpSpLocks/>
          </p:cNvGrpSpPr>
          <p:nvPr userDrawn="1"/>
        </p:nvGrpSpPr>
        <p:grpSpPr bwMode="auto">
          <a:xfrm>
            <a:off x="0" y="-1"/>
            <a:ext cx="9144000" cy="1623606"/>
            <a:chOff x="106404032" y="105384600"/>
            <a:chExt cx="7562335" cy="1490100"/>
          </a:xfrm>
        </p:grpSpPr>
        <p:sp>
          <p:nvSpPr>
            <p:cNvPr id="8" name="Rectangle 3"/>
            <p:cNvSpPr>
              <a:spLocks noChangeArrowheads="1"/>
            </p:cNvSpPr>
            <p:nvPr/>
          </p:nvSpPr>
          <p:spPr bwMode="auto">
            <a:xfrm>
              <a:off x="106404032" y="105384600"/>
              <a:ext cx="7562335" cy="1139780"/>
            </a:xfrm>
            <a:prstGeom prst="rect">
              <a:avLst/>
            </a:prstGeom>
            <a:solidFill>
              <a:srgbClr val="54BAE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AutoShape 4"/>
            <p:cNvSpPr>
              <a:spLocks noChangeArrowheads="1"/>
            </p:cNvSpPr>
            <p:nvPr/>
          </p:nvSpPr>
          <p:spPr bwMode="auto">
            <a:xfrm rot="16200000" flipH="1">
              <a:off x="110343053" y="104483624"/>
              <a:ext cx="1380367" cy="3401786"/>
            </a:xfrm>
            <a:prstGeom prst="homePlate">
              <a:avLst>
                <a:gd name="adj" fmla="val 25000"/>
              </a:avLst>
            </a:prstGeom>
            <a:solidFill>
              <a:srgbClr val="1EA4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smtClean="0">
                <a:ln>
                  <a:noFill/>
                </a:ln>
                <a:solidFill>
                  <a:srgbClr val="FFFFFF"/>
                </a:solidFill>
                <a:effectLst/>
                <a:latin typeface="Arial" panose="020B0604020202020204" pitchFamily="34" charset="0"/>
              </a:endParaRPr>
            </a:p>
          </p:txBody>
        </p:sp>
      </p:grpSp>
      <p:grpSp>
        <p:nvGrpSpPr>
          <p:cNvPr id="4" name="Group 3"/>
          <p:cNvGrpSpPr/>
          <p:nvPr userDrawn="1"/>
        </p:nvGrpSpPr>
        <p:grpSpPr>
          <a:xfrm>
            <a:off x="339857" y="119562"/>
            <a:ext cx="953685" cy="1308221"/>
            <a:chOff x="1159787" y="276045"/>
            <a:chExt cx="953685" cy="1308221"/>
          </a:xfrm>
        </p:grpSpPr>
        <p:sp>
          <p:nvSpPr>
            <p:cNvPr id="11" name="Rectangle 10"/>
            <p:cNvSpPr/>
            <p:nvPr userDrawn="1"/>
          </p:nvSpPr>
          <p:spPr>
            <a:xfrm>
              <a:off x="1159787" y="276045"/>
              <a:ext cx="953685" cy="130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7361" y="324641"/>
              <a:ext cx="758536" cy="1211029"/>
            </a:xfrm>
            <a:prstGeom prst="rect">
              <a:avLst/>
            </a:prstGeom>
          </p:spPr>
        </p:pic>
      </p:grpSp>
      <p:sp>
        <p:nvSpPr>
          <p:cNvPr id="2" name="Title 1"/>
          <p:cNvSpPr>
            <a:spLocks noGrp="1"/>
          </p:cNvSpPr>
          <p:nvPr userDrawn="1">
            <p:ph type="title" hasCustomPrompt="1"/>
          </p:nvPr>
        </p:nvSpPr>
        <p:spPr>
          <a:xfrm>
            <a:off x="3540768" y="119562"/>
            <a:ext cx="4113272" cy="1170239"/>
          </a:xfrm>
        </p:spPr>
        <p:txBody>
          <a:bodyPr anchor="ctr">
            <a:normAutofit/>
          </a:bodyPr>
          <a:lstStyle>
            <a:lvl1pPr algn="ctr">
              <a:defRPr sz="3600" baseline="0">
                <a:solidFill>
                  <a:schemeClr val="bg1"/>
                </a:solidFill>
                <a:latin typeface="Arial" panose="020B0604020202020204" pitchFamily="34" charset="0"/>
                <a:cs typeface="Arial" panose="020B0604020202020204" pitchFamily="34" charset="0"/>
              </a:defRPr>
            </a:lvl1pPr>
          </a:lstStyle>
          <a:p>
            <a:r>
              <a:rPr lang="en-US" dirty="0" smtClean="0"/>
              <a:t>&lt;Slide Title&gt;</a:t>
            </a:r>
            <a:endParaRPr lang="en-US" dirty="0"/>
          </a:p>
        </p:txBody>
      </p:sp>
      <p:sp>
        <p:nvSpPr>
          <p:cNvPr id="12" name="Content Placeholder 2"/>
          <p:cNvSpPr>
            <a:spLocks noGrp="1"/>
          </p:cNvSpPr>
          <p:nvPr userDrawn="1">
            <p:ph sz="half" idx="1" hasCustomPrompt="1"/>
          </p:nvPr>
        </p:nvSpPr>
        <p:spPr>
          <a:xfrm>
            <a:off x="174171" y="1820198"/>
            <a:ext cx="3731821" cy="4516385"/>
          </a:xfrm>
          <a:solidFill>
            <a:srgbClr val="1F4E79">
              <a:alpha val="45098"/>
            </a:srgbClr>
          </a:solidFill>
        </p:spPr>
        <p:txBody>
          <a:bodyPr/>
          <a:lstStyle>
            <a:lvl1pPr>
              <a:defRPr>
                <a:solidFill>
                  <a:schemeClr val="bg1"/>
                </a:solidFill>
              </a:defRPr>
            </a:lvl1pPr>
          </a:lstStyle>
          <a:p>
            <a:pPr lvl="0"/>
            <a:r>
              <a:rPr lang="en-US" dirty="0" smtClean="0"/>
              <a:t>Content</a:t>
            </a:r>
            <a:endParaRPr lang="en-US" dirty="0"/>
          </a:p>
        </p:txBody>
      </p:sp>
      <p:sp>
        <p:nvSpPr>
          <p:cNvPr id="13" name="TextBox 12"/>
          <p:cNvSpPr txBox="1"/>
          <p:nvPr userDrawn="1"/>
        </p:nvSpPr>
        <p:spPr>
          <a:xfrm>
            <a:off x="-27276" y="6581001"/>
            <a:ext cx="9144000"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Eureka   |   Fairfield   |   Redding   |   Santa Rosa</a:t>
            </a:r>
            <a:endParaRPr lang="en-US"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1990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General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426" b="10831"/>
          <a:stretch/>
        </p:blipFill>
        <p:spPr>
          <a:xfrm>
            <a:off x="1" y="755374"/>
            <a:ext cx="9158514" cy="6153426"/>
          </a:xfrm>
          <a:prstGeom prst="rect">
            <a:avLst/>
          </a:prstGeom>
        </p:spPr>
      </p:pic>
      <p:grpSp>
        <p:nvGrpSpPr>
          <p:cNvPr id="7" name="Group 2"/>
          <p:cNvGrpSpPr>
            <a:grpSpLocks/>
          </p:cNvGrpSpPr>
          <p:nvPr userDrawn="1"/>
        </p:nvGrpSpPr>
        <p:grpSpPr bwMode="auto">
          <a:xfrm>
            <a:off x="0" y="-1"/>
            <a:ext cx="9144000" cy="1623606"/>
            <a:chOff x="106404032" y="105384600"/>
            <a:chExt cx="7562335" cy="1490100"/>
          </a:xfrm>
        </p:grpSpPr>
        <p:sp>
          <p:nvSpPr>
            <p:cNvPr id="8" name="Rectangle 3"/>
            <p:cNvSpPr>
              <a:spLocks noChangeArrowheads="1"/>
            </p:cNvSpPr>
            <p:nvPr/>
          </p:nvSpPr>
          <p:spPr bwMode="auto">
            <a:xfrm>
              <a:off x="106404032" y="105384600"/>
              <a:ext cx="7562335" cy="1139780"/>
            </a:xfrm>
            <a:prstGeom prst="rect">
              <a:avLst/>
            </a:prstGeom>
            <a:solidFill>
              <a:srgbClr val="54BAE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AutoShape 4"/>
            <p:cNvSpPr>
              <a:spLocks noChangeArrowheads="1"/>
            </p:cNvSpPr>
            <p:nvPr/>
          </p:nvSpPr>
          <p:spPr bwMode="auto">
            <a:xfrm rot="16200000" flipH="1">
              <a:off x="110343053" y="104483624"/>
              <a:ext cx="1380367" cy="3401786"/>
            </a:xfrm>
            <a:prstGeom prst="homePlate">
              <a:avLst>
                <a:gd name="adj" fmla="val 25000"/>
              </a:avLst>
            </a:prstGeom>
            <a:solidFill>
              <a:srgbClr val="1EA4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smtClean="0">
                <a:ln>
                  <a:noFill/>
                </a:ln>
                <a:solidFill>
                  <a:srgbClr val="FFFFFF"/>
                </a:solidFill>
                <a:effectLst/>
                <a:latin typeface="Arial" panose="020B0604020202020204" pitchFamily="34" charset="0"/>
              </a:endParaRPr>
            </a:p>
          </p:txBody>
        </p:sp>
      </p:grpSp>
      <p:grpSp>
        <p:nvGrpSpPr>
          <p:cNvPr id="4" name="Group 3"/>
          <p:cNvGrpSpPr/>
          <p:nvPr userDrawn="1"/>
        </p:nvGrpSpPr>
        <p:grpSpPr>
          <a:xfrm>
            <a:off x="339857" y="119562"/>
            <a:ext cx="953685" cy="1308221"/>
            <a:chOff x="1159787" y="276045"/>
            <a:chExt cx="953685" cy="1308221"/>
          </a:xfrm>
        </p:grpSpPr>
        <p:sp>
          <p:nvSpPr>
            <p:cNvPr id="11" name="Rectangle 10"/>
            <p:cNvSpPr/>
            <p:nvPr userDrawn="1"/>
          </p:nvSpPr>
          <p:spPr>
            <a:xfrm>
              <a:off x="1159787" y="276045"/>
              <a:ext cx="953685" cy="130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7361" y="324641"/>
              <a:ext cx="758536" cy="1211029"/>
            </a:xfrm>
            <a:prstGeom prst="rect">
              <a:avLst/>
            </a:prstGeom>
          </p:spPr>
        </p:pic>
      </p:grpSp>
      <p:sp>
        <p:nvSpPr>
          <p:cNvPr id="2" name="Title 1"/>
          <p:cNvSpPr>
            <a:spLocks noGrp="1"/>
          </p:cNvSpPr>
          <p:nvPr userDrawn="1">
            <p:ph type="title" hasCustomPrompt="1"/>
          </p:nvPr>
        </p:nvSpPr>
        <p:spPr>
          <a:xfrm>
            <a:off x="3540768" y="119562"/>
            <a:ext cx="4113272" cy="1170239"/>
          </a:xfrm>
        </p:spPr>
        <p:txBody>
          <a:bodyPr anchor="ctr">
            <a:normAutofit/>
          </a:bodyPr>
          <a:lstStyle>
            <a:lvl1pPr algn="ctr">
              <a:defRPr sz="3600" baseline="0">
                <a:solidFill>
                  <a:schemeClr val="bg1"/>
                </a:solidFill>
                <a:latin typeface="Arial" panose="020B0604020202020204" pitchFamily="34" charset="0"/>
                <a:cs typeface="Arial" panose="020B0604020202020204" pitchFamily="34" charset="0"/>
              </a:defRPr>
            </a:lvl1pPr>
          </a:lstStyle>
          <a:p>
            <a:r>
              <a:rPr lang="en-US" dirty="0" smtClean="0"/>
              <a:t>&lt;Slide Title&gt;</a:t>
            </a:r>
            <a:endParaRPr lang="en-US" dirty="0"/>
          </a:p>
        </p:txBody>
      </p:sp>
      <p:sp>
        <p:nvSpPr>
          <p:cNvPr id="12" name="Content Placeholder 2"/>
          <p:cNvSpPr>
            <a:spLocks noGrp="1"/>
          </p:cNvSpPr>
          <p:nvPr userDrawn="1">
            <p:ph sz="half" idx="1" hasCustomPrompt="1"/>
          </p:nvPr>
        </p:nvSpPr>
        <p:spPr>
          <a:xfrm>
            <a:off x="174171" y="1820198"/>
            <a:ext cx="3731821" cy="4516385"/>
          </a:xfrm>
          <a:solidFill>
            <a:srgbClr val="1F4E79">
              <a:alpha val="45098"/>
            </a:srgbClr>
          </a:solidFill>
        </p:spPr>
        <p:txBody>
          <a:bodyPr/>
          <a:lstStyle>
            <a:lvl1pPr>
              <a:defRPr>
                <a:solidFill>
                  <a:schemeClr val="bg1"/>
                </a:solidFill>
              </a:defRPr>
            </a:lvl1pPr>
          </a:lstStyle>
          <a:p>
            <a:pPr lvl="0"/>
            <a:r>
              <a:rPr lang="en-US" dirty="0" smtClean="0"/>
              <a:t>Content</a:t>
            </a:r>
            <a:endParaRPr lang="en-US" dirty="0"/>
          </a:p>
        </p:txBody>
      </p:sp>
      <p:sp>
        <p:nvSpPr>
          <p:cNvPr id="13" name="TextBox 12"/>
          <p:cNvSpPr txBox="1"/>
          <p:nvPr userDrawn="1"/>
        </p:nvSpPr>
        <p:spPr>
          <a:xfrm>
            <a:off x="-27276" y="6581001"/>
            <a:ext cx="9144000"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Eureka   |   Fairfield   |   Redding   |   Santa Rosa</a:t>
            </a:r>
            <a:endParaRPr lang="en-US"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3052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General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52448"/>
          <a:stretch/>
        </p:blipFill>
        <p:spPr>
          <a:xfrm>
            <a:off x="-1" y="1241898"/>
            <a:ext cx="9158515" cy="5616102"/>
          </a:xfrm>
          <a:prstGeom prst="rect">
            <a:avLst/>
          </a:prstGeom>
        </p:spPr>
      </p:pic>
      <p:grpSp>
        <p:nvGrpSpPr>
          <p:cNvPr id="7" name="Group 2"/>
          <p:cNvGrpSpPr>
            <a:grpSpLocks/>
          </p:cNvGrpSpPr>
          <p:nvPr userDrawn="1"/>
        </p:nvGrpSpPr>
        <p:grpSpPr bwMode="auto">
          <a:xfrm>
            <a:off x="0" y="-1"/>
            <a:ext cx="9144000" cy="1623606"/>
            <a:chOff x="106404032" y="105384600"/>
            <a:chExt cx="7562335" cy="1490100"/>
          </a:xfrm>
        </p:grpSpPr>
        <p:sp>
          <p:nvSpPr>
            <p:cNvPr id="8" name="Rectangle 3"/>
            <p:cNvSpPr>
              <a:spLocks noChangeArrowheads="1"/>
            </p:cNvSpPr>
            <p:nvPr/>
          </p:nvSpPr>
          <p:spPr bwMode="auto">
            <a:xfrm>
              <a:off x="106404032" y="105384600"/>
              <a:ext cx="7562335" cy="1139780"/>
            </a:xfrm>
            <a:prstGeom prst="rect">
              <a:avLst/>
            </a:prstGeom>
            <a:solidFill>
              <a:srgbClr val="54BAE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AutoShape 4"/>
            <p:cNvSpPr>
              <a:spLocks noChangeArrowheads="1"/>
            </p:cNvSpPr>
            <p:nvPr/>
          </p:nvSpPr>
          <p:spPr bwMode="auto">
            <a:xfrm rot="16200000" flipH="1">
              <a:off x="110343053" y="104483624"/>
              <a:ext cx="1380367" cy="3401786"/>
            </a:xfrm>
            <a:prstGeom prst="homePlate">
              <a:avLst>
                <a:gd name="adj" fmla="val 25000"/>
              </a:avLst>
            </a:prstGeom>
            <a:solidFill>
              <a:srgbClr val="1EA4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smtClean="0">
                <a:ln>
                  <a:noFill/>
                </a:ln>
                <a:solidFill>
                  <a:srgbClr val="FFFFFF"/>
                </a:solidFill>
                <a:effectLst/>
                <a:latin typeface="Arial" panose="020B0604020202020204" pitchFamily="34" charset="0"/>
              </a:endParaRPr>
            </a:p>
          </p:txBody>
        </p:sp>
      </p:grpSp>
      <p:grpSp>
        <p:nvGrpSpPr>
          <p:cNvPr id="4" name="Group 3"/>
          <p:cNvGrpSpPr/>
          <p:nvPr userDrawn="1"/>
        </p:nvGrpSpPr>
        <p:grpSpPr>
          <a:xfrm>
            <a:off x="339857" y="119562"/>
            <a:ext cx="953685" cy="1308221"/>
            <a:chOff x="1159787" y="276045"/>
            <a:chExt cx="953685" cy="1308221"/>
          </a:xfrm>
        </p:grpSpPr>
        <p:sp>
          <p:nvSpPr>
            <p:cNvPr id="11" name="Rectangle 10"/>
            <p:cNvSpPr/>
            <p:nvPr userDrawn="1"/>
          </p:nvSpPr>
          <p:spPr>
            <a:xfrm>
              <a:off x="1159787" y="276045"/>
              <a:ext cx="953685" cy="130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7361" y="324641"/>
              <a:ext cx="758536" cy="1211029"/>
            </a:xfrm>
            <a:prstGeom prst="rect">
              <a:avLst/>
            </a:prstGeom>
          </p:spPr>
        </p:pic>
      </p:grpSp>
      <p:sp>
        <p:nvSpPr>
          <p:cNvPr id="2" name="Title 1"/>
          <p:cNvSpPr>
            <a:spLocks noGrp="1"/>
          </p:cNvSpPr>
          <p:nvPr userDrawn="1">
            <p:ph type="title" hasCustomPrompt="1"/>
          </p:nvPr>
        </p:nvSpPr>
        <p:spPr>
          <a:xfrm>
            <a:off x="3540768" y="119562"/>
            <a:ext cx="4113272" cy="1170239"/>
          </a:xfrm>
        </p:spPr>
        <p:txBody>
          <a:bodyPr anchor="ctr">
            <a:normAutofit/>
          </a:bodyPr>
          <a:lstStyle>
            <a:lvl1pPr algn="ctr">
              <a:defRPr sz="3600" baseline="0">
                <a:solidFill>
                  <a:schemeClr val="bg1"/>
                </a:solidFill>
                <a:latin typeface="Arial" panose="020B0604020202020204" pitchFamily="34" charset="0"/>
                <a:cs typeface="Arial" panose="020B0604020202020204" pitchFamily="34" charset="0"/>
              </a:defRPr>
            </a:lvl1pPr>
          </a:lstStyle>
          <a:p>
            <a:r>
              <a:rPr lang="en-US" dirty="0" smtClean="0"/>
              <a:t>&lt;Slide Title&gt;</a:t>
            </a:r>
            <a:endParaRPr lang="en-US" dirty="0"/>
          </a:p>
        </p:txBody>
      </p:sp>
      <p:sp>
        <p:nvSpPr>
          <p:cNvPr id="12" name="Content Placeholder 2"/>
          <p:cNvSpPr>
            <a:spLocks noGrp="1"/>
          </p:cNvSpPr>
          <p:nvPr userDrawn="1">
            <p:ph sz="half" idx="1" hasCustomPrompt="1"/>
          </p:nvPr>
        </p:nvSpPr>
        <p:spPr>
          <a:xfrm>
            <a:off x="5065485" y="1844110"/>
            <a:ext cx="3731821" cy="4516385"/>
          </a:xfrm>
          <a:solidFill>
            <a:srgbClr val="1F4E79">
              <a:alpha val="45098"/>
            </a:srgbClr>
          </a:solidFill>
        </p:spPr>
        <p:txBody>
          <a:bodyPr/>
          <a:lstStyle>
            <a:lvl1pPr>
              <a:defRPr>
                <a:solidFill>
                  <a:schemeClr val="bg1"/>
                </a:solidFill>
              </a:defRPr>
            </a:lvl1pPr>
          </a:lstStyle>
          <a:p>
            <a:pPr lvl="0"/>
            <a:r>
              <a:rPr lang="en-US" dirty="0" smtClean="0"/>
              <a:t>Content</a:t>
            </a:r>
            <a:endParaRPr lang="en-US" dirty="0"/>
          </a:p>
        </p:txBody>
      </p:sp>
      <p:sp>
        <p:nvSpPr>
          <p:cNvPr id="13" name="TextBox 12"/>
          <p:cNvSpPr txBox="1"/>
          <p:nvPr userDrawn="1"/>
        </p:nvSpPr>
        <p:spPr>
          <a:xfrm>
            <a:off x="-27276" y="6581001"/>
            <a:ext cx="9144000"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Eureka   |   Fairfield   |   Redding   |   Santa Rosa</a:t>
            </a:r>
            <a:endParaRPr lang="en-US"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852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General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4624"/>
          <a:stretch/>
        </p:blipFill>
        <p:spPr>
          <a:xfrm>
            <a:off x="0" y="1234768"/>
            <a:ext cx="9173030" cy="5623232"/>
          </a:xfrm>
          <a:prstGeom prst="rect">
            <a:avLst/>
          </a:prstGeom>
        </p:spPr>
      </p:pic>
      <p:grpSp>
        <p:nvGrpSpPr>
          <p:cNvPr id="7" name="Group 2"/>
          <p:cNvGrpSpPr>
            <a:grpSpLocks/>
          </p:cNvGrpSpPr>
          <p:nvPr userDrawn="1"/>
        </p:nvGrpSpPr>
        <p:grpSpPr bwMode="auto">
          <a:xfrm>
            <a:off x="0" y="-1"/>
            <a:ext cx="9144000" cy="1623606"/>
            <a:chOff x="106404032" y="105384600"/>
            <a:chExt cx="7562335" cy="1490100"/>
          </a:xfrm>
        </p:grpSpPr>
        <p:sp>
          <p:nvSpPr>
            <p:cNvPr id="8" name="Rectangle 3"/>
            <p:cNvSpPr>
              <a:spLocks noChangeArrowheads="1"/>
            </p:cNvSpPr>
            <p:nvPr/>
          </p:nvSpPr>
          <p:spPr bwMode="auto">
            <a:xfrm>
              <a:off x="106404032" y="105384600"/>
              <a:ext cx="7562335" cy="1139780"/>
            </a:xfrm>
            <a:prstGeom prst="rect">
              <a:avLst/>
            </a:prstGeom>
            <a:solidFill>
              <a:srgbClr val="54BAE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AutoShape 4"/>
            <p:cNvSpPr>
              <a:spLocks noChangeArrowheads="1"/>
            </p:cNvSpPr>
            <p:nvPr/>
          </p:nvSpPr>
          <p:spPr bwMode="auto">
            <a:xfrm rot="16200000" flipH="1">
              <a:off x="110343053" y="104483624"/>
              <a:ext cx="1380367" cy="3401786"/>
            </a:xfrm>
            <a:prstGeom prst="homePlate">
              <a:avLst>
                <a:gd name="adj" fmla="val 25000"/>
              </a:avLst>
            </a:prstGeom>
            <a:solidFill>
              <a:srgbClr val="1EA4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smtClean="0">
                <a:ln>
                  <a:noFill/>
                </a:ln>
                <a:solidFill>
                  <a:srgbClr val="FFFFFF"/>
                </a:solidFill>
                <a:effectLst/>
                <a:latin typeface="Arial" panose="020B0604020202020204" pitchFamily="34" charset="0"/>
              </a:endParaRPr>
            </a:p>
          </p:txBody>
        </p:sp>
      </p:grpSp>
      <p:grpSp>
        <p:nvGrpSpPr>
          <p:cNvPr id="4" name="Group 3"/>
          <p:cNvGrpSpPr/>
          <p:nvPr userDrawn="1"/>
        </p:nvGrpSpPr>
        <p:grpSpPr>
          <a:xfrm>
            <a:off x="339857" y="119562"/>
            <a:ext cx="953685" cy="1308221"/>
            <a:chOff x="1159787" y="276045"/>
            <a:chExt cx="953685" cy="1308221"/>
          </a:xfrm>
        </p:grpSpPr>
        <p:sp>
          <p:nvSpPr>
            <p:cNvPr id="11" name="Rectangle 10"/>
            <p:cNvSpPr/>
            <p:nvPr userDrawn="1"/>
          </p:nvSpPr>
          <p:spPr>
            <a:xfrm>
              <a:off x="1159787" y="276045"/>
              <a:ext cx="953685" cy="130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7361" y="324641"/>
              <a:ext cx="758536" cy="1211029"/>
            </a:xfrm>
            <a:prstGeom prst="rect">
              <a:avLst/>
            </a:prstGeom>
          </p:spPr>
        </p:pic>
      </p:grpSp>
      <p:sp>
        <p:nvSpPr>
          <p:cNvPr id="2" name="Title 1"/>
          <p:cNvSpPr>
            <a:spLocks noGrp="1"/>
          </p:cNvSpPr>
          <p:nvPr userDrawn="1">
            <p:ph type="title" hasCustomPrompt="1"/>
          </p:nvPr>
        </p:nvSpPr>
        <p:spPr>
          <a:xfrm>
            <a:off x="3540768" y="119562"/>
            <a:ext cx="4113272" cy="1170239"/>
          </a:xfrm>
        </p:spPr>
        <p:txBody>
          <a:bodyPr anchor="ctr">
            <a:normAutofit/>
          </a:bodyPr>
          <a:lstStyle>
            <a:lvl1pPr algn="ctr">
              <a:defRPr sz="3600" baseline="0">
                <a:solidFill>
                  <a:schemeClr val="bg1"/>
                </a:solidFill>
                <a:latin typeface="Arial" panose="020B0604020202020204" pitchFamily="34" charset="0"/>
                <a:cs typeface="Arial" panose="020B0604020202020204" pitchFamily="34" charset="0"/>
              </a:defRPr>
            </a:lvl1pPr>
          </a:lstStyle>
          <a:p>
            <a:r>
              <a:rPr lang="en-US" dirty="0" smtClean="0"/>
              <a:t>&lt;Slide Title&gt;</a:t>
            </a:r>
            <a:endParaRPr lang="en-US" dirty="0"/>
          </a:p>
        </p:txBody>
      </p:sp>
      <p:sp>
        <p:nvSpPr>
          <p:cNvPr id="12" name="Content Placeholder 2"/>
          <p:cNvSpPr>
            <a:spLocks noGrp="1"/>
          </p:cNvSpPr>
          <p:nvPr userDrawn="1">
            <p:ph sz="half" idx="1" hasCustomPrompt="1"/>
          </p:nvPr>
        </p:nvSpPr>
        <p:spPr>
          <a:xfrm>
            <a:off x="437431" y="1844110"/>
            <a:ext cx="3731821" cy="4516385"/>
          </a:xfrm>
          <a:solidFill>
            <a:srgbClr val="1F4E79">
              <a:alpha val="45098"/>
            </a:srgbClr>
          </a:solidFill>
        </p:spPr>
        <p:txBody>
          <a:bodyPr/>
          <a:lstStyle>
            <a:lvl1pPr>
              <a:defRPr>
                <a:solidFill>
                  <a:schemeClr val="bg1"/>
                </a:solidFill>
              </a:defRPr>
            </a:lvl1pPr>
          </a:lstStyle>
          <a:p>
            <a:pPr lvl="0"/>
            <a:r>
              <a:rPr lang="en-US" dirty="0" smtClean="0"/>
              <a:t>Content</a:t>
            </a:r>
            <a:endParaRPr lang="en-US" dirty="0"/>
          </a:p>
        </p:txBody>
      </p:sp>
      <p:sp>
        <p:nvSpPr>
          <p:cNvPr id="13" name="TextBox 12"/>
          <p:cNvSpPr txBox="1"/>
          <p:nvPr userDrawn="1"/>
        </p:nvSpPr>
        <p:spPr>
          <a:xfrm>
            <a:off x="-27276" y="6581001"/>
            <a:ext cx="9144000"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Eureka   |   Fairfield   |   Redding   |   Santa Rosa</a:t>
            </a:r>
            <a:endParaRPr lang="en-US"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28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General Conten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8491" t="10231" r="12377" b="86"/>
          <a:stretch/>
        </p:blipFill>
        <p:spPr>
          <a:xfrm flipH="1">
            <a:off x="0" y="1028597"/>
            <a:ext cx="9144000" cy="5829403"/>
          </a:xfrm>
          <a:prstGeom prst="rect">
            <a:avLst/>
          </a:prstGeom>
          <a:ln w="28575">
            <a:noFill/>
          </a:ln>
        </p:spPr>
      </p:pic>
      <p:grpSp>
        <p:nvGrpSpPr>
          <p:cNvPr id="7" name="Group 2"/>
          <p:cNvGrpSpPr>
            <a:grpSpLocks/>
          </p:cNvGrpSpPr>
          <p:nvPr userDrawn="1"/>
        </p:nvGrpSpPr>
        <p:grpSpPr bwMode="auto">
          <a:xfrm>
            <a:off x="0" y="-1"/>
            <a:ext cx="9144000" cy="1623606"/>
            <a:chOff x="106404032" y="105384600"/>
            <a:chExt cx="7562335" cy="1490100"/>
          </a:xfrm>
        </p:grpSpPr>
        <p:sp>
          <p:nvSpPr>
            <p:cNvPr id="8" name="Rectangle 3"/>
            <p:cNvSpPr>
              <a:spLocks noChangeArrowheads="1"/>
            </p:cNvSpPr>
            <p:nvPr/>
          </p:nvSpPr>
          <p:spPr bwMode="auto">
            <a:xfrm>
              <a:off x="106404032" y="105384600"/>
              <a:ext cx="7562335" cy="1139780"/>
            </a:xfrm>
            <a:prstGeom prst="rect">
              <a:avLst/>
            </a:prstGeom>
            <a:solidFill>
              <a:srgbClr val="54BAE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AutoShape 4"/>
            <p:cNvSpPr>
              <a:spLocks noChangeArrowheads="1"/>
            </p:cNvSpPr>
            <p:nvPr/>
          </p:nvSpPr>
          <p:spPr bwMode="auto">
            <a:xfrm rot="16200000" flipH="1">
              <a:off x="110343053" y="104483624"/>
              <a:ext cx="1380367" cy="3401786"/>
            </a:xfrm>
            <a:prstGeom prst="homePlate">
              <a:avLst>
                <a:gd name="adj" fmla="val 25000"/>
              </a:avLst>
            </a:prstGeom>
            <a:solidFill>
              <a:srgbClr val="1EA4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smtClean="0">
                <a:ln>
                  <a:noFill/>
                </a:ln>
                <a:solidFill>
                  <a:srgbClr val="FFFFFF"/>
                </a:solidFill>
                <a:effectLst/>
                <a:latin typeface="Arial" panose="020B0604020202020204" pitchFamily="34" charset="0"/>
              </a:endParaRPr>
            </a:p>
          </p:txBody>
        </p:sp>
      </p:grpSp>
      <p:grpSp>
        <p:nvGrpSpPr>
          <p:cNvPr id="4" name="Group 3"/>
          <p:cNvGrpSpPr/>
          <p:nvPr userDrawn="1"/>
        </p:nvGrpSpPr>
        <p:grpSpPr>
          <a:xfrm>
            <a:off x="339857" y="119562"/>
            <a:ext cx="953685" cy="1308221"/>
            <a:chOff x="1159787" y="276045"/>
            <a:chExt cx="953685" cy="1308221"/>
          </a:xfrm>
        </p:grpSpPr>
        <p:sp>
          <p:nvSpPr>
            <p:cNvPr id="11" name="Rectangle 10"/>
            <p:cNvSpPr/>
            <p:nvPr userDrawn="1"/>
          </p:nvSpPr>
          <p:spPr>
            <a:xfrm>
              <a:off x="1159787" y="276045"/>
              <a:ext cx="953685" cy="130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7361" y="324641"/>
              <a:ext cx="758536" cy="1211029"/>
            </a:xfrm>
            <a:prstGeom prst="rect">
              <a:avLst/>
            </a:prstGeom>
          </p:spPr>
        </p:pic>
      </p:grpSp>
      <p:sp>
        <p:nvSpPr>
          <p:cNvPr id="2" name="Title 1"/>
          <p:cNvSpPr>
            <a:spLocks noGrp="1"/>
          </p:cNvSpPr>
          <p:nvPr userDrawn="1">
            <p:ph type="title" hasCustomPrompt="1"/>
          </p:nvPr>
        </p:nvSpPr>
        <p:spPr>
          <a:xfrm>
            <a:off x="3540768" y="119562"/>
            <a:ext cx="4113272" cy="1170239"/>
          </a:xfrm>
        </p:spPr>
        <p:txBody>
          <a:bodyPr anchor="ctr">
            <a:normAutofit/>
          </a:bodyPr>
          <a:lstStyle>
            <a:lvl1pPr algn="ctr">
              <a:defRPr sz="3600" baseline="0">
                <a:solidFill>
                  <a:schemeClr val="bg1"/>
                </a:solidFill>
                <a:latin typeface="Arial" panose="020B0604020202020204" pitchFamily="34" charset="0"/>
                <a:cs typeface="Arial" panose="020B0604020202020204" pitchFamily="34" charset="0"/>
              </a:defRPr>
            </a:lvl1pPr>
          </a:lstStyle>
          <a:p>
            <a:r>
              <a:rPr lang="en-US" dirty="0" smtClean="0"/>
              <a:t>&lt;Slide Title&gt;</a:t>
            </a:r>
            <a:endParaRPr lang="en-US" dirty="0"/>
          </a:p>
        </p:txBody>
      </p:sp>
      <p:sp>
        <p:nvSpPr>
          <p:cNvPr id="12" name="Content Placeholder 2"/>
          <p:cNvSpPr>
            <a:spLocks noGrp="1"/>
          </p:cNvSpPr>
          <p:nvPr userDrawn="1">
            <p:ph sz="half" idx="1" hasCustomPrompt="1"/>
          </p:nvPr>
        </p:nvSpPr>
        <p:spPr>
          <a:xfrm>
            <a:off x="5183602" y="1746200"/>
            <a:ext cx="3731821" cy="4516385"/>
          </a:xfrm>
          <a:solidFill>
            <a:srgbClr val="1F4E79">
              <a:alpha val="45098"/>
            </a:srgbClr>
          </a:solidFill>
        </p:spPr>
        <p:txBody>
          <a:bodyPr/>
          <a:lstStyle>
            <a:lvl1pPr>
              <a:defRPr>
                <a:solidFill>
                  <a:schemeClr val="bg1"/>
                </a:solidFill>
              </a:defRPr>
            </a:lvl1pPr>
          </a:lstStyle>
          <a:p>
            <a:pPr lvl="0"/>
            <a:r>
              <a:rPr lang="en-US" dirty="0" smtClean="0"/>
              <a:t>Content</a:t>
            </a:r>
            <a:endParaRPr lang="en-US" dirty="0"/>
          </a:p>
        </p:txBody>
      </p:sp>
      <p:sp>
        <p:nvSpPr>
          <p:cNvPr id="13" name="TextBox 12"/>
          <p:cNvSpPr txBox="1"/>
          <p:nvPr userDrawn="1"/>
        </p:nvSpPr>
        <p:spPr>
          <a:xfrm>
            <a:off x="-27276" y="6581001"/>
            <a:ext cx="9144000"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Eureka   |   Fairfield   |   Redding   |   Santa Rosa</a:t>
            </a:r>
            <a:endParaRPr lang="en-US"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587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General Conten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b="4983"/>
          <a:stretch/>
        </p:blipFill>
        <p:spPr>
          <a:xfrm>
            <a:off x="0" y="1070803"/>
            <a:ext cx="9144000" cy="5791243"/>
          </a:xfrm>
          <a:prstGeom prst="rect">
            <a:avLst/>
          </a:prstGeom>
          <a:ln w="28575">
            <a:noFill/>
          </a:ln>
        </p:spPr>
      </p:pic>
      <p:grpSp>
        <p:nvGrpSpPr>
          <p:cNvPr id="7" name="Group 2"/>
          <p:cNvGrpSpPr>
            <a:grpSpLocks/>
          </p:cNvGrpSpPr>
          <p:nvPr userDrawn="1"/>
        </p:nvGrpSpPr>
        <p:grpSpPr bwMode="auto">
          <a:xfrm>
            <a:off x="0" y="-1"/>
            <a:ext cx="9144000" cy="1623606"/>
            <a:chOff x="106404032" y="105384600"/>
            <a:chExt cx="7562335" cy="1490100"/>
          </a:xfrm>
        </p:grpSpPr>
        <p:sp>
          <p:nvSpPr>
            <p:cNvPr id="8" name="Rectangle 3"/>
            <p:cNvSpPr>
              <a:spLocks noChangeArrowheads="1"/>
            </p:cNvSpPr>
            <p:nvPr/>
          </p:nvSpPr>
          <p:spPr bwMode="auto">
            <a:xfrm>
              <a:off x="106404032" y="105384600"/>
              <a:ext cx="7562335" cy="1139780"/>
            </a:xfrm>
            <a:prstGeom prst="rect">
              <a:avLst/>
            </a:prstGeom>
            <a:solidFill>
              <a:srgbClr val="54BAE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AutoShape 4"/>
            <p:cNvSpPr>
              <a:spLocks noChangeArrowheads="1"/>
            </p:cNvSpPr>
            <p:nvPr/>
          </p:nvSpPr>
          <p:spPr bwMode="auto">
            <a:xfrm rot="16200000" flipH="1">
              <a:off x="110343053" y="104483624"/>
              <a:ext cx="1380367" cy="3401786"/>
            </a:xfrm>
            <a:prstGeom prst="homePlate">
              <a:avLst>
                <a:gd name="adj" fmla="val 25000"/>
              </a:avLst>
            </a:prstGeom>
            <a:solidFill>
              <a:srgbClr val="1EA4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smtClean="0">
                <a:ln>
                  <a:noFill/>
                </a:ln>
                <a:solidFill>
                  <a:srgbClr val="FFFFFF"/>
                </a:solidFill>
                <a:effectLst/>
                <a:latin typeface="Arial" panose="020B0604020202020204" pitchFamily="34" charset="0"/>
              </a:endParaRPr>
            </a:p>
          </p:txBody>
        </p:sp>
      </p:grpSp>
      <p:grpSp>
        <p:nvGrpSpPr>
          <p:cNvPr id="4" name="Group 3"/>
          <p:cNvGrpSpPr/>
          <p:nvPr userDrawn="1"/>
        </p:nvGrpSpPr>
        <p:grpSpPr>
          <a:xfrm>
            <a:off x="339857" y="119562"/>
            <a:ext cx="953685" cy="1308221"/>
            <a:chOff x="1159787" y="276045"/>
            <a:chExt cx="953685" cy="1308221"/>
          </a:xfrm>
        </p:grpSpPr>
        <p:sp>
          <p:nvSpPr>
            <p:cNvPr id="11" name="Rectangle 10"/>
            <p:cNvSpPr/>
            <p:nvPr userDrawn="1"/>
          </p:nvSpPr>
          <p:spPr>
            <a:xfrm>
              <a:off x="1159787" y="276045"/>
              <a:ext cx="953685" cy="130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7361" y="324641"/>
              <a:ext cx="758536" cy="1211029"/>
            </a:xfrm>
            <a:prstGeom prst="rect">
              <a:avLst/>
            </a:prstGeom>
          </p:spPr>
        </p:pic>
      </p:grpSp>
      <p:sp>
        <p:nvSpPr>
          <p:cNvPr id="2" name="Title 1"/>
          <p:cNvSpPr>
            <a:spLocks noGrp="1"/>
          </p:cNvSpPr>
          <p:nvPr userDrawn="1">
            <p:ph type="title" hasCustomPrompt="1"/>
          </p:nvPr>
        </p:nvSpPr>
        <p:spPr>
          <a:xfrm>
            <a:off x="3540768" y="119562"/>
            <a:ext cx="4113272" cy="1170239"/>
          </a:xfrm>
        </p:spPr>
        <p:txBody>
          <a:bodyPr anchor="ctr">
            <a:normAutofit/>
          </a:bodyPr>
          <a:lstStyle>
            <a:lvl1pPr algn="ctr">
              <a:defRPr sz="3600" baseline="0">
                <a:solidFill>
                  <a:schemeClr val="bg1"/>
                </a:solidFill>
                <a:latin typeface="Arial" panose="020B0604020202020204" pitchFamily="34" charset="0"/>
                <a:cs typeface="Arial" panose="020B0604020202020204" pitchFamily="34" charset="0"/>
              </a:defRPr>
            </a:lvl1pPr>
          </a:lstStyle>
          <a:p>
            <a:r>
              <a:rPr lang="en-US" dirty="0" smtClean="0"/>
              <a:t>&lt;Slide Title&gt;</a:t>
            </a:r>
            <a:endParaRPr lang="en-US" dirty="0"/>
          </a:p>
        </p:txBody>
      </p:sp>
      <p:sp>
        <p:nvSpPr>
          <p:cNvPr id="12" name="Content Placeholder 2"/>
          <p:cNvSpPr>
            <a:spLocks noGrp="1"/>
          </p:cNvSpPr>
          <p:nvPr userDrawn="1">
            <p:ph sz="half" idx="1" hasCustomPrompt="1"/>
          </p:nvPr>
        </p:nvSpPr>
        <p:spPr>
          <a:xfrm>
            <a:off x="339857" y="1793779"/>
            <a:ext cx="3731821" cy="4516385"/>
          </a:xfrm>
          <a:solidFill>
            <a:srgbClr val="1F4E79">
              <a:alpha val="45098"/>
            </a:srgbClr>
          </a:solidFill>
        </p:spPr>
        <p:txBody>
          <a:bodyPr/>
          <a:lstStyle>
            <a:lvl1pPr>
              <a:defRPr>
                <a:solidFill>
                  <a:schemeClr val="bg1"/>
                </a:solidFill>
              </a:defRPr>
            </a:lvl1pPr>
          </a:lstStyle>
          <a:p>
            <a:pPr lvl="0"/>
            <a:r>
              <a:rPr lang="en-US" dirty="0" smtClean="0"/>
              <a:t>Content</a:t>
            </a:r>
            <a:endParaRPr lang="en-US" dirty="0"/>
          </a:p>
        </p:txBody>
      </p:sp>
      <p:sp>
        <p:nvSpPr>
          <p:cNvPr id="13" name="TextBox 12"/>
          <p:cNvSpPr txBox="1"/>
          <p:nvPr userDrawn="1"/>
        </p:nvSpPr>
        <p:spPr>
          <a:xfrm>
            <a:off x="-27276" y="6581001"/>
            <a:ext cx="9144000"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Eureka   |   Fairfield   |   Redding   |   Santa Rosa</a:t>
            </a:r>
            <a:endParaRPr lang="en-US"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8306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4445"/>
          <a:stretch/>
        </p:blipFill>
        <p:spPr>
          <a:xfrm flipH="1">
            <a:off x="0" y="1070803"/>
            <a:ext cx="9144000" cy="5787197"/>
          </a:xfrm>
          <a:prstGeom prst="rect">
            <a:avLst/>
          </a:prstGeom>
        </p:spPr>
      </p:pic>
      <p:grpSp>
        <p:nvGrpSpPr>
          <p:cNvPr id="7" name="Group 2"/>
          <p:cNvGrpSpPr>
            <a:grpSpLocks/>
          </p:cNvGrpSpPr>
          <p:nvPr userDrawn="1"/>
        </p:nvGrpSpPr>
        <p:grpSpPr bwMode="auto">
          <a:xfrm>
            <a:off x="0" y="0"/>
            <a:ext cx="9144000" cy="1623606"/>
            <a:chOff x="106404032" y="105384600"/>
            <a:chExt cx="7562335" cy="1490100"/>
          </a:xfrm>
        </p:grpSpPr>
        <p:sp>
          <p:nvSpPr>
            <p:cNvPr id="8" name="Rectangle 3"/>
            <p:cNvSpPr>
              <a:spLocks noChangeArrowheads="1"/>
            </p:cNvSpPr>
            <p:nvPr/>
          </p:nvSpPr>
          <p:spPr bwMode="auto">
            <a:xfrm>
              <a:off x="106404032" y="105384600"/>
              <a:ext cx="7562335" cy="1139780"/>
            </a:xfrm>
            <a:prstGeom prst="rect">
              <a:avLst/>
            </a:prstGeom>
            <a:solidFill>
              <a:srgbClr val="54BAE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AutoShape 4"/>
            <p:cNvSpPr>
              <a:spLocks noChangeArrowheads="1"/>
            </p:cNvSpPr>
            <p:nvPr/>
          </p:nvSpPr>
          <p:spPr bwMode="auto">
            <a:xfrm rot="16200000" flipH="1">
              <a:off x="110343053" y="104483624"/>
              <a:ext cx="1380367" cy="3401786"/>
            </a:xfrm>
            <a:prstGeom prst="homePlate">
              <a:avLst>
                <a:gd name="adj" fmla="val 25000"/>
              </a:avLst>
            </a:prstGeom>
            <a:solidFill>
              <a:srgbClr val="1EA4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smtClean="0">
                <a:ln>
                  <a:noFill/>
                </a:ln>
                <a:solidFill>
                  <a:srgbClr val="FFFFFF"/>
                </a:solidFill>
                <a:effectLst/>
                <a:latin typeface="Arial" panose="020B0604020202020204" pitchFamily="34" charset="0"/>
              </a:endParaRPr>
            </a:p>
          </p:txBody>
        </p:sp>
      </p:grpSp>
      <p:grpSp>
        <p:nvGrpSpPr>
          <p:cNvPr id="4" name="Group 3"/>
          <p:cNvGrpSpPr/>
          <p:nvPr userDrawn="1"/>
        </p:nvGrpSpPr>
        <p:grpSpPr>
          <a:xfrm>
            <a:off x="339857" y="119562"/>
            <a:ext cx="953685" cy="1308221"/>
            <a:chOff x="1159787" y="276045"/>
            <a:chExt cx="953685" cy="1308221"/>
          </a:xfrm>
        </p:grpSpPr>
        <p:sp>
          <p:nvSpPr>
            <p:cNvPr id="11" name="Rectangle 10"/>
            <p:cNvSpPr/>
            <p:nvPr userDrawn="1"/>
          </p:nvSpPr>
          <p:spPr>
            <a:xfrm>
              <a:off x="1159787" y="276045"/>
              <a:ext cx="953685" cy="130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7361" y="324641"/>
              <a:ext cx="758536" cy="1211029"/>
            </a:xfrm>
            <a:prstGeom prst="rect">
              <a:avLst/>
            </a:prstGeom>
          </p:spPr>
        </p:pic>
      </p:grpSp>
      <p:sp>
        <p:nvSpPr>
          <p:cNvPr id="12" name="Content Placeholder 2"/>
          <p:cNvSpPr>
            <a:spLocks noGrp="1"/>
          </p:cNvSpPr>
          <p:nvPr userDrawn="1">
            <p:ph sz="half" idx="1" hasCustomPrompt="1"/>
          </p:nvPr>
        </p:nvSpPr>
        <p:spPr>
          <a:xfrm>
            <a:off x="339857" y="1793779"/>
            <a:ext cx="3731821" cy="4516385"/>
          </a:xfrm>
          <a:solidFill>
            <a:srgbClr val="1F4E79">
              <a:alpha val="45098"/>
            </a:srgbClr>
          </a:solidFill>
        </p:spPr>
        <p:txBody>
          <a:bodyPr/>
          <a:lstStyle>
            <a:lvl1pPr>
              <a:defRPr>
                <a:solidFill>
                  <a:schemeClr val="bg1"/>
                </a:solidFill>
              </a:defRPr>
            </a:lvl1pPr>
          </a:lstStyle>
          <a:p>
            <a:pPr lvl="0"/>
            <a:r>
              <a:rPr lang="en-US" dirty="0" smtClean="0"/>
              <a:t>Content</a:t>
            </a:r>
            <a:endParaRPr lang="en-US" dirty="0"/>
          </a:p>
        </p:txBody>
      </p:sp>
      <p:sp>
        <p:nvSpPr>
          <p:cNvPr id="13" name="TextBox 12"/>
          <p:cNvSpPr txBox="1"/>
          <p:nvPr userDrawn="1"/>
        </p:nvSpPr>
        <p:spPr>
          <a:xfrm>
            <a:off x="-27276" y="6581001"/>
            <a:ext cx="9144000" cy="276999"/>
          </a:xfrm>
          <a:prstGeom prst="rect">
            <a:avLst/>
          </a:prstGeom>
          <a:noFill/>
        </p:spPr>
        <p:txBody>
          <a:bodyPr wrap="square" rtlCol="0">
            <a:spAutoFit/>
          </a:bodyPr>
          <a:lstStyle/>
          <a:p>
            <a:pPr algn="ctr"/>
            <a:r>
              <a:rPr lang="en-US" sz="1200" b="0" dirty="0" smtClean="0">
                <a:solidFill>
                  <a:schemeClr val="bg1"/>
                </a:solidFill>
                <a:latin typeface="Arial" panose="020B0604020202020204" pitchFamily="34" charset="0"/>
                <a:cs typeface="Arial" panose="020B0604020202020204" pitchFamily="34" charset="0"/>
              </a:rPr>
              <a:t>Eureka   |   Fairfield   |   Redding   |   Santa Rosa</a:t>
            </a:r>
            <a:endParaRPr lang="en-US" sz="1200" b="0" dirty="0">
              <a:solidFill>
                <a:schemeClr val="bg1"/>
              </a:solidFill>
              <a:latin typeface="Arial" panose="020B0604020202020204" pitchFamily="34" charset="0"/>
              <a:cs typeface="Arial" panose="020B0604020202020204" pitchFamily="34" charset="0"/>
            </a:endParaRPr>
          </a:p>
        </p:txBody>
      </p:sp>
      <p:sp>
        <p:nvSpPr>
          <p:cNvPr id="3" name="Rectangle 2"/>
          <p:cNvSpPr/>
          <p:nvPr userDrawn="1"/>
        </p:nvSpPr>
        <p:spPr>
          <a:xfrm>
            <a:off x="3540769" y="119562"/>
            <a:ext cx="4113271" cy="1122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Arial" panose="020B0604020202020204" pitchFamily="34" charset="0"/>
                <a:cs typeface="Arial" panose="020B0604020202020204" pitchFamily="34" charset="0"/>
              </a:rPr>
              <a:t>Contact Us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416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158" t="12547" r="16160" b="193"/>
          <a:stretch/>
        </p:blipFill>
        <p:spPr>
          <a:xfrm flipH="1">
            <a:off x="-8315" y="0"/>
            <a:ext cx="9181343" cy="6875694"/>
          </a:xfrm>
          <a:prstGeom prst="rect">
            <a:avLst/>
          </a:prstGeom>
        </p:spPr>
      </p:pic>
      <p:grpSp>
        <p:nvGrpSpPr>
          <p:cNvPr id="4" name="Group 3"/>
          <p:cNvGrpSpPr/>
          <p:nvPr userDrawn="1"/>
        </p:nvGrpSpPr>
        <p:grpSpPr>
          <a:xfrm>
            <a:off x="339857" y="119562"/>
            <a:ext cx="953685" cy="1308221"/>
            <a:chOff x="1159787" y="276045"/>
            <a:chExt cx="953685" cy="1308221"/>
          </a:xfrm>
        </p:grpSpPr>
        <p:sp>
          <p:nvSpPr>
            <p:cNvPr id="11" name="Rectangle 10"/>
            <p:cNvSpPr/>
            <p:nvPr userDrawn="1"/>
          </p:nvSpPr>
          <p:spPr>
            <a:xfrm>
              <a:off x="1159787" y="276045"/>
              <a:ext cx="953685" cy="130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7361" y="324641"/>
              <a:ext cx="758536" cy="1211029"/>
            </a:xfrm>
            <a:prstGeom prst="rect">
              <a:avLst/>
            </a:prstGeom>
          </p:spPr>
        </p:pic>
      </p:grpSp>
      <p:sp>
        <p:nvSpPr>
          <p:cNvPr id="13" name="TextBox 12"/>
          <p:cNvSpPr txBox="1"/>
          <p:nvPr userDrawn="1"/>
        </p:nvSpPr>
        <p:spPr>
          <a:xfrm>
            <a:off x="-27276" y="6581001"/>
            <a:ext cx="9144000"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Eureka   |   Fairfield   |   Redding   |   Santa Rosa</a:t>
            </a:r>
            <a:endParaRPr lang="en-US" sz="1200" b="0" dirty="0">
              <a:latin typeface="Arial" panose="020B0604020202020204" pitchFamily="34" charset="0"/>
              <a:cs typeface="Arial" panose="020B0604020202020204" pitchFamily="34" charset="0"/>
            </a:endParaRPr>
          </a:p>
        </p:txBody>
      </p:sp>
      <p:sp>
        <p:nvSpPr>
          <p:cNvPr id="16" name="Rectangle 15"/>
          <p:cNvSpPr/>
          <p:nvPr userDrawn="1"/>
        </p:nvSpPr>
        <p:spPr>
          <a:xfrm>
            <a:off x="-14514" y="4010738"/>
            <a:ext cx="9158514" cy="1134832"/>
          </a:xfrm>
          <a:prstGeom prst="rect">
            <a:avLst/>
          </a:prstGeom>
          <a:solidFill>
            <a:srgbClr val="1F4E7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Questions?</a:t>
            </a:r>
            <a:endParaRPr lang="en-US" sz="4400" dirty="0"/>
          </a:p>
        </p:txBody>
      </p:sp>
    </p:spTree>
    <p:extLst>
      <p:ext uri="{BB962C8B-B14F-4D97-AF65-F5344CB8AC3E}">
        <p14:creationId xmlns:p14="http://schemas.microsoft.com/office/powerpoint/2010/main" val="4176258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FC8B28A-4590-4E59-A7FF-BB09478FD50D}" type="datetimeFigureOut">
              <a:rPr lang="en-US" smtClean="0"/>
              <a:pPr/>
              <a:t>5/5/2017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D8ADE-5C1D-4593-9061-DC91E84855E0}" type="slidenum">
              <a:rPr lang="en-US" smtClean="0"/>
              <a:pPr/>
              <a:t>‹#›</a:t>
            </a:fld>
            <a:endParaRPr lang="en-US"/>
          </a:p>
        </p:txBody>
      </p:sp>
    </p:spTree>
    <p:extLst>
      <p:ext uri="{BB962C8B-B14F-4D97-AF65-F5344CB8AC3E}">
        <p14:creationId xmlns:p14="http://schemas.microsoft.com/office/powerpoint/2010/main" val="522905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C8B28A-4590-4E59-A7FF-BB09478FD50D}" type="datetimeFigureOut">
              <a:rPr lang="en-US" smtClean="0"/>
              <a:pPr/>
              <a:t>5/5/2017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ADE-5C1D-4593-9061-DC91E84855E0}" type="slidenum">
              <a:rPr lang="en-US" smtClean="0"/>
              <a:pPr/>
              <a:t>‹#›</a:t>
            </a:fld>
            <a:endParaRPr lang="en-US"/>
          </a:p>
        </p:txBody>
      </p:sp>
    </p:spTree>
    <p:extLst>
      <p:ext uri="{BB962C8B-B14F-4D97-AF65-F5344CB8AC3E}">
        <p14:creationId xmlns:p14="http://schemas.microsoft.com/office/powerpoint/2010/main" val="2554865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 Content">
    <p:spTree>
      <p:nvGrpSpPr>
        <p:cNvPr id="1" name=""/>
        <p:cNvGrpSpPr/>
        <p:nvPr/>
      </p:nvGrpSpPr>
      <p:grpSpPr>
        <a:xfrm>
          <a:off x="0" y="0"/>
          <a:ext cx="0" cy="0"/>
          <a:chOff x="0" y="0"/>
          <a:chExt cx="0" cy="0"/>
        </a:xfrm>
      </p:grpSpPr>
      <p:grpSp>
        <p:nvGrpSpPr>
          <p:cNvPr id="7" name="Group 2"/>
          <p:cNvGrpSpPr>
            <a:grpSpLocks/>
          </p:cNvGrpSpPr>
          <p:nvPr userDrawn="1"/>
        </p:nvGrpSpPr>
        <p:grpSpPr bwMode="auto">
          <a:xfrm>
            <a:off x="0" y="-1"/>
            <a:ext cx="9144000" cy="1623606"/>
            <a:chOff x="106404032" y="105384600"/>
            <a:chExt cx="7562335" cy="1490100"/>
          </a:xfrm>
        </p:grpSpPr>
        <p:sp>
          <p:nvSpPr>
            <p:cNvPr id="8" name="Rectangle 3"/>
            <p:cNvSpPr>
              <a:spLocks noChangeArrowheads="1"/>
            </p:cNvSpPr>
            <p:nvPr/>
          </p:nvSpPr>
          <p:spPr bwMode="auto">
            <a:xfrm>
              <a:off x="106404032" y="105384600"/>
              <a:ext cx="7562335" cy="1139780"/>
            </a:xfrm>
            <a:prstGeom prst="rect">
              <a:avLst/>
            </a:prstGeom>
            <a:solidFill>
              <a:srgbClr val="54BAE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AutoShape 4"/>
            <p:cNvSpPr>
              <a:spLocks noChangeArrowheads="1"/>
            </p:cNvSpPr>
            <p:nvPr/>
          </p:nvSpPr>
          <p:spPr bwMode="auto">
            <a:xfrm rot="16200000" flipH="1">
              <a:off x="110343053" y="104483624"/>
              <a:ext cx="1380367" cy="3401786"/>
            </a:xfrm>
            <a:prstGeom prst="homePlate">
              <a:avLst>
                <a:gd name="adj" fmla="val 25000"/>
              </a:avLst>
            </a:prstGeom>
            <a:solidFill>
              <a:srgbClr val="1EA4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smtClean="0">
                <a:ln>
                  <a:noFill/>
                </a:ln>
                <a:solidFill>
                  <a:srgbClr val="FFFFFF"/>
                </a:solidFill>
                <a:effectLst/>
                <a:latin typeface="Arial" panose="020B0604020202020204" pitchFamily="34" charset="0"/>
              </a:endParaRPr>
            </a:p>
          </p:txBody>
        </p:sp>
      </p:grpSp>
      <p:grpSp>
        <p:nvGrpSpPr>
          <p:cNvPr id="4" name="Group 3"/>
          <p:cNvGrpSpPr/>
          <p:nvPr userDrawn="1"/>
        </p:nvGrpSpPr>
        <p:grpSpPr>
          <a:xfrm>
            <a:off x="339857" y="119562"/>
            <a:ext cx="953685" cy="1308221"/>
            <a:chOff x="1159787" y="276045"/>
            <a:chExt cx="953685" cy="1308221"/>
          </a:xfrm>
        </p:grpSpPr>
        <p:sp>
          <p:nvSpPr>
            <p:cNvPr id="11" name="Rectangle 10"/>
            <p:cNvSpPr/>
            <p:nvPr userDrawn="1"/>
          </p:nvSpPr>
          <p:spPr>
            <a:xfrm>
              <a:off x="1159787" y="276045"/>
              <a:ext cx="953685" cy="130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7361" y="324641"/>
              <a:ext cx="758536" cy="1211029"/>
            </a:xfrm>
            <a:prstGeom prst="rect">
              <a:avLst/>
            </a:prstGeom>
          </p:spPr>
        </p:pic>
      </p:grpSp>
      <p:sp>
        <p:nvSpPr>
          <p:cNvPr id="2" name="Title 1"/>
          <p:cNvSpPr>
            <a:spLocks noGrp="1"/>
          </p:cNvSpPr>
          <p:nvPr userDrawn="1">
            <p:ph type="title" hasCustomPrompt="1"/>
          </p:nvPr>
        </p:nvSpPr>
        <p:spPr>
          <a:xfrm>
            <a:off x="3540768" y="119562"/>
            <a:ext cx="4113272" cy="1170239"/>
          </a:xfrm>
        </p:spPr>
        <p:txBody>
          <a:bodyPr anchor="ctr">
            <a:normAutofit/>
          </a:bodyPr>
          <a:lstStyle>
            <a:lvl1pPr algn="ctr">
              <a:defRPr sz="3600" baseline="0">
                <a:solidFill>
                  <a:schemeClr val="bg1"/>
                </a:solidFill>
                <a:latin typeface="Arial" panose="020B0604020202020204" pitchFamily="34" charset="0"/>
                <a:cs typeface="Arial" panose="020B0604020202020204" pitchFamily="34" charset="0"/>
              </a:defRPr>
            </a:lvl1pPr>
          </a:lstStyle>
          <a:p>
            <a:r>
              <a:rPr lang="en-US" dirty="0" smtClean="0"/>
              <a:t>&lt;Slide Title&gt;</a:t>
            </a:r>
            <a:endParaRPr lang="en-US" dirty="0"/>
          </a:p>
        </p:txBody>
      </p:sp>
      <p:sp>
        <p:nvSpPr>
          <p:cNvPr id="12" name="Content Placeholder 2"/>
          <p:cNvSpPr>
            <a:spLocks noGrp="1"/>
          </p:cNvSpPr>
          <p:nvPr userDrawn="1">
            <p:ph sz="half" idx="1" hasCustomPrompt="1"/>
          </p:nvPr>
        </p:nvSpPr>
        <p:spPr>
          <a:xfrm>
            <a:off x="159760" y="1926634"/>
            <a:ext cx="8824480" cy="4351338"/>
          </a:xfrm>
        </p:spPr>
        <p:txBody>
          <a:bodyPr/>
          <a:lstStyle>
            <a:lvl1pPr>
              <a:defRPr/>
            </a:lvl1pPr>
          </a:lstStyle>
          <a:p>
            <a:pPr lvl="0"/>
            <a:r>
              <a:rPr lang="en-US" dirty="0" smtClean="0"/>
              <a:t>Content</a:t>
            </a:r>
            <a:endParaRPr lang="en-US" dirty="0"/>
          </a:p>
        </p:txBody>
      </p:sp>
      <p:sp>
        <p:nvSpPr>
          <p:cNvPr id="13" name="TextBox 12"/>
          <p:cNvSpPr txBox="1"/>
          <p:nvPr userDrawn="1"/>
        </p:nvSpPr>
        <p:spPr>
          <a:xfrm>
            <a:off x="-27276" y="6581001"/>
            <a:ext cx="9144000"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Eureka   |   Fairfield   |   Redding   |   Santa Rosa</a:t>
            </a:r>
            <a:endParaRPr lang="en-US"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445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grpSp>
        <p:nvGrpSpPr>
          <p:cNvPr id="7" name="Group 2"/>
          <p:cNvGrpSpPr>
            <a:grpSpLocks/>
          </p:cNvGrpSpPr>
          <p:nvPr userDrawn="1"/>
        </p:nvGrpSpPr>
        <p:grpSpPr bwMode="auto">
          <a:xfrm>
            <a:off x="0" y="-1"/>
            <a:ext cx="9144000" cy="1623606"/>
            <a:chOff x="106404032" y="105384600"/>
            <a:chExt cx="7562335" cy="1490100"/>
          </a:xfrm>
        </p:grpSpPr>
        <p:sp>
          <p:nvSpPr>
            <p:cNvPr id="8" name="Rectangle 3"/>
            <p:cNvSpPr>
              <a:spLocks noChangeArrowheads="1"/>
            </p:cNvSpPr>
            <p:nvPr/>
          </p:nvSpPr>
          <p:spPr bwMode="auto">
            <a:xfrm>
              <a:off x="106404032" y="105384600"/>
              <a:ext cx="7562335" cy="1139780"/>
            </a:xfrm>
            <a:prstGeom prst="rect">
              <a:avLst/>
            </a:prstGeom>
            <a:solidFill>
              <a:srgbClr val="54BAE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AutoShape 4"/>
            <p:cNvSpPr>
              <a:spLocks noChangeArrowheads="1"/>
            </p:cNvSpPr>
            <p:nvPr/>
          </p:nvSpPr>
          <p:spPr bwMode="auto">
            <a:xfrm rot="16200000" flipH="1">
              <a:off x="110343053" y="104483624"/>
              <a:ext cx="1380367" cy="3401786"/>
            </a:xfrm>
            <a:prstGeom prst="homePlate">
              <a:avLst>
                <a:gd name="adj" fmla="val 25000"/>
              </a:avLst>
            </a:prstGeom>
            <a:solidFill>
              <a:srgbClr val="1EA4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smtClean="0">
                <a:ln>
                  <a:noFill/>
                </a:ln>
                <a:solidFill>
                  <a:srgbClr val="FFFFFF"/>
                </a:solidFill>
                <a:effectLst/>
                <a:latin typeface="Arial" panose="020B0604020202020204" pitchFamily="34" charset="0"/>
              </a:endParaRPr>
            </a:p>
          </p:txBody>
        </p:sp>
      </p:grpSp>
      <p:grpSp>
        <p:nvGrpSpPr>
          <p:cNvPr id="4" name="Group 3"/>
          <p:cNvGrpSpPr/>
          <p:nvPr userDrawn="1"/>
        </p:nvGrpSpPr>
        <p:grpSpPr>
          <a:xfrm>
            <a:off x="339857" y="119562"/>
            <a:ext cx="953685" cy="1308221"/>
            <a:chOff x="1159787" y="276045"/>
            <a:chExt cx="953685" cy="1308221"/>
          </a:xfrm>
        </p:grpSpPr>
        <p:sp>
          <p:nvSpPr>
            <p:cNvPr id="11" name="Rectangle 10"/>
            <p:cNvSpPr/>
            <p:nvPr userDrawn="1"/>
          </p:nvSpPr>
          <p:spPr>
            <a:xfrm>
              <a:off x="1159787" y="276045"/>
              <a:ext cx="953685" cy="130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7361" y="324641"/>
              <a:ext cx="758536" cy="1211029"/>
            </a:xfrm>
            <a:prstGeom prst="rect">
              <a:avLst/>
            </a:prstGeom>
          </p:spPr>
        </p:pic>
      </p:grpSp>
      <p:sp>
        <p:nvSpPr>
          <p:cNvPr id="13" name="TextBox 12"/>
          <p:cNvSpPr txBox="1"/>
          <p:nvPr userDrawn="1"/>
        </p:nvSpPr>
        <p:spPr>
          <a:xfrm>
            <a:off x="-27276" y="6581001"/>
            <a:ext cx="9144000"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Eureka   |   Fairfield   |   Redding   |   Santa Rosa</a:t>
            </a:r>
            <a:endParaRPr lang="en-US" sz="1200" b="0" dirty="0">
              <a:latin typeface="Arial" panose="020B0604020202020204" pitchFamily="34" charset="0"/>
              <a:cs typeface="Arial" panose="020B0604020202020204" pitchFamily="34" charset="0"/>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2484" y="1785949"/>
            <a:ext cx="4849368" cy="4270248"/>
          </a:xfrm>
          <a:prstGeom prst="rect">
            <a:avLst/>
          </a:prstGeom>
        </p:spPr>
      </p:pic>
      <p:sp>
        <p:nvSpPr>
          <p:cNvPr id="15" name="Content Placeholder 2"/>
          <p:cNvSpPr txBox="1">
            <a:spLocks/>
          </p:cNvSpPr>
          <p:nvPr userDrawn="1"/>
        </p:nvSpPr>
        <p:spPr>
          <a:xfrm>
            <a:off x="5143500" y="2477897"/>
            <a:ext cx="3973224" cy="288635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000" b="1" dirty="0" smtClean="0">
                <a:solidFill>
                  <a:schemeClr val="tx1"/>
                </a:solidFill>
                <a:latin typeface="Arial" panose="020B0604020202020204" pitchFamily="34" charset="0"/>
                <a:cs typeface="Arial" panose="020B0604020202020204" pitchFamily="34" charset="0"/>
              </a:rPr>
              <a:t>Mission:</a:t>
            </a:r>
          </a:p>
          <a:p>
            <a:pPr algn="l"/>
            <a:r>
              <a:rPr lang="en-US" sz="2000" i="1" dirty="0" smtClean="0">
                <a:solidFill>
                  <a:schemeClr val="tx1"/>
                </a:solidFill>
                <a:latin typeface="Arial" panose="020B0604020202020204" pitchFamily="34" charset="0"/>
                <a:cs typeface="Arial" panose="020B0604020202020204" pitchFamily="34" charset="0"/>
              </a:rPr>
              <a:t>To help our members, and the communities we serve, be healthy.</a:t>
            </a:r>
          </a:p>
          <a:p>
            <a:pPr algn="l"/>
            <a:endParaRPr lang="en-US" sz="2000" b="1" i="1" dirty="0" smtClean="0">
              <a:solidFill>
                <a:schemeClr val="tx1"/>
              </a:solidFill>
              <a:latin typeface="Arial" panose="020B0604020202020204" pitchFamily="34" charset="0"/>
              <a:cs typeface="Arial" panose="020B0604020202020204" pitchFamily="34" charset="0"/>
            </a:endParaRPr>
          </a:p>
          <a:p>
            <a:pPr algn="l"/>
            <a:r>
              <a:rPr lang="en-US" sz="2000" b="1" dirty="0" smtClean="0">
                <a:solidFill>
                  <a:schemeClr val="tx1"/>
                </a:solidFill>
                <a:latin typeface="Arial" panose="020B0604020202020204" pitchFamily="34" charset="0"/>
                <a:cs typeface="Arial" panose="020B0604020202020204" pitchFamily="34" charset="0"/>
              </a:rPr>
              <a:t>Vision:</a:t>
            </a:r>
          </a:p>
          <a:p>
            <a:pPr algn="l"/>
            <a:r>
              <a:rPr lang="en-US" sz="2000" i="1" dirty="0" smtClean="0">
                <a:solidFill>
                  <a:schemeClr val="tx1"/>
                </a:solidFill>
                <a:latin typeface="Arial" panose="020B0604020202020204" pitchFamily="34" charset="0"/>
                <a:cs typeface="Arial" panose="020B0604020202020204" pitchFamily="34" charset="0"/>
              </a:rPr>
              <a:t>To be the most highly regarded managed care plan in California.</a:t>
            </a:r>
          </a:p>
        </p:txBody>
      </p:sp>
      <p:sp>
        <p:nvSpPr>
          <p:cNvPr id="17" name="TextBox 16"/>
          <p:cNvSpPr txBox="1"/>
          <p:nvPr userDrawn="1"/>
        </p:nvSpPr>
        <p:spPr>
          <a:xfrm>
            <a:off x="3540769" y="389307"/>
            <a:ext cx="4113271" cy="646331"/>
          </a:xfrm>
          <a:prstGeom prst="rect">
            <a:avLst/>
          </a:prstGeom>
          <a:noFill/>
        </p:spPr>
        <p:txBody>
          <a:bodyPr wrap="square" rtlCol="0" anchor="ctr">
            <a:spAutoFit/>
          </a:bodyPr>
          <a:lstStyle/>
          <a:p>
            <a:pPr algn="ctr"/>
            <a:r>
              <a:rPr lang="en-US" sz="3600" dirty="0" smtClean="0">
                <a:solidFill>
                  <a:schemeClr val="bg1"/>
                </a:solidFill>
                <a:latin typeface="Arial" panose="020B0604020202020204" pitchFamily="34" charset="0"/>
                <a:cs typeface="Arial" panose="020B0604020202020204" pitchFamily="34" charset="0"/>
              </a:rPr>
              <a:t>About Us</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2868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r History">
    <p:spTree>
      <p:nvGrpSpPr>
        <p:cNvPr id="1" name=""/>
        <p:cNvGrpSpPr/>
        <p:nvPr/>
      </p:nvGrpSpPr>
      <p:grpSpPr>
        <a:xfrm>
          <a:off x="0" y="0"/>
          <a:ext cx="0" cy="0"/>
          <a:chOff x="0" y="0"/>
          <a:chExt cx="0" cy="0"/>
        </a:xfrm>
      </p:grpSpPr>
      <p:grpSp>
        <p:nvGrpSpPr>
          <p:cNvPr id="7" name="Group 2"/>
          <p:cNvGrpSpPr>
            <a:grpSpLocks/>
          </p:cNvGrpSpPr>
          <p:nvPr userDrawn="1"/>
        </p:nvGrpSpPr>
        <p:grpSpPr bwMode="auto">
          <a:xfrm>
            <a:off x="0" y="-1"/>
            <a:ext cx="9144000" cy="1623606"/>
            <a:chOff x="106404032" y="105384600"/>
            <a:chExt cx="7562335" cy="1490100"/>
          </a:xfrm>
        </p:grpSpPr>
        <p:sp>
          <p:nvSpPr>
            <p:cNvPr id="8" name="Rectangle 3"/>
            <p:cNvSpPr>
              <a:spLocks noChangeArrowheads="1"/>
            </p:cNvSpPr>
            <p:nvPr/>
          </p:nvSpPr>
          <p:spPr bwMode="auto">
            <a:xfrm>
              <a:off x="106404032" y="105384600"/>
              <a:ext cx="7562335" cy="1139780"/>
            </a:xfrm>
            <a:prstGeom prst="rect">
              <a:avLst/>
            </a:prstGeom>
            <a:solidFill>
              <a:srgbClr val="54BAE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AutoShape 4"/>
            <p:cNvSpPr>
              <a:spLocks noChangeArrowheads="1"/>
            </p:cNvSpPr>
            <p:nvPr/>
          </p:nvSpPr>
          <p:spPr bwMode="auto">
            <a:xfrm rot="16200000" flipH="1">
              <a:off x="110343053" y="104483624"/>
              <a:ext cx="1380367" cy="3401786"/>
            </a:xfrm>
            <a:prstGeom prst="homePlate">
              <a:avLst>
                <a:gd name="adj" fmla="val 25000"/>
              </a:avLst>
            </a:prstGeom>
            <a:solidFill>
              <a:srgbClr val="1EA4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smtClean="0">
                <a:ln>
                  <a:noFill/>
                </a:ln>
                <a:solidFill>
                  <a:srgbClr val="FFFFFF"/>
                </a:solidFill>
                <a:effectLst/>
                <a:latin typeface="Arial" panose="020B0604020202020204" pitchFamily="34" charset="0"/>
              </a:endParaRPr>
            </a:p>
          </p:txBody>
        </p:sp>
      </p:grpSp>
      <p:grpSp>
        <p:nvGrpSpPr>
          <p:cNvPr id="4" name="Group 3"/>
          <p:cNvGrpSpPr/>
          <p:nvPr userDrawn="1"/>
        </p:nvGrpSpPr>
        <p:grpSpPr>
          <a:xfrm>
            <a:off x="339857" y="119562"/>
            <a:ext cx="953685" cy="1308221"/>
            <a:chOff x="1159787" y="276045"/>
            <a:chExt cx="953685" cy="1308221"/>
          </a:xfrm>
        </p:grpSpPr>
        <p:sp>
          <p:nvSpPr>
            <p:cNvPr id="11" name="Rectangle 10"/>
            <p:cNvSpPr/>
            <p:nvPr userDrawn="1"/>
          </p:nvSpPr>
          <p:spPr>
            <a:xfrm>
              <a:off x="1159787" y="276045"/>
              <a:ext cx="953685" cy="130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7361" y="324641"/>
              <a:ext cx="758536" cy="1211029"/>
            </a:xfrm>
            <a:prstGeom prst="rect">
              <a:avLst/>
            </a:prstGeom>
          </p:spPr>
        </p:pic>
      </p:grpSp>
      <p:sp>
        <p:nvSpPr>
          <p:cNvPr id="13" name="TextBox 12"/>
          <p:cNvSpPr txBox="1"/>
          <p:nvPr userDrawn="1"/>
        </p:nvSpPr>
        <p:spPr>
          <a:xfrm>
            <a:off x="-27276" y="6581001"/>
            <a:ext cx="9144000"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Eureka   |   Fairfield   |   Redding   |   Santa Rosa</a:t>
            </a:r>
            <a:endParaRPr lang="en-US" sz="1200" b="0" dirty="0">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0495" y="1672201"/>
            <a:ext cx="7068457" cy="4770338"/>
          </a:xfrm>
          <a:prstGeom prst="rect">
            <a:avLst/>
          </a:prstGeom>
        </p:spPr>
      </p:pic>
      <p:sp>
        <p:nvSpPr>
          <p:cNvPr id="16" name="TextBox 15"/>
          <p:cNvSpPr txBox="1"/>
          <p:nvPr userDrawn="1"/>
        </p:nvSpPr>
        <p:spPr>
          <a:xfrm>
            <a:off x="3540769" y="389307"/>
            <a:ext cx="4113271" cy="646331"/>
          </a:xfrm>
          <a:prstGeom prst="rect">
            <a:avLst/>
          </a:prstGeom>
          <a:noFill/>
        </p:spPr>
        <p:txBody>
          <a:bodyPr wrap="square" rtlCol="0" anchor="ctr">
            <a:spAutoFit/>
          </a:bodyPr>
          <a:lstStyle/>
          <a:p>
            <a:pPr algn="ctr"/>
            <a:r>
              <a:rPr lang="en-US" sz="3600" dirty="0" smtClean="0">
                <a:solidFill>
                  <a:schemeClr val="bg1"/>
                </a:solidFill>
                <a:latin typeface="Arial" panose="020B0604020202020204" pitchFamily="34" charset="0"/>
                <a:cs typeface="Arial" panose="020B0604020202020204" pitchFamily="34" charset="0"/>
              </a:rPr>
              <a:t>Our</a:t>
            </a:r>
            <a:r>
              <a:rPr lang="en-US" sz="3600" baseline="0" dirty="0" smtClean="0">
                <a:solidFill>
                  <a:schemeClr val="bg1"/>
                </a:solidFill>
                <a:latin typeface="Arial" panose="020B0604020202020204" pitchFamily="34" charset="0"/>
                <a:cs typeface="Arial" panose="020B0604020202020204" pitchFamily="34" charset="0"/>
              </a:rPr>
              <a:t> History</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4239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w We Are Organized">
    <p:spTree>
      <p:nvGrpSpPr>
        <p:cNvPr id="1" name=""/>
        <p:cNvGrpSpPr/>
        <p:nvPr/>
      </p:nvGrpSpPr>
      <p:grpSpPr>
        <a:xfrm>
          <a:off x="0" y="0"/>
          <a:ext cx="0" cy="0"/>
          <a:chOff x="0" y="0"/>
          <a:chExt cx="0" cy="0"/>
        </a:xfrm>
      </p:grpSpPr>
      <p:grpSp>
        <p:nvGrpSpPr>
          <p:cNvPr id="7" name="Group 2"/>
          <p:cNvGrpSpPr>
            <a:grpSpLocks/>
          </p:cNvGrpSpPr>
          <p:nvPr userDrawn="1"/>
        </p:nvGrpSpPr>
        <p:grpSpPr bwMode="auto">
          <a:xfrm>
            <a:off x="0" y="-1"/>
            <a:ext cx="9144000" cy="1623606"/>
            <a:chOff x="106404032" y="105384600"/>
            <a:chExt cx="7562335" cy="1490100"/>
          </a:xfrm>
        </p:grpSpPr>
        <p:sp>
          <p:nvSpPr>
            <p:cNvPr id="8" name="Rectangle 3"/>
            <p:cNvSpPr>
              <a:spLocks noChangeArrowheads="1"/>
            </p:cNvSpPr>
            <p:nvPr/>
          </p:nvSpPr>
          <p:spPr bwMode="auto">
            <a:xfrm>
              <a:off x="106404032" y="105384600"/>
              <a:ext cx="7562335" cy="1139780"/>
            </a:xfrm>
            <a:prstGeom prst="rect">
              <a:avLst/>
            </a:prstGeom>
            <a:solidFill>
              <a:srgbClr val="54BAE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AutoShape 4"/>
            <p:cNvSpPr>
              <a:spLocks noChangeArrowheads="1"/>
            </p:cNvSpPr>
            <p:nvPr/>
          </p:nvSpPr>
          <p:spPr bwMode="auto">
            <a:xfrm rot="16200000" flipH="1">
              <a:off x="110343053" y="104483624"/>
              <a:ext cx="1380367" cy="3401786"/>
            </a:xfrm>
            <a:prstGeom prst="homePlate">
              <a:avLst>
                <a:gd name="adj" fmla="val 25000"/>
              </a:avLst>
            </a:prstGeom>
            <a:solidFill>
              <a:srgbClr val="1EA4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smtClean="0">
                <a:ln>
                  <a:noFill/>
                </a:ln>
                <a:solidFill>
                  <a:srgbClr val="FFFFFF"/>
                </a:solidFill>
                <a:effectLst/>
                <a:latin typeface="Arial" panose="020B0604020202020204" pitchFamily="34" charset="0"/>
              </a:endParaRPr>
            </a:p>
          </p:txBody>
        </p:sp>
      </p:grpSp>
      <p:grpSp>
        <p:nvGrpSpPr>
          <p:cNvPr id="4" name="Group 3"/>
          <p:cNvGrpSpPr/>
          <p:nvPr userDrawn="1"/>
        </p:nvGrpSpPr>
        <p:grpSpPr>
          <a:xfrm>
            <a:off x="339857" y="119562"/>
            <a:ext cx="953685" cy="1308221"/>
            <a:chOff x="1159787" y="276045"/>
            <a:chExt cx="953685" cy="1308221"/>
          </a:xfrm>
        </p:grpSpPr>
        <p:sp>
          <p:nvSpPr>
            <p:cNvPr id="11" name="Rectangle 10"/>
            <p:cNvSpPr/>
            <p:nvPr userDrawn="1"/>
          </p:nvSpPr>
          <p:spPr>
            <a:xfrm>
              <a:off x="1159787" y="276045"/>
              <a:ext cx="953685" cy="130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7361" y="324641"/>
              <a:ext cx="758536" cy="1211029"/>
            </a:xfrm>
            <a:prstGeom prst="rect">
              <a:avLst/>
            </a:prstGeom>
          </p:spPr>
        </p:pic>
      </p:grpSp>
      <p:sp>
        <p:nvSpPr>
          <p:cNvPr id="13" name="TextBox 12"/>
          <p:cNvSpPr txBox="1"/>
          <p:nvPr userDrawn="1"/>
        </p:nvSpPr>
        <p:spPr>
          <a:xfrm>
            <a:off x="-27276" y="6581001"/>
            <a:ext cx="9144000"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Eureka   |   Fairfield   |   Redding   |   Santa Rosa</a:t>
            </a:r>
            <a:endParaRPr lang="en-US" sz="1200" b="0" dirty="0">
              <a:latin typeface="Arial" panose="020B0604020202020204" pitchFamily="34" charset="0"/>
              <a:cs typeface="Arial" panose="020B0604020202020204" pitchFamily="34" charset="0"/>
            </a:endParaRPr>
          </a:p>
        </p:txBody>
      </p:sp>
      <p:sp>
        <p:nvSpPr>
          <p:cNvPr id="14" name="Rectangle 13"/>
          <p:cNvSpPr/>
          <p:nvPr userDrawn="1"/>
        </p:nvSpPr>
        <p:spPr>
          <a:xfrm>
            <a:off x="232347" y="1833957"/>
            <a:ext cx="8679305" cy="4154984"/>
          </a:xfrm>
          <a:prstGeom prst="rect">
            <a:avLst/>
          </a:prstGeom>
        </p:spPr>
        <p:txBody>
          <a:bodyPr wrap="square">
            <a:spAutoFit/>
          </a:bodyPr>
          <a:lstStyle/>
          <a:p>
            <a:pPr algn="ctr"/>
            <a:r>
              <a:rPr lang="en-US" sz="2400" b="1" dirty="0" smtClean="0">
                <a:latin typeface="Arial" panose="020B0604020202020204" pitchFamily="34" charset="0"/>
                <a:cs typeface="Arial" panose="020B0604020202020204" pitchFamily="34" charset="0"/>
              </a:rPr>
              <a:t>PHC is a County Organized Health Systems (COHS) Plan</a:t>
            </a:r>
          </a:p>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Non-Profit </a:t>
            </a:r>
            <a:r>
              <a:rPr lang="en-US" sz="2000" b="1" dirty="0">
                <a:latin typeface="Arial" panose="020B0604020202020204" pitchFamily="34" charset="0"/>
                <a:cs typeface="Arial" panose="020B0604020202020204" pitchFamily="34" charset="0"/>
              </a:rPr>
              <a:t>Public Plan</a:t>
            </a:r>
          </a:p>
          <a:p>
            <a:pPr lvl="1"/>
            <a:r>
              <a:rPr lang="en-US" sz="2000" dirty="0" smtClean="0">
                <a:latin typeface="Arial" panose="020B0604020202020204" pitchFamily="34" charset="0"/>
                <a:cs typeface="Arial" panose="020B0604020202020204" pitchFamily="34" charset="0"/>
              </a:rPr>
              <a:t>Low administrative Rate (less than 4</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percent) allows for PHC to have a higher provider reimbursement rate and support community initiatives</a:t>
            </a:r>
            <a:endParaRPr lang="en-US" sz="2000" dirty="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Local </a:t>
            </a:r>
            <a:r>
              <a:rPr lang="en-US" sz="2000" b="1" dirty="0">
                <a:latin typeface="Arial" panose="020B0604020202020204" pitchFamily="34" charset="0"/>
                <a:cs typeface="Arial" panose="020B0604020202020204" pitchFamily="34" charset="0"/>
              </a:rPr>
              <a:t>Control and Autonomy</a:t>
            </a:r>
          </a:p>
          <a:p>
            <a:pPr lvl="1"/>
            <a:r>
              <a:rPr lang="en-US" sz="2000" dirty="0">
                <a:latin typeface="Arial" panose="020B0604020202020204" pitchFamily="34" charset="0"/>
                <a:cs typeface="Arial" panose="020B0604020202020204" pitchFamily="34" charset="0"/>
              </a:rPr>
              <a:t>A local governance that is sensitive and responsive to the area’s healthcare </a:t>
            </a:r>
            <a:r>
              <a:rPr lang="en-US" sz="2000" dirty="0" smtClean="0">
                <a:latin typeface="Arial" panose="020B0604020202020204" pitchFamily="34" charset="0"/>
                <a:cs typeface="Arial" panose="020B0604020202020204" pitchFamily="34" charset="0"/>
              </a:rPr>
              <a:t>needs</a:t>
            </a:r>
            <a:endParaRPr lang="en-US" sz="2000" dirty="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Community </a:t>
            </a:r>
            <a:r>
              <a:rPr lang="en-US" sz="2000" b="1" dirty="0">
                <a:latin typeface="Arial" panose="020B0604020202020204" pitchFamily="34" charset="0"/>
                <a:cs typeface="Arial" panose="020B0604020202020204" pitchFamily="34" charset="0"/>
              </a:rPr>
              <a:t>Involvement</a:t>
            </a:r>
          </a:p>
          <a:p>
            <a:pPr lvl="1"/>
            <a:r>
              <a:rPr lang="en-US" sz="2000" dirty="0">
                <a:latin typeface="Arial" panose="020B0604020202020204" pitchFamily="34" charset="0"/>
                <a:cs typeface="Arial" panose="020B0604020202020204" pitchFamily="34" charset="0"/>
              </a:rPr>
              <a:t>Advisory boards that participate in collective </a:t>
            </a:r>
            <a:r>
              <a:rPr lang="en-US" sz="2000" dirty="0" smtClean="0">
                <a:latin typeface="Arial" panose="020B0604020202020204" pitchFamily="34" charset="0"/>
                <a:cs typeface="Arial" panose="020B0604020202020204" pitchFamily="34" charset="0"/>
              </a:rPr>
              <a:t>decision making </a:t>
            </a:r>
            <a:r>
              <a:rPr lang="en-US" sz="2000" dirty="0">
                <a:latin typeface="Arial" panose="020B0604020202020204" pitchFamily="34" charset="0"/>
                <a:cs typeface="Arial" panose="020B0604020202020204" pitchFamily="34" charset="0"/>
              </a:rPr>
              <a:t>regarding the direction of the </a:t>
            </a:r>
            <a:r>
              <a:rPr lang="en-US" sz="2000" dirty="0" smtClean="0">
                <a:latin typeface="Arial" panose="020B0604020202020204" pitchFamily="34" charset="0"/>
                <a:cs typeface="Arial" panose="020B0604020202020204" pitchFamily="34" charset="0"/>
              </a:rPr>
              <a:t>plan.  </a:t>
            </a:r>
            <a:endParaRPr lang="en-US" sz="2200" dirty="0">
              <a:latin typeface="Arial" panose="020B0604020202020204" pitchFamily="34" charset="0"/>
              <a:cs typeface="Arial" panose="020B0604020202020204" pitchFamily="34" charset="0"/>
            </a:endParaRPr>
          </a:p>
        </p:txBody>
      </p:sp>
      <p:sp>
        <p:nvSpPr>
          <p:cNvPr id="16" name="TextBox 15"/>
          <p:cNvSpPr txBox="1"/>
          <p:nvPr userDrawn="1"/>
        </p:nvSpPr>
        <p:spPr>
          <a:xfrm>
            <a:off x="3540769" y="112308"/>
            <a:ext cx="4113271" cy="1200329"/>
          </a:xfrm>
          <a:prstGeom prst="rect">
            <a:avLst/>
          </a:prstGeom>
          <a:noFill/>
        </p:spPr>
        <p:txBody>
          <a:bodyPr wrap="square" rtlCol="0" anchor="ctr">
            <a:spAutoFit/>
          </a:bodyPr>
          <a:lstStyle/>
          <a:p>
            <a:pPr algn="ctr"/>
            <a:r>
              <a:rPr lang="en-US" sz="3600" dirty="0" smtClean="0">
                <a:solidFill>
                  <a:schemeClr val="bg1"/>
                </a:solidFill>
                <a:latin typeface="Arial" panose="020B0604020202020204" pitchFamily="34" charset="0"/>
                <a:cs typeface="Arial" panose="020B0604020202020204" pitchFamily="34" charset="0"/>
              </a:rPr>
              <a:t>How</a:t>
            </a:r>
            <a:r>
              <a:rPr lang="en-US" sz="3600" baseline="0" dirty="0" smtClean="0">
                <a:solidFill>
                  <a:schemeClr val="bg1"/>
                </a:solidFill>
                <a:latin typeface="Arial" panose="020B0604020202020204" pitchFamily="34" charset="0"/>
                <a:cs typeface="Arial" panose="020B0604020202020204" pitchFamily="34" charset="0"/>
              </a:rPr>
              <a:t> We Are Organized</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9700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r Added Value">
    <p:spTree>
      <p:nvGrpSpPr>
        <p:cNvPr id="1" name=""/>
        <p:cNvGrpSpPr/>
        <p:nvPr/>
      </p:nvGrpSpPr>
      <p:grpSpPr>
        <a:xfrm>
          <a:off x="0" y="0"/>
          <a:ext cx="0" cy="0"/>
          <a:chOff x="0" y="0"/>
          <a:chExt cx="0" cy="0"/>
        </a:xfrm>
      </p:grpSpPr>
      <p:sp>
        <p:nvSpPr>
          <p:cNvPr id="8" name="Rectangle 7"/>
          <p:cNvSpPr/>
          <p:nvPr userDrawn="1"/>
        </p:nvSpPr>
        <p:spPr>
          <a:xfrm>
            <a:off x="291313" y="1669364"/>
            <a:ext cx="8208336" cy="4524315"/>
          </a:xfrm>
          <a:prstGeom prst="rect">
            <a:avLst/>
          </a:prstGeom>
        </p:spPr>
        <p:txBody>
          <a:bodyPr wrap="square">
            <a:spAutoFit/>
          </a:bodyPr>
          <a:lstStyle/>
          <a:p>
            <a:pPr marL="177800"/>
            <a:r>
              <a:rPr lang="en-US" sz="1600" b="1" dirty="0" smtClean="0">
                <a:latin typeface="Arial" panose="020B0604020202020204" pitchFamily="34" charset="0"/>
                <a:cs typeface="Arial" panose="020B0604020202020204" pitchFamily="34" charset="0"/>
              </a:rPr>
              <a:t>Provider Benefits</a:t>
            </a:r>
          </a:p>
          <a:p>
            <a:pPr marL="1028700" lvl="1"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Reimbursement</a:t>
            </a:r>
          </a:p>
          <a:p>
            <a:pPr marL="1028700" lvl="1"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Efficient claims payment process </a:t>
            </a:r>
          </a:p>
          <a:p>
            <a:pPr marL="1143000" lvl="2"/>
            <a:r>
              <a:rPr lang="en-US" sz="1600" dirty="0" smtClean="0">
                <a:latin typeface="Arial" panose="020B0604020202020204" pitchFamily="34" charset="0"/>
                <a:cs typeface="Arial" panose="020B0604020202020204" pitchFamily="34" charset="0"/>
              </a:rPr>
              <a:t>(about 30 days)</a:t>
            </a:r>
          </a:p>
          <a:p>
            <a:pPr marL="1028700" lvl="1"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Customer Service – Satisfied Providers</a:t>
            </a:r>
          </a:p>
          <a:p>
            <a:pPr lvl="1">
              <a:buNone/>
            </a:pPr>
            <a:endParaRPr lang="en-US" sz="1600" dirty="0" smtClean="0">
              <a:latin typeface="Arial" panose="020B0604020202020204" pitchFamily="34" charset="0"/>
              <a:cs typeface="Arial" panose="020B0604020202020204" pitchFamily="34" charset="0"/>
            </a:endParaRPr>
          </a:p>
          <a:p>
            <a:pPr marL="177800"/>
            <a:r>
              <a:rPr lang="en-US" sz="1600" b="1" dirty="0" smtClean="0">
                <a:latin typeface="Arial" panose="020B0604020202020204" pitchFamily="34" charset="0"/>
                <a:cs typeface="Arial" panose="020B0604020202020204" pitchFamily="34" charset="0"/>
              </a:rPr>
              <a:t>Member Benefits</a:t>
            </a:r>
          </a:p>
          <a:p>
            <a:pPr marL="1028700" lvl="1"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Better Health Outcomes of Individuals</a:t>
            </a:r>
          </a:p>
          <a:p>
            <a:pPr marL="1028700" lvl="1"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Meetings with Member Participation</a:t>
            </a:r>
          </a:p>
          <a:p>
            <a:pPr marL="1028700" lvl="1"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Customer Service - Satisfied Members</a:t>
            </a:r>
          </a:p>
          <a:p>
            <a:pPr marL="1028700" lvl="1"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And More</a:t>
            </a:r>
          </a:p>
          <a:p>
            <a:pPr lvl="1">
              <a:buFont typeface="Wingdings" panose="05000000000000000000" pitchFamily="2" charset="2"/>
              <a:buNone/>
            </a:pPr>
            <a:endParaRPr lang="en-US" sz="1600" dirty="0" smtClean="0">
              <a:latin typeface="Arial" panose="020B0604020202020204" pitchFamily="34" charset="0"/>
              <a:cs typeface="Arial" panose="020B0604020202020204" pitchFamily="34" charset="0"/>
            </a:endParaRPr>
          </a:p>
          <a:p>
            <a:pPr marL="177800"/>
            <a:r>
              <a:rPr lang="en-US" sz="1600" b="1" dirty="0" smtClean="0">
                <a:latin typeface="Arial" panose="020B0604020202020204" pitchFamily="34" charset="0"/>
                <a:cs typeface="Arial" panose="020B0604020202020204" pitchFamily="34" charset="0"/>
              </a:rPr>
              <a:t>State and Community Benefits</a:t>
            </a:r>
          </a:p>
          <a:p>
            <a:pPr marL="1028700" lvl="1"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Saves California 10% compared to traditional Medi-Cal</a:t>
            </a:r>
          </a:p>
          <a:p>
            <a:pPr marL="1028700" lvl="1"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Improved access and quality of care</a:t>
            </a:r>
          </a:p>
          <a:p>
            <a:pPr marL="1028700" lvl="1"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Community responsiveness and collaboration</a:t>
            </a:r>
          </a:p>
          <a:p>
            <a:pPr marL="1028700" lvl="1"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Assist safety net providers</a:t>
            </a:r>
          </a:p>
          <a:p>
            <a:pPr marL="1028700" lvl="1"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Care back into the county</a:t>
            </a:r>
            <a:endParaRPr lang="en-US" sz="1600" dirty="0">
              <a:latin typeface="Arial" panose="020B0604020202020204" pitchFamily="34" charset="0"/>
              <a:cs typeface="Arial" panose="020B0604020202020204" pitchFamily="34" charset="0"/>
            </a:endParaRPr>
          </a:p>
        </p:txBody>
      </p:sp>
      <p:grpSp>
        <p:nvGrpSpPr>
          <p:cNvPr id="9" name="Group 8"/>
          <p:cNvGrpSpPr/>
          <p:nvPr userDrawn="1"/>
        </p:nvGrpSpPr>
        <p:grpSpPr>
          <a:xfrm>
            <a:off x="0" y="-2"/>
            <a:ext cx="9144000" cy="1646239"/>
            <a:chOff x="0" y="-2"/>
            <a:chExt cx="9144000" cy="1646239"/>
          </a:xfrm>
        </p:grpSpPr>
        <p:grpSp>
          <p:nvGrpSpPr>
            <p:cNvPr id="10" name="Group 2"/>
            <p:cNvGrpSpPr>
              <a:grpSpLocks/>
            </p:cNvGrpSpPr>
            <p:nvPr userDrawn="1"/>
          </p:nvGrpSpPr>
          <p:grpSpPr bwMode="auto">
            <a:xfrm>
              <a:off x="0" y="-2"/>
              <a:ext cx="9144000" cy="1646239"/>
              <a:chOff x="106404032" y="105384600"/>
              <a:chExt cx="7562335" cy="1510872"/>
            </a:xfrm>
          </p:grpSpPr>
          <p:sp>
            <p:nvSpPr>
              <p:cNvPr id="13" name="Rectangle 3"/>
              <p:cNvSpPr>
                <a:spLocks noChangeArrowheads="1"/>
              </p:cNvSpPr>
              <p:nvPr/>
            </p:nvSpPr>
            <p:spPr bwMode="auto">
              <a:xfrm>
                <a:off x="106404032" y="105384600"/>
                <a:ext cx="7562335" cy="1139780"/>
              </a:xfrm>
              <a:prstGeom prst="rect">
                <a:avLst/>
              </a:prstGeom>
              <a:solidFill>
                <a:srgbClr val="54BAE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4" name="AutoShape 4"/>
              <p:cNvSpPr>
                <a:spLocks noChangeArrowheads="1"/>
              </p:cNvSpPr>
              <p:nvPr/>
            </p:nvSpPr>
            <p:spPr bwMode="auto">
              <a:xfrm rot="16200000" flipH="1">
                <a:off x="110277800" y="104439143"/>
                <a:ext cx="1510872" cy="3401786"/>
              </a:xfrm>
              <a:prstGeom prst="homePlate">
                <a:avLst>
                  <a:gd name="adj" fmla="val 25000"/>
                </a:avLst>
              </a:prstGeom>
              <a:solidFill>
                <a:srgbClr val="1EA4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smtClean="0">
                  <a:ln>
                    <a:noFill/>
                  </a:ln>
                  <a:solidFill>
                    <a:srgbClr val="FFFFFF"/>
                  </a:solidFill>
                  <a:effectLst/>
                  <a:latin typeface="Arial" panose="020B0604020202020204" pitchFamily="34" charset="0"/>
                </a:endParaRPr>
              </a:p>
            </p:txBody>
          </p:sp>
        </p:grpSp>
        <p:sp>
          <p:nvSpPr>
            <p:cNvPr id="11" name="Rectangle 10"/>
            <p:cNvSpPr/>
            <p:nvPr userDrawn="1"/>
          </p:nvSpPr>
          <p:spPr>
            <a:xfrm>
              <a:off x="0" y="0"/>
              <a:ext cx="1023505" cy="1261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484" y="23127"/>
              <a:ext cx="758536" cy="1211029"/>
            </a:xfrm>
            <a:prstGeom prst="rect">
              <a:avLst/>
            </a:prstGeom>
          </p:spPr>
        </p:pic>
      </p:grpSp>
      <p:sp>
        <p:nvSpPr>
          <p:cNvPr id="16" name="TextBox 15"/>
          <p:cNvSpPr txBox="1"/>
          <p:nvPr userDrawn="1"/>
        </p:nvSpPr>
        <p:spPr>
          <a:xfrm>
            <a:off x="-27276" y="6581001"/>
            <a:ext cx="9144000"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Eureka   |   Fairfield   |   Redding   |   Santa Rosa</a:t>
            </a:r>
            <a:endParaRPr lang="en-US" sz="1200" b="0" dirty="0">
              <a:latin typeface="Arial" panose="020B0604020202020204" pitchFamily="34" charset="0"/>
              <a:cs typeface="Arial" panose="020B0604020202020204" pitchFamily="34" charset="0"/>
            </a:endParaRPr>
          </a:p>
        </p:txBody>
      </p:sp>
      <p:sp>
        <p:nvSpPr>
          <p:cNvPr id="17" name="TextBox 16"/>
          <p:cNvSpPr txBox="1"/>
          <p:nvPr userDrawn="1"/>
        </p:nvSpPr>
        <p:spPr>
          <a:xfrm>
            <a:off x="3540769" y="389307"/>
            <a:ext cx="4113271" cy="646331"/>
          </a:xfrm>
          <a:prstGeom prst="rect">
            <a:avLst/>
          </a:prstGeom>
          <a:noFill/>
        </p:spPr>
        <p:txBody>
          <a:bodyPr wrap="square" rtlCol="0" anchor="ctr">
            <a:spAutoFit/>
          </a:bodyPr>
          <a:lstStyle/>
          <a:p>
            <a:pPr algn="ctr"/>
            <a:r>
              <a:rPr lang="en-US" sz="3600" dirty="0" smtClean="0">
                <a:solidFill>
                  <a:schemeClr val="bg1"/>
                </a:solidFill>
                <a:latin typeface="Arial" panose="020B0604020202020204" pitchFamily="34" charset="0"/>
                <a:cs typeface="Arial" panose="020B0604020202020204" pitchFamily="34" charset="0"/>
              </a:rPr>
              <a:t>Our Added Value</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5754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General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7514"/>
          <a:stretch/>
        </p:blipFill>
        <p:spPr>
          <a:xfrm>
            <a:off x="-27276" y="1241897"/>
            <a:ext cx="9144000" cy="5637873"/>
          </a:xfrm>
          <a:prstGeom prst="rect">
            <a:avLst/>
          </a:prstGeom>
        </p:spPr>
      </p:pic>
      <p:grpSp>
        <p:nvGrpSpPr>
          <p:cNvPr id="7" name="Group 2"/>
          <p:cNvGrpSpPr>
            <a:grpSpLocks/>
          </p:cNvGrpSpPr>
          <p:nvPr userDrawn="1"/>
        </p:nvGrpSpPr>
        <p:grpSpPr bwMode="auto">
          <a:xfrm>
            <a:off x="0" y="-1"/>
            <a:ext cx="9144000" cy="1623606"/>
            <a:chOff x="106404032" y="105384600"/>
            <a:chExt cx="7562335" cy="1490100"/>
          </a:xfrm>
        </p:grpSpPr>
        <p:sp>
          <p:nvSpPr>
            <p:cNvPr id="8" name="Rectangle 3"/>
            <p:cNvSpPr>
              <a:spLocks noChangeArrowheads="1"/>
            </p:cNvSpPr>
            <p:nvPr/>
          </p:nvSpPr>
          <p:spPr bwMode="auto">
            <a:xfrm>
              <a:off x="106404032" y="105384600"/>
              <a:ext cx="7562335" cy="1139780"/>
            </a:xfrm>
            <a:prstGeom prst="rect">
              <a:avLst/>
            </a:prstGeom>
            <a:solidFill>
              <a:srgbClr val="54BAE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AutoShape 4"/>
            <p:cNvSpPr>
              <a:spLocks noChangeArrowheads="1"/>
            </p:cNvSpPr>
            <p:nvPr/>
          </p:nvSpPr>
          <p:spPr bwMode="auto">
            <a:xfrm rot="16200000" flipH="1">
              <a:off x="110343053" y="104483624"/>
              <a:ext cx="1380367" cy="3401786"/>
            </a:xfrm>
            <a:prstGeom prst="homePlate">
              <a:avLst>
                <a:gd name="adj" fmla="val 25000"/>
              </a:avLst>
            </a:prstGeom>
            <a:solidFill>
              <a:srgbClr val="1EA4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smtClean="0">
                <a:ln>
                  <a:noFill/>
                </a:ln>
                <a:solidFill>
                  <a:srgbClr val="FFFFFF"/>
                </a:solidFill>
                <a:effectLst/>
                <a:latin typeface="Arial" panose="020B0604020202020204" pitchFamily="34" charset="0"/>
              </a:endParaRPr>
            </a:p>
          </p:txBody>
        </p:sp>
      </p:grpSp>
      <p:grpSp>
        <p:nvGrpSpPr>
          <p:cNvPr id="4" name="Group 3"/>
          <p:cNvGrpSpPr/>
          <p:nvPr userDrawn="1"/>
        </p:nvGrpSpPr>
        <p:grpSpPr>
          <a:xfrm>
            <a:off x="339857" y="119562"/>
            <a:ext cx="953685" cy="1308221"/>
            <a:chOff x="1159787" y="276045"/>
            <a:chExt cx="953685" cy="1308221"/>
          </a:xfrm>
        </p:grpSpPr>
        <p:sp>
          <p:nvSpPr>
            <p:cNvPr id="11" name="Rectangle 10"/>
            <p:cNvSpPr/>
            <p:nvPr userDrawn="1"/>
          </p:nvSpPr>
          <p:spPr>
            <a:xfrm>
              <a:off x="1159787" y="276045"/>
              <a:ext cx="953685" cy="130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7361" y="324641"/>
              <a:ext cx="758536" cy="1211029"/>
            </a:xfrm>
            <a:prstGeom prst="rect">
              <a:avLst/>
            </a:prstGeom>
          </p:spPr>
        </p:pic>
      </p:grpSp>
      <p:sp>
        <p:nvSpPr>
          <p:cNvPr id="2" name="Title 1"/>
          <p:cNvSpPr>
            <a:spLocks noGrp="1"/>
          </p:cNvSpPr>
          <p:nvPr userDrawn="1">
            <p:ph type="title" hasCustomPrompt="1"/>
          </p:nvPr>
        </p:nvSpPr>
        <p:spPr>
          <a:xfrm>
            <a:off x="3540768" y="119562"/>
            <a:ext cx="4113272" cy="1170239"/>
          </a:xfrm>
        </p:spPr>
        <p:txBody>
          <a:bodyPr anchor="ctr">
            <a:normAutofit/>
          </a:bodyPr>
          <a:lstStyle>
            <a:lvl1pPr algn="ctr">
              <a:defRPr sz="3600" baseline="0">
                <a:solidFill>
                  <a:schemeClr val="bg1"/>
                </a:solidFill>
                <a:latin typeface="Arial" panose="020B0604020202020204" pitchFamily="34" charset="0"/>
                <a:cs typeface="Arial" panose="020B0604020202020204" pitchFamily="34" charset="0"/>
              </a:defRPr>
            </a:lvl1pPr>
          </a:lstStyle>
          <a:p>
            <a:r>
              <a:rPr lang="en-US" dirty="0" smtClean="0"/>
              <a:t>&lt;Slide Title&gt;</a:t>
            </a:r>
            <a:endParaRPr lang="en-US" dirty="0"/>
          </a:p>
        </p:txBody>
      </p:sp>
      <p:sp>
        <p:nvSpPr>
          <p:cNvPr id="12" name="Content Placeholder 2"/>
          <p:cNvSpPr>
            <a:spLocks noGrp="1"/>
          </p:cNvSpPr>
          <p:nvPr userDrawn="1">
            <p:ph sz="half" idx="1" hasCustomPrompt="1"/>
          </p:nvPr>
        </p:nvSpPr>
        <p:spPr>
          <a:xfrm>
            <a:off x="188789" y="1844110"/>
            <a:ext cx="4383211" cy="4516385"/>
          </a:xfrm>
          <a:solidFill>
            <a:srgbClr val="1F4E79">
              <a:alpha val="45098"/>
            </a:srgbClr>
          </a:solidFill>
        </p:spPr>
        <p:txBody>
          <a:bodyPr/>
          <a:lstStyle>
            <a:lvl1pPr>
              <a:defRPr>
                <a:solidFill>
                  <a:schemeClr val="bg1"/>
                </a:solidFill>
              </a:defRPr>
            </a:lvl1pPr>
          </a:lstStyle>
          <a:p>
            <a:pPr lvl="0"/>
            <a:r>
              <a:rPr lang="en-US" dirty="0" smtClean="0"/>
              <a:t>Content</a:t>
            </a:r>
            <a:endParaRPr lang="en-US" dirty="0"/>
          </a:p>
        </p:txBody>
      </p:sp>
      <p:sp>
        <p:nvSpPr>
          <p:cNvPr id="13" name="TextBox 12"/>
          <p:cNvSpPr txBox="1"/>
          <p:nvPr userDrawn="1"/>
        </p:nvSpPr>
        <p:spPr>
          <a:xfrm>
            <a:off x="-27276" y="6581001"/>
            <a:ext cx="9144000"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Eureka   |   Fairfield   |   Redding   |   Santa Rosa</a:t>
            </a:r>
            <a:endParaRPr lang="en-US"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291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General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81" t="5065" r="1081" b="14302"/>
          <a:stretch/>
        </p:blipFill>
        <p:spPr>
          <a:xfrm>
            <a:off x="-27276" y="871584"/>
            <a:ext cx="9158515" cy="6008187"/>
          </a:xfrm>
          <a:prstGeom prst="rect">
            <a:avLst/>
          </a:prstGeom>
        </p:spPr>
      </p:pic>
      <p:grpSp>
        <p:nvGrpSpPr>
          <p:cNvPr id="7" name="Group 2"/>
          <p:cNvGrpSpPr>
            <a:grpSpLocks/>
          </p:cNvGrpSpPr>
          <p:nvPr userDrawn="1"/>
        </p:nvGrpSpPr>
        <p:grpSpPr bwMode="auto">
          <a:xfrm>
            <a:off x="0" y="-1"/>
            <a:ext cx="9144000" cy="1623606"/>
            <a:chOff x="106404032" y="105384600"/>
            <a:chExt cx="7562335" cy="1490100"/>
          </a:xfrm>
        </p:grpSpPr>
        <p:sp>
          <p:nvSpPr>
            <p:cNvPr id="8" name="Rectangle 3"/>
            <p:cNvSpPr>
              <a:spLocks noChangeArrowheads="1"/>
            </p:cNvSpPr>
            <p:nvPr/>
          </p:nvSpPr>
          <p:spPr bwMode="auto">
            <a:xfrm>
              <a:off x="106404032" y="105384600"/>
              <a:ext cx="7562335" cy="1139780"/>
            </a:xfrm>
            <a:prstGeom prst="rect">
              <a:avLst/>
            </a:prstGeom>
            <a:solidFill>
              <a:srgbClr val="54BAE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AutoShape 4"/>
            <p:cNvSpPr>
              <a:spLocks noChangeArrowheads="1"/>
            </p:cNvSpPr>
            <p:nvPr/>
          </p:nvSpPr>
          <p:spPr bwMode="auto">
            <a:xfrm rot="16200000" flipH="1">
              <a:off x="110343053" y="104483624"/>
              <a:ext cx="1380367" cy="3401786"/>
            </a:xfrm>
            <a:prstGeom prst="homePlate">
              <a:avLst>
                <a:gd name="adj" fmla="val 25000"/>
              </a:avLst>
            </a:prstGeom>
            <a:solidFill>
              <a:srgbClr val="1EA4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smtClean="0">
                <a:ln>
                  <a:noFill/>
                </a:ln>
                <a:solidFill>
                  <a:srgbClr val="FFFFFF"/>
                </a:solidFill>
                <a:effectLst/>
                <a:latin typeface="Arial" panose="020B0604020202020204" pitchFamily="34" charset="0"/>
              </a:endParaRPr>
            </a:p>
          </p:txBody>
        </p:sp>
      </p:grpSp>
      <p:grpSp>
        <p:nvGrpSpPr>
          <p:cNvPr id="4" name="Group 3"/>
          <p:cNvGrpSpPr/>
          <p:nvPr userDrawn="1"/>
        </p:nvGrpSpPr>
        <p:grpSpPr>
          <a:xfrm>
            <a:off x="339857" y="119562"/>
            <a:ext cx="953685" cy="1308221"/>
            <a:chOff x="1159787" y="276045"/>
            <a:chExt cx="953685" cy="1308221"/>
          </a:xfrm>
        </p:grpSpPr>
        <p:sp>
          <p:nvSpPr>
            <p:cNvPr id="11" name="Rectangle 10"/>
            <p:cNvSpPr/>
            <p:nvPr userDrawn="1"/>
          </p:nvSpPr>
          <p:spPr>
            <a:xfrm>
              <a:off x="1159787" y="276045"/>
              <a:ext cx="953685" cy="130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7361" y="324641"/>
              <a:ext cx="758536" cy="1211029"/>
            </a:xfrm>
            <a:prstGeom prst="rect">
              <a:avLst/>
            </a:prstGeom>
          </p:spPr>
        </p:pic>
      </p:grpSp>
      <p:sp>
        <p:nvSpPr>
          <p:cNvPr id="2" name="Title 1"/>
          <p:cNvSpPr>
            <a:spLocks noGrp="1"/>
          </p:cNvSpPr>
          <p:nvPr userDrawn="1">
            <p:ph type="title" hasCustomPrompt="1"/>
          </p:nvPr>
        </p:nvSpPr>
        <p:spPr>
          <a:xfrm>
            <a:off x="3540768" y="119562"/>
            <a:ext cx="4113272" cy="1170239"/>
          </a:xfrm>
        </p:spPr>
        <p:txBody>
          <a:bodyPr anchor="ctr">
            <a:normAutofit/>
          </a:bodyPr>
          <a:lstStyle>
            <a:lvl1pPr algn="ctr">
              <a:defRPr sz="3600" baseline="0">
                <a:solidFill>
                  <a:schemeClr val="bg1"/>
                </a:solidFill>
                <a:latin typeface="Arial" panose="020B0604020202020204" pitchFamily="34" charset="0"/>
                <a:cs typeface="Arial" panose="020B0604020202020204" pitchFamily="34" charset="0"/>
              </a:defRPr>
            </a:lvl1pPr>
          </a:lstStyle>
          <a:p>
            <a:r>
              <a:rPr lang="en-US" dirty="0" smtClean="0"/>
              <a:t>&lt;Slide Title&gt;</a:t>
            </a:r>
            <a:endParaRPr lang="en-US" dirty="0"/>
          </a:p>
        </p:txBody>
      </p:sp>
      <p:sp>
        <p:nvSpPr>
          <p:cNvPr id="12" name="Content Placeholder 2"/>
          <p:cNvSpPr>
            <a:spLocks noGrp="1"/>
          </p:cNvSpPr>
          <p:nvPr userDrawn="1">
            <p:ph sz="half" idx="1" hasCustomPrompt="1"/>
          </p:nvPr>
        </p:nvSpPr>
        <p:spPr>
          <a:xfrm>
            <a:off x="5196113" y="1844110"/>
            <a:ext cx="3731821" cy="4516385"/>
          </a:xfrm>
          <a:solidFill>
            <a:srgbClr val="1F4E79">
              <a:alpha val="45098"/>
            </a:srgbClr>
          </a:solidFill>
        </p:spPr>
        <p:txBody>
          <a:bodyPr/>
          <a:lstStyle>
            <a:lvl1pPr>
              <a:defRPr>
                <a:solidFill>
                  <a:schemeClr val="bg1"/>
                </a:solidFill>
              </a:defRPr>
            </a:lvl1pPr>
          </a:lstStyle>
          <a:p>
            <a:pPr lvl="0"/>
            <a:r>
              <a:rPr lang="en-US" dirty="0" smtClean="0"/>
              <a:t>Content</a:t>
            </a:r>
            <a:endParaRPr lang="en-US" dirty="0"/>
          </a:p>
        </p:txBody>
      </p:sp>
      <p:sp>
        <p:nvSpPr>
          <p:cNvPr id="13" name="TextBox 12"/>
          <p:cNvSpPr txBox="1"/>
          <p:nvPr userDrawn="1"/>
        </p:nvSpPr>
        <p:spPr>
          <a:xfrm>
            <a:off x="-27276" y="6581001"/>
            <a:ext cx="9144000"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Eureka   |   Fairfield   |   Redding   |   Santa Rosa</a:t>
            </a:r>
            <a:endParaRPr lang="en-US"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289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General Conten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4480"/>
          <a:stretch/>
        </p:blipFill>
        <p:spPr>
          <a:xfrm>
            <a:off x="0" y="1070803"/>
            <a:ext cx="9144000" cy="5823483"/>
          </a:xfrm>
          <a:prstGeom prst="rect">
            <a:avLst/>
          </a:prstGeom>
        </p:spPr>
      </p:pic>
      <p:grpSp>
        <p:nvGrpSpPr>
          <p:cNvPr id="7" name="Group 2"/>
          <p:cNvGrpSpPr>
            <a:grpSpLocks/>
          </p:cNvGrpSpPr>
          <p:nvPr userDrawn="1"/>
        </p:nvGrpSpPr>
        <p:grpSpPr bwMode="auto">
          <a:xfrm>
            <a:off x="0" y="-1"/>
            <a:ext cx="9144000" cy="1623606"/>
            <a:chOff x="106404032" y="105384600"/>
            <a:chExt cx="7562335" cy="1490100"/>
          </a:xfrm>
        </p:grpSpPr>
        <p:sp>
          <p:nvSpPr>
            <p:cNvPr id="8" name="Rectangle 3"/>
            <p:cNvSpPr>
              <a:spLocks noChangeArrowheads="1"/>
            </p:cNvSpPr>
            <p:nvPr/>
          </p:nvSpPr>
          <p:spPr bwMode="auto">
            <a:xfrm>
              <a:off x="106404032" y="105384600"/>
              <a:ext cx="7562335" cy="1139780"/>
            </a:xfrm>
            <a:prstGeom prst="rect">
              <a:avLst/>
            </a:prstGeom>
            <a:solidFill>
              <a:srgbClr val="54BAE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AutoShape 4"/>
            <p:cNvSpPr>
              <a:spLocks noChangeArrowheads="1"/>
            </p:cNvSpPr>
            <p:nvPr/>
          </p:nvSpPr>
          <p:spPr bwMode="auto">
            <a:xfrm rot="16200000" flipH="1">
              <a:off x="110343053" y="104483624"/>
              <a:ext cx="1380367" cy="3401786"/>
            </a:xfrm>
            <a:prstGeom prst="homePlate">
              <a:avLst>
                <a:gd name="adj" fmla="val 25000"/>
              </a:avLst>
            </a:prstGeom>
            <a:solidFill>
              <a:srgbClr val="1EA4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smtClean="0">
                <a:ln>
                  <a:noFill/>
                </a:ln>
                <a:solidFill>
                  <a:srgbClr val="FFFFFF"/>
                </a:solidFill>
                <a:effectLst/>
                <a:latin typeface="Arial" panose="020B0604020202020204" pitchFamily="34" charset="0"/>
              </a:endParaRPr>
            </a:p>
          </p:txBody>
        </p:sp>
      </p:grpSp>
      <p:grpSp>
        <p:nvGrpSpPr>
          <p:cNvPr id="4" name="Group 3"/>
          <p:cNvGrpSpPr/>
          <p:nvPr userDrawn="1"/>
        </p:nvGrpSpPr>
        <p:grpSpPr>
          <a:xfrm>
            <a:off x="339857" y="119562"/>
            <a:ext cx="953685" cy="1308221"/>
            <a:chOff x="1159787" y="276045"/>
            <a:chExt cx="953685" cy="1308221"/>
          </a:xfrm>
        </p:grpSpPr>
        <p:sp>
          <p:nvSpPr>
            <p:cNvPr id="11" name="Rectangle 10"/>
            <p:cNvSpPr/>
            <p:nvPr userDrawn="1"/>
          </p:nvSpPr>
          <p:spPr>
            <a:xfrm>
              <a:off x="1159787" y="276045"/>
              <a:ext cx="953685" cy="130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7361" y="324641"/>
              <a:ext cx="758536" cy="1211029"/>
            </a:xfrm>
            <a:prstGeom prst="rect">
              <a:avLst/>
            </a:prstGeom>
          </p:spPr>
        </p:pic>
      </p:grpSp>
      <p:sp>
        <p:nvSpPr>
          <p:cNvPr id="2" name="Title 1"/>
          <p:cNvSpPr>
            <a:spLocks noGrp="1"/>
          </p:cNvSpPr>
          <p:nvPr userDrawn="1">
            <p:ph type="title" hasCustomPrompt="1"/>
          </p:nvPr>
        </p:nvSpPr>
        <p:spPr>
          <a:xfrm>
            <a:off x="3540768" y="119562"/>
            <a:ext cx="4113272" cy="1170239"/>
          </a:xfrm>
        </p:spPr>
        <p:txBody>
          <a:bodyPr anchor="ctr">
            <a:normAutofit/>
          </a:bodyPr>
          <a:lstStyle>
            <a:lvl1pPr algn="ctr">
              <a:defRPr sz="3600" baseline="0">
                <a:solidFill>
                  <a:schemeClr val="bg1"/>
                </a:solidFill>
                <a:latin typeface="Arial" panose="020B0604020202020204" pitchFamily="34" charset="0"/>
                <a:cs typeface="Arial" panose="020B0604020202020204" pitchFamily="34" charset="0"/>
              </a:defRPr>
            </a:lvl1pPr>
          </a:lstStyle>
          <a:p>
            <a:r>
              <a:rPr lang="en-US" dirty="0" smtClean="0"/>
              <a:t>&lt;Slide Title&gt;</a:t>
            </a:r>
            <a:endParaRPr lang="en-US" dirty="0"/>
          </a:p>
        </p:txBody>
      </p:sp>
      <p:sp>
        <p:nvSpPr>
          <p:cNvPr id="12" name="Content Placeholder 2"/>
          <p:cNvSpPr>
            <a:spLocks noGrp="1"/>
          </p:cNvSpPr>
          <p:nvPr userDrawn="1">
            <p:ph sz="half" idx="1" hasCustomPrompt="1"/>
          </p:nvPr>
        </p:nvSpPr>
        <p:spPr>
          <a:xfrm>
            <a:off x="301326" y="1844110"/>
            <a:ext cx="3109531" cy="4516385"/>
          </a:xfrm>
          <a:solidFill>
            <a:srgbClr val="1F4E79">
              <a:alpha val="45098"/>
            </a:srgbClr>
          </a:solidFill>
        </p:spPr>
        <p:txBody>
          <a:bodyPr/>
          <a:lstStyle>
            <a:lvl1pPr>
              <a:defRPr>
                <a:solidFill>
                  <a:schemeClr val="bg1"/>
                </a:solidFill>
              </a:defRPr>
            </a:lvl1pPr>
          </a:lstStyle>
          <a:p>
            <a:pPr lvl="0"/>
            <a:r>
              <a:rPr lang="en-US" dirty="0" smtClean="0"/>
              <a:t>Content</a:t>
            </a:r>
            <a:endParaRPr lang="en-US" dirty="0"/>
          </a:p>
        </p:txBody>
      </p:sp>
      <p:sp>
        <p:nvSpPr>
          <p:cNvPr id="13" name="TextBox 12"/>
          <p:cNvSpPr txBox="1"/>
          <p:nvPr userDrawn="1"/>
        </p:nvSpPr>
        <p:spPr>
          <a:xfrm>
            <a:off x="-27276" y="6581001"/>
            <a:ext cx="9144000"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Eureka   |   Fairfield   |   Redding   |   Santa Rosa</a:t>
            </a:r>
            <a:endParaRPr lang="en-US"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533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8B28A-4590-4E59-A7FF-BB09478FD50D}" type="datetimeFigureOut">
              <a:rPr lang="en-US" smtClean="0"/>
              <a:pPr/>
              <a:t>5/5/2017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D8ADE-5C1D-4593-9061-DC91E84855E0}" type="slidenum">
              <a:rPr lang="en-US" smtClean="0"/>
              <a:pPr/>
              <a:t>‹#›</a:t>
            </a:fld>
            <a:endParaRPr lang="en-US"/>
          </a:p>
        </p:txBody>
      </p:sp>
    </p:spTree>
    <p:extLst>
      <p:ext uri="{BB962C8B-B14F-4D97-AF65-F5344CB8AC3E}">
        <p14:creationId xmlns:p14="http://schemas.microsoft.com/office/powerpoint/2010/main" val="802067694"/>
      </p:ext>
    </p:extLst>
  </p:cSld>
  <p:clrMap bg1="lt1" tx1="dk1" bg2="lt2" tx2="dk2" accent1="accent1" accent2="accent2" accent3="accent3" accent4="accent4" accent5="accent5" accent6="accent6" hlink="hlink" folHlink="folHlink"/>
  <p:sldLayoutIdLst>
    <p:sldLayoutId id="2147483692" r:id="rId1"/>
    <p:sldLayoutId id="2147483673" r:id="rId2"/>
    <p:sldLayoutId id="2147483677" r:id="rId3"/>
    <p:sldLayoutId id="2147483691" r:id="rId4"/>
    <p:sldLayoutId id="2147483678" r:id="rId5"/>
    <p:sldLayoutId id="2147483680" r:id="rId6"/>
    <p:sldLayoutId id="2147483681" r:id="rId7"/>
    <p:sldLayoutId id="2147483682" r:id="rId8"/>
    <p:sldLayoutId id="2147483689" r:id="rId9"/>
    <p:sldLayoutId id="2147483683" r:id="rId10"/>
    <p:sldLayoutId id="2147483690" r:id="rId11"/>
    <p:sldLayoutId id="2147483684" r:id="rId12"/>
    <p:sldLayoutId id="2147483685" r:id="rId13"/>
    <p:sldLayoutId id="2147483686" r:id="rId14"/>
    <p:sldLayoutId id="2147483687" r:id="rId15"/>
    <p:sldLayoutId id="2147483688" r:id="rId16"/>
    <p:sldLayoutId id="2147483679" r:id="rId17"/>
    <p:sldLayoutId id="2147483661"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6.emf"/><Relationship Id="rId4" Type="http://schemas.openxmlformats.org/officeDocument/2006/relationships/package" Target="../embeddings/Microsoft_Excel_Worksheet1.xlsx"/></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6.xml"/><Relationship Id="rId7" Type="http://schemas.openxmlformats.org/officeDocument/2006/relationships/image" Target="../media/image37.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Microsoft_Excel_Worksheet2.xlsx"/><Relationship Id="rId5" Type="http://schemas.openxmlformats.org/officeDocument/2006/relationships/oleObject" Target="../embeddings/oleObject2.bin"/><Relationship Id="rId4" Type="http://schemas.openxmlformats.org/officeDocument/2006/relationships/image" Target="../media/image34.png"/><Relationship Id="rId9"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439273" y="1167618"/>
            <a:ext cx="5438027" cy="3090617"/>
          </a:xfrm>
        </p:spPr>
        <p:txBody>
          <a:bodyPr>
            <a:normAutofit/>
          </a:bodyPr>
          <a:lstStyle/>
          <a:p>
            <a:r>
              <a:rPr lang="en-US" sz="4300" dirty="0" smtClean="0">
                <a:latin typeface="Arial" panose="020B0604020202020204" pitchFamily="34" charset="0"/>
                <a:cs typeface="Arial" panose="020B0604020202020204" pitchFamily="34" charset="0"/>
              </a:rPr>
              <a:t>Board of Supervisors:</a:t>
            </a:r>
          </a:p>
          <a:p>
            <a:pPr>
              <a:spcBef>
                <a:spcPts val="0"/>
              </a:spcBef>
              <a:spcAft>
                <a:spcPts val="1800"/>
              </a:spcAft>
            </a:pPr>
            <a:r>
              <a:rPr lang="en-US" sz="4400" dirty="0" smtClean="0">
                <a:latin typeface="Arial" panose="020B0604020202020204" pitchFamily="34" charset="0"/>
                <a:cs typeface="Arial" panose="020B0604020202020204" pitchFamily="34" charset="0"/>
              </a:rPr>
              <a:t>Siskiyou County</a:t>
            </a:r>
          </a:p>
          <a:p>
            <a:r>
              <a:rPr lang="en-US" sz="4000" smtClean="0">
                <a:latin typeface="Arial" panose="020B0604020202020204" pitchFamily="34" charset="0"/>
                <a:cs typeface="Arial" panose="020B0604020202020204" pitchFamily="34" charset="0"/>
              </a:rPr>
              <a:t>May 16, </a:t>
            </a:r>
            <a:r>
              <a:rPr lang="en-US" sz="4000" dirty="0" smtClean="0">
                <a:latin typeface="Arial" panose="020B0604020202020204" pitchFamily="34" charset="0"/>
                <a:cs typeface="Arial" panose="020B0604020202020204" pitchFamily="34" charset="0"/>
              </a:rPr>
              <a:t>2017</a:t>
            </a:r>
          </a:p>
        </p:txBody>
      </p:sp>
      <p:sp>
        <p:nvSpPr>
          <p:cNvPr id="3" name="Subtitle 1"/>
          <p:cNvSpPr txBox="1">
            <a:spLocks/>
          </p:cNvSpPr>
          <p:nvPr/>
        </p:nvSpPr>
        <p:spPr>
          <a:xfrm>
            <a:off x="3439273" y="4400429"/>
            <a:ext cx="5438027" cy="1049834"/>
          </a:xfrm>
          <a:prstGeom prst="rect">
            <a:avLst/>
          </a:prstGeom>
          <a:solidFill>
            <a:schemeClr val="tx1">
              <a:lumMod val="85000"/>
              <a:lumOff val="15000"/>
              <a:alpha val="45098"/>
            </a:schemeClr>
          </a:solid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smtClean="0">
                <a:latin typeface="Arial" panose="020B0604020202020204" pitchFamily="34" charset="0"/>
                <a:cs typeface="Arial" panose="020B0604020202020204" pitchFamily="34" charset="0"/>
              </a:rPr>
              <a:t>Margaret Kisliuk, Executive Director, Northern Region</a:t>
            </a:r>
          </a:p>
        </p:txBody>
      </p:sp>
    </p:spTree>
    <p:extLst>
      <p:ext uri="{BB962C8B-B14F-4D97-AF65-F5344CB8AC3E}">
        <p14:creationId xmlns:p14="http://schemas.microsoft.com/office/powerpoint/2010/main" val="3206678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Improving Care and Addressing Community Need</a:t>
            </a:r>
            <a:endParaRPr lang="en-US" dirty="0"/>
          </a:p>
        </p:txBody>
      </p:sp>
      <p:sp>
        <p:nvSpPr>
          <p:cNvPr id="3" name="Content Placeholder 2"/>
          <p:cNvSpPr>
            <a:spLocks noGrp="1"/>
          </p:cNvSpPr>
          <p:nvPr>
            <p:ph sz="half" idx="1"/>
          </p:nvPr>
        </p:nvSpPr>
        <p:spPr/>
        <p:txBody>
          <a:bodyPr/>
          <a:lstStyle/>
          <a:p>
            <a:r>
              <a:rPr lang="en-US" dirty="0" smtClean="0"/>
              <a:t>Addressing the effects of opioid abuse and other substance use treatment issues</a:t>
            </a:r>
          </a:p>
          <a:p>
            <a:pPr lvl="1"/>
            <a:r>
              <a:rPr lang="en-US" dirty="0" smtClean="0"/>
              <a:t>Significant decrease in opioid use among PHC members</a:t>
            </a:r>
          </a:p>
          <a:p>
            <a:pPr lvl="1"/>
            <a:r>
              <a:rPr lang="en-US" dirty="0" smtClean="0"/>
              <a:t>Working to address addiction and abuse of alcohol through establishment of Drug </a:t>
            </a:r>
            <a:r>
              <a:rPr lang="en-US" dirty="0" err="1" smtClean="0"/>
              <a:t>Medi</a:t>
            </a:r>
            <a:r>
              <a:rPr lang="en-US" dirty="0" smtClean="0"/>
              <a:t>-Cal program and other expansion of behavioral health services</a:t>
            </a:r>
          </a:p>
          <a:p>
            <a:r>
              <a:rPr lang="en-US" dirty="0" smtClean="0"/>
              <a:t>Funding community-identified projects associated with social determinants of health</a:t>
            </a:r>
          </a:p>
          <a:p>
            <a:r>
              <a:rPr lang="en-US" dirty="0" smtClean="0"/>
              <a:t>Participating in efforts to address the health effects of homelessness</a:t>
            </a:r>
            <a:endParaRPr lang="en-US" dirty="0"/>
          </a:p>
        </p:txBody>
      </p:sp>
    </p:spTree>
    <p:extLst>
      <p:ext uri="{BB962C8B-B14F-4D97-AF65-F5344CB8AC3E}">
        <p14:creationId xmlns:p14="http://schemas.microsoft.com/office/powerpoint/2010/main" val="24700032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Opioids RX Count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5616" y="1720330"/>
            <a:ext cx="7044613" cy="4783106"/>
          </a:xfrm>
          <a:prstGeom prst="rect">
            <a:avLst/>
          </a:prstGeom>
        </p:spPr>
      </p:pic>
    </p:spTree>
    <p:extLst>
      <p:ext uri="{BB962C8B-B14F-4D97-AF65-F5344CB8AC3E}">
        <p14:creationId xmlns:p14="http://schemas.microsoft.com/office/powerpoint/2010/main" val="2398997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Involvement in the Community</a:t>
            </a:r>
            <a:endParaRPr lang="en-US" dirty="0"/>
          </a:p>
        </p:txBody>
      </p:sp>
      <p:grpSp>
        <p:nvGrpSpPr>
          <p:cNvPr id="33" name="Group 32"/>
          <p:cNvGrpSpPr/>
          <p:nvPr/>
        </p:nvGrpSpPr>
        <p:grpSpPr>
          <a:xfrm>
            <a:off x="313765" y="1389236"/>
            <a:ext cx="3670693" cy="1551784"/>
            <a:chOff x="-379432" y="135378"/>
            <a:chExt cx="3670932" cy="1552975"/>
          </a:xfrm>
        </p:grpSpPr>
        <p:sp>
          <p:nvSpPr>
            <p:cNvPr id="43" name="Rounded Rectangle 42"/>
            <p:cNvSpPr/>
            <p:nvPr/>
          </p:nvSpPr>
          <p:spPr>
            <a:xfrm>
              <a:off x="-379432" y="201572"/>
              <a:ext cx="3177227" cy="1486781"/>
            </a:xfrm>
            <a:prstGeom prst="roundRect">
              <a:avLst/>
            </a:prstGeom>
            <a:solidFill>
              <a:schemeClr val="accent4">
                <a:lumMod val="40000"/>
                <a:lumOff val="60000"/>
              </a:schemeClr>
            </a:solidFill>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217805">
                <a:lnSpc>
                  <a:spcPct val="119000"/>
                </a:lnSpc>
                <a:spcBef>
                  <a:spcPts val="0"/>
                </a:spcBef>
                <a:spcAft>
                  <a:spcPts val="600"/>
                </a:spcAft>
              </a:pPr>
              <a:r>
                <a:rPr lang="en-US" sz="1200" kern="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Met with</a:t>
              </a:r>
              <a:r>
                <a:rPr lang="en-US" sz="1600" b="1" kern="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b="1" kern="1400" dirty="0">
                  <a:solidFill>
                    <a:srgbClr val="416797"/>
                  </a:solidFill>
                  <a:effectLst/>
                  <a:latin typeface="Arial" panose="020B0604020202020204" pitchFamily="34" charset="0"/>
                  <a:ea typeface="Times New Roman" panose="02020603050405020304" pitchFamily="18" charset="0"/>
                  <a:cs typeface="Times New Roman" panose="02020603050405020304" pitchFamily="18" charset="0"/>
                </a:rPr>
                <a:t>8</a:t>
              </a:r>
              <a:r>
                <a:rPr lang="en-US" sz="1200" kern="1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kern="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health care professionals, including County Health Director, Major Physician Providers, Community Clinic administrators, Hospital CEOs, etc. to discuss ideas to better serve the community</a:t>
              </a:r>
              <a:r>
                <a:rPr lang="en-US" sz="1200" kern="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000" kern="1400" dirty="0">
                <a:solidFill>
                  <a:srgbClr val="000000"/>
                </a:solidFill>
                <a:effectLst/>
                <a:ea typeface="Times New Roman" panose="02020603050405020304" pitchFamily="18" charset="0"/>
                <a:cs typeface="Times New Roman" panose="02020603050405020304" pitchFamily="18" charset="0"/>
              </a:endParaRPr>
            </a:p>
          </p:txBody>
        </p:sp>
        <p:pic>
          <p:nvPicPr>
            <p:cNvPr id="44" name="Picture 43" descr="I:\Communications\BOS\2017\icon-ambulanc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7735" y="135378"/>
              <a:ext cx="913765" cy="913765"/>
            </a:xfrm>
            <a:prstGeom prst="rect">
              <a:avLst/>
            </a:prstGeom>
            <a:noFill/>
            <a:ln>
              <a:noFill/>
            </a:ln>
          </p:spPr>
        </p:pic>
      </p:grpSp>
      <p:grpSp>
        <p:nvGrpSpPr>
          <p:cNvPr id="34" name="Group 33"/>
          <p:cNvGrpSpPr/>
          <p:nvPr/>
        </p:nvGrpSpPr>
        <p:grpSpPr>
          <a:xfrm>
            <a:off x="313765" y="4156345"/>
            <a:ext cx="3589220" cy="1009243"/>
            <a:chOff x="-189430" y="247650"/>
            <a:chExt cx="3589220" cy="1010416"/>
          </a:xfrm>
        </p:grpSpPr>
        <p:sp>
          <p:nvSpPr>
            <p:cNvPr id="41" name="Rounded Rectangle 40"/>
            <p:cNvSpPr/>
            <p:nvPr/>
          </p:nvSpPr>
          <p:spPr>
            <a:xfrm>
              <a:off x="-189430" y="247651"/>
              <a:ext cx="3215697" cy="1010415"/>
            </a:xfrm>
            <a:prstGeom prst="roundRect">
              <a:avLst/>
            </a:prstGeom>
            <a:solidFill>
              <a:schemeClr val="accent4">
                <a:lumMod val="40000"/>
                <a:lumOff val="60000"/>
              </a:schemeClr>
            </a:solidFill>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413385">
                <a:lnSpc>
                  <a:spcPct val="119000"/>
                </a:lnSpc>
                <a:spcBef>
                  <a:spcPts val="0"/>
                </a:spcBef>
                <a:spcAft>
                  <a:spcPts val="600"/>
                </a:spcAft>
              </a:pPr>
              <a:r>
                <a:rPr lang="en-US" sz="1600" b="1" kern="1400" dirty="0">
                  <a:solidFill>
                    <a:srgbClr val="416797"/>
                  </a:solidFill>
                  <a:effectLst/>
                  <a:latin typeface="Arial" panose="020B0604020202020204" pitchFamily="34" charset="0"/>
                  <a:ea typeface="Times New Roman" panose="02020603050405020304" pitchFamily="18" charset="0"/>
                  <a:cs typeface="Times New Roman" panose="02020603050405020304" pitchFamily="18" charset="0"/>
                </a:rPr>
                <a:t>8 </a:t>
              </a:r>
              <a:r>
                <a:rPr lang="en-US" sz="1200" kern="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press releases PHC released to Siskiyou County media to clarify grant goals and other community specific </a:t>
              </a:r>
              <a:r>
                <a:rPr lang="en-US" sz="1200" kern="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initiatives</a:t>
              </a:r>
              <a:endParaRPr lang="en-US" sz="1000" kern="1400" dirty="0">
                <a:solidFill>
                  <a:srgbClr val="000000"/>
                </a:solidFill>
                <a:effectLst/>
                <a:ea typeface="Times New Roman" panose="02020603050405020304" pitchFamily="18" charset="0"/>
                <a:cs typeface="Times New Roman" panose="02020603050405020304" pitchFamily="18" charset="0"/>
              </a:endParaRPr>
            </a:p>
          </p:txBody>
        </p:sp>
        <p:pic>
          <p:nvPicPr>
            <p:cNvPr id="42" name="Picture 41" descr="I:\Communications\BOS\2017\pen-2-glyph-icon_fJLRHaUu [Converted].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6025" y="247650"/>
              <a:ext cx="913765" cy="913765"/>
            </a:xfrm>
            <a:prstGeom prst="rect">
              <a:avLst/>
            </a:prstGeom>
            <a:noFill/>
            <a:ln>
              <a:noFill/>
            </a:ln>
          </p:spPr>
        </p:pic>
      </p:grpSp>
      <p:grpSp>
        <p:nvGrpSpPr>
          <p:cNvPr id="35" name="Group 34"/>
          <p:cNvGrpSpPr/>
          <p:nvPr/>
        </p:nvGrpSpPr>
        <p:grpSpPr>
          <a:xfrm>
            <a:off x="313765" y="3007163"/>
            <a:ext cx="3707677" cy="913128"/>
            <a:chOff x="-1548686" y="360931"/>
            <a:chExt cx="3707777" cy="914400"/>
          </a:xfrm>
        </p:grpSpPr>
        <p:sp>
          <p:nvSpPr>
            <p:cNvPr id="39" name="Rounded Rectangle 38"/>
            <p:cNvSpPr/>
            <p:nvPr/>
          </p:nvSpPr>
          <p:spPr>
            <a:xfrm>
              <a:off x="-1548686" y="569480"/>
              <a:ext cx="3177106" cy="672934"/>
            </a:xfrm>
            <a:prstGeom prst="roundRect">
              <a:avLst/>
            </a:prstGeom>
            <a:solidFill>
              <a:schemeClr val="accent4">
                <a:lumMod val="40000"/>
                <a:lumOff val="60000"/>
              </a:schemeClr>
            </a:solidFill>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152400">
                <a:lnSpc>
                  <a:spcPct val="119000"/>
                </a:lnSpc>
                <a:spcBef>
                  <a:spcPts val="0"/>
                </a:spcBef>
                <a:spcAft>
                  <a:spcPts val="600"/>
                </a:spcAft>
              </a:pPr>
              <a:r>
                <a:rPr lang="en-US" sz="1200" kern="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PHC assisted in recruiting </a:t>
              </a:r>
              <a:r>
                <a:rPr lang="en-US" sz="1600" b="1" kern="1400" dirty="0">
                  <a:solidFill>
                    <a:srgbClr val="416797"/>
                  </a:solidFill>
                  <a:effectLst/>
                  <a:latin typeface="Arial" panose="020B0604020202020204" pitchFamily="34" charset="0"/>
                  <a:ea typeface="Times New Roman" panose="02020603050405020304" pitchFamily="18" charset="0"/>
                  <a:cs typeface="Times New Roman" panose="02020603050405020304" pitchFamily="18" charset="0"/>
                </a:rPr>
                <a:t>4</a:t>
              </a:r>
              <a:r>
                <a:rPr lang="en-US" sz="1200" kern="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new providers in Siskiyou County</a:t>
              </a:r>
              <a:endParaRPr lang="en-US" sz="1000" kern="1400" dirty="0">
                <a:solidFill>
                  <a:srgbClr val="000000"/>
                </a:solidFill>
                <a:effectLst/>
                <a:ea typeface="Times New Roman" panose="02020603050405020304" pitchFamily="18" charset="0"/>
                <a:cs typeface="Times New Roman" panose="02020603050405020304" pitchFamily="18" charset="0"/>
              </a:endParaRPr>
            </a:p>
          </p:txBody>
        </p:sp>
        <p:pic>
          <p:nvPicPr>
            <p:cNvPr id="40" name="Picture 39" descr="I:\Communications\BOS\2017\icon-mother-child.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4691" y="360931"/>
              <a:ext cx="914400" cy="914400"/>
            </a:xfrm>
            <a:prstGeom prst="rect">
              <a:avLst/>
            </a:prstGeom>
            <a:noFill/>
            <a:ln>
              <a:noFill/>
            </a:ln>
          </p:spPr>
        </p:pic>
      </p:grpSp>
      <p:grpSp>
        <p:nvGrpSpPr>
          <p:cNvPr id="36" name="Group 35"/>
          <p:cNvGrpSpPr/>
          <p:nvPr/>
        </p:nvGrpSpPr>
        <p:grpSpPr>
          <a:xfrm>
            <a:off x="276781" y="5374208"/>
            <a:ext cx="3707677" cy="1121975"/>
            <a:chOff x="-119622" y="134380"/>
            <a:chExt cx="3707677" cy="1123259"/>
          </a:xfrm>
        </p:grpSpPr>
        <p:sp>
          <p:nvSpPr>
            <p:cNvPr id="37" name="Rounded Rectangle 36"/>
            <p:cNvSpPr/>
            <p:nvPr/>
          </p:nvSpPr>
          <p:spPr>
            <a:xfrm>
              <a:off x="-119622" y="152400"/>
              <a:ext cx="3282510" cy="1105239"/>
            </a:xfrm>
            <a:prstGeom prst="roundRect">
              <a:avLst/>
            </a:prstGeom>
            <a:solidFill>
              <a:schemeClr val="accent4">
                <a:lumMod val="40000"/>
                <a:lumOff val="60000"/>
              </a:schemeClr>
            </a:solidFill>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422275">
                <a:lnSpc>
                  <a:spcPct val="119000"/>
                </a:lnSpc>
                <a:spcBef>
                  <a:spcPts val="0"/>
                </a:spcBef>
                <a:spcAft>
                  <a:spcPts val="0"/>
                </a:spcAft>
              </a:pPr>
              <a:r>
                <a:rPr lang="en-US" sz="1600" b="1" kern="1400" dirty="0">
                  <a:solidFill>
                    <a:srgbClr val="416797"/>
                  </a:solidFill>
                  <a:effectLst/>
                  <a:latin typeface="Arial" panose="020B0604020202020204" pitchFamily="34" charset="0"/>
                  <a:ea typeface="Times New Roman" panose="02020603050405020304" pitchFamily="18" charset="0"/>
                  <a:cs typeface="Times New Roman" panose="02020603050405020304" pitchFamily="18" charset="0"/>
                </a:rPr>
                <a:t>3 </a:t>
              </a:r>
              <a:r>
                <a:rPr lang="en-US" sz="1200" kern="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elected officials</a:t>
              </a:r>
              <a:r>
                <a:rPr lang="en-US" sz="2000" b="1" kern="14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kern="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that PHC met with in Siskiyou County to discuss mutual goals and interests for the </a:t>
              </a:r>
              <a:r>
                <a:rPr lang="en-US" sz="1200" kern="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community specific initiatives</a:t>
              </a:r>
              <a:endParaRPr lang="en-US" sz="1000" kern="1400" dirty="0">
                <a:solidFill>
                  <a:srgbClr val="000000"/>
                </a:solidFill>
                <a:effectLst/>
                <a:ea typeface="Times New Roman" panose="02020603050405020304" pitchFamily="18" charset="0"/>
                <a:cs typeface="Times New Roman" panose="02020603050405020304" pitchFamily="18" charset="0"/>
              </a:endParaRPr>
            </a:p>
          </p:txBody>
        </p:sp>
        <p:pic>
          <p:nvPicPr>
            <p:cNvPr id="38" name="Picture 37" descr="I:\Communications\BOS\2017\electedoffical.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5715" y="134380"/>
              <a:ext cx="942340" cy="914400"/>
            </a:xfrm>
            <a:prstGeom prst="rect">
              <a:avLst/>
            </a:prstGeom>
            <a:noFill/>
            <a:ln>
              <a:noFill/>
            </a:ln>
          </p:spPr>
        </p:pic>
      </p:grpSp>
      <p:grpSp>
        <p:nvGrpSpPr>
          <p:cNvPr id="45" name="Group 44"/>
          <p:cNvGrpSpPr/>
          <p:nvPr/>
        </p:nvGrpSpPr>
        <p:grpSpPr>
          <a:xfrm>
            <a:off x="4168003" y="1656651"/>
            <a:ext cx="4895316" cy="1357036"/>
            <a:chOff x="19050" y="313898"/>
            <a:chExt cx="4896131" cy="1357625"/>
          </a:xfrm>
        </p:grpSpPr>
        <p:sp>
          <p:nvSpPr>
            <p:cNvPr id="46" name="Rounded Rectangle 45"/>
            <p:cNvSpPr/>
            <p:nvPr/>
          </p:nvSpPr>
          <p:spPr>
            <a:xfrm>
              <a:off x="682388" y="313899"/>
              <a:ext cx="4232793" cy="1357624"/>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71450" marR="0">
                <a:lnSpc>
                  <a:spcPct val="119000"/>
                </a:lnSpc>
                <a:spcBef>
                  <a:spcPts val="0"/>
                </a:spcBef>
                <a:spcAft>
                  <a:spcPts val="300"/>
                </a:spcAft>
              </a:pPr>
              <a:r>
                <a:rPr lang="en-US" sz="1200" kern="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Siskiyou County alone, providers received over </a:t>
              </a:r>
              <a:r>
                <a:rPr lang="en-US" sz="1600" b="1" kern="1400" dirty="0">
                  <a:solidFill>
                    <a:srgbClr val="416797"/>
                  </a:solidFill>
                  <a:effectLst/>
                  <a:latin typeface="Arial" panose="020B0604020202020204" pitchFamily="34" charset="0"/>
                  <a:ea typeface="Times New Roman" panose="02020603050405020304" pitchFamily="18" charset="0"/>
                  <a:cs typeface="Times New Roman" panose="02020603050405020304" pitchFamily="18" charset="0"/>
                </a:rPr>
                <a:t>$1.5 million</a:t>
              </a:r>
              <a:r>
                <a:rPr lang="en-US" sz="1600" kern="1400" dirty="0">
                  <a:solidFill>
                    <a:srgbClr val="416797"/>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kern="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from our Quality Improvement Program. This program is designed to improve outcomes for our members by investing in projects for our physicians, primary care providers, and specialists</a:t>
              </a:r>
              <a:r>
                <a:rPr lang="en-US" sz="1200" kern="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000" kern="1400" dirty="0">
                <a:solidFill>
                  <a:srgbClr val="000000"/>
                </a:solidFill>
                <a:effectLst/>
                <a:ea typeface="Times New Roman" panose="02020603050405020304" pitchFamily="18" charset="0"/>
                <a:cs typeface="Times New Roman" panose="02020603050405020304" pitchFamily="18" charset="0"/>
              </a:endParaRPr>
            </a:p>
          </p:txBody>
        </p:sp>
        <p:pic>
          <p:nvPicPr>
            <p:cNvPr id="47" name="Picture 46" descr="I:\Communications\BOS\2017\icon-nurse.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50" y="313898"/>
              <a:ext cx="914400" cy="914400"/>
            </a:xfrm>
            <a:prstGeom prst="rect">
              <a:avLst/>
            </a:prstGeom>
            <a:noFill/>
            <a:ln>
              <a:noFill/>
            </a:ln>
          </p:spPr>
        </p:pic>
      </p:grpSp>
      <p:grpSp>
        <p:nvGrpSpPr>
          <p:cNvPr id="48" name="Group 47"/>
          <p:cNvGrpSpPr/>
          <p:nvPr/>
        </p:nvGrpSpPr>
        <p:grpSpPr>
          <a:xfrm>
            <a:off x="4225153" y="3129739"/>
            <a:ext cx="4838166" cy="914400"/>
            <a:chOff x="57150" y="-9236"/>
            <a:chExt cx="4838201" cy="914400"/>
          </a:xfrm>
        </p:grpSpPr>
        <p:sp>
          <p:nvSpPr>
            <p:cNvPr id="49" name="Text Box 212"/>
            <p:cNvSpPr txBox="1"/>
            <p:nvPr/>
          </p:nvSpPr>
          <p:spPr>
            <a:xfrm>
              <a:off x="655092" y="286603"/>
              <a:ext cx="4240259" cy="471367"/>
            </a:xfrm>
            <a:prstGeom prst="roundRect">
              <a:avLst/>
            </a:prstGeom>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marR="0">
                <a:lnSpc>
                  <a:spcPct val="119000"/>
                </a:lnSpc>
                <a:spcBef>
                  <a:spcPts val="0"/>
                </a:spcBef>
                <a:spcAft>
                  <a:spcPts val="300"/>
                </a:spcAft>
              </a:pPr>
              <a:r>
                <a:rPr lang="en-US" sz="1200" kern="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Over </a:t>
              </a:r>
              <a:r>
                <a:rPr lang="en-US" sz="1600" b="1" kern="1400" dirty="0">
                  <a:solidFill>
                    <a:srgbClr val="416797"/>
                  </a:solidFill>
                  <a:effectLst/>
                  <a:latin typeface="Arial" panose="020B0604020202020204" pitchFamily="34" charset="0"/>
                  <a:ea typeface="Times New Roman" panose="02020603050405020304" pitchFamily="18" charset="0"/>
                  <a:cs typeface="Times New Roman" panose="02020603050405020304" pitchFamily="18" charset="0"/>
                </a:rPr>
                <a:t>$367,500</a:t>
              </a:r>
              <a:r>
                <a:rPr lang="en-US" sz="1600" kern="1400" dirty="0">
                  <a:solidFill>
                    <a:srgbClr val="416797"/>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kern="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Intergovernmental Transfers </a:t>
              </a:r>
              <a:endParaRPr lang="en-US" sz="1000" kern="1400" dirty="0">
                <a:solidFill>
                  <a:srgbClr val="000000"/>
                </a:solidFill>
                <a:effectLst/>
                <a:ea typeface="Times New Roman" panose="02020603050405020304" pitchFamily="18" charset="0"/>
                <a:cs typeface="Times New Roman" panose="02020603050405020304" pitchFamily="18" charset="0"/>
              </a:endParaRPr>
            </a:p>
            <a:p>
              <a:pPr marL="228600" marR="0">
                <a:lnSpc>
                  <a:spcPct val="118000"/>
                </a:lnSpc>
                <a:spcBef>
                  <a:spcPts val="0"/>
                </a:spcBef>
                <a:spcAft>
                  <a:spcPts val="600"/>
                </a:spcAft>
              </a:pPr>
              <a:r>
                <a:rPr lang="en-US" sz="1000" kern="1400" dirty="0">
                  <a:solidFill>
                    <a:srgbClr val="000000"/>
                  </a:solidFill>
                  <a:effectLst/>
                  <a:ea typeface="Times New Roman" panose="02020603050405020304" pitchFamily="18" charset="0"/>
                  <a:cs typeface="Times New Roman" panose="02020603050405020304" pitchFamily="18" charset="0"/>
                </a:rPr>
                <a:t> </a:t>
              </a:r>
            </a:p>
          </p:txBody>
        </p:sp>
        <p:pic>
          <p:nvPicPr>
            <p:cNvPr id="50" name="Picture 49" descr="I:\Communications\BOS\2017\icon-dollar-sign.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 y="-9236"/>
              <a:ext cx="914400" cy="914400"/>
            </a:xfrm>
            <a:prstGeom prst="rect">
              <a:avLst/>
            </a:prstGeom>
            <a:noFill/>
            <a:ln>
              <a:noFill/>
            </a:ln>
          </p:spPr>
        </p:pic>
      </p:grpSp>
      <p:grpSp>
        <p:nvGrpSpPr>
          <p:cNvPr id="51" name="Group 50"/>
          <p:cNvGrpSpPr/>
          <p:nvPr/>
        </p:nvGrpSpPr>
        <p:grpSpPr>
          <a:xfrm>
            <a:off x="4225153" y="4151719"/>
            <a:ext cx="4838165" cy="913130"/>
            <a:chOff x="0" y="-188259"/>
            <a:chExt cx="4838165" cy="913130"/>
          </a:xfrm>
        </p:grpSpPr>
        <p:sp>
          <p:nvSpPr>
            <p:cNvPr id="52" name="Text Box 215"/>
            <p:cNvSpPr txBox="1"/>
            <p:nvPr/>
          </p:nvSpPr>
          <p:spPr>
            <a:xfrm flipH="1">
              <a:off x="647696" y="0"/>
              <a:ext cx="4190469" cy="635434"/>
            </a:xfrm>
            <a:prstGeom prst="roundRect">
              <a:avLst/>
            </a:prstGeom>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3990" marR="0">
                <a:lnSpc>
                  <a:spcPct val="119000"/>
                </a:lnSpc>
                <a:spcBef>
                  <a:spcPts val="0"/>
                </a:spcBef>
                <a:spcAft>
                  <a:spcPts val="0"/>
                </a:spcAft>
              </a:pPr>
              <a:r>
                <a:rPr lang="en-US" sz="1200" kern="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Our Pain Safely Initiative saw a </a:t>
              </a:r>
              <a:r>
                <a:rPr lang="en-US" sz="1600" b="1" kern="1400" dirty="0">
                  <a:solidFill>
                    <a:srgbClr val="416797"/>
                  </a:solidFill>
                  <a:effectLst/>
                  <a:latin typeface="Arial" panose="020B0604020202020204" pitchFamily="34" charset="0"/>
                  <a:ea typeface="Times New Roman" panose="02020603050405020304" pitchFamily="18" charset="0"/>
                  <a:cs typeface="Times New Roman" panose="02020603050405020304" pitchFamily="18" charset="0"/>
                </a:rPr>
                <a:t>67.2% </a:t>
              </a:r>
              <a:r>
                <a:rPr lang="en-US" sz="1200" kern="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decrease in unsafe doses of opioids in Siskiyou County since 2014</a:t>
              </a:r>
              <a:r>
                <a:rPr lang="en-US" sz="1200" kern="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000" kern="1400" dirty="0">
                <a:solidFill>
                  <a:srgbClr val="000000"/>
                </a:solidFill>
                <a:effectLst/>
                <a:ea typeface="Times New Roman" panose="02020603050405020304" pitchFamily="18" charset="0"/>
                <a:cs typeface="Times New Roman" panose="02020603050405020304" pitchFamily="18" charset="0"/>
              </a:endParaRPr>
            </a:p>
          </p:txBody>
        </p:sp>
        <p:pic>
          <p:nvPicPr>
            <p:cNvPr id="53" name="Picture 52" descr="I:\Communications\BOS\2017\icon-pill.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88259"/>
              <a:ext cx="913765" cy="913130"/>
            </a:xfrm>
            <a:prstGeom prst="rect">
              <a:avLst/>
            </a:prstGeom>
            <a:noFill/>
            <a:ln>
              <a:noFill/>
            </a:ln>
          </p:spPr>
        </p:pic>
      </p:grpSp>
      <p:grpSp>
        <p:nvGrpSpPr>
          <p:cNvPr id="54" name="Group 53"/>
          <p:cNvGrpSpPr/>
          <p:nvPr/>
        </p:nvGrpSpPr>
        <p:grpSpPr>
          <a:xfrm>
            <a:off x="4225153" y="5172424"/>
            <a:ext cx="4838165" cy="1390299"/>
            <a:chOff x="-171923" y="402034"/>
            <a:chExt cx="4838661" cy="1390679"/>
          </a:xfrm>
        </p:grpSpPr>
        <p:sp>
          <p:nvSpPr>
            <p:cNvPr id="55" name="Rounded Rectangle 54"/>
            <p:cNvSpPr/>
            <p:nvPr/>
          </p:nvSpPr>
          <p:spPr>
            <a:xfrm>
              <a:off x="434214" y="473037"/>
              <a:ext cx="4232524" cy="1319676"/>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28600" marR="0" algn="just">
                <a:lnSpc>
                  <a:spcPct val="118000"/>
                </a:lnSpc>
                <a:spcBef>
                  <a:spcPts val="0"/>
                </a:spcBef>
                <a:spcAft>
                  <a:spcPts val="600"/>
                </a:spcAft>
              </a:pPr>
              <a:r>
                <a:rPr lang="en-US" sz="1600" b="1" kern="1400" dirty="0">
                  <a:solidFill>
                    <a:srgbClr val="416797"/>
                  </a:solidFill>
                  <a:effectLst/>
                  <a:latin typeface="Arial" panose="020B0604020202020204" pitchFamily="34" charset="0"/>
                  <a:ea typeface="Times New Roman" panose="02020603050405020304" pitchFamily="18" charset="0"/>
                  <a:cs typeface="Times New Roman" panose="02020603050405020304" pitchFamily="18" charset="0"/>
                </a:rPr>
                <a:t>$47,152</a:t>
              </a:r>
              <a:r>
                <a:rPr lang="en-US" sz="1600" kern="1400" dirty="0">
                  <a:solidFill>
                    <a:srgbClr val="416797"/>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kern="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a social determinants of health planning grants to Siskiyou Healthcare Collaborative to identify needs, resources, priorities, and strategies to effectively address key social determinants impacting health outcomes for Siskiyou County residents.</a:t>
              </a:r>
              <a:endParaRPr lang="en-US" sz="1000" kern="1400" dirty="0">
                <a:solidFill>
                  <a:srgbClr val="000000"/>
                </a:solidFill>
                <a:effectLst/>
                <a:ea typeface="Times New Roman" panose="02020603050405020304" pitchFamily="18" charset="0"/>
                <a:cs typeface="Times New Roman" panose="02020603050405020304" pitchFamily="18" charset="0"/>
              </a:endParaRPr>
            </a:p>
          </p:txBody>
        </p:sp>
        <p:pic>
          <p:nvPicPr>
            <p:cNvPr id="56" name="Picture 55" descr="I:\Communications\BOS\2017\icon-house.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923" y="402034"/>
              <a:ext cx="913765" cy="913765"/>
            </a:xfrm>
            <a:prstGeom prst="rect">
              <a:avLst/>
            </a:prstGeom>
            <a:noFill/>
            <a:ln>
              <a:noFill/>
            </a:ln>
          </p:spPr>
        </p:pic>
      </p:grpSp>
    </p:spTree>
    <p:extLst>
      <p:ext uri="{BB962C8B-B14F-4D97-AF65-F5344CB8AC3E}">
        <p14:creationId xmlns:p14="http://schemas.microsoft.com/office/powerpoint/2010/main" val="4052188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5" y="0"/>
            <a:ext cx="9144000" cy="6858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742" y="1423297"/>
            <a:ext cx="7253858" cy="4993598"/>
          </a:xfrm>
          <a:prstGeom prst="rect">
            <a:avLst/>
          </a:prstGeom>
        </p:spPr>
      </p:pic>
      <p:sp>
        <p:nvSpPr>
          <p:cNvPr id="4" name="Title 3"/>
          <p:cNvSpPr>
            <a:spLocks noGrp="1"/>
          </p:cNvSpPr>
          <p:nvPr>
            <p:ph type="title"/>
          </p:nvPr>
        </p:nvSpPr>
        <p:spPr/>
        <p:txBody>
          <a:bodyPr>
            <a:noAutofit/>
          </a:bodyPr>
          <a:lstStyle/>
          <a:p>
            <a:r>
              <a:rPr lang="en-US" sz="2800" dirty="0" smtClean="0">
                <a:latin typeface="Cambria" panose="02040503050406030204" pitchFamily="18" charset="0"/>
              </a:rPr>
              <a:t>2016 HEDIS Aggregated Quality Factor Score (AQFS)</a:t>
            </a:r>
            <a:endParaRPr lang="en-US" sz="2800" dirty="0">
              <a:latin typeface="Cambria" panose="02040503050406030204" pitchFamily="18" charset="0"/>
            </a:endParaRPr>
          </a:p>
        </p:txBody>
      </p:sp>
    </p:spTree>
    <p:extLst>
      <p:ext uri="{BB962C8B-B14F-4D97-AF65-F5344CB8AC3E}">
        <p14:creationId xmlns:p14="http://schemas.microsoft.com/office/powerpoint/2010/main" val="1583343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HEDIS/Quality Performance Highlights</a:t>
            </a:r>
            <a:endParaRPr lang="en-US" dirty="0"/>
          </a:p>
        </p:txBody>
      </p:sp>
      <p:graphicFrame>
        <p:nvGraphicFramePr>
          <p:cNvPr id="4" name="Content Placeholder 3"/>
          <p:cNvGraphicFramePr>
            <a:graphicFrameLocks noGrp="1"/>
          </p:cNvGraphicFramePr>
          <p:nvPr>
            <p:ph sz="half" idx="1"/>
            <p:extLst/>
          </p:nvPr>
        </p:nvGraphicFramePr>
        <p:xfrm>
          <a:off x="489857" y="1814378"/>
          <a:ext cx="8248876" cy="4297680"/>
        </p:xfrm>
        <a:graphic>
          <a:graphicData uri="http://schemas.openxmlformats.org/drawingml/2006/table">
            <a:tbl>
              <a:tblPr firstRow="1" bandRow="1">
                <a:tableStyleId>{5C22544A-7EE6-4342-B048-85BDC9FD1C3A}</a:tableStyleId>
              </a:tblPr>
              <a:tblGrid>
                <a:gridCol w="2062219"/>
                <a:gridCol w="2062219"/>
                <a:gridCol w="2062219"/>
                <a:gridCol w="2062219"/>
              </a:tblGrid>
              <a:tr h="397056">
                <a:tc>
                  <a:txBody>
                    <a:bodyPr/>
                    <a:lstStyle/>
                    <a:p>
                      <a:r>
                        <a:rPr lang="en-US" dirty="0" smtClean="0"/>
                        <a:t>Quality Measure</a:t>
                      </a:r>
                      <a:endParaRPr lang="en-US" dirty="0"/>
                    </a:p>
                  </a:txBody>
                  <a:tcPr/>
                </a:tc>
                <a:tc>
                  <a:txBody>
                    <a:bodyPr/>
                    <a:lstStyle/>
                    <a:p>
                      <a:r>
                        <a:rPr lang="en-US" dirty="0" smtClean="0"/>
                        <a:t>Definition</a:t>
                      </a:r>
                      <a:endParaRPr lang="en-US" dirty="0"/>
                    </a:p>
                  </a:txBody>
                  <a:tcPr/>
                </a:tc>
                <a:tc>
                  <a:txBody>
                    <a:bodyPr/>
                    <a:lstStyle/>
                    <a:p>
                      <a:r>
                        <a:rPr lang="en-US" dirty="0" smtClean="0"/>
                        <a:t>Siskiyou</a:t>
                      </a:r>
                      <a:r>
                        <a:rPr lang="en-US" baseline="0" dirty="0" smtClean="0"/>
                        <a:t> County 2015</a:t>
                      </a:r>
                      <a:endParaRPr lang="en-US" dirty="0"/>
                    </a:p>
                  </a:txBody>
                  <a:tcPr/>
                </a:tc>
                <a:tc>
                  <a:txBody>
                    <a:bodyPr/>
                    <a:lstStyle/>
                    <a:p>
                      <a:r>
                        <a:rPr lang="en-US" dirty="0" smtClean="0"/>
                        <a:t>Siskiyou</a:t>
                      </a:r>
                      <a:r>
                        <a:rPr lang="en-US" baseline="0" dirty="0" smtClean="0"/>
                        <a:t> County 2016</a:t>
                      </a:r>
                      <a:endParaRPr lang="en-US" dirty="0"/>
                    </a:p>
                  </a:txBody>
                  <a:tcPr/>
                </a:tc>
              </a:tr>
              <a:tr h="397056">
                <a:tc>
                  <a:txBody>
                    <a:bodyPr/>
                    <a:lstStyle/>
                    <a:p>
                      <a:r>
                        <a:rPr lang="en-US" dirty="0" smtClean="0"/>
                        <a:t>Childhood</a:t>
                      </a:r>
                      <a:r>
                        <a:rPr lang="en-US" baseline="0" dirty="0" smtClean="0"/>
                        <a:t> Immunizations</a:t>
                      </a:r>
                    </a:p>
                  </a:txBody>
                  <a:tcPr/>
                </a:tc>
                <a:tc>
                  <a:txBody>
                    <a:bodyPr/>
                    <a:lstStyle/>
                    <a:p>
                      <a:r>
                        <a:rPr lang="en-US" dirty="0" smtClean="0"/>
                        <a:t>% of 2 </a:t>
                      </a:r>
                      <a:r>
                        <a:rPr lang="en-US" dirty="0" err="1" smtClean="0"/>
                        <a:t>yr</a:t>
                      </a:r>
                      <a:r>
                        <a:rPr lang="en-US" baseline="0" dirty="0" smtClean="0"/>
                        <a:t> olds appropriately vaccinated</a:t>
                      </a:r>
                      <a:endParaRPr lang="en-US" dirty="0"/>
                    </a:p>
                  </a:txBody>
                  <a:tcPr/>
                </a:tc>
                <a:tc>
                  <a:txBody>
                    <a:bodyPr/>
                    <a:lstStyle/>
                    <a:p>
                      <a:pPr algn="ctr"/>
                      <a:r>
                        <a:rPr lang="en-US" dirty="0" smtClean="0"/>
                        <a:t>50.00%</a:t>
                      </a:r>
                      <a:endParaRPr lang="en-US" dirty="0"/>
                    </a:p>
                  </a:txBody>
                  <a:tcPr anchor="ctr"/>
                </a:tc>
                <a:tc>
                  <a:txBody>
                    <a:bodyPr/>
                    <a:lstStyle/>
                    <a:p>
                      <a:pPr algn="ctr"/>
                      <a:r>
                        <a:rPr lang="en-US" dirty="0" smtClean="0"/>
                        <a:t>50.00%</a:t>
                      </a:r>
                    </a:p>
                  </a:txBody>
                  <a:tcPr anchor="ctr"/>
                </a:tc>
              </a:tr>
              <a:tr h="397056">
                <a:tc>
                  <a:txBody>
                    <a:bodyPr/>
                    <a:lstStyle/>
                    <a:p>
                      <a:r>
                        <a:rPr lang="en-US" dirty="0" smtClean="0"/>
                        <a:t>Adolescent Immunizations</a:t>
                      </a:r>
                      <a:endParaRPr lang="en-US" dirty="0"/>
                    </a:p>
                  </a:txBody>
                  <a:tcPr/>
                </a:tc>
                <a:tc>
                  <a:txBody>
                    <a:bodyPr/>
                    <a:lstStyle/>
                    <a:p>
                      <a:r>
                        <a:rPr lang="en-US" dirty="0" smtClean="0"/>
                        <a:t>% of 13 </a:t>
                      </a:r>
                      <a:r>
                        <a:rPr lang="en-US" dirty="0" err="1" smtClean="0"/>
                        <a:t>yr</a:t>
                      </a:r>
                      <a:r>
                        <a:rPr lang="en-US" dirty="0" smtClean="0"/>
                        <a:t> olds protected from meningitis and tetanus</a:t>
                      </a:r>
                      <a:endParaRPr lang="en-US" dirty="0"/>
                    </a:p>
                  </a:txBody>
                  <a:tcPr/>
                </a:tc>
                <a:tc>
                  <a:txBody>
                    <a:bodyPr/>
                    <a:lstStyle/>
                    <a:p>
                      <a:pPr algn="ctr"/>
                      <a:r>
                        <a:rPr lang="en-US" dirty="0" smtClean="0"/>
                        <a:t>36.51%</a:t>
                      </a:r>
                      <a:endParaRPr lang="en-US" dirty="0"/>
                    </a:p>
                  </a:txBody>
                  <a:tcPr anchor="ctr"/>
                </a:tc>
                <a:tc>
                  <a:txBody>
                    <a:bodyPr/>
                    <a:lstStyle/>
                    <a:p>
                      <a:pPr algn="ctr"/>
                      <a:r>
                        <a:rPr lang="en-US" dirty="0" smtClean="0"/>
                        <a:t>50.00%</a:t>
                      </a:r>
                      <a:endParaRPr lang="en-US" dirty="0"/>
                    </a:p>
                  </a:txBody>
                  <a:tcPr anchor="ctr"/>
                </a:tc>
              </a:tr>
              <a:tr h="397056">
                <a:tc>
                  <a:txBody>
                    <a:bodyPr/>
                    <a:lstStyle/>
                    <a:p>
                      <a:r>
                        <a:rPr lang="en-US" dirty="0" smtClean="0"/>
                        <a:t>Well Child Visits</a:t>
                      </a:r>
                      <a:endParaRPr lang="en-US" dirty="0"/>
                    </a:p>
                  </a:txBody>
                  <a:tcPr/>
                </a:tc>
                <a:tc>
                  <a:txBody>
                    <a:bodyPr/>
                    <a:lstStyle/>
                    <a:p>
                      <a:r>
                        <a:rPr lang="en-US" dirty="0" smtClean="0"/>
                        <a:t>% of 3-6 </a:t>
                      </a:r>
                      <a:r>
                        <a:rPr lang="en-US" dirty="0" err="1" smtClean="0"/>
                        <a:t>yr</a:t>
                      </a:r>
                      <a:r>
                        <a:rPr lang="en-US" dirty="0" smtClean="0"/>
                        <a:t> olds seeing pediatrician</a:t>
                      </a:r>
                      <a:endParaRPr lang="en-US" dirty="0"/>
                    </a:p>
                  </a:txBody>
                  <a:tcPr/>
                </a:tc>
                <a:tc>
                  <a:txBody>
                    <a:bodyPr/>
                    <a:lstStyle/>
                    <a:p>
                      <a:pPr algn="ctr"/>
                      <a:r>
                        <a:rPr lang="en-US" dirty="0" smtClean="0"/>
                        <a:t>64.94%</a:t>
                      </a:r>
                      <a:endParaRPr lang="en-US" dirty="0"/>
                    </a:p>
                  </a:txBody>
                  <a:tcPr anchor="ctr"/>
                </a:tc>
                <a:tc>
                  <a:txBody>
                    <a:bodyPr/>
                    <a:lstStyle/>
                    <a:p>
                      <a:pPr algn="ctr"/>
                      <a:r>
                        <a:rPr lang="en-US" dirty="0" smtClean="0"/>
                        <a:t>68.57%</a:t>
                      </a:r>
                      <a:endParaRPr lang="en-US" dirty="0"/>
                    </a:p>
                  </a:txBody>
                  <a:tcPr anchor="ctr"/>
                </a:tc>
              </a:tr>
              <a:tr h="397056">
                <a:tc>
                  <a:txBody>
                    <a:bodyPr/>
                    <a:lstStyle/>
                    <a:p>
                      <a:r>
                        <a:rPr lang="en-US" dirty="0" smtClean="0"/>
                        <a:t>Prenatal Care</a:t>
                      </a:r>
                      <a:endParaRPr lang="en-US" dirty="0"/>
                    </a:p>
                  </a:txBody>
                  <a:tcPr/>
                </a:tc>
                <a:tc>
                  <a:txBody>
                    <a:bodyPr/>
                    <a:lstStyle/>
                    <a:p>
                      <a:r>
                        <a:rPr lang="en-US" dirty="0" smtClean="0"/>
                        <a:t>% of births where mother seen early in pregnancy</a:t>
                      </a:r>
                      <a:endParaRPr lang="en-US" dirty="0"/>
                    </a:p>
                  </a:txBody>
                  <a:tcPr/>
                </a:tc>
                <a:tc>
                  <a:txBody>
                    <a:bodyPr/>
                    <a:lstStyle/>
                    <a:p>
                      <a:pPr algn="ctr"/>
                      <a:r>
                        <a:rPr lang="en-US" dirty="0" smtClean="0"/>
                        <a:t>92.56%</a:t>
                      </a:r>
                      <a:endParaRPr lang="en-US" dirty="0"/>
                    </a:p>
                  </a:txBody>
                  <a:tcPr anchor="ctr"/>
                </a:tc>
                <a:tc>
                  <a:txBody>
                    <a:bodyPr/>
                    <a:lstStyle/>
                    <a:p>
                      <a:pPr algn="ctr"/>
                      <a:r>
                        <a:rPr lang="en-US" dirty="0" smtClean="0"/>
                        <a:t>86.89%</a:t>
                      </a:r>
                      <a:endParaRPr lang="en-US" dirty="0"/>
                    </a:p>
                  </a:txBody>
                  <a:tcPr anchor="ctr"/>
                </a:tc>
              </a:tr>
            </a:tbl>
          </a:graphicData>
        </a:graphic>
      </p:graphicFrame>
    </p:spTree>
    <p:extLst>
      <p:ext uri="{BB962C8B-B14F-4D97-AF65-F5344CB8AC3E}">
        <p14:creationId xmlns:p14="http://schemas.microsoft.com/office/powerpoint/2010/main" val="21661602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HEDIS/Quality Performance Highlights</a:t>
            </a:r>
            <a:endParaRPr lang="en-US" dirty="0"/>
          </a:p>
        </p:txBody>
      </p:sp>
      <p:graphicFrame>
        <p:nvGraphicFramePr>
          <p:cNvPr id="4" name="Content Placeholder 3"/>
          <p:cNvGraphicFramePr>
            <a:graphicFrameLocks noGrp="1"/>
          </p:cNvGraphicFramePr>
          <p:nvPr>
            <p:ph sz="half" idx="1"/>
            <p:extLst/>
          </p:nvPr>
        </p:nvGraphicFramePr>
        <p:xfrm>
          <a:off x="489857" y="1814378"/>
          <a:ext cx="8248876" cy="3780336"/>
        </p:xfrm>
        <a:graphic>
          <a:graphicData uri="http://schemas.openxmlformats.org/drawingml/2006/table">
            <a:tbl>
              <a:tblPr firstRow="1" bandRow="1">
                <a:tableStyleId>{5C22544A-7EE6-4342-B048-85BDC9FD1C3A}</a:tableStyleId>
              </a:tblPr>
              <a:tblGrid>
                <a:gridCol w="2062219"/>
                <a:gridCol w="2062219"/>
                <a:gridCol w="2062219"/>
                <a:gridCol w="2062219"/>
              </a:tblGrid>
              <a:tr h="397056">
                <a:tc>
                  <a:txBody>
                    <a:bodyPr/>
                    <a:lstStyle/>
                    <a:p>
                      <a:r>
                        <a:rPr lang="en-US" dirty="0" smtClean="0"/>
                        <a:t>Quality Measure</a:t>
                      </a:r>
                      <a:endParaRPr lang="en-US" dirty="0"/>
                    </a:p>
                  </a:txBody>
                  <a:tcPr/>
                </a:tc>
                <a:tc>
                  <a:txBody>
                    <a:bodyPr/>
                    <a:lstStyle/>
                    <a:p>
                      <a:r>
                        <a:rPr lang="en-US" dirty="0" smtClean="0"/>
                        <a:t>Definition</a:t>
                      </a:r>
                      <a:endParaRPr lang="en-US" dirty="0"/>
                    </a:p>
                  </a:txBody>
                  <a:tcPr/>
                </a:tc>
                <a:tc>
                  <a:txBody>
                    <a:bodyPr/>
                    <a:lstStyle/>
                    <a:p>
                      <a:r>
                        <a:rPr lang="en-US" dirty="0" smtClean="0"/>
                        <a:t>Siskiyou</a:t>
                      </a:r>
                      <a:r>
                        <a:rPr lang="en-US" baseline="0" dirty="0" smtClean="0"/>
                        <a:t> County 2015</a:t>
                      </a:r>
                      <a:endParaRPr lang="en-US" dirty="0"/>
                    </a:p>
                  </a:txBody>
                  <a:tcPr/>
                </a:tc>
                <a:tc>
                  <a:txBody>
                    <a:bodyPr/>
                    <a:lstStyle/>
                    <a:p>
                      <a:r>
                        <a:rPr lang="en-US" dirty="0" smtClean="0"/>
                        <a:t>Siskiyou</a:t>
                      </a:r>
                      <a:r>
                        <a:rPr lang="en-US" baseline="0" dirty="0" smtClean="0"/>
                        <a:t> County 2016</a:t>
                      </a:r>
                      <a:endParaRPr lang="en-US" dirty="0"/>
                    </a:p>
                  </a:txBody>
                  <a:tcPr/>
                </a:tc>
              </a:tr>
              <a:tr h="397056">
                <a:tc>
                  <a:txBody>
                    <a:bodyPr/>
                    <a:lstStyle/>
                    <a:p>
                      <a:endParaRPr lang="en-US" baseline="0" dirty="0" smtClean="0"/>
                    </a:p>
                  </a:txBody>
                  <a:tcPr/>
                </a:tc>
                <a:tc>
                  <a:txBody>
                    <a:bodyPr/>
                    <a:lstStyle/>
                    <a:p>
                      <a:endParaRPr lang="en-US" dirty="0"/>
                    </a:p>
                  </a:txBody>
                  <a:tcPr/>
                </a:tc>
                <a:tc>
                  <a:txBody>
                    <a:bodyPr/>
                    <a:lstStyle/>
                    <a:p>
                      <a:pPr algn="ctr"/>
                      <a:endParaRPr lang="en-US" dirty="0"/>
                    </a:p>
                  </a:txBody>
                  <a:tcPr/>
                </a:tc>
                <a:tc>
                  <a:txBody>
                    <a:bodyPr/>
                    <a:lstStyle/>
                    <a:p>
                      <a:pPr algn="ctr"/>
                      <a:endParaRPr lang="en-US" dirty="0"/>
                    </a:p>
                  </a:txBody>
                  <a:tcPr/>
                </a:tc>
              </a:tr>
              <a:tr h="397056">
                <a:tc>
                  <a:txBody>
                    <a:bodyPr/>
                    <a:lstStyle/>
                    <a:p>
                      <a:r>
                        <a:rPr lang="en-US" dirty="0" smtClean="0"/>
                        <a:t>Postpartum Care</a:t>
                      </a:r>
                      <a:endParaRPr lang="en-US" dirty="0"/>
                    </a:p>
                  </a:txBody>
                  <a:tcPr/>
                </a:tc>
                <a:tc>
                  <a:txBody>
                    <a:bodyPr/>
                    <a:lstStyle/>
                    <a:p>
                      <a:r>
                        <a:rPr lang="en-US" dirty="0" smtClean="0"/>
                        <a:t>% of births with timely postpartum care</a:t>
                      </a:r>
                      <a:endParaRPr lang="en-US" dirty="0"/>
                    </a:p>
                  </a:txBody>
                  <a:tcPr/>
                </a:tc>
                <a:tc>
                  <a:txBody>
                    <a:bodyPr/>
                    <a:lstStyle/>
                    <a:p>
                      <a:pPr algn="ctr"/>
                      <a:r>
                        <a:rPr lang="en-US" dirty="0" smtClean="0"/>
                        <a:t>58.82%</a:t>
                      </a:r>
                      <a:endParaRPr lang="en-US" dirty="0"/>
                    </a:p>
                  </a:txBody>
                  <a:tcPr anchor="ctr"/>
                </a:tc>
                <a:tc>
                  <a:txBody>
                    <a:bodyPr/>
                    <a:lstStyle/>
                    <a:p>
                      <a:pPr algn="ctr"/>
                      <a:r>
                        <a:rPr lang="en-US" dirty="0" smtClean="0"/>
                        <a:t>52.46%</a:t>
                      </a:r>
                      <a:endParaRPr lang="en-US" dirty="0"/>
                    </a:p>
                  </a:txBody>
                  <a:tcPr anchor="ctr"/>
                </a:tc>
              </a:tr>
              <a:tr h="397056">
                <a:tc>
                  <a:txBody>
                    <a:bodyPr/>
                    <a:lstStyle/>
                    <a:p>
                      <a:r>
                        <a:rPr lang="en-US" dirty="0" smtClean="0"/>
                        <a:t>Blood Pressure</a:t>
                      </a:r>
                      <a:r>
                        <a:rPr lang="en-US" baseline="0" dirty="0" smtClean="0"/>
                        <a:t> Control</a:t>
                      </a:r>
                      <a:endParaRPr lang="en-US" dirty="0"/>
                    </a:p>
                  </a:txBody>
                  <a:tcPr/>
                </a:tc>
                <a:tc>
                  <a:txBody>
                    <a:bodyPr/>
                    <a:lstStyle/>
                    <a:p>
                      <a:r>
                        <a:rPr lang="en-US" dirty="0" smtClean="0"/>
                        <a:t>For persons with diabetes and high risk</a:t>
                      </a:r>
                      <a:endParaRPr lang="en-US" dirty="0"/>
                    </a:p>
                  </a:txBody>
                  <a:tcPr/>
                </a:tc>
                <a:tc>
                  <a:txBody>
                    <a:bodyPr/>
                    <a:lstStyle/>
                    <a:p>
                      <a:pPr algn="ctr"/>
                      <a:r>
                        <a:rPr lang="en-US" dirty="0" smtClean="0"/>
                        <a:t>61.90%</a:t>
                      </a:r>
                      <a:endParaRPr lang="en-US" dirty="0"/>
                    </a:p>
                  </a:txBody>
                  <a:tcPr anchor="ctr"/>
                </a:tc>
                <a:tc>
                  <a:txBody>
                    <a:bodyPr/>
                    <a:lstStyle/>
                    <a:p>
                      <a:pPr algn="ctr"/>
                      <a:r>
                        <a:rPr lang="en-US" dirty="0" smtClean="0"/>
                        <a:t>78.46%</a:t>
                      </a:r>
                    </a:p>
                  </a:txBody>
                  <a:tcPr anchor="ctr"/>
                </a:tc>
              </a:tr>
              <a:tr h="397056">
                <a:tc>
                  <a:txBody>
                    <a:bodyPr/>
                    <a:lstStyle/>
                    <a:p>
                      <a:r>
                        <a:rPr lang="en-US" dirty="0" smtClean="0"/>
                        <a:t>Testing for Diabetes</a:t>
                      </a:r>
                      <a:r>
                        <a:rPr lang="en-US" baseline="0" dirty="0" smtClean="0"/>
                        <a:t> Care</a:t>
                      </a:r>
                      <a:endParaRPr lang="en-US" dirty="0"/>
                    </a:p>
                  </a:txBody>
                  <a:tcPr/>
                </a:tc>
                <a:tc>
                  <a:txBody>
                    <a:bodyPr/>
                    <a:lstStyle/>
                    <a:p>
                      <a:r>
                        <a:rPr lang="en-US" dirty="0" smtClean="0"/>
                        <a:t>For effective monitoring and treatment</a:t>
                      </a:r>
                      <a:endParaRPr lang="en-US" dirty="0"/>
                    </a:p>
                  </a:txBody>
                  <a:tcPr/>
                </a:tc>
                <a:tc>
                  <a:txBody>
                    <a:bodyPr/>
                    <a:lstStyle/>
                    <a:p>
                      <a:pPr algn="ctr"/>
                      <a:r>
                        <a:rPr lang="en-US" dirty="0" smtClean="0"/>
                        <a:t>95.24%</a:t>
                      </a:r>
                      <a:endParaRPr lang="en-US" dirty="0"/>
                    </a:p>
                  </a:txBody>
                  <a:tcPr anchor="ctr"/>
                </a:tc>
                <a:tc>
                  <a:txBody>
                    <a:bodyPr/>
                    <a:lstStyle/>
                    <a:p>
                      <a:pPr algn="ctr"/>
                      <a:r>
                        <a:rPr lang="en-US" dirty="0" smtClean="0"/>
                        <a:t>92.31%</a:t>
                      </a:r>
                      <a:endParaRPr lang="en-US" dirty="0"/>
                    </a:p>
                  </a:txBody>
                  <a:tcPr anchor="ctr"/>
                </a:tc>
              </a:tr>
            </a:tbl>
          </a:graphicData>
        </a:graphic>
      </p:graphicFrame>
    </p:spTree>
    <p:extLst>
      <p:ext uri="{BB962C8B-B14F-4D97-AF65-F5344CB8AC3E}">
        <p14:creationId xmlns:p14="http://schemas.microsoft.com/office/powerpoint/2010/main" val="4142707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HEDIS/Quality Performance Highlights</a:t>
            </a:r>
            <a:endParaRPr lang="en-US" dirty="0"/>
          </a:p>
        </p:txBody>
      </p:sp>
      <p:graphicFrame>
        <p:nvGraphicFramePr>
          <p:cNvPr id="6" name="Object 5"/>
          <p:cNvGraphicFramePr>
            <a:graphicFrameLocks noChangeAspect="1"/>
          </p:cNvGraphicFramePr>
          <p:nvPr>
            <p:extLst/>
          </p:nvPr>
        </p:nvGraphicFramePr>
        <p:xfrm>
          <a:off x="208850" y="1823452"/>
          <a:ext cx="6236017" cy="2836683"/>
        </p:xfrm>
        <a:graphic>
          <a:graphicData uri="http://schemas.openxmlformats.org/presentationml/2006/ole">
            <mc:AlternateContent xmlns:mc="http://schemas.openxmlformats.org/markup-compatibility/2006">
              <mc:Choice xmlns:v="urn:schemas-microsoft-com:vml" Requires="v">
                <p:oleObj spid="_x0000_s2073" name="Worksheet" r:id="rId4" imgW="7981841" imgH="2676551" progId="Excel.Sheet.12">
                  <p:embed/>
                </p:oleObj>
              </mc:Choice>
              <mc:Fallback>
                <p:oleObj name="Worksheet" r:id="rId4" imgW="7981841" imgH="2676551" progId="Excel.Sheet.12">
                  <p:embed/>
                  <p:pic>
                    <p:nvPicPr>
                      <p:cNvPr id="0"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850" y="1823452"/>
                        <a:ext cx="6236017" cy="28366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ounded Rectangle 7"/>
          <p:cNvSpPr/>
          <p:nvPr/>
        </p:nvSpPr>
        <p:spPr>
          <a:xfrm>
            <a:off x="6599104" y="2104222"/>
            <a:ext cx="2280491" cy="25559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Documentation to Substantiate Compliance </a:t>
            </a:r>
          </a:p>
          <a:p>
            <a:pPr algn="ctr"/>
            <a:endParaRPr lang="en-US" dirty="0"/>
          </a:p>
          <a:p>
            <a:pPr marL="171450" indent="-171450">
              <a:buFontTx/>
              <a:buChar char="-"/>
            </a:pPr>
            <a:r>
              <a:rPr lang="en-US" sz="1050" dirty="0" smtClean="0"/>
              <a:t>OB Flow sheet, progress notes and labs; name of patients OB/GYN provider</a:t>
            </a:r>
          </a:p>
          <a:p>
            <a:pPr marL="171450" indent="-171450">
              <a:buFontTx/>
              <a:buChar char="-"/>
            </a:pPr>
            <a:endParaRPr lang="en-US" sz="1050" dirty="0"/>
          </a:p>
          <a:p>
            <a:pPr marL="171450" indent="-171450">
              <a:buFontTx/>
              <a:buChar char="-"/>
            </a:pPr>
            <a:r>
              <a:rPr lang="en-US" sz="1050" dirty="0" smtClean="0"/>
              <a:t>Diagnosis of Pregnancy</a:t>
            </a:r>
          </a:p>
          <a:p>
            <a:pPr marL="171450" indent="-171450">
              <a:buFontTx/>
              <a:buChar char="-"/>
            </a:pPr>
            <a:endParaRPr lang="en-US" sz="1050" dirty="0"/>
          </a:p>
          <a:p>
            <a:pPr marL="171450" indent="-171450">
              <a:buFontTx/>
              <a:buChar char="-"/>
            </a:pPr>
            <a:r>
              <a:rPr lang="en-US" sz="1050" dirty="0" smtClean="0"/>
              <a:t>Ultrasound Report</a:t>
            </a:r>
            <a:endParaRPr lang="en-US" sz="1050" dirty="0"/>
          </a:p>
        </p:txBody>
      </p:sp>
    </p:spTree>
    <p:extLst>
      <p:ext uri="{BB962C8B-B14F-4D97-AF65-F5344CB8AC3E}">
        <p14:creationId xmlns:p14="http://schemas.microsoft.com/office/powerpoint/2010/main" val="25981020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3092"/>
            <a:ext cx="9144000" cy="6858000"/>
          </a:xfrm>
          <a:prstGeom prst="rect">
            <a:avLst/>
          </a:prstGeom>
        </p:spPr>
      </p:pic>
      <p:sp>
        <p:nvSpPr>
          <p:cNvPr id="8" name="Rounded Rectangle 7"/>
          <p:cNvSpPr/>
          <p:nvPr/>
        </p:nvSpPr>
        <p:spPr>
          <a:xfrm>
            <a:off x="263769" y="1586484"/>
            <a:ext cx="2971800" cy="990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Unique Members Utilizing Services increased by </a:t>
            </a:r>
            <a:r>
              <a:rPr lang="en-US" b="1" u="sng" dirty="0" smtClean="0"/>
              <a:t>126</a:t>
            </a:r>
            <a:r>
              <a:rPr lang="en-US" dirty="0" smtClean="0"/>
              <a:t>  from 2015</a:t>
            </a:r>
            <a:endParaRPr lang="en-US" dirty="0"/>
          </a:p>
        </p:txBody>
      </p:sp>
      <p:graphicFrame>
        <p:nvGraphicFramePr>
          <p:cNvPr id="12" name="Object 11"/>
          <p:cNvGraphicFramePr>
            <a:graphicFrameLocks noChangeAspect="1"/>
          </p:cNvGraphicFramePr>
          <p:nvPr>
            <p:extLst/>
          </p:nvPr>
        </p:nvGraphicFramePr>
        <p:xfrm>
          <a:off x="263769" y="3030926"/>
          <a:ext cx="3193321" cy="1435055"/>
        </p:xfrm>
        <a:graphic>
          <a:graphicData uri="http://schemas.openxmlformats.org/presentationml/2006/ole">
            <mc:AlternateContent xmlns:mc="http://schemas.openxmlformats.org/markup-compatibility/2006">
              <mc:Choice xmlns:v="urn:schemas-microsoft-com:vml" Requires="v">
                <p:oleObj spid="_x0000_s1053" name="Worksheet" r:id="rId6" imgW="2352807" imgH="1057159" progId="Excel.Sheet.12">
                  <p:embed/>
                </p:oleObj>
              </mc:Choice>
              <mc:Fallback>
                <p:oleObj name="Worksheet" r:id="rId6" imgW="2352807" imgH="1057159" progId="Excel.Sheet.12">
                  <p:embed/>
                  <p:pic>
                    <p:nvPicPr>
                      <p:cNvPr id="0"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769" y="3030926"/>
                        <a:ext cx="3193321" cy="14350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normAutofit/>
          </a:bodyPr>
          <a:lstStyle/>
          <a:p>
            <a:r>
              <a:rPr lang="en-US" sz="3000" dirty="0" smtClean="0">
                <a:latin typeface="Cambria" panose="02040503050406030204" pitchFamily="18" charset="0"/>
              </a:rPr>
              <a:t>Mild/Moderate Mental Health Care Utilization</a:t>
            </a:r>
            <a:endParaRPr lang="en-US" sz="3000" dirty="0">
              <a:latin typeface="Cambria" panose="02040503050406030204" pitchFamily="18" charset="0"/>
            </a:endParaRPr>
          </a:p>
        </p:txBody>
      </p:sp>
      <p:pic>
        <p:nvPicPr>
          <p:cNvPr id="7" name="Content Placeholder 6"/>
          <p:cNvPicPr>
            <a:picLocks noGrp="1" noChangeAspect="1"/>
          </p:cNvPicPr>
          <p:nvPr>
            <p:ph sz="half" idx="1"/>
          </p:nvPr>
        </p:nvPicPr>
        <p:blipFill>
          <a:blip r:embed="rId8" cstate="print">
            <a:extLst>
              <a:ext uri="{28A0092B-C50C-407E-A947-70E740481C1C}">
                <a14:useLocalDpi xmlns:a14="http://schemas.microsoft.com/office/drawing/2010/main" val="0"/>
              </a:ext>
            </a:extLst>
          </a:blip>
          <a:stretch>
            <a:fillRect/>
          </a:stretch>
        </p:blipFill>
        <p:spPr>
          <a:xfrm>
            <a:off x="3883461" y="1638300"/>
            <a:ext cx="3766782" cy="2292824"/>
          </a:xfrm>
        </p:spPr>
      </p:pic>
      <p:sp>
        <p:nvSpPr>
          <p:cNvPr id="13" name="Rounded Rectangle 12"/>
          <p:cNvSpPr/>
          <p:nvPr/>
        </p:nvSpPr>
        <p:spPr>
          <a:xfrm>
            <a:off x="7391400" y="1371600"/>
            <a:ext cx="1219200" cy="533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smtClean="0"/>
              <a:t>2015</a:t>
            </a:r>
            <a:endParaRPr lang="en-US" b="1" dirty="0"/>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3461" y="4197824"/>
            <a:ext cx="3697357" cy="2252870"/>
          </a:xfrm>
          <a:prstGeom prst="rect">
            <a:avLst/>
          </a:prstGeom>
        </p:spPr>
      </p:pic>
      <p:sp>
        <p:nvSpPr>
          <p:cNvPr id="14" name="Rounded Rectangle 13"/>
          <p:cNvSpPr/>
          <p:nvPr/>
        </p:nvSpPr>
        <p:spPr>
          <a:xfrm>
            <a:off x="7391400" y="3733461"/>
            <a:ext cx="1219200" cy="533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smtClean="0"/>
              <a:t>2016</a:t>
            </a:r>
            <a:endParaRPr lang="en-US" b="1" dirty="0"/>
          </a:p>
        </p:txBody>
      </p:sp>
    </p:spTree>
    <p:extLst>
      <p:ext uri="{BB962C8B-B14F-4D97-AF65-F5344CB8AC3E}">
        <p14:creationId xmlns:p14="http://schemas.microsoft.com/office/powerpoint/2010/main" val="33283980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657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239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Us</a:t>
            </a:r>
            <a:endParaRPr lang="en-US" dirty="0"/>
          </a:p>
        </p:txBody>
      </p:sp>
      <p:sp>
        <p:nvSpPr>
          <p:cNvPr id="3" name="Content Placeholder 2"/>
          <p:cNvSpPr>
            <a:spLocks noGrp="1"/>
          </p:cNvSpPr>
          <p:nvPr>
            <p:ph sz="half" idx="1"/>
          </p:nvPr>
        </p:nvSpPr>
        <p:spPr>
          <a:xfrm>
            <a:off x="159760" y="1772529"/>
            <a:ext cx="8824480" cy="4909625"/>
          </a:xfrm>
        </p:spPr>
        <p:txBody>
          <a:bodyPr>
            <a:normAutofit/>
          </a:bodyPr>
          <a:lstStyle/>
          <a:p>
            <a:pPr>
              <a:lnSpc>
                <a:spcPct val="129000"/>
              </a:lnSpc>
            </a:pPr>
            <a:r>
              <a:rPr lang="en-US" sz="1500" dirty="0">
                <a:latin typeface="Arial" panose="020B0604020202020204" pitchFamily="34" charset="0"/>
                <a:cs typeface="Arial" panose="020B0604020202020204" pitchFamily="34" charset="0"/>
              </a:rPr>
              <a:t>We are a public agency that administers the Medi-Cal program in 14 counties.  Our goals are to improve access, quality, and efficiency through an organized health care delivery system.</a:t>
            </a:r>
          </a:p>
          <a:p>
            <a:pPr>
              <a:lnSpc>
                <a:spcPct val="129000"/>
              </a:lnSpc>
            </a:pPr>
            <a:r>
              <a:rPr lang="en-US" sz="1500" dirty="0">
                <a:latin typeface="Arial" panose="020B0604020202020204" pitchFamily="34" charset="0"/>
                <a:cs typeface="Arial" panose="020B0604020202020204" pitchFamily="34" charset="0"/>
              </a:rPr>
              <a:t>Members are assigned to a primary care provider to ensure integrated and coordinated care.  The primary care provider works with the individual to address preventable and chronic conditions and to assure the most effective use of limited specialist and emergency room resources.</a:t>
            </a:r>
          </a:p>
          <a:p>
            <a:pPr>
              <a:lnSpc>
                <a:spcPct val="129000"/>
              </a:lnSpc>
            </a:pPr>
            <a:r>
              <a:rPr lang="en-US" sz="1500" dirty="0">
                <a:latin typeface="Arial" panose="020B0604020202020204" pitchFamily="34" charset="0"/>
                <a:cs typeface="Arial" panose="020B0604020202020204" pitchFamily="34" charset="0"/>
              </a:rPr>
              <a:t>Our administrative costs </a:t>
            </a:r>
            <a:r>
              <a:rPr lang="en-US" sz="1500" dirty="0" smtClean="0">
                <a:latin typeface="Arial" panose="020B0604020202020204" pitchFamily="34" charset="0"/>
                <a:cs typeface="Arial" panose="020B0604020202020204" pitchFamily="34" charset="0"/>
              </a:rPr>
              <a:t>are around 4%; almost all of our spending is on health care services and support to our communities.</a:t>
            </a:r>
            <a:r>
              <a:rPr lang="en-US" sz="1500" dirty="0">
                <a:latin typeface="Arial" panose="020B0604020202020204" pitchFamily="34" charset="0"/>
                <a:cs typeface="Arial" panose="020B0604020202020204" pitchFamily="34" charset="0"/>
              </a:rPr>
              <a:t>  </a:t>
            </a:r>
          </a:p>
          <a:p>
            <a:pPr>
              <a:lnSpc>
                <a:spcPct val="129000"/>
              </a:lnSpc>
            </a:pPr>
            <a:r>
              <a:rPr lang="en-US" sz="1500" dirty="0">
                <a:latin typeface="Arial" panose="020B0604020202020204" pitchFamily="34" charset="0"/>
                <a:cs typeface="Arial" panose="020B0604020202020204" pitchFamily="34" charset="0"/>
              </a:rPr>
              <a:t>PHC’s Board of 35 health care leaders and consumers includes </a:t>
            </a:r>
            <a:r>
              <a:rPr lang="en-US" sz="1500" dirty="0" smtClean="0">
                <a:latin typeface="Arial" panose="020B0604020202020204" pitchFamily="34" charset="0"/>
                <a:cs typeface="Arial" panose="020B0604020202020204" pitchFamily="34" charset="0"/>
              </a:rPr>
              <a:t>Siskiyou County appointee Kenneth Platou.</a:t>
            </a:r>
            <a:endParaRPr lang="en-US" sz="1500" dirty="0">
              <a:latin typeface="Arial" panose="020B0604020202020204" pitchFamily="34" charset="0"/>
              <a:cs typeface="Arial" panose="020B0604020202020204" pitchFamily="34" charset="0"/>
            </a:endParaRPr>
          </a:p>
          <a:p>
            <a:pPr>
              <a:lnSpc>
                <a:spcPct val="129000"/>
              </a:lnSpc>
            </a:pPr>
            <a:r>
              <a:rPr lang="en-US" sz="1500" dirty="0" smtClean="0">
                <a:latin typeface="Arial" panose="020B0604020202020204" pitchFamily="34" charset="0"/>
                <a:cs typeface="Arial" panose="020B0604020202020204" pitchFamily="34" charset="0"/>
              </a:rPr>
              <a:t> PHC </a:t>
            </a:r>
            <a:r>
              <a:rPr lang="en-US" sz="1500" dirty="0">
                <a:latin typeface="Arial" panose="020B0604020202020204" pitchFamily="34" charset="0"/>
                <a:cs typeface="Arial" panose="020B0604020202020204" pitchFamily="34" charset="0"/>
              </a:rPr>
              <a:t>provides quality health care to over </a:t>
            </a:r>
            <a:r>
              <a:rPr lang="en-US" sz="1500" b="1" dirty="0">
                <a:latin typeface="Arial" panose="020B0604020202020204" pitchFamily="34" charset="0"/>
                <a:cs typeface="Arial" panose="020B0604020202020204" pitchFamily="34" charset="0"/>
              </a:rPr>
              <a:t>566,700 </a:t>
            </a:r>
            <a:r>
              <a:rPr lang="en-US" sz="1500" dirty="0">
                <a:latin typeface="Arial" panose="020B0604020202020204" pitchFamily="34" charset="0"/>
                <a:cs typeface="Arial" panose="020B0604020202020204" pitchFamily="34" charset="0"/>
              </a:rPr>
              <a:t>Medi-Cal members, </a:t>
            </a:r>
            <a:r>
              <a:rPr lang="en-US" sz="1500" dirty="0" smtClean="0">
                <a:latin typeface="Arial" panose="020B0604020202020204" pitchFamily="34" charset="0"/>
                <a:cs typeface="Arial" panose="020B0604020202020204" pitchFamily="34" charset="0"/>
              </a:rPr>
              <a:t>17,897 </a:t>
            </a:r>
            <a:r>
              <a:rPr lang="en-US" sz="1500" dirty="0">
                <a:latin typeface="Arial" panose="020B0604020202020204" pitchFamily="34" charset="0"/>
                <a:cs typeface="Arial" panose="020B0604020202020204" pitchFamily="34" charset="0"/>
              </a:rPr>
              <a:t>in </a:t>
            </a:r>
            <a:r>
              <a:rPr lang="en-US" sz="1500" dirty="0" smtClean="0">
                <a:latin typeface="Arial" panose="020B0604020202020204" pitchFamily="34" charset="0"/>
                <a:cs typeface="Arial" panose="020B0604020202020204" pitchFamily="34" charset="0"/>
              </a:rPr>
              <a:t>Siskiyou </a:t>
            </a:r>
            <a:r>
              <a:rPr lang="en-US" sz="1500" dirty="0">
                <a:latin typeface="Arial" panose="020B0604020202020204" pitchFamily="34" charset="0"/>
                <a:cs typeface="Arial" panose="020B0604020202020204" pitchFamily="34" charset="0"/>
              </a:rPr>
              <a:t>County. </a:t>
            </a:r>
          </a:p>
          <a:p>
            <a:pPr marL="0" indent="0">
              <a:buNone/>
            </a:pPr>
            <a:endParaRPr lang="en-US" dirty="0"/>
          </a:p>
        </p:txBody>
      </p:sp>
    </p:spTree>
    <p:extLst>
      <p:ext uri="{BB962C8B-B14F-4D97-AF65-F5344CB8AC3E}">
        <p14:creationId xmlns:p14="http://schemas.microsoft.com/office/powerpoint/2010/main" val="3077683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Siskiyou County Demographics</a:t>
            </a:r>
            <a:endParaRPr lang="en-US" dirty="0"/>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l="15158" r="15031" b="13017"/>
          <a:stretch/>
        </p:blipFill>
        <p:spPr bwMode="auto">
          <a:xfrm>
            <a:off x="301389" y="1736151"/>
            <a:ext cx="4414437" cy="2241694"/>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cstate="print">
            <a:extLst>
              <a:ext uri="{28A0092B-C50C-407E-A947-70E740481C1C}">
                <a14:useLocalDpi xmlns:a14="http://schemas.microsoft.com/office/drawing/2010/main" val="0"/>
              </a:ext>
            </a:extLst>
          </a:blip>
          <a:srcRect l="30313" r="28704" b="7268"/>
          <a:stretch/>
        </p:blipFill>
        <p:spPr bwMode="auto">
          <a:xfrm>
            <a:off x="5230253" y="1695747"/>
            <a:ext cx="2627966" cy="2422999"/>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4" cstate="print">
            <a:extLst>
              <a:ext uri="{28A0092B-C50C-407E-A947-70E740481C1C}">
                <a14:useLocalDpi xmlns:a14="http://schemas.microsoft.com/office/drawing/2010/main" val="0"/>
              </a:ext>
            </a:extLst>
          </a:blip>
          <a:srcRect l="21746" t="5762" r="21438" b="7277"/>
          <a:stretch/>
        </p:blipFill>
        <p:spPr bwMode="auto">
          <a:xfrm>
            <a:off x="2678355" y="4112320"/>
            <a:ext cx="3740374" cy="23332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9576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Status of PHC in Siskiyou County</a:t>
            </a:r>
            <a:endParaRPr lang="en-US" dirty="0"/>
          </a:p>
        </p:txBody>
      </p:sp>
      <p:sp>
        <p:nvSpPr>
          <p:cNvPr id="3" name="Content Placeholder 2"/>
          <p:cNvSpPr>
            <a:spLocks noGrp="1"/>
          </p:cNvSpPr>
          <p:nvPr>
            <p:ph sz="half" idx="1"/>
          </p:nvPr>
        </p:nvSpPr>
        <p:spPr/>
        <p:txBody>
          <a:bodyPr>
            <a:normAutofit lnSpcReduction="10000"/>
          </a:bodyPr>
          <a:lstStyle/>
          <a:p>
            <a:r>
              <a:rPr lang="en-US" sz="2600" dirty="0" smtClean="0">
                <a:cs typeface="Arial" pitchFamily="34" charset="0"/>
              </a:rPr>
              <a:t>Increased number of Partnership members/persons on Medi-Cal in Siskiyou County: approximately 1/3 of all Siskiyou County residents are members of Partnership HealthPlan.</a:t>
            </a:r>
          </a:p>
          <a:p>
            <a:r>
              <a:rPr lang="en-US" sz="2600" dirty="0" smtClean="0"/>
              <a:t>With </a:t>
            </a:r>
            <a:r>
              <a:rPr lang="en-US" sz="2600" dirty="0"/>
              <a:t>PHC support, community health care resources have grown with </a:t>
            </a:r>
            <a:r>
              <a:rPr lang="en-US" sz="2600" dirty="0" smtClean="0"/>
              <a:t>5 </a:t>
            </a:r>
            <a:r>
              <a:rPr lang="en-US" sz="2600" dirty="0"/>
              <a:t>providers newly recruited to the </a:t>
            </a:r>
            <a:r>
              <a:rPr lang="en-US" sz="2600" dirty="0" smtClean="0"/>
              <a:t>area; support for clinics seeking to improve their quality of care and processes; and </a:t>
            </a:r>
            <a:r>
              <a:rPr lang="en-US" sz="2600" dirty="0"/>
              <a:t>funding for </a:t>
            </a:r>
            <a:r>
              <a:rPr lang="en-US" sz="2600" dirty="0" smtClean="0"/>
              <a:t>efforts to address community needs.</a:t>
            </a:r>
            <a:endParaRPr lang="en-US" sz="2600" dirty="0"/>
          </a:p>
          <a:p>
            <a:r>
              <a:rPr lang="en-US" sz="2600" dirty="0" smtClean="0">
                <a:cs typeface="Arial" pitchFamily="34" charset="0"/>
              </a:rPr>
              <a:t>In addition to the Siskiyou County appointees to the PHC Board, Siskiyou County residents participate in our Consumer Advisory Committee, Provider Advisory Committee and Jon Andrus is on our Strategic Planning Committee.</a:t>
            </a:r>
          </a:p>
          <a:p>
            <a:endParaRPr lang="en-US" sz="2000" dirty="0">
              <a:latin typeface="Arial" pitchFamily="34" charset="0"/>
              <a:cs typeface="Arial" pitchFamily="34" charset="0"/>
            </a:endParaRPr>
          </a:p>
        </p:txBody>
      </p:sp>
    </p:spTree>
    <p:extLst>
      <p:ext uri="{BB962C8B-B14F-4D97-AF65-F5344CB8AC3E}">
        <p14:creationId xmlns:p14="http://schemas.microsoft.com/office/powerpoint/2010/main" val="2516836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Impact of the Affordable Care Act Medi-Cal Expansion</a:t>
            </a:r>
            <a:endParaRPr lang="en-US" sz="2800" dirty="0"/>
          </a:p>
        </p:txBody>
      </p:sp>
      <p:sp>
        <p:nvSpPr>
          <p:cNvPr id="3" name="Content Placeholder 2"/>
          <p:cNvSpPr>
            <a:spLocks noGrp="1"/>
          </p:cNvSpPr>
          <p:nvPr>
            <p:ph sz="half" idx="1"/>
          </p:nvPr>
        </p:nvSpPr>
        <p:spPr>
          <a:xfrm>
            <a:off x="235130" y="1524000"/>
            <a:ext cx="8658703" cy="5108812"/>
          </a:xfrm>
        </p:spPr>
        <p:txBody>
          <a:bodyPr>
            <a:noAutofit/>
          </a:bodyPr>
          <a:lstStyle/>
          <a:p>
            <a:r>
              <a:rPr lang="en-US" sz="1600" dirty="0" smtClean="0">
                <a:latin typeface="Arial" pitchFamily="34" charset="0"/>
                <a:cs typeface="Arial" pitchFamily="34" charset="0"/>
              </a:rPr>
              <a:t>More Siskiyou County Residents got health care</a:t>
            </a:r>
          </a:p>
          <a:p>
            <a:pPr lvl="1">
              <a:buFont typeface="Wingdings" panose="05000000000000000000" pitchFamily="2" charset="2"/>
              <a:buChar char="§"/>
            </a:pPr>
            <a:r>
              <a:rPr lang="en-US" sz="1600" dirty="0" smtClean="0">
                <a:latin typeface="Arial" pitchFamily="34" charset="0"/>
                <a:cs typeface="Arial" pitchFamily="34" charset="0"/>
              </a:rPr>
              <a:t>Approximately </a:t>
            </a:r>
            <a:r>
              <a:rPr lang="en-US" sz="1600" b="1" dirty="0" smtClean="0">
                <a:latin typeface="Arial" pitchFamily="34" charset="0"/>
                <a:cs typeface="Arial" pitchFamily="34" charset="0"/>
              </a:rPr>
              <a:t>5,136</a:t>
            </a:r>
            <a:r>
              <a:rPr lang="en-US" sz="1600" dirty="0" smtClean="0">
                <a:latin typeface="Arial" pitchFamily="34" charset="0"/>
                <a:cs typeface="Arial" pitchFamily="34" charset="0"/>
              </a:rPr>
              <a:t> are now eligible for Medi-Cal in Siskiyou County because of the ACA, including the working poor in low wage jobs and homeless adults.</a:t>
            </a:r>
          </a:p>
          <a:p>
            <a:pPr lvl="1">
              <a:buFont typeface="Wingdings" panose="05000000000000000000" pitchFamily="2" charset="2"/>
              <a:buChar char="§"/>
            </a:pPr>
            <a:r>
              <a:rPr lang="en-US" sz="1600" dirty="0" smtClean="0">
                <a:latin typeface="Arial" pitchFamily="34" charset="0"/>
                <a:cs typeface="Arial" pitchFamily="34" charset="0"/>
              </a:rPr>
              <a:t>Overall, more individuals received early diagnoses of preventable chronic diseases such as diabetes.  For instance, approximately 60 individuals have been diagnosed and treated for breast cancer and over 50 for cervical cancer.</a:t>
            </a:r>
          </a:p>
          <a:p>
            <a:r>
              <a:rPr lang="en-US" sz="1600" dirty="0" smtClean="0">
                <a:latin typeface="Arial" pitchFamily="34" charset="0"/>
                <a:cs typeface="Arial" pitchFamily="34" charset="0"/>
              </a:rPr>
              <a:t>Economic Impact</a:t>
            </a:r>
          </a:p>
          <a:p>
            <a:pPr lvl="1">
              <a:buFont typeface="Wingdings" panose="05000000000000000000" pitchFamily="2" charset="2"/>
              <a:buChar char="§"/>
            </a:pPr>
            <a:r>
              <a:rPr lang="en-US" sz="1600" dirty="0" smtClean="0">
                <a:latin typeface="Arial" pitchFamily="34" charset="0"/>
                <a:cs typeface="Arial" pitchFamily="34" charset="0"/>
              </a:rPr>
              <a:t>It is estimated that almost 300 jobs and over $45 million in business revenues in Siskiyou County are tied to the ACA expansion; mainly in the health care field.</a:t>
            </a:r>
          </a:p>
          <a:p>
            <a:pPr lvl="1">
              <a:buFont typeface="Wingdings" panose="05000000000000000000" pitchFamily="2" charset="2"/>
              <a:buChar char="§"/>
            </a:pPr>
            <a:r>
              <a:rPr lang="en-US" sz="1600" dirty="0" smtClean="0">
                <a:latin typeface="Arial" pitchFamily="34" charset="0"/>
                <a:cs typeface="Arial" pitchFamily="34" charset="0"/>
              </a:rPr>
              <a:t>The expansion population brings $26 million/year in federal and state health care revenues to Siskiyou County. </a:t>
            </a:r>
          </a:p>
          <a:p>
            <a:r>
              <a:rPr lang="en-US" sz="1600" dirty="0" smtClean="0">
                <a:latin typeface="Arial" pitchFamily="34" charset="0"/>
                <a:cs typeface="Arial" pitchFamily="34" charset="0"/>
              </a:rPr>
              <a:t>Better Use of Health Care Resources</a:t>
            </a:r>
          </a:p>
          <a:p>
            <a:pPr lvl="1">
              <a:buFont typeface="Wingdings" panose="05000000000000000000" pitchFamily="2" charset="2"/>
              <a:buChar char="§"/>
            </a:pPr>
            <a:r>
              <a:rPr lang="en-US" sz="1600" dirty="0" smtClean="0">
                <a:latin typeface="Arial" pitchFamily="34" charset="0"/>
                <a:cs typeface="Arial" pitchFamily="34" charset="0"/>
              </a:rPr>
              <a:t>Reduction in inappropriate use of emergency rooms</a:t>
            </a:r>
          </a:p>
          <a:p>
            <a:pPr lvl="1">
              <a:buFont typeface="Wingdings" panose="05000000000000000000" pitchFamily="2" charset="2"/>
              <a:buChar char="§"/>
            </a:pPr>
            <a:r>
              <a:rPr lang="en-US" sz="1600" dirty="0" smtClean="0">
                <a:latin typeface="Arial" pitchFamily="34" charset="0"/>
                <a:cs typeface="Arial" pitchFamily="34" charset="0"/>
              </a:rPr>
              <a:t>Early identification and treatment of preventable and chronic diseases</a:t>
            </a:r>
          </a:p>
          <a:p>
            <a:pPr lvl="1">
              <a:buFont typeface="Wingdings" panose="05000000000000000000" pitchFamily="2" charset="2"/>
              <a:buChar char="§"/>
            </a:pPr>
            <a:r>
              <a:rPr lang="en-US" sz="1600" dirty="0" smtClean="0">
                <a:latin typeface="Arial" pitchFamily="34" charset="0"/>
                <a:cs typeface="Arial" pitchFamily="34" charset="0"/>
              </a:rPr>
              <a:t>Linking community support to better health outcomes through targeted programs and ties between providers and the community</a:t>
            </a:r>
            <a:r>
              <a:rPr lang="en-US" sz="1600" dirty="0" smtClean="0">
                <a:latin typeface="Cambria" panose="02040503050406030204" pitchFamily="18" charset="0"/>
              </a:rPr>
              <a:t>.</a:t>
            </a:r>
          </a:p>
        </p:txBody>
      </p:sp>
    </p:spTree>
    <p:extLst>
      <p:ext uri="{BB962C8B-B14F-4D97-AF65-F5344CB8AC3E}">
        <p14:creationId xmlns:p14="http://schemas.microsoft.com/office/powerpoint/2010/main" val="3342314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Cancer screened-expansion members in Siskiyou  County</a:t>
            </a:r>
            <a:endParaRPr lang="en-US" sz="2800" dirty="0"/>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b="34287"/>
          <a:stretch/>
        </p:blipFill>
        <p:spPr>
          <a:xfrm>
            <a:off x="0" y="1688841"/>
            <a:ext cx="9143999" cy="4851918"/>
          </a:xfrm>
        </p:spPr>
      </p:pic>
    </p:spTree>
    <p:extLst>
      <p:ext uri="{BB962C8B-B14F-4D97-AF65-F5344CB8AC3E}">
        <p14:creationId xmlns:p14="http://schemas.microsoft.com/office/powerpoint/2010/main" val="2776040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Siskiyou County ER Visits</a:t>
            </a:r>
            <a:endParaRPr lang="en-US" sz="3200"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864126" y="1717795"/>
            <a:ext cx="4703001" cy="2339594"/>
          </a:xfrm>
          <a:prstGeom prst="rect">
            <a:avLst/>
          </a:prstGeom>
        </p:spPr>
      </p:pic>
      <p:sp>
        <p:nvSpPr>
          <p:cNvPr id="3" name="TextBox 2"/>
          <p:cNvSpPr txBox="1"/>
          <p:nvPr/>
        </p:nvSpPr>
        <p:spPr>
          <a:xfrm>
            <a:off x="204716" y="2929887"/>
            <a:ext cx="1511462" cy="646331"/>
          </a:xfrm>
          <a:prstGeom prst="rect">
            <a:avLst/>
          </a:prstGeom>
          <a:noFill/>
        </p:spPr>
        <p:txBody>
          <a:bodyPr wrap="square" rtlCol="0">
            <a:spAutoFit/>
          </a:bodyPr>
          <a:lstStyle/>
          <a:p>
            <a:r>
              <a:rPr lang="en-US" dirty="0" smtClean="0">
                <a:latin typeface="Arial" pitchFamily="34" charset="0"/>
                <a:cs typeface="Arial" pitchFamily="34" charset="0"/>
              </a:rPr>
              <a:t>All PHC </a:t>
            </a:r>
          </a:p>
          <a:p>
            <a:r>
              <a:rPr lang="en-US" dirty="0" smtClean="0">
                <a:latin typeface="Arial" pitchFamily="34" charset="0"/>
                <a:cs typeface="Arial" pitchFamily="34" charset="0"/>
              </a:rPr>
              <a:t>Counties</a:t>
            </a:r>
            <a:endParaRPr lang="en-US" dirty="0">
              <a:latin typeface="Arial" pitchFamily="34" charset="0"/>
              <a:cs typeface="Arial" pitchFamily="34" charset="0"/>
            </a:endParaRPr>
          </a:p>
        </p:txBody>
      </p:sp>
      <p:sp>
        <p:nvSpPr>
          <p:cNvPr id="5" name="TextBox 4"/>
          <p:cNvSpPr txBox="1"/>
          <p:nvPr/>
        </p:nvSpPr>
        <p:spPr>
          <a:xfrm>
            <a:off x="267600" y="4608626"/>
            <a:ext cx="1562290" cy="646331"/>
          </a:xfrm>
          <a:prstGeom prst="rect">
            <a:avLst/>
          </a:prstGeom>
          <a:noFill/>
        </p:spPr>
        <p:txBody>
          <a:bodyPr wrap="square" rtlCol="0">
            <a:spAutoFit/>
          </a:bodyPr>
          <a:lstStyle/>
          <a:p>
            <a:r>
              <a:rPr lang="en-US" dirty="0" smtClean="0">
                <a:latin typeface="Arial" pitchFamily="34" charset="0"/>
                <a:cs typeface="Arial" pitchFamily="34" charset="0"/>
              </a:rPr>
              <a:t>Siskiyou County</a:t>
            </a:r>
            <a:endParaRPr lang="en-US" dirty="0"/>
          </a:p>
        </p:txBody>
      </p:sp>
      <p:sp>
        <p:nvSpPr>
          <p:cNvPr id="6" name="TextBox 5"/>
          <p:cNvSpPr txBox="1"/>
          <p:nvPr/>
        </p:nvSpPr>
        <p:spPr>
          <a:xfrm>
            <a:off x="1009726" y="6007094"/>
            <a:ext cx="1210588" cy="523220"/>
          </a:xfrm>
          <a:prstGeom prst="rect">
            <a:avLst/>
          </a:prstGeom>
          <a:noFill/>
        </p:spPr>
        <p:txBody>
          <a:bodyPr wrap="none" rtlCol="0">
            <a:spAutoFit/>
          </a:bodyPr>
          <a:lstStyle/>
          <a:p>
            <a:r>
              <a:rPr lang="en-US" sz="1400" dirty="0" smtClean="0"/>
              <a:t>Start</a:t>
            </a:r>
          </a:p>
          <a:p>
            <a:r>
              <a:rPr lang="en-US" sz="1400" dirty="0" smtClean="0"/>
              <a:t>of </a:t>
            </a:r>
            <a:r>
              <a:rPr lang="en-US" sz="1400" dirty="0" smtClean="0">
                <a:latin typeface="Arial" pitchFamily="34" charset="0"/>
                <a:cs typeface="Arial" pitchFamily="34" charset="0"/>
              </a:rPr>
              <a:t>Expansion</a:t>
            </a:r>
            <a:endParaRPr lang="en-US" sz="1400" dirty="0">
              <a:latin typeface="Arial" pitchFamily="34" charset="0"/>
              <a:cs typeface="Arial" pitchFamily="34" charset="0"/>
            </a:endParaRPr>
          </a:p>
        </p:txBody>
      </p:sp>
      <p:cxnSp>
        <p:nvCxnSpPr>
          <p:cNvPr id="8" name="Straight Arrow Connector 7"/>
          <p:cNvCxnSpPr/>
          <p:nvPr/>
        </p:nvCxnSpPr>
        <p:spPr>
          <a:xfrm>
            <a:off x="2308384" y="6268703"/>
            <a:ext cx="7469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47462" y="6024868"/>
            <a:ext cx="2411976" cy="523220"/>
          </a:xfrm>
          <a:prstGeom prst="rect">
            <a:avLst/>
          </a:prstGeom>
          <a:noFill/>
        </p:spPr>
        <p:txBody>
          <a:bodyPr wrap="square" rtlCol="0">
            <a:spAutoFit/>
          </a:bodyPr>
          <a:lstStyle/>
          <a:p>
            <a:r>
              <a:rPr lang="en-US" sz="1400" dirty="0" smtClean="0"/>
              <a:t>Work to Expand </a:t>
            </a:r>
            <a:r>
              <a:rPr lang="en-US" sz="1400" dirty="0" smtClean="0">
                <a:latin typeface="Arial" panose="020B0604020202020204" pitchFamily="34" charset="0"/>
                <a:cs typeface="Arial" panose="020B0604020202020204" pitchFamily="34" charset="0"/>
              </a:rPr>
              <a:t>Resources</a:t>
            </a:r>
            <a:r>
              <a:rPr lang="en-US" sz="1400" dirty="0" smtClean="0"/>
              <a:t> &amp;</a:t>
            </a:r>
          </a:p>
          <a:p>
            <a:r>
              <a:rPr lang="en-US" sz="1400" dirty="0" smtClean="0"/>
              <a:t>Outreach</a:t>
            </a:r>
            <a:endParaRPr lang="en-US" sz="1400" dirty="0"/>
          </a:p>
        </p:txBody>
      </p:sp>
      <p:cxnSp>
        <p:nvCxnSpPr>
          <p:cNvPr id="11" name="Straight Arrow Connector 10"/>
          <p:cNvCxnSpPr/>
          <p:nvPr/>
        </p:nvCxnSpPr>
        <p:spPr>
          <a:xfrm>
            <a:off x="5679700" y="6268703"/>
            <a:ext cx="56453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33994" y="6114815"/>
            <a:ext cx="2021066" cy="307777"/>
          </a:xfrm>
          <a:prstGeom prst="rect">
            <a:avLst/>
          </a:prstGeom>
          <a:noFill/>
        </p:spPr>
        <p:txBody>
          <a:bodyPr wrap="none" rtlCol="0">
            <a:spAutoFit/>
          </a:bodyPr>
          <a:lstStyle/>
          <a:p>
            <a:r>
              <a:rPr lang="en-US" sz="1400" dirty="0" smtClean="0"/>
              <a:t>Better use of </a:t>
            </a:r>
            <a:r>
              <a:rPr lang="en-US" sz="1400" dirty="0" smtClean="0">
                <a:latin typeface="Arial" pitchFamily="34" charset="0"/>
                <a:cs typeface="Arial" pitchFamily="34" charset="0"/>
              </a:rPr>
              <a:t>Resources</a:t>
            </a:r>
            <a:endParaRPr lang="en-US" sz="1400" dirty="0">
              <a:latin typeface="Arial" pitchFamily="34" charset="0"/>
              <a:cs typeface="Arial"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7075" r="17771" b="17365"/>
          <a:stretch/>
        </p:blipFill>
        <p:spPr>
          <a:xfrm>
            <a:off x="2864127" y="4151657"/>
            <a:ext cx="4777784" cy="1963157"/>
          </a:xfrm>
          <a:prstGeom prst="rect">
            <a:avLst/>
          </a:prstGeom>
        </p:spPr>
      </p:pic>
    </p:spTree>
    <p:extLst>
      <p:ext uri="{BB962C8B-B14F-4D97-AF65-F5344CB8AC3E}">
        <p14:creationId xmlns:p14="http://schemas.microsoft.com/office/powerpoint/2010/main" val="38862683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Provider Network</a:t>
            </a:r>
            <a:endParaRPr lang="en-US" dirty="0"/>
          </a:p>
        </p:txBody>
      </p:sp>
      <p:graphicFrame>
        <p:nvGraphicFramePr>
          <p:cNvPr id="4" name="Chart 3"/>
          <p:cNvGraphicFramePr/>
          <p:nvPr>
            <p:extLst>
              <p:ext uri="{D42A27DB-BD31-4B8C-83A1-F6EECF244321}">
                <p14:modId xmlns:p14="http://schemas.microsoft.com/office/powerpoint/2010/main" val="2110262962"/>
              </p:ext>
            </p:extLst>
          </p:nvPr>
        </p:nvGraphicFramePr>
        <p:xfrm>
          <a:off x="1111624" y="1944968"/>
          <a:ext cx="6797273" cy="42496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48736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jc4cf32c536b46228bd1fbfb4a466375 xmlns="d88e6c7a-1605-4aa4-a29a-3e0df841a036">
      <Terms xmlns="http://schemas.microsoft.com/office/infopath/2007/PartnerControls">
        <TermInfo xmlns="http://schemas.microsoft.com/office/infopath/2007/PartnerControls">
          <TermName xmlns="http://schemas.microsoft.com/office/infopath/2007/PartnerControls">Departments</TermName>
          <TermId xmlns="http://schemas.microsoft.com/office/infopath/2007/PartnerControls">2c62abb7-b4cc-4f3e-aacc-6be4f08c6746</TermId>
        </TermInfo>
      </Terms>
    </jc4cf32c536b46228bd1fbfb4a466375>
    <TaxCatchAll xmlns="d88e6c7a-1605-4aa4-a29a-3e0df841a036">
      <Value>208</Value>
      <Value>249</Value>
      <Value>214</Value>
    </TaxCatchAll>
    <pe76be0d10614ea69abc4e41b9d8b07f xmlns="d88e6c7a-1605-4aa4-a29a-3e0df841a036">
      <Terms xmlns="http://schemas.microsoft.com/office/infopath/2007/PartnerControls">
        <TermInfo xmlns="http://schemas.microsoft.com/office/infopath/2007/PartnerControls">
          <TermName xmlns="http://schemas.microsoft.com/office/infopath/2007/PartnerControls">Departments</TermName>
          <TermId xmlns="http://schemas.microsoft.com/office/infopath/2007/PartnerControls">dddb3ebe-e730-49ab-8359-6cac950e7418</TermId>
        </TermInfo>
      </Terms>
    </pe76be0d10614ea69abc4e41b9d8b07f>
    <PHC4Me_x0020_Document_x0020_Description xmlns="d88e6c7a-1605-4aa4-a29a-3e0df841a036">Triangle_Final</PHC4Me_x0020_Document_x0020_Description>
    <oe7afaefdb654ee6832a62a5c90f0da7 xmlns="d88e6c7a-1605-4aa4-a29a-3e0df841a036">
      <Terms xmlns="http://schemas.microsoft.com/office/infopath/2007/PartnerControls">
        <TermInfo xmlns="http://schemas.microsoft.com/office/infopath/2007/PartnerControls">
          <TermName xmlns="http://schemas.microsoft.com/office/infopath/2007/PartnerControls">Administration</TermName>
          <TermId xmlns="http://schemas.microsoft.com/office/infopath/2007/PartnerControls">d495a17b-28af-414b-a568-21555c68a849</TermId>
        </TermInfo>
      </Terms>
    </oe7afaefdb654ee6832a62a5c90f0da7>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HC4Me Document" ma:contentTypeID="0x010100FE25A2CDBE96264AA90017786980320800C0EBD908BFA5DD4EABAAC02E137E995E" ma:contentTypeVersion="3" ma:contentTypeDescription="PHC4Me Document" ma:contentTypeScope="" ma:versionID="9a3fe1f74f2334fd64ee15d212993060">
  <xsd:schema xmlns:xsd="http://www.w3.org/2001/XMLSchema" xmlns:xs="http://www.w3.org/2001/XMLSchema" xmlns:p="http://schemas.microsoft.com/office/2006/metadata/properties" xmlns:ns2="d88e6c7a-1605-4aa4-a29a-3e0df841a036" targetNamespace="http://schemas.microsoft.com/office/2006/metadata/properties" ma:root="true" ma:fieldsID="9c6a7be49fb192f03580ccd3998bf4ca" ns2:_="">
    <xsd:import namespace="d88e6c7a-1605-4aa4-a29a-3e0df841a036"/>
    <xsd:element name="properties">
      <xsd:complexType>
        <xsd:sequence>
          <xsd:element name="documentManagement">
            <xsd:complexType>
              <xsd:all>
                <xsd:element ref="ns2:PHC4Me_x0020_Document_x0020_Description"/>
                <xsd:element ref="ns2:pe76be0d10614ea69abc4e41b9d8b07f" minOccurs="0"/>
                <xsd:element ref="ns2:TaxCatchAll" minOccurs="0"/>
                <xsd:element ref="ns2:TaxCatchAllLabel" minOccurs="0"/>
                <xsd:element ref="ns2:oe7afaefdb654ee6832a62a5c90f0da7" minOccurs="0"/>
                <xsd:element ref="ns2:jc4cf32c536b46228bd1fbfb4a466375"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8e6c7a-1605-4aa4-a29a-3e0df841a036" elementFormDefault="qualified">
    <xsd:import namespace="http://schemas.microsoft.com/office/2006/documentManagement/types"/>
    <xsd:import namespace="http://schemas.microsoft.com/office/infopath/2007/PartnerControls"/>
    <xsd:element name="PHC4Me_x0020_Document_x0020_Description" ma:index="3" ma:displayName="PHC4Me Document Description" ma:internalName="PHC4Me_x0020_Document_x0020_Description" ma:readOnly="false">
      <xsd:simpleType>
        <xsd:restriction base="dms:Note">
          <xsd:maxLength value="255"/>
        </xsd:restriction>
      </xsd:simpleType>
    </xsd:element>
    <xsd:element name="pe76be0d10614ea69abc4e41b9d8b07f" ma:index="8" nillable="true" ma:taxonomy="true" ma:internalName="pe76be0d10614ea69abc4e41b9d8b07f" ma:taxonomyFieldName="PHC4Me_x0020_Website_x0020_Section" ma:displayName="PHC4Me Website Section" ma:default="" ma:fieldId="{9e76be0d-1061-4ea6-9abc-4e41b9d8b07f}" ma:taxonomyMulti="true" ma:sspId="5a7ce76b-f91d-4c51-82cd-80ebbbabd726" ma:termSetId="8017748b-db1d-46f4-b4cd-f9600f0e0383"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07dc7102-d6ba-4901-a2b4-0fc5d0f50636}" ma:internalName="TaxCatchAll" ma:showField="CatchAllData" ma:web="18e65850-3d5f-442c-877f-add0bdbb8371">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07dc7102-d6ba-4901-a2b4-0fc5d0f50636}" ma:internalName="TaxCatchAllLabel" ma:readOnly="true" ma:showField="CatchAllDataLabel" ma:web="18e65850-3d5f-442c-877f-add0bdbb8371">
      <xsd:complexType>
        <xsd:complexContent>
          <xsd:extension base="dms:MultiChoiceLookup">
            <xsd:sequence>
              <xsd:element name="Value" type="dms:Lookup" maxOccurs="unbounded" minOccurs="0" nillable="true"/>
            </xsd:sequence>
          </xsd:extension>
        </xsd:complexContent>
      </xsd:complexType>
    </xsd:element>
    <xsd:element name="oe7afaefdb654ee6832a62a5c90f0da7" ma:index="12" nillable="true" ma:taxonomy="true" ma:internalName="oe7afaefdb654ee6832a62a5c90f0da7" ma:taxonomyFieldName="PHC4Me_x0020_SubSection" ma:displayName="PHC4Me SubSection" ma:default="" ma:fieldId="{8e7afaef-db65-4ee6-832a-62a5c90f0da7}" ma:taxonomyMulti="true" ma:sspId="5a7ce76b-f91d-4c51-82cd-80ebbbabd726" ma:termSetId="e3e86a85-549a-4b02-8824-241524bf57d4" ma:anchorId="2f00d415-5443-4923-8408-31f63dcc5926" ma:open="false" ma:isKeyword="false">
      <xsd:complexType>
        <xsd:sequence>
          <xsd:element ref="pc:Terms" minOccurs="0" maxOccurs="1"/>
        </xsd:sequence>
      </xsd:complexType>
    </xsd:element>
    <xsd:element name="jc4cf32c536b46228bd1fbfb4a466375" ma:index="14" nillable="true" ma:taxonomy="true" ma:internalName="jc4cf32c536b46228bd1fbfb4a466375" ma:taxonomyFieldName="PHC4Me_x0020_Document_x0020_Type" ma:displayName="PHC4Me Document Type" ma:readOnly="false" ma:default="" ma:fieldId="{3c4cf32c-536b-4622-8bd1-fbfb4a466375}" ma:sspId="5a7ce76b-f91d-4c51-82cd-80ebbbabd726" ma:termSetId="d4175e84-fde0-4e0d-89de-d097e9938623" ma:anchorId="a389b8d6-82ed-40ab-afc7-d46a9315e497"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5a7ce76b-f91d-4c51-82cd-80ebbbabd726" ContentTypeId="0x010100FE25A2CDBE96264AA900177869803208" PreviousValue="false"/>
</file>

<file path=customXml/itemProps1.xml><?xml version="1.0" encoding="utf-8"?>
<ds:datastoreItem xmlns:ds="http://schemas.openxmlformats.org/officeDocument/2006/customXml" ds:itemID="{93A36CC8-F3BF-4134-91F8-7B54B9AD8E41}">
  <ds:schemaRefs>
    <ds:schemaRef ds:uri="http://schemas.microsoft.com/office/infopath/2007/PartnerControls"/>
    <ds:schemaRef ds:uri="http://schemas.microsoft.com/office/2006/metadata/properties"/>
    <ds:schemaRef ds:uri="http://schemas.microsoft.com/office/2006/documentManagement/types"/>
    <ds:schemaRef ds:uri="http://purl.org/dc/dcmitype/"/>
    <ds:schemaRef ds:uri="http://purl.org/dc/terms/"/>
    <ds:schemaRef ds:uri="http://purl.org/dc/elements/1.1/"/>
    <ds:schemaRef ds:uri="http://schemas.openxmlformats.org/package/2006/metadata/core-properties"/>
    <ds:schemaRef ds:uri="d88e6c7a-1605-4aa4-a29a-3e0df841a036"/>
    <ds:schemaRef ds:uri="http://www.w3.org/XML/1998/namespace"/>
  </ds:schemaRefs>
</ds:datastoreItem>
</file>

<file path=customXml/itemProps2.xml><?xml version="1.0" encoding="utf-8"?>
<ds:datastoreItem xmlns:ds="http://schemas.openxmlformats.org/officeDocument/2006/customXml" ds:itemID="{6C6D7230-5844-43B6-A956-A82CCF081247}">
  <ds:schemaRefs>
    <ds:schemaRef ds:uri="http://schemas.microsoft.com/sharepoint/v3/contenttype/forms"/>
  </ds:schemaRefs>
</ds:datastoreItem>
</file>

<file path=customXml/itemProps3.xml><?xml version="1.0" encoding="utf-8"?>
<ds:datastoreItem xmlns:ds="http://schemas.openxmlformats.org/officeDocument/2006/customXml" ds:itemID="{092B31C8-975D-4910-B0F8-4FB49C1640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8e6c7a-1605-4aa4-a29a-3e0df841a0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79C3EDB-77D1-4696-A31E-DCB7C521DE37}">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Office Theme</Template>
  <TotalTime>8762</TotalTime>
  <Words>1018</Words>
  <Application>Microsoft Office PowerPoint</Application>
  <PresentationFormat>On-screen Show (4:3)</PresentationFormat>
  <Paragraphs>120</Paragraphs>
  <Slides>18</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Office Theme</vt:lpstr>
      <vt:lpstr>Worksheet</vt:lpstr>
      <vt:lpstr>PowerPoint Presentation</vt:lpstr>
      <vt:lpstr>PowerPoint Presentation</vt:lpstr>
      <vt:lpstr>About Us</vt:lpstr>
      <vt:lpstr>Siskiyou County Demographics</vt:lpstr>
      <vt:lpstr>Status of PHC in Siskiyou County</vt:lpstr>
      <vt:lpstr>Impact of the Affordable Care Act Medi-Cal Expansion</vt:lpstr>
      <vt:lpstr>Cancer screened-expansion members in Siskiyou  County</vt:lpstr>
      <vt:lpstr>Siskiyou County ER Visits</vt:lpstr>
      <vt:lpstr>Provider Network</vt:lpstr>
      <vt:lpstr>Improving Care and Addressing Community Need</vt:lpstr>
      <vt:lpstr>Opioids RX Count</vt:lpstr>
      <vt:lpstr>Involvement in the Community</vt:lpstr>
      <vt:lpstr>2016 HEDIS Aggregated Quality Factor Score (AQFS)</vt:lpstr>
      <vt:lpstr>HEDIS/Quality Performance Highlights</vt:lpstr>
      <vt:lpstr>HEDIS/Quality Performance Highlights</vt:lpstr>
      <vt:lpstr>HEDIS/Quality Performance Highlights</vt:lpstr>
      <vt:lpstr>Mild/Moderate Mental Health Care Utilization</vt:lpstr>
      <vt:lpstr>PowerPoint Presentation</vt:lpstr>
    </vt:vector>
  </TitlesOfParts>
  <Company>Partnership Healthplan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Dustin Lyda</dc:creator>
  <cp:lastModifiedBy>Megan Samuelson</cp:lastModifiedBy>
  <cp:revision>195</cp:revision>
  <cp:lastPrinted>2015-10-01T18:36:23Z</cp:lastPrinted>
  <dcterms:created xsi:type="dcterms:W3CDTF">2015-09-29T16:26:01Z</dcterms:created>
  <dcterms:modified xsi:type="dcterms:W3CDTF">2017-05-05T18:25:33Z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0x010100FE25A2CDBE96264AA90017786980320800C0EBD908BFA5DD4EABAAC02E137E995E</vt:lpwstr>
  </property>
  <property fmtid="{D5CDD505-2E9C-101B-9397-08002B2CF9AE}" pid="3" name="PHC4Me SubSection">
    <vt:lpwstr>214;#Administration|d495a17b-28af-414b-a568-21555c68a849</vt:lpwstr>
  </property>
  <property fmtid="{D5CDD505-2E9C-101B-9397-08002B2CF9AE}" pid="4" name="PHC4Me Website Section">
    <vt:lpwstr>208;#Departments|dddb3ebe-e730-49ab-8359-6cac950e7418</vt:lpwstr>
  </property>
  <property fmtid="{D5CDD505-2E9C-101B-9397-08002B2CF9AE}" pid="5" name="PHC4Me_x0020_Document_x0020_Type">
    <vt:lpwstr>249;#Departments|2c62abb7-b4cc-4f3e-aacc-6be4f08c6746</vt:lpwstr>
  </property>
  <property fmtid="{D5CDD505-2E9C-101B-9397-08002B2CF9AE}" pid="6" name="PHC4Me Document Type">
    <vt:lpwstr>249</vt:lpwstr>
  </property>
</Properties>
</file>