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7" r:id="rId2"/>
    <p:sldId id="258" r:id="rId3"/>
    <p:sldId id="260" r:id="rId4"/>
    <p:sldId id="262" r:id="rId5"/>
    <p:sldId id="265" r:id="rId6"/>
    <p:sldId id="268" r:id="rId7"/>
    <p:sldId id="269" r:id="rId8"/>
    <p:sldId id="270" r:id="rId9"/>
    <p:sldId id="271" r:id="rId10"/>
    <p:sldId id="272" r:id="rId11"/>
    <p:sldId id="273" r:id="rId12"/>
    <p:sldId id="282" r:id="rId13"/>
    <p:sldId id="308" r:id="rId14"/>
    <p:sldId id="311" r:id="rId15"/>
    <p:sldId id="300" r:id="rId16"/>
    <p:sldId id="301" r:id="rId17"/>
    <p:sldId id="288" r:id="rId18"/>
    <p:sldId id="289" r:id="rId19"/>
    <p:sldId id="290" r:id="rId20"/>
    <p:sldId id="291" r:id="rId21"/>
    <p:sldId id="292" r:id="rId22"/>
    <p:sldId id="293" r:id="rId23"/>
    <p:sldId id="294" r:id="rId24"/>
    <p:sldId id="313" r:id="rId25"/>
    <p:sldId id="315" r:id="rId26"/>
    <p:sldId id="280" r:id="rId27"/>
    <p:sldId id="283" r:id="rId28"/>
    <p:sldId id="284" r:id="rId29"/>
    <p:sldId id="285" r:id="rId30"/>
    <p:sldId id="286" r:id="rId31"/>
    <p:sldId id="303" r:id="rId32"/>
    <p:sldId id="309" r:id="rId33"/>
    <p:sldId id="310"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86" d="100"/>
          <a:sy n="86" d="100"/>
        </p:scale>
        <p:origin x="-1494" y="-96"/>
      </p:cViewPr>
      <p:guideLst>
        <p:guide orient="horz" pos="2160"/>
        <p:guide pos="2880"/>
      </p:guideLst>
    </p:cSldViewPr>
  </p:slideViewPr>
  <p:outlineViewPr>
    <p:cViewPr>
      <p:scale>
        <a:sx n="33" d="100"/>
        <a:sy n="33" d="100"/>
      </p:scale>
      <p:origin x="0" y="28020"/>
    </p:cViewPr>
  </p:outlineViewPr>
  <p:notesTextViewPr>
    <p:cViewPr>
      <p:scale>
        <a:sx n="100" d="100"/>
        <a:sy n="100" d="100"/>
      </p:scale>
      <p:origin x="0" y="0"/>
    </p:cViewPr>
  </p:notesTextViewPr>
  <p:notesViewPr>
    <p:cSldViewPr>
      <p:cViewPr varScale="1">
        <p:scale>
          <a:sx n="81" d="100"/>
          <a:sy n="81" d="100"/>
        </p:scale>
        <p:origin x="-2064" y="-96"/>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25286F6-590E-4E26-80A7-EB4CF0E1C9E2}" type="datetimeFigureOut">
              <a:rPr lang="en-US" smtClean="0"/>
              <a:pPr/>
              <a:t>5/8/2017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41C3C58-994F-46B7-B3FC-4C1582A54A1C}" type="slidenum">
              <a:rPr lang="en-US" smtClean="0"/>
              <a:pPr/>
              <a:t>‹#›</a:t>
            </a:fld>
            <a:endParaRPr lang="en-US" dirty="0"/>
          </a:p>
        </p:txBody>
      </p:sp>
    </p:spTree>
    <p:extLst>
      <p:ext uri="{BB962C8B-B14F-4D97-AF65-F5344CB8AC3E}">
        <p14:creationId xmlns:p14="http://schemas.microsoft.com/office/powerpoint/2010/main" xmlns="" val="50341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Examples would be –</a:t>
            </a:r>
          </a:p>
          <a:p>
            <a:pPr lvl="1">
              <a:buFontTx/>
              <a:buChar char="•"/>
            </a:pPr>
            <a:r>
              <a:rPr lang="en-US" dirty="0" smtClean="0"/>
              <a:t>Adult’s have the right not to comply with medical direction or medication.</a:t>
            </a:r>
          </a:p>
          <a:p>
            <a:pPr lvl="1">
              <a:buFontTx/>
              <a:buChar char="•"/>
            </a:pPr>
            <a:r>
              <a:rPr lang="en-US" dirty="0" smtClean="0"/>
              <a:t>Adult’s have the right to live in a dirty home.</a:t>
            </a:r>
          </a:p>
          <a:p>
            <a:pPr lvl="1">
              <a:buFontTx/>
              <a:buChar char="•"/>
            </a:pPr>
            <a:r>
              <a:rPr lang="en-US" dirty="0" smtClean="0"/>
              <a:t>Adult’s have the right to make poor choices.</a:t>
            </a:r>
          </a:p>
          <a:p>
            <a:pPr lvl="1">
              <a:buFontTx/>
              <a:buChar char="•"/>
            </a:pPr>
            <a:r>
              <a:rPr lang="en-US" dirty="0" smtClean="0"/>
              <a:t>Adult’s have the right to hire any person as their caregiver, including family members that may be taking advantage of them.</a:t>
            </a:r>
          </a:p>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800" dirty="0" smtClean="0"/>
              <a:t>Being an elder or dependent adult does not necessarily result in a presumption of need for adult protective services </a:t>
            </a:r>
            <a:r>
              <a:rPr lang="en-US" dirty="0" smtClean="0"/>
              <a:t>– i.e. If someone has been a paraplegic all of his/her life and handling all their own affairs they do not necessarily need APS protection.</a:t>
            </a:r>
          </a:p>
          <a:p>
            <a:pPr>
              <a:buFontTx/>
              <a:buChar char="•"/>
            </a:pPr>
            <a:r>
              <a:rPr lang="en-US" dirty="0" smtClean="0"/>
              <a:t>A disabled person is not always a dependent adult.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APS can not prevent these issues from happening, APS’s role in self neglect cases is to refer to services that will improve their situations. Hoarding is a mental illness that requires active participation in an intensive therapeutic almost daily intervention for a number of years to change the behavior.</a:t>
            </a:r>
          </a:p>
          <a:p>
            <a:pPr>
              <a:buFontTx/>
              <a:buChar char="•"/>
            </a:pPr>
            <a:r>
              <a:rPr lang="en-US" dirty="0" smtClean="0"/>
              <a:t>It can cause extreme psychological distress if a person comes in a just throws away or cleans a hoarders home.</a:t>
            </a:r>
          </a:p>
          <a:p>
            <a:pPr defTabSz="924916">
              <a:defRPr/>
            </a:pPr>
            <a:endParaRPr lang="en-US" dirty="0" smtClean="0"/>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lnSpc>
                <a:spcPct val="80000"/>
              </a:lnSpc>
            </a:pPr>
            <a:r>
              <a:rPr lang="en-US" sz="1000" b="1" u="sng" dirty="0" smtClean="0"/>
              <a:t>Level 1 – Immediate Response Assessment</a:t>
            </a:r>
          </a:p>
          <a:p>
            <a:pPr algn="ctr">
              <a:lnSpc>
                <a:spcPct val="80000"/>
              </a:lnSpc>
            </a:pPr>
            <a:endParaRPr lang="en-US" sz="900" b="1" dirty="0" smtClean="0"/>
          </a:p>
          <a:p>
            <a:pPr>
              <a:lnSpc>
                <a:spcPct val="80000"/>
              </a:lnSpc>
            </a:pPr>
            <a:r>
              <a:rPr lang="en-US" sz="800" dirty="0" smtClean="0"/>
              <a:t>Characteristics:</a:t>
            </a:r>
          </a:p>
          <a:p>
            <a:pPr>
              <a:lnSpc>
                <a:spcPct val="80000"/>
              </a:lnSpc>
            </a:pPr>
            <a:r>
              <a:rPr lang="en-US" sz="800" dirty="0" smtClean="0"/>
              <a:t>Injuries evident or emergency medical care is needed. (or)</a:t>
            </a:r>
          </a:p>
          <a:p>
            <a:pPr>
              <a:lnSpc>
                <a:spcPct val="80000"/>
              </a:lnSpc>
            </a:pPr>
            <a:r>
              <a:rPr lang="en-US" sz="800" dirty="0" smtClean="0"/>
              <a:t>Client is in immediate danger of not having his/her basic needs to food, shelter, clothing or medical treatment met and </a:t>
            </a:r>
            <a:r>
              <a:rPr lang="en-US" sz="800" u="sng" dirty="0" smtClean="0"/>
              <a:t>cannot wait 10 days</a:t>
            </a:r>
            <a:r>
              <a:rPr lang="en-US" sz="800" dirty="0" smtClean="0"/>
              <a:t> for services or an APS investigation (or);</a:t>
            </a:r>
          </a:p>
          <a:p>
            <a:pPr>
              <a:lnSpc>
                <a:spcPct val="80000"/>
              </a:lnSpc>
            </a:pPr>
            <a:r>
              <a:rPr lang="en-US" sz="800" dirty="0" smtClean="0"/>
              <a:t>Client is in immediate danger due to violence (or);</a:t>
            </a:r>
          </a:p>
          <a:p>
            <a:pPr>
              <a:lnSpc>
                <a:spcPct val="80000"/>
              </a:lnSpc>
            </a:pPr>
            <a:r>
              <a:rPr lang="en-US" sz="800" dirty="0" smtClean="0"/>
              <a:t>The alleged abuser will have contact with the victim within 10 days. (or)</a:t>
            </a:r>
          </a:p>
          <a:p>
            <a:pPr>
              <a:lnSpc>
                <a:spcPct val="80000"/>
              </a:lnSpc>
            </a:pPr>
            <a:r>
              <a:rPr lang="en-US" sz="800" dirty="0" smtClean="0"/>
              <a:t>There is a life threatening situation. (or)</a:t>
            </a:r>
          </a:p>
          <a:p>
            <a:pPr>
              <a:lnSpc>
                <a:spcPct val="80000"/>
              </a:lnSpc>
            </a:pPr>
            <a:r>
              <a:rPr lang="en-US" sz="800" dirty="0" smtClean="0"/>
              <a:t>A crime is taking place right now. (Intake is in the process of cross-reporting to Dispatch) (or)</a:t>
            </a:r>
          </a:p>
          <a:p>
            <a:pPr>
              <a:lnSpc>
                <a:spcPct val="80000"/>
              </a:lnSpc>
            </a:pPr>
            <a:r>
              <a:rPr lang="en-US" sz="800" dirty="0" smtClean="0"/>
              <a:t>Law Enforcement requests an immediate investigation</a:t>
            </a:r>
          </a:p>
          <a:p>
            <a:pPr>
              <a:lnSpc>
                <a:spcPct val="80000"/>
              </a:lnSpc>
            </a:pPr>
            <a:endParaRPr lang="en-US" sz="800" dirty="0" smtClean="0"/>
          </a:p>
          <a:p>
            <a:pPr algn="ctr">
              <a:lnSpc>
                <a:spcPct val="80000"/>
              </a:lnSpc>
            </a:pPr>
            <a:r>
              <a:rPr lang="en-US" sz="900" u="sng" dirty="0" smtClean="0"/>
              <a:t>Level 2 – Non Emergency Response</a:t>
            </a:r>
            <a:endParaRPr lang="en-US" sz="900" dirty="0" smtClean="0"/>
          </a:p>
          <a:p>
            <a:pPr>
              <a:lnSpc>
                <a:spcPct val="80000"/>
              </a:lnSpc>
            </a:pPr>
            <a:r>
              <a:rPr lang="en-US" sz="800" b="1" dirty="0" smtClean="0"/>
              <a:t>10 Day Response</a:t>
            </a:r>
            <a:r>
              <a:rPr lang="en-US" sz="800" dirty="0" smtClean="0"/>
              <a:t> - Characteristics:</a:t>
            </a:r>
          </a:p>
          <a:p>
            <a:pPr>
              <a:lnSpc>
                <a:spcPct val="80000"/>
              </a:lnSpc>
            </a:pPr>
            <a:r>
              <a:rPr lang="en-US" sz="800" dirty="0" smtClean="0"/>
              <a:t>There is no immediate danger to client.</a:t>
            </a:r>
          </a:p>
          <a:p>
            <a:pPr>
              <a:lnSpc>
                <a:spcPct val="80000"/>
              </a:lnSpc>
            </a:pPr>
            <a:r>
              <a:rPr lang="en-US" sz="800" dirty="0" smtClean="0"/>
              <a:t>The alleged abuser will not have contact with the client within 10 days.</a:t>
            </a:r>
          </a:p>
          <a:p>
            <a:pPr>
              <a:lnSpc>
                <a:spcPct val="80000"/>
              </a:lnSpc>
            </a:pPr>
            <a:r>
              <a:rPr lang="en-US" sz="800" dirty="0" smtClean="0"/>
              <a:t>The client will remain in a safe environment for the next 10 days.</a:t>
            </a:r>
          </a:p>
          <a:p>
            <a:pPr>
              <a:lnSpc>
                <a:spcPct val="80000"/>
              </a:lnSpc>
            </a:pPr>
            <a:r>
              <a:rPr lang="en-US" sz="800" dirty="0" smtClean="0"/>
              <a:t>NO IN PERSON RESPONSE (NIFFI)</a:t>
            </a:r>
          </a:p>
          <a:p>
            <a:pPr lvl="1">
              <a:lnSpc>
                <a:spcPct val="80000"/>
              </a:lnSpc>
            </a:pPr>
            <a:r>
              <a:rPr lang="en-US" sz="800" dirty="0" smtClean="0"/>
              <a:t>APS worker made repeated attempts to locate and was unable</a:t>
            </a:r>
          </a:p>
          <a:p>
            <a:pPr lvl="1">
              <a:lnSpc>
                <a:spcPct val="80000"/>
              </a:lnSpc>
            </a:pPr>
            <a:r>
              <a:rPr lang="en-US" sz="800" dirty="0" smtClean="0"/>
              <a:t>Victim moved out of state or out of County (cross report in this case)</a:t>
            </a:r>
          </a:p>
          <a:p>
            <a:pPr lvl="1">
              <a:lnSpc>
                <a:spcPct val="80000"/>
              </a:lnSpc>
            </a:pPr>
            <a:r>
              <a:rPr lang="en-US" sz="800" dirty="0" smtClean="0"/>
              <a:t>Victim is deceased and there is no indication another elder or victim is at risk</a:t>
            </a:r>
          </a:p>
          <a:p>
            <a:pPr lvl="1">
              <a:lnSpc>
                <a:spcPct val="80000"/>
              </a:lnSpc>
            </a:pPr>
            <a:r>
              <a:rPr lang="en-US" sz="800" dirty="0" smtClean="0"/>
              <a:t>The report is of known allegations of a past occurrence with no new allegations and no present risk to the victim</a:t>
            </a:r>
          </a:p>
          <a:p>
            <a:pPr lvl="2">
              <a:lnSpc>
                <a:spcPct val="80000"/>
              </a:lnSpc>
            </a:pPr>
            <a:r>
              <a:rPr lang="en-US" sz="800" dirty="0" smtClean="0"/>
              <a:t>APS may confirm no present risks through contacts with other agencies (i.e. Mental Health.)</a:t>
            </a:r>
          </a:p>
          <a:p>
            <a:pPr>
              <a:lnSpc>
                <a:spcPct val="80000"/>
              </a:lnSpc>
            </a:pPr>
            <a:endParaRPr lang="en-US" sz="800" dirty="0" smtClean="0"/>
          </a:p>
          <a:p>
            <a:pPr algn="ctr">
              <a:lnSpc>
                <a:spcPct val="80000"/>
              </a:lnSpc>
            </a:pPr>
            <a:r>
              <a:rPr lang="en-US" sz="900" u="sng" dirty="0" smtClean="0"/>
              <a:t>Level 3 – Information and Referral</a:t>
            </a:r>
          </a:p>
          <a:p>
            <a:pPr algn="ctr">
              <a:lnSpc>
                <a:spcPct val="80000"/>
              </a:lnSpc>
            </a:pPr>
            <a:endParaRPr lang="en-US" sz="700" dirty="0" smtClean="0"/>
          </a:p>
          <a:p>
            <a:pPr>
              <a:lnSpc>
                <a:spcPct val="80000"/>
              </a:lnSpc>
            </a:pPr>
            <a:r>
              <a:rPr lang="en-US" sz="800" dirty="0" smtClean="0"/>
              <a:t>Characteristics:</a:t>
            </a:r>
          </a:p>
          <a:p>
            <a:pPr>
              <a:lnSpc>
                <a:spcPct val="80000"/>
              </a:lnSpc>
            </a:pPr>
            <a:r>
              <a:rPr lang="en-US" sz="800" dirty="0" smtClean="0"/>
              <a:t>A self-reporting client does not want an APS investigation</a:t>
            </a:r>
          </a:p>
          <a:p>
            <a:pPr>
              <a:lnSpc>
                <a:spcPct val="80000"/>
              </a:lnSpc>
            </a:pPr>
            <a:r>
              <a:rPr lang="en-US" sz="800" dirty="0" smtClean="0"/>
              <a:t>The caller is only seeking information about county services.</a:t>
            </a:r>
          </a:p>
          <a:p>
            <a:pPr>
              <a:lnSpc>
                <a:spcPct val="80000"/>
              </a:lnSpc>
            </a:pPr>
            <a:r>
              <a:rPr lang="en-US" sz="800" dirty="0" smtClean="0"/>
              <a:t>There is no report of abuse.</a:t>
            </a:r>
          </a:p>
          <a:p>
            <a:pPr>
              <a:lnSpc>
                <a:spcPct val="80000"/>
              </a:lnSpc>
            </a:pPr>
            <a:endParaRPr lang="en-US" sz="800" dirty="0" smtClean="0"/>
          </a:p>
          <a:p>
            <a:pPr>
              <a:lnSpc>
                <a:spcPct val="80000"/>
              </a:lnSpc>
            </a:pPr>
            <a:endParaRPr lang="en-US" sz="800" dirty="0" smtClean="0"/>
          </a:p>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1" dirty="0" smtClean="0"/>
              <a:t>Maximize independence</a:t>
            </a:r>
          </a:p>
          <a:p>
            <a:pPr lvl="1">
              <a:buFontTx/>
              <a:buChar char="•"/>
            </a:pPr>
            <a:r>
              <a:rPr lang="en-US" dirty="0" smtClean="0"/>
              <a:t>Referrals to community resources that increase safety in the home</a:t>
            </a:r>
          </a:p>
          <a:p>
            <a:pPr>
              <a:buFontTx/>
              <a:buChar char="•"/>
            </a:pPr>
            <a:r>
              <a:rPr lang="en-US" b="1" dirty="0" smtClean="0"/>
              <a:t>To resolve a crisis-</a:t>
            </a:r>
          </a:p>
          <a:p>
            <a:pPr lvl="1">
              <a:buFontTx/>
              <a:buChar char="•"/>
            </a:pPr>
            <a:r>
              <a:rPr lang="en-US" dirty="0" smtClean="0"/>
              <a:t>By making a change with the client and/or their support system.</a:t>
            </a:r>
          </a:p>
          <a:p>
            <a:pPr lvl="2">
              <a:buFontTx/>
              <a:buChar char="•"/>
            </a:pPr>
            <a:r>
              <a:rPr lang="en-US" dirty="0" smtClean="0"/>
              <a:t>Difficult for APS because we are asked to act when there is little background information</a:t>
            </a:r>
          </a:p>
          <a:p>
            <a:pPr lvl="2">
              <a:buFontTx/>
              <a:buChar char="•"/>
            </a:pPr>
            <a:r>
              <a:rPr lang="en-US" dirty="0" smtClean="0"/>
              <a:t>Often client’s in crisis are unwilling to accept help</a:t>
            </a:r>
          </a:p>
          <a:p>
            <a:pPr>
              <a:buFontTx/>
              <a:buChar char="•"/>
            </a:pPr>
            <a:r>
              <a:rPr lang="en-US" b="1" dirty="0" smtClean="0"/>
              <a:t>To ensure safety</a:t>
            </a:r>
            <a:r>
              <a:rPr lang="en-US" dirty="0" smtClean="0"/>
              <a:t> – APS attempts to work with the client for safety planning (The idea is that if they have thought about a plan, although they may not be willing to do anything today they will be more likely to protect themselves in the future.)</a:t>
            </a:r>
          </a:p>
          <a:p>
            <a:pPr lvl="1">
              <a:buFontTx/>
              <a:buChar char="•"/>
            </a:pPr>
            <a:r>
              <a:rPr lang="en-US" dirty="0" smtClean="0"/>
              <a:t>Examples - Restraining orders or how to get one, identifying safe contacts, Where to go for shelter, obtaining consent to alert family friends or church.</a:t>
            </a:r>
          </a:p>
          <a:p>
            <a:pPr>
              <a:buFontTx/>
              <a:buChar char="•"/>
            </a:pPr>
            <a:r>
              <a:rPr lang="en-US" b="1" dirty="0" smtClean="0"/>
              <a:t>To empower the client to overcome the abuse and reduce the risk of future abuse</a:t>
            </a:r>
          </a:p>
          <a:p>
            <a:pPr>
              <a:buFontTx/>
              <a:buChar char="•"/>
            </a:pPr>
            <a:r>
              <a:rPr lang="en-US" b="1" dirty="0" smtClean="0"/>
              <a:t>To preserve or protect assets</a:t>
            </a:r>
            <a:r>
              <a:rPr lang="en-US" dirty="0" smtClean="0"/>
              <a:t> –</a:t>
            </a:r>
          </a:p>
          <a:p>
            <a:pPr lvl="1">
              <a:buFontTx/>
              <a:buChar char="•"/>
            </a:pPr>
            <a:r>
              <a:rPr lang="en-US" dirty="0" smtClean="0"/>
              <a:t>Safeguard assets by changing bank accounts and/or freeze an account during an investigations</a:t>
            </a:r>
          </a:p>
          <a:p>
            <a:pPr lvl="1">
              <a:buFontTx/>
              <a:buChar char="•"/>
            </a:pPr>
            <a:r>
              <a:rPr lang="en-US" dirty="0" smtClean="0"/>
              <a:t>Advanced directives including POAs, </a:t>
            </a:r>
          </a:p>
          <a:p>
            <a:pPr lvl="1">
              <a:buFontTx/>
              <a:buChar char="•"/>
            </a:pPr>
            <a:r>
              <a:rPr lang="en-US" dirty="0" smtClean="0"/>
              <a:t>Money management – Rep Payee, automatic bill pay or income deposit</a:t>
            </a:r>
          </a:p>
          <a:p>
            <a:pPr lvl="1">
              <a:buFontTx/>
              <a:buChar char="•"/>
            </a:pPr>
            <a:r>
              <a:rPr lang="en-US" dirty="0" smtClean="0"/>
              <a:t>Educating client on scams</a:t>
            </a:r>
          </a:p>
          <a:p>
            <a:pPr lvl="1">
              <a:buFontTx/>
              <a:buChar char="•"/>
            </a:pPr>
            <a:r>
              <a:rPr lang="en-US" dirty="0" smtClean="0"/>
              <a:t>Educate them on how to remove their names off mailing lists or direct marketing</a:t>
            </a:r>
          </a:p>
          <a:p>
            <a:pPr lvl="1">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Purchase groceries or medication occasionally</a:t>
            </a:r>
          </a:p>
          <a:p>
            <a:pPr>
              <a:buFontTx/>
              <a:buChar char="•"/>
            </a:pPr>
            <a:r>
              <a:rPr lang="en-US" dirty="0" smtClean="0"/>
              <a:t>Some temporary transportation for medical needs </a:t>
            </a:r>
          </a:p>
          <a:p>
            <a:pPr>
              <a:buFontTx/>
              <a:buChar char="•"/>
            </a:pPr>
            <a:r>
              <a:rPr lang="en-US" dirty="0" smtClean="0"/>
              <a:t>At times will transport to the bank and assist client with obtaining account information.</a:t>
            </a:r>
          </a:p>
          <a:p>
            <a:pPr>
              <a:buFontTx/>
              <a:buChar char="•"/>
            </a:pPr>
            <a:r>
              <a:rPr lang="en-US" dirty="0" smtClean="0"/>
              <a:t>On certain occasions, APS ER has hotel vouchers available but are not given out without an immediate need being serviced and if there is a long term plan in place.</a:t>
            </a:r>
          </a:p>
          <a:p>
            <a:pPr>
              <a:buFontTx/>
              <a:buChar char="•"/>
            </a:pPr>
            <a:r>
              <a:rPr lang="en-US" dirty="0" smtClean="0"/>
              <a:t>For emergency placement, APS refers to a placement agency. </a:t>
            </a:r>
          </a:p>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Resources commonly used by APS:</a:t>
            </a:r>
          </a:p>
          <a:p>
            <a:pPr lvl="1">
              <a:buFontTx/>
              <a:buChar char="•"/>
            </a:pPr>
            <a:r>
              <a:rPr lang="en-US" dirty="0" smtClean="0"/>
              <a:t>MOW, Friendly Visitors, Telephone reassurance, transportation, legal aid, home equipment to increase safety (Lifeline), support groups, mental health treatment, treatment for drug &amp; alcohol, money management options (Rep Payee or automatic bill pay, credit report checks)</a:t>
            </a:r>
          </a:p>
          <a:p>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only a partial list.  We also work with banks, legal services, hospitals,</a:t>
            </a:r>
            <a:r>
              <a:rPr lang="en-US" baseline="0" dirty="0" smtClean="0"/>
              <a:t> physicians and other medical/mental health providers.</a:t>
            </a:r>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a:t>
            </a:r>
            <a:r>
              <a:rPr lang="en-US" baseline="0" dirty="0" smtClean="0"/>
              <a:t> limits the maximum hours (including protective supervision) to 195 hours per month for non-severely impaired recipients and 283 hours per month for severely impaired.</a:t>
            </a:r>
            <a:endParaRPr lang="en-US" dirty="0"/>
          </a:p>
        </p:txBody>
      </p:sp>
      <p:sp>
        <p:nvSpPr>
          <p:cNvPr id="4" name="Slide Number Placeholder 3"/>
          <p:cNvSpPr>
            <a:spLocks noGrp="1"/>
          </p:cNvSpPr>
          <p:nvPr>
            <p:ph type="sldNum" sz="quarter" idx="10"/>
          </p:nvPr>
        </p:nvSpPr>
        <p:spPr/>
        <p:txBody>
          <a:bodyPr/>
          <a:lstStyle/>
          <a:p>
            <a:fld id="{941C3C58-994F-46B7-B3FC-4C1582A54A1C}"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202A00-24FD-4037-8A40-73B5917F7835}"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02A00-24FD-4037-8A40-73B5917F78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10202A00-24FD-4037-8A40-73B5917F7835}"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0202A00-24FD-4037-8A40-73B5917F7835}"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202A00-24FD-4037-8A40-73B5917F7835}"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3F2E83D-3EFA-4B64-8726-6E4DB483F445}" type="datetimeFigureOut">
              <a:rPr lang="en-US" smtClean="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02A00-24FD-4037-8A40-73B5917F7835}"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0202A00-24FD-4037-8A40-73B5917F7835}"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0202A00-24FD-4037-8A40-73B5917F78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202A00-24FD-4037-8A40-73B5917F78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202A00-24FD-4037-8A40-73B5917F7835}"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3F2E83D-3EFA-4B64-8726-6E4DB483F445}" type="datetimeFigureOut">
              <a:rPr lang="en-US" smtClean="0"/>
              <a:pPr/>
              <a:t>5/8/2017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0202A00-24FD-4037-8A40-73B5917F7835}"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C3F2E83D-3EFA-4B64-8726-6E4DB483F445}" type="datetimeFigureOut">
              <a:rPr lang="en-US" smtClean="0"/>
              <a:pPr/>
              <a:t>5/8/2017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3F2E83D-3EFA-4B64-8726-6E4DB483F445}" type="datetimeFigureOut">
              <a:rPr lang="en-US" smtClean="0"/>
              <a:pPr/>
              <a:t>5/8/2017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202A00-24FD-4037-8A40-73B5917F7835}"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0ahUKEwjv887erMLTAhUGymMKHQ8gDNQQjRwIBw&amp;url=https://commons.wikimedia.org/wiki/File:Seal_of_Siskiyou_County,_California.png&amp;psig=AFQjCNF09-narqT3EcoxLrbNGsZr8WroCA&amp;ust=149330391831481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hyperlink" Target="http://www.digital-photo-secrets.com/tip/4134/photographing-elderly/" TargetMode="External"/><Relationship Id="rId10" Type="http://schemas.openxmlformats.org/officeDocument/2006/relationships/hyperlink" Target="http://www.google.com/url?sa=i&amp;rct=j&amp;q=&amp;esrc=s&amp;source=images&amp;cd=&amp;cad=rja&amp;uact=8&amp;ved=0ahUKEwjI0_Wp7NbTAhVE-2MKHWygAEUQjRwIBw&amp;url=http://www.navandsalamat.com/blog/&amp;psig=AFQjCNEeCWm5kE29i6Fpiu1wO3R8kBLbIg&amp;ust=1494007667983815" TargetMode="External"/><Relationship Id="rId4" Type="http://schemas.openxmlformats.org/officeDocument/2006/relationships/image" Target="../media/image10.jpeg"/><Relationship Id="rId9"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19400"/>
            <a:ext cx="4572000" cy="535531"/>
          </a:xfrm>
          <a:prstGeom prst="rect">
            <a:avLst/>
          </a:prstGeom>
        </p:spPr>
        <p:txBody>
          <a:bodyPr wrap="square">
            <a:spAutoFit/>
          </a:bodyPr>
          <a:lstStyle/>
          <a:p>
            <a:pPr>
              <a:lnSpc>
                <a:spcPct val="90000"/>
              </a:lnSpc>
              <a:buFont typeface="Wingdings" pitchFamily="2" charset="2"/>
              <a:buNone/>
            </a:pPr>
            <a:endParaRPr lang="en-US" sz="1600" dirty="0" smtClean="0"/>
          </a:p>
          <a:p>
            <a:pPr>
              <a:lnSpc>
                <a:spcPct val="90000"/>
              </a:lnSpc>
              <a:buFont typeface="Wingdings" pitchFamily="2" charset="2"/>
              <a:buNone/>
            </a:pPr>
            <a:endParaRPr lang="en-US" sz="1600" dirty="0" smtClean="0">
              <a:solidFill>
                <a:srgbClr val="FF0000"/>
              </a:solidFill>
            </a:endParaRPr>
          </a:p>
        </p:txBody>
      </p:sp>
      <p:pic>
        <p:nvPicPr>
          <p:cNvPr id="2050" name="Picture 2" descr="Image result for Siskiyou County Seal">
            <a:hlinkClick r:id="rId2"/>
          </p:cNvPr>
          <p:cNvPicPr>
            <a:picLocks noChangeAspect="1" noChangeArrowheads="1"/>
          </p:cNvPicPr>
          <p:nvPr/>
        </p:nvPicPr>
        <p:blipFill>
          <a:blip r:embed="rId3" cstate="print"/>
          <a:srcRect/>
          <a:stretch>
            <a:fillRect/>
          </a:stretch>
        </p:blipFill>
        <p:spPr bwMode="auto">
          <a:xfrm>
            <a:off x="5410200" y="2971800"/>
            <a:ext cx="3225011" cy="3067051"/>
          </a:xfrm>
          <a:prstGeom prst="rect">
            <a:avLst/>
          </a:prstGeom>
          <a:noFill/>
        </p:spPr>
      </p:pic>
      <p:sp>
        <p:nvSpPr>
          <p:cNvPr id="14" name="Subtitle 13"/>
          <p:cNvSpPr>
            <a:spLocks noGrp="1"/>
          </p:cNvSpPr>
          <p:nvPr>
            <p:ph type="subTitle" idx="1"/>
          </p:nvPr>
        </p:nvSpPr>
        <p:spPr>
          <a:xfrm>
            <a:off x="304800" y="3352800"/>
            <a:ext cx="4800600" cy="2590800"/>
          </a:xfrm>
        </p:spPr>
        <p:txBody>
          <a:bodyPr/>
          <a:lstStyle/>
          <a:p>
            <a:pPr>
              <a:lnSpc>
                <a:spcPct val="90000"/>
              </a:lnSpc>
            </a:pPr>
            <a:r>
              <a:rPr lang="en-US" sz="2000" dirty="0" smtClean="0">
                <a:latin typeface="Arial Black" pitchFamily="34" charset="0"/>
                <a:cs typeface="Arial" pitchFamily="34" charset="0"/>
              </a:rPr>
              <a:t>APS/IHSS</a:t>
            </a:r>
          </a:p>
          <a:p>
            <a:pPr>
              <a:lnSpc>
                <a:spcPct val="90000"/>
              </a:lnSpc>
            </a:pPr>
            <a:endParaRPr lang="en-US" dirty="0" smtClean="0">
              <a:latin typeface="Arial Black" pitchFamily="34" charset="0"/>
              <a:cs typeface="Arial" pitchFamily="34" charset="0"/>
            </a:endParaRPr>
          </a:p>
          <a:p>
            <a:pPr>
              <a:lnSpc>
                <a:spcPct val="90000"/>
              </a:lnSpc>
            </a:pPr>
            <a:r>
              <a:rPr lang="en-US" sz="2000" cap="none" dirty="0" smtClean="0">
                <a:latin typeface="Arial" pitchFamily="34" charset="0"/>
                <a:cs typeface="Arial" pitchFamily="34" charset="0"/>
              </a:rPr>
              <a:t>To make an APS report or apply for IHSS contact Siskiyou County intake line at  </a:t>
            </a:r>
          </a:p>
          <a:p>
            <a:pPr>
              <a:lnSpc>
                <a:spcPct val="90000"/>
              </a:lnSpc>
            </a:pPr>
            <a:r>
              <a:rPr lang="en-US" sz="2000" cap="none" dirty="0" smtClean="0">
                <a:latin typeface="Arial" pitchFamily="34" charset="0"/>
                <a:cs typeface="Arial" pitchFamily="34" charset="0"/>
              </a:rPr>
              <a:t>(530) 841-4200 </a:t>
            </a:r>
          </a:p>
          <a:p>
            <a:pPr>
              <a:lnSpc>
                <a:spcPct val="90000"/>
              </a:lnSpc>
            </a:pPr>
            <a:r>
              <a:rPr lang="en-US" sz="2000" cap="none" dirty="0" smtClean="0">
                <a:latin typeface="Arial" pitchFamily="34" charset="0"/>
                <a:cs typeface="Arial" pitchFamily="34" charset="0"/>
              </a:rPr>
              <a:t>Or </a:t>
            </a:r>
          </a:p>
          <a:p>
            <a:pPr>
              <a:lnSpc>
                <a:spcPct val="90000"/>
              </a:lnSpc>
            </a:pPr>
            <a:r>
              <a:rPr lang="en-US" sz="2000" cap="none" dirty="0" smtClean="0">
                <a:latin typeface="Arial" pitchFamily="34" charset="0"/>
                <a:cs typeface="Arial" pitchFamily="34" charset="0"/>
              </a:rPr>
              <a:t>(530) 842-7009 (after hours)</a:t>
            </a:r>
          </a:p>
          <a:p>
            <a:endParaRPr lang="en-US" dirty="0"/>
          </a:p>
        </p:txBody>
      </p:sp>
      <p:sp>
        <p:nvSpPr>
          <p:cNvPr id="13" name="Title 12"/>
          <p:cNvSpPr>
            <a:spLocks noGrp="1"/>
          </p:cNvSpPr>
          <p:nvPr>
            <p:ph type="ctrTitle"/>
          </p:nvPr>
        </p:nvSpPr>
        <p:spPr>
          <a:xfrm>
            <a:off x="533400" y="381000"/>
            <a:ext cx="7772400" cy="1524000"/>
          </a:xfrm>
        </p:spPr>
        <p:txBody>
          <a:bodyPr>
            <a:normAutofit fontScale="90000"/>
          </a:bodyPr>
          <a:lstStyle/>
          <a:p>
            <a:r>
              <a:rPr lang="en-US" sz="3600" dirty="0" smtClean="0">
                <a:latin typeface="Arial Black" pitchFamily="34" charset="0"/>
              </a:rPr>
              <a:t/>
            </a:r>
            <a:br>
              <a:rPr lang="en-US" sz="3600" dirty="0" smtClean="0">
                <a:latin typeface="Arial Black" pitchFamily="34" charset="0"/>
              </a:rPr>
            </a:br>
            <a:r>
              <a:rPr lang="en-US" sz="3600" dirty="0">
                <a:latin typeface="Arial Black" pitchFamily="34" charset="0"/>
              </a:rPr>
              <a:t/>
            </a:r>
            <a:br>
              <a:rPr lang="en-US" sz="3600" dirty="0">
                <a:latin typeface="Arial Black" pitchFamily="34" charset="0"/>
              </a:rPr>
            </a:br>
            <a:r>
              <a:rPr lang="en-US" sz="3600" dirty="0" smtClean="0">
                <a:latin typeface="Arial Black" pitchFamily="34" charset="0"/>
              </a:rPr>
              <a:t/>
            </a:r>
            <a:br>
              <a:rPr lang="en-US" sz="3600" dirty="0" smtClean="0">
                <a:latin typeface="Arial Black" pitchFamily="34" charset="0"/>
              </a:rPr>
            </a:br>
            <a:r>
              <a:rPr lang="en-US" sz="3600" dirty="0">
                <a:latin typeface="Arial Black" pitchFamily="34" charset="0"/>
              </a:rPr>
              <a:t/>
            </a:r>
            <a:br>
              <a:rPr lang="en-US" sz="3600" dirty="0">
                <a:latin typeface="Arial Black" pitchFamily="34" charset="0"/>
              </a:rPr>
            </a:br>
            <a:r>
              <a:rPr lang="en-US" sz="3600" dirty="0" smtClean="0">
                <a:latin typeface="Arial Black" pitchFamily="34" charset="0"/>
              </a:rPr>
              <a:t/>
            </a:r>
            <a:br>
              <a:rPr lang="en-US" sz="3600" dirty="0" smtClean="0">
                <a:latin typeface="Arial Black" pitchFamily="34" charset="0"/>
              </a:rPr>
            </a:br>
            <a:r>
              <a:rPr lang="en-US" sz="3600" dirty="0" smtClean="0">
                <a:latin typeface="Arial Black" pitchFamily="34" charset="0"/>
              </a:rPr>
              <a:t/>
            </a:r>
            <a:br>
              <a:rPr lang="en-US" sz="3600" dirty="0" smtClean="0">
                <a:latin typeface="Arial Black" pitchFamily="34" charset="0"/>
              </a:rPr>
            </a:br>
            <a:r>
              <a:rPr lang="en-US" sz="3600" dirty="0">
                <a:latin typeface="Arial Black" pitchFamily="34" charset="0"/>
              </a:rPr>
              <a:t/>
            </a:r>
            <a:br>
              <a:rPr lang="en-US" sz="3600" dirty="0">
                <a:latin typeface="Arial Black" pitchFamily="34" charset="0"/>
              </a:rPr>
            </a:br>
            <a:r>
              <a:rPr lang="en-US" sz="3600" dirty="0" smtClean="0">
                <a:latin typeface="Arial Black" pitchFamily="34" charset="0"/>
              </a:rPr>
              <a:t/>
            </a:r>
            <a:br>
              <a:rPr lang="en-US" sz="3600" dirty="0" smtClean="0">
                <a:latin typeface="Arial Black" pitchFamily="34" charset="0"/>
              </a:rPr>
            </a:br>
            <a:r>
              <a:rPr lang="en-US" dirty="0" smtClean="0">
                <a:latin typeface="Arial Black" pitchFamily="34" charset="0"/>
              </a:rPr>
              <a:t/>
            </a:r>
            <a:br>
              <a:rPr lang="en-US" dirty="0" smtClean="0">
                <a:latin typeface="Arial Black" pitchFamily="34" charset="0"/>
              </a:rPr>
            </a:br>
            <a:endParaRPr lang="en-US" dirty="0"/>
          </a:p>
        </p:txBody>
      </p:sp>
      <p:sp>
        <p:nvSpPr>
          <p:cNvPr id="3" name="TextBox 2"/>
          <p:cNvSpPr txBox="1"/>
          <p:nvPr/>
        </p:nvSpPr>
        <p:spPr>
          <a:xfrm>
            <a:off x="1066800" y="228600"/>
            <a:ext cx="7239000" cy="2062103"/>
          </a:xfrm>
          <a:prstGeom prst="rect">
            <a:avLst/>
          </a:prstGeom>
          <a:noFill/>
        </p:spPr>
        <p:txBody>
          <a:bodyPr wrap="square" rtlCol="0">
            <a:spAutoFit/>
          </a:bodyPr>
          <a:lstStyle/>
          <a:p>
            <a:pPr algn="ctr"/>
            <a:r>
              <a:rPr lang="en-US" sz="3200" dirty="0">
                <a:solidFill>
                  <a:schemeClr val="accent1">
                    <a:lumMod val="75000"/>
                  </a:schemeClr>
                </a:solidFill>
                <a:latin typeface="Arial Black" pitchFamily="34" charset="0"/>
              </a:rPr>
              <a:t>Siskiyou County Health </a:t>
            </a:r>
            <a:endParaRPr lang="en-US" sz="3200" dirty="0" smtClean="0">
              <a:solidFill>
                <a:schemeClr val="accent1">
                  <a:lumMod val="75000"/>
                </a:schemeClr>
              </a:solidFill>
              <a:latin typeface="Arial Black" pitchFamily="34" charset="0"/>
            </a:endParaRPr>
          </a:p>
          <a:p>
            <a:pPr algn="ctr"/>
            <a:r>
              <a:rPr lang="en-US" sz="3200" dirty="0" smtClean="0">
                <a:solidFill>
                  <a:schemeClr val="accent1">
                    <a:lumMod val="75000"/>
                  </a:schemeClr>
                </a:solidFill>
                <a:latin typeface="Arial Black" pitchFamily="34" charset="0"/>
              </a:rPr>
              <a:t>and </a:t>
            </a:r>
          </a:p>
          <a:p>
            <a:pPr algn="ctr"/>
            <a:r>
              <a:rPr lang="en-US" sz="3200" dirty="0" smtClean="0">
                <a:solidFill>
                  <a:schemeClr val="accent1">
                    <a:lumMod val="75000"/>
                  </a:schemeClr>
                </a:solidFill>
                <a:latin typeface="Arial Black" pitchFamily="34" charset="0"/>
              </a:rPr>
              <a:t>Human </a:t>
            </a:r>
            <a:r>
              <a:rPr lang="en-US" sz="3200" dirty="0">
                <a:solidFill>
                  <a:schemeClr val="accent1">
                    <a:lumMod val="75000"/>
                  </a:schemeClr>
                </a:solidFill>
                <a:latin typeface="Arial Black" pitchFamily="34" charset="0"/>
              </a:rPr>
              <a:t>Services</a:t>
            </a:r>
            <a:br>
              <a:rPr lang="en-US" sz="3200" dirty="0">
                <a:solidFill>
                  <a:schemeClr val="accent1">
                    <a:lumMod val="75000"/>
                  </a:schemeClr>
                </a:solidFill>
                <a:latin typeface="Arial Black" pitchFamily="34" charset="0"/>
              </a:rPr>
            </a:br>
            <a:r>
              <a:rPr lang="en-US" sz="3200" dirty="0">
                <a:solidFill>
                  <a:schemeClr val="accent1">
                    <a:lumMod val="75000"/>
                  </a:schemeClr>
                </a:solidFill>
                <a:latin typeface="Arial Black" pitchFamily="34" charset="0"/>
              </a:rPr>
              <a:t>Adult Services</a:t>
            </a:r>
            <a:endParaRPr lang="en-US" sz="32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Legal Issues in APS</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p:txBody>
          <a:bodyPr>
            <a:normAutofit fontScale="92500"/>
          </a:bodyPr>
          <a:lstStyle/>
          <a:p>
            <a:pPr algn="ctr">
              <a:lnSpc>
                <a:spcPct val="90000"/>
              </a:lnSpc>
              <a:buFont typeface="Wingdings" pitchFamily="2" charset="2"/>
              <a:buNone/>
            </a:pPr>
            <a:r>
              <a:rPr lang="en-US" sz="3200" b="1" dirty="0" smtClean="0">
                <a:latin typeface="Arial Black" pitchFamily="34" charset="0"/>
              </a:rPr>
              <a:t>APS is a Voluntary Program</a:t>
            </a:r>
          </a:p>
          <a:p>
            <a:pPr algn="ctr">
              <a:lnSpc>
                <a:spcPct val="90000"/>
              </a:lnSpc>
              <a:buFont typeface="Wingdings" pitchFamily="2" charset="2"/>
              <a:buNone/>
            </a:pPr>
            <a:endParaRPr lang="en-US" sz="3200" b="1" dirty="0" smtClean="0">
              <a:latin typeface="Arial Black" pitchFamily="34" charset="0"/>
            </a:endParaRPr>
          </a:p>
          <a:p>
            <a:pPr>
              <a:lnSpc>
                <a:spcPct val="90000"/>
              </a:lnSpc>
              <a:buFont typeface="Wingdings" pitchFamily="2" charset="2"/>
              <a:buChar char="Ø"/>
            </a:pPr>
            <a:r>
              <a:rPr lang="en-US" sz="2800" dirty="0" smtClean="0">
                <a:latin typeface="Arial" pitchFamily="34" charset="0"/>
                <a:cs typeface="Arial" pitchFamily="34" charset="0"/>
              </a:rPr>
              <a:t>APS must act within the consent of an adult who has mental capacity. </a:t>
            </a:r>
          </a:p>
          <a:p>
            <a:pPr lvl="1">
              <a:lnSpc>
                <a:spcPct val="90000"/>
              </a:lnSpc>
            </a:pPr>
            <a:r>
              <a:rPr lang="en-US" sz="2400" dirty="0" smtClean="0">
                <a:solidFill>
                  <a:schemeClr val="tx1"/>
                </a:solidFill>
                <a:latin typeface="Arial" pitchFamily="34" charset="0"/>
                <a:cs typeface="Arial" pitchFamily="34" charset="0"/>
              </a:rPr>
              <a:t>If a crime has been committed it is cross reported to Law Enforcement whether the victim wants it reported it or not.</a:t>
            </a:r>
          </a:p>
          <a:p>
            <a:pPr lvl="1">
              <a:lnSpc>
                <a:spcPct val="90000"/>
              </a:lnSpc>
            </a:pPr>
            <a:r>
              <a:rPr lang="en-US" sz="2400" dirty="0" smtClean="0">
                <a:solidFill>
                  <a:schemeClr val="tx1"/>
                </a:solidFill>
                <a:latin typeface="Arial" pitchFamily="34" charset="0"/>
                <a:cs typeface="Arial" pitchFamily="34" charset="0"/>
              </a:rPr>
              <a:t>Victim’s mental capacity – If a victim has the ability to make his own decisions he has full legal rights to refuse service</a:t>
            </a:r>
          </a:p>
          <a:p>
            <a:pPr lvl="1">
              <a:lnSpc>
                <a:spcPct val="90000"/>
              </a:lnSpc>
            </a:pPr>
            <a:r>
              <a:rPr lang="en-US" sz="2400" dirty="0" smtClean="0">
                <a:solidFill>
                  <a:schemeClr val="tx1"/>
                </a:solidFill>
                <a:latin typeface="Arial" pitchFamily="34" charset="0"/>
                <a:cs typeface="Arial" pitchFamily="34" charset="0"/>
              </a:rPr>
              <a:t>This means they can live in a dirty home, hoard, give their money to anyone they choose as long there is no “undue influence” and they have capacity.</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Legal Issues in APS cont.</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p:txBody>
          <a:bodyPr>
            <a:normAutofit lnSpcReduction="10000"/>
          </a:bodyPr>
          <a:lstStyle/>
          <a:p>
            <a:pPr>
              <a:buFont typeface="Wingdings" pitchFamily="2" charset="2"/>
              <a:buChar char="Ø"/>
            </a:pPr>
            <a:r>
              <a:rPr lang="en-US" sz="2800" dirty="0" smtClean="0">
                <a:latin typeface="Arial" pitchFamily="34" charset="0"/>
                <a:cs typeface="Arial" pitchFamily="34" charset="0"/>
              </a:rPr>
              <a:t>APS has no legal right to remove a person from their home against their will.</a:t>
            </a:r>
          </a:p>
          <a:p>
            <a:pPr>
              <a:buNone/>
            </a:pPr>
            <a:endParaRPr lang="en-US" sz="2800" dirty="0" smtClean="0">
              <a:latin typeface="Arial" pitchFamily="34" charset="0"/>
              <a:cs typeface="Arial" pitchFamily="34" charset="0"/>
            </a:endParaRPr>
          </a:p>
          <a:p>
            <a:pPr lvl="1"/>
            <a:r>
              <a:rPr lang="en-US" sz="2400" dirty="0" smtClean="0">
                <a:solidFill>
                  <a:schemeClr val="tx1"/>
                </a:solidFill>
                <a:latin typeface="Arial" pitchFamily="34" charset="0"/>
                <a:cs typeface="Arial" pitchFamily="34" charset="0"/>
              </a:rPr>
              <a:t>APS relies on law enforcement’s ability to place a person on 5150 mental health hold when they are gravely disabled or causing harm to themselves or others, due to a mental disorder.</a:t>
            </a:r>
          </a:p>
          <a:p>
            <a:pPr marL="274320" lvl="1" indent="0">
              <a:buNone/>
            </a:pPr>
            <a:endParaRPr lang="en-US" sz="2400" dirty="0" smtClean="0">
              <a:solidFill>
                <a:schemeClr val="tx1"/>
              </a:solidFill>
              <a:latin typeface="Arial" pitchFamily="34" charset="0"/>
              <a:cs typeface="Arial" pitchFamily="34" charset="0"/>
            </a:endParaRPr>
          </a:p>
          <a:p>
            <a:pPr lvl="1"/>
            <a:r>
              <a:rPr lang="en-US" sz="2400" dirty="0" smtClean="0">
                <a:solidFill>
                  <a:schemeClr val="tx1"/>
                </a:solidFill>
                <a:latin typeface="Arial" pitchFamily="34" charset="0"/>
                <a:cs typeface="Arial" pitchFamily="34" charset="0"/>
              </a:rPr>
              <a:t>APS can call 911 for ambulance service if the person has an altered level of consciousness or is medically or mentally decompensating. </a:t>
            </a:r>
          </a:p>
          <a:p>
            <a:pPr lvl="1">
              <a:buFontTx/>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schemeClr val="accent3">
                    <a:lumMod val="75000"/>
                  </a:schemeClr>
                </a:solidFill>
                <a:latin typeface="Arial Black" pitchFamily="34" charset="0"/>
              </a:rPr>
              <a:t>What APS Cannot Do</a:t>
            </a:r>
            <a:endParaRPr lang="en-US" sz="3200" dirty="0"/>
          </a:p>
        </p:txBody>
      </p:sp>
      <p:sp>
        <p:nvSpPr>
          <p:cNvPr id="3" name="Content Placeholder 2"/>
          <p:cNvSpPr>
            <a:spLocks noGrp="1"/>
          </p:cNvSpPr>
          <p:nvPr>
            <p:ph sz="quarter" idx="1"/>
          </p:nvPr>
        </p:nvSpPr>
        <p:spPr>
          <a:xfrm>
            <a:off x="304800" y="1981200"/>
            <a:ext cx="8503920" cy="4572000"/>
          </a:xfrm>
        </p:spPr>
        <p:txBody>
          <a:bodyPr/>
          <a:lstStyle/>
          <a:p>
            <a:pPr>
              <a:buFont typeface="Wingdings" pitchFamily="2" charset="2"/>
              <a:buChar char="Ø"/>
            </a:pPr>
            <a:r>
              <a:rPr lang="en-US" altLang="en-US" sz="2800" dirty="0" smtClean="0">
                <a:latin typeface="Arial" pitchFamily="34" charset="0"/>
                <a:cs typeface="Arial" pitchFamily="34" charset="0"/>
              </a:rPr>
              <a:t>Make someone change their lifestyle.</a:t>
            </a:r>
          </a:p>
          <a:p>
            <a:pPr>
              <a:buFont typeface="Wingdings" pitchFamily="2" charset="2"/>
              <a:buChar char="Ø"/>
            </a:pPr>
            <a:r>
              <a:rPr lang="en-US" altLang="en-US" sz="2800" dirty="0" smtClean="0">
                <a:latin typeface="Arial" pitchFamily="34" charset="0"/>
                <a:cs typeface="Arial" pitchFamily="34" charset="0"/>
              </a:rPr>
              <a:t>Force someone to get treatment.</a:t>
            </a:r>
          </a:p>
          <a:p>
            <a:pPr>
              <a:buFont typeface="Wingdings" pitchFamily="2" charset="2"/>
              <a:buChar char="Ø"/>
            </a:pPr>
            <a:r>
              <a:rPr lang="en-US" altLang="en-US" sz="2800" dirty="0" smtClean="0">
                <a:latin typeface="Arial" pitchFamily="34" charset="0"/>
                <a:cs typeface="Arial" pitchFamily="34" charset="0"/>
              </a:rPr>
              <a:t>Force relatives to assist.</a:t>
            </a:r>
          </a:p>
          <a:p>
            <a:pPr>
              <a:buFont typeface="Wingdings" pitchFamily="2" charset="2"/>
              <a:buChar char="Ø"/>
            </a:pPr>
            <a:r>
              <a:rPr lang="en-US" altLang="en-US" sz="2800" dirty="0" smtClean="0">
                <a:latin typeface="Arial" pitchFamily="34" charset="0"/>
                <a:cs typeface="Arial" pitchFamily="34" charset="0"/>
              </a:rPr>
              <a:t>Find placements for everyone.</a:t>
            </a:r>
          </a:p>
          <a:p>
            <a:pPr>
              <a:buFont typeface="Wingdings" pitchFamily="2" charset="2"/>
              <a:buChar char="Ø"/>
            </a:pPr>
            <a:r>
              <a:rPr lang="en-US" altLang="en-US" sz="2800" dirty="0" smtClean="0">
                <a:latin typeface="Arial" pitchFamily="34" charset="0"/>
                <a:cs typeface="Arial" pitchFamily="34" charset="0"/>
              </a:rPr>
              <a:t>Unlimited after hours response (emergency only)</a:t>
            </a:r>
          </a:p>
          <a:p>
            <a:pPr>
              <a:buFont typeface="Wingdings" pitchFamily="2" charset="2"/>
              <a:buChar char="Ø"/>
            </a:pPr>
            <a:r>
              <a:rPr lang="en-US" altLang="en-US" sz="2800" dirty="0" smtClean="0">
                <a:latin typeface="Arial" pitchFamily="34" charset="0"/>
                <a:cs typeface="Arial" pitchFamily="34" charset="0"/>
              </a:rPr>
              <a:t>Provide long-term case management.</a:t>
            </a:r>
          </a:p>
          <a:p>
            <a:pPr>
              <a:buFont typeface="Wingdings" pitchFamily="2" charset="2"/>
              <a:buChar char="Ø"/>
            </a:pPr>
            <a:r>
              <a:rPr lang="en-US" altLang="en-US" sz="2800" dirty="0" smtClean="0">
                <a:latin typeface="Arial" pitchFamily="34" charset="0"/>
                <a:cs typeface="Arial" pitchFamily="34" charset="0"/>
              </a:rPr>
              <a:t>Put a conservatorship in place.</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carter\AppData\Local\Microsoft\Windows\Temporary Internet Files\Content.Outlook\I925V97H\20170123_115116.jpg"/>
          <p:cNvPicPr>
            <a:picLocks noChangeAspect="1" noChangeArrowheads="1"/>
          </p:cNvPicPr>
          <p:nvPr/>
        </p:nvPicPr>
        <p:blipFill>
          <a:blip r:embed="rId2" cstate="print"/>
          <a:srcRect/>
          <a:stretch>
            <a:fillRect/>
          </a:stretch>
        </p:blipFill>
        <p:spPr bwMode="auto">
          <a:xfrm>
            <a:off x="4953000" y="1143000"/>
            <a:ext cx="3657600" cy="4876800"/>
          </a:xfrm>
          <a:prstGeom prst="rect">
            <a:avLst/>
          </a:prstGeom>
          <a:ln>
            <a:noFill/>
          </a:ln>
          <a:effectLst>
            <a:softEdge rad="112500"/>
          </a:effectLst>
        </p:spPr>
      </p:pic>
      <p:pic>
        <p:nvPicPr>
          <p:cNvPr id="1027" name="Picture 3" descr="C:\Users\jcarter\AppData\Local\Microsoft\Windows\Temporary Internet Files\Content.Outlook\I925V97H\20170123_121009.jpg"/>
          <p:cNvPicPr>
            <a:picLocks noChangeAspect="1" noChangeArrowheads="1"/>
          </p:cNvPicPr>
          <p:nvPr/>
        </p:nvPicPr>
        <p:blipFill>
          <a:blip r:embed="rId3" cstate="print"/>
          <a:srcRect/>
          <a:stretch>
            <a:fillRect/>
          </a:stretch>
        </p:blipFill>
        <p:spPr bwMode="auto">
          <a:xfrm>
            <a:off x="381000" y="228600"/>
            <a:ext cx="3908277" cy="52110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My Documents\My Pictures\Phyll's house\Phyll's house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7888"/>
            <a:ext cx="4457468" cy="5943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J:\My Documents\My Pictures\Phyll's house\Phyll's house 1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374" t="17317" r="10483" b="-17170"/>
          <a:stretch/>
        </p:blipFill>
        <p:spPr bwMode="auto">
          <a:xfrm>
            <a:off x="3881215" y="1219200"/>
            <a:ext cx="5082812" cy="47371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18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Autofit/>
          </a:bodyPr>
          <a:lstStyle/>
          <a:p>
            <a:r>
              <a:rPr lang="en-US" sz="3200" dirty="0" smtClean="0">
                <a:latin typeface="Arial Black" pitchFamily="34" charset="0"/>
              </a:rPr>
              <a:t>APS Monthly Stats – Cases Investigated</a:t>
            </a:r>
            <a:endParaRPr lang="en-US" sz="3200" dirty="0">
              <a:latin typeface="Arial Black" pitchFamily="34" charset="0"/>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916180970"/>
              </p:ext>
            </p:extLst>
          </p:nvPr>
        </p:nvGraphicFramePr>
        <p:xfrm>
          <a:off x="304800" y="1905000"/>
          <a:ext cx="8504236" cy="3708400"/>
        </p:xfrm>
        <a:graphic>
          <a:graphicData uri="http://schemas.openxmlformats.org/drawingml/2006/table">
            <a:tbl>
              <a:tblPr firstRow="1" bandRow="1">
                <a:tableStyleId>{5C22544A-7EE6-4342-B048-85BDC9FD1C3A}</a:tableStyleId>
              </a:tblPr>
              <a:tblGrid>
                <a:gridCol w="765175"/>
                <a:gridCol w="543169"/>
                <a:gridCol w="654172"/>
                <a:gridCol w="654172"/>
                <a:gridCol w="654172"/>
                <a:gridCol w="654172"/>
                <a:gridCol w="654172"/>
                <a:gridCol w="654172"/>
                <a:gridCol w="654172"/>
                <a:gridCol w="654172"/>
                <a:gridCol w="654172"/>
                <a:gridCol w="654172"/>
                <a:gridCol w="654172"/>
              </a:tblGrid>
              <a:tr h="370840">
                <a:tc>
                  <a:txBody>
                    <a:bodyPr/>
                    <a:lstStyle/>
                    <a:p>
                      <a:r>
                        <a:rPr lang="en-US" sz="1000" b="1" dirty="0" smtClean="0">
                          <a:solidFill>
                            <a:schemeClr val="bg1"/>
                          </a:solidFill>
                          <a:latin typeface="Arial" pitchFamily="34" charset="0"/>
                          <a:cs typeface="Arial" pitchFamily="34" charset="0"/>
                        </a:rPr>
                        <a:t>2015-16</a:t>
                      </a:r>
                      <a:endParaRPr lang="en-US" sz="1000" b="1"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July</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Aug.</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Sept.</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Oct.</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Nov.</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Dec.</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Jan.</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Feb.</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March</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April</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May </a:t>
                      </a:r>
                      <a:endParaRPr lang="en-US" sz="1200" dirty="0">
                        <a:solidFill>
                          <a:schemeClr val="bg1"/>
                        </a:solidFill>
                        <a:latin typeface="Arial" pitchFamily="34" charset="0"/>
                        <a:cs typeface="Arial" pitchFamily="34" charset="0"/>
                      </a:endParaRPr>
                    </a:p>
                  </a:txBody>
                  <a:tcPr anchor="ctr"/>
                </a:tc>
                <a:tc>
                  <a:txBody>
                    <a:bodyPr/>
                    <a:lstStyle/>
                    <a:p>
                      <a:r>
                        <a:rPr lang="en-US" sz="1200" dirty="0" smtClean="0">
                          <a:solidFill>
                            <a:schemeClr val="bg1"/>
                          </a:solidFill>
                          <a:latin typeface="Arial" pitchFamily="34" charset="0"/>
                          <a:cs typeface="Arial" pitchFamily="34" charset="0"/>
                        </a:rPr>
                        <a:t>June</a:t>
                      </a:r>
                      <a:endParaRPr lang="en-US" sz="1200" dirty="0">
                        <a:solidFill>
                          <a:schemeClr val="bg1"/>
                        </a:solidFill>
                        <a:latin typeface="Arial" pitchFamily="34" charset="0"/>
                        <a:cs typeface="Arial" pitchFamily="34" charset="0"/>
                      </a:endParaRPr>
                    </a:p>
                  </a:txBody>
                  <a:tcPr anchor="ctr"/>
                </a:tc>
              </a:tr>
              <a:tr h="370840">
                <a:tc>
                  <a:txBody>
                    <a:bodyPr/>
                    <a:lstStyle/>
                    <a:p>
                      <a:r>
                        <a:rPr lang="en-US" sz="1000" dirty="0" smtClean="0">
                          <a:solidFill>
                            <a:schemeClr val="tx1"/>
                          </a:solidFill>
                          <a:latin typeface="Arial" pitchFamily="34" charset="0"/>
                          <a:cs typeface="Arial" pitchFamily="34" charset="0"/>
                        </a:rPr>
                        <a:t>APS</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23</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33</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12</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18</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23</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16</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38</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27</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27</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25</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24</a:t>
                      </a:r>
                      <a:endParaRPr lang="en-US" sz="1000" dirty="0">
                        <a:latin typeface="Arial" pitchFamily="34" charset="0"/>
                        <a:cs typeface="Arial" pitchFamily="34" charset="0"/>
                      </a:endParaRPr>
                    </a:p>
                  </a:txBody>
                  <a:tcPr anchor="ctr"/>
                </a:tc>
              </a:tr>
              <a:tr h="370840">
                <a:tc>
                  <a:txBody>
                    <a:bodyPr/>
                    <a:lstStyle/>
                    <a:p>
                      <a:r>
                        <a:rPr lang="en-US" sz="1000" dirty="0" smtClean="0">
                          <a:solidFill>
                            <a:schemeClr val="tx1"/>
                          </a:solidFill>
                          <a:latin typeface="Arial" pitchFamily="34" charset="0"/>
                          <a:cs typeface="Arial" pitchFamily="34" charset="0"/>
                        </a:rPr>
                        <a:t>Dep. Ad..</a:t>
                      </a:r>
                    </a:p>
                  </a:txBody>
                  <a:tcPr anchor="ctr"/>
                </a:tc>
                <a:tc>
                  <a:txBody>
                    <a:bodyPr/>
                    <a:lstStyle/>
                    <a:p>
                      <a:pPr algn="ctr"/>
                      <a:r>
                        <a:rPr lang="en-US" sz="1000" dirty="0" smtClean="0">
                          <a:latin typeface="Arial" pitchFamily="34" charset="0"/>
                          <a:cs typeface="Arial" pitchFamily="34" charset="0"/>
                        </a:rPr>
                        <a:t>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10</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10</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15</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5</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7</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10</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10</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5</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8</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5</a:t>
                      </a:r>
                      <a:endParaRPr lang="en-US" sz="1000" dirty="0">
                        <a:latin typeface="Arial" pitchFamily="34" charset="0"/>
                        <a:cs typeface="Arial" pitchFamily="34" charset="0"/>
                      </a:endParaRPr>
                    </a:p>
                  </a:txBody>
                  <a:tcPr anchor="ctr"/>
                </a:tc>
              </a:tr>
              <a:tr h="370840">
                <a:tc>
                  <a:txBody>
                    <a:bodyPr/>
                    <a:lstStyle/>
                    <a:p>
                      <a:r>
                        <a:rPr lang="en-US" sz="1000" dirty="0" smtClean="0">
                          <a:solidFill>
                            <a:schemeClr val="tx1"/>
                          </a:solidFill>
                          <a:latin typeface="Arial" pitchFamily="34" charset="0"/>
                          <a:cs typeface="Arial" pitchFamily="34" charset="0"/>
                        </a:rPr>
                        <a:t>Ongoing</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44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35</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48</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54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54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54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17</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6</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18</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18</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26</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31</a:t>
                      </a:r>
                      <a:endParaRPr lang="en-US" sz="1000" dirty="0">
                        <a:latin typeface="Arial" pitchFamily="34" charset="0"/>
                        <a:cs typeface="Arial" pitchFamily="34" charset="0"/>
                      </a:endParaRPr>
                    </a:p>
                  </a:txBody>
                  <a:tcPr anchor="ctr"/>
                </a:tc>
              </a:tr>
              <a:tr h="370840">
                <a:tc>
                  <a:txBody>
                    <a:bodyPr/>
                    <a:lstStyle/>
                    <a:p>
                      <a:r>
                        <a:rPr lang="en-US" sz="1000" b="1" dirty="0" smtClean="0">
                          <a:solidFill>
                            <a:schemeClr val="tx1"/>
                          </a:solidFill>
                          <a:latin typeface="Arial" pitchFamily="34" charset="0"/>
                          <a:cs typeface="Arial" pitchFamily="34" charset="0"/>
                        </a:rPr>
                        <a:t>Total</a:t>
                      </a:r>
                      <a:endParaRPr lang="en-US" sz="1000" b="1" dirty="0">
                        <a:solidFill>
                          <a:schemeClr val="tx1"/>
                        </a:solidFill>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71</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78</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82</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81</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77</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84</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43</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54</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50</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53</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55</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60</a:t>
                      </a:r>
                      <a:endParaRPr lang="en-US" sz="1000" b="1" dirty="0">
                        <a:latin typeface="Arial" pitchFamily="34" charset="0"/>
                        <a:cs typeface="Arial" pitchFamily="34" charset="0"/>
                      </a:endParaRPr>
                    </a:p>
                  </a:txBody>
                  <a:tcPr anchor="ctr"/>
                </a:tc>
              </a:tr>
              <a:tr h="370840">
                <a:tc>
                  <a:txBody>
                    <a:bodyPr/>
                    <a:lstStyle/>
                    <a:p>
                      <a:r>
                        <a:rPr lang="en-US" sz="1000" b="1" dirty="0" smtClean="0">
                          <a:solidFill>
                            <a:schemeClr val="bg1"/>
                          </a:solidFill>
                          <a:latin typeface="Arial" pitchFamily="34" charset="0"/>
                          <a:cs typeface="Arial" pitchFamily="34" charset="0"/>
                        </a:rPr>
                        <a:t>2016-17</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July</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Aug.</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Sept.</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Oct.</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Nov.</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Dec.</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Jan.</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Feb.</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r>
                        <a:rPr lang="en-US" sz="1200" b="1" dirty="0" smtClean="0">
                          <a:solidFill>
                            <a:schemeClr val="bg1"/>
                          </a:solidFill>
                          <a:latin typeface="Arial" pitchFamily="34" charset="0"/>
                          <a:cs typeface="Arial" pitchFamily="34" charset="0"/>
                        </a:rPr>
                        <a:t>March</a:t>
                      </a:r>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endParaRPr lang="en-US" sz="1200" b="1" dirty="0">
                        <a:solidFill>
                          <a:schemeClr val="bg1"/>
                        </a:solidFill>
                        <a:latin typeface="Arial" pitchFamily="34" charset="0"/>
                        <a:cs typeface="Arial" pitchFamily="34" charset="0"/>
                      </a:endParaRPr>
                    </a:p>
                  </a:txBody>
                  <a:tcPr anchor="ctr">
                    <a:solidFill>
                      <a:schemeClr val="accent1"/>
                    </a:solidFill>
                  </a:tcPr>
                </a:tc>
                <a:tc>
                  <a:txBody>
                    <a:bodyPr/>
                    <a:lstStyle/>
                    <a:p>
                      <a:endParaRPr lang="en-US" sz="1200" b="1" dirty="0">
                        <a:solidFill>
                          <a:schemeClr val="bg1"/>
                        </a:solidFill>
                        <a:latin typeface="Arial" pitchFamily="34" charset="0"/>
                        <a:cs typeface="Arial" pitchFamily="34" charset="0"/>
                      </a:endParaRPr>
                    </a:p>
                  </a:txBody>
                  <a:tcPr anchor="ctr">
                    <a:solidFill>
                      <a:schemeClr val="accent1"/>
                    </a:solidFill>
                  </a:tcPr>
                </a:tc>
              </a:tr>
              <a:tr h="370840">
                <a:tc>
                  <a:txBody>
                    <a:bodyPr/>
                    <a:lstStyle/>
                    <a:p>
                      <a:r>
                        <a:rPr lang="en-US" sz="1000" dirty="0" smtClean="0">
                          <a:latin typeface="Arial" pitchFamily="34" charset="0"/>
                          <a:cs typeface="Arial" pitchFamily="34" charset="0"/>
                        </a:rPr>
                        <a:t>APS</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37</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32</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33</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30</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19</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21</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26</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35</a:t>
                      </a: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r>
              <a:tr h="370840">
                <a:tc>
                  <a:txBody>
                    <a:bodyPr/>
                    <a:lstStyle/>
                    <a:p>
                      <a:r>
                        <a:rPr lang="en-US" sz="1000" dirty="0" smtClean="0">
                          <a:latin typeface="Arial" pitchFamily="34" charset="0"/>
                          <a:cs typeface="Arial" pitchFamily="34" charset="0"/>
                        </a:rPr>
                        <a:t>Dep. Ad.</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13</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8</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10</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6</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4</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11</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9</a:t>
                      </a: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r>
              <a:tr h="370840">
                <a:tc>
                  <a:txBody>
                    <a:bodyPr/>
                    <a:lstStyle/>
                    <a:p>
                      <a:r>
                        <a:rPr lang="en-US" sz="1000" dirty="0" smtClean="0">
                          <a:latin typeface="Arial" pitchFamily="34" charset="0"/>
                          <a:cs typeface="Arial" pitchFamily="34" charset="0"/>
                        </a:rPr>
                        <a:t>Ongoing</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19</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25</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29</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30</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25</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32</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26</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33</a:t>
                      </a:r>
                      <a:endParaRPr lang="en-US" sz="1000" dirty="0">
                        <a:latin typeface="Arial" pitchFamily="34" charset="0"/>
                        <a:cs typeface="Arial" pitchFamily="34" charset="0"/>
                      </a:endParaRPr>
                    </a:p>
                  </a:txBody>
                  <a:tcPr anchor="ctr"/>
                </a:tc>
                <a:tc>
                  <a:txBody>
                    <a:bodyPr/>
                    <a:lstStyle/>
                    <a:p>
                      <a:pPr algn="ctr"/>
                      <a:r>
                        <a:rPr lang="en-US" sz="1000" dirty="0" smtClean="0">
                          <a:latin typeface="Arial" pitchFamily="34" charset="0"/>
                          <a:cs typeface="Arial" pitchFamily="34" charset="0"/>
                        </a:rPr>
                        <a:t>20</a:t>
                      </a: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r>
              <a:tr h="370840">
                <a:tc>
                  <a:txBody>
                    <a:bodyPr/>
                    <a:lstStyle/>
                    <a:p>
                      <a:r>
                        <a:rPr lang="en-US" sz="1000" b="1" dirty="0" smtClean="0">
                          <a:latin typeface="Arial" pitchFamily="34" charset="0"/>
                          <a:cs typeface="Arial" pitchFamily="34" charset="0"/>
                        </a:rPr>
                        <a:t>Total</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47</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75</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69</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73</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59</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57</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51</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70</a:t>
                      </a:r>
                      <a:endParaRPr lang="en-US" sz="1000" b="1" dirty="0">
                        <a:latin typeface="Arial" pitchFamily="34" charset="0"/>
                        <a:cs typeface="Arial" pitchFamily="34" charset="0"/>
                      </a:endParaRPr>
                    </a:p>
                  </a:txBody>
                  <a:tcPr anchor="ctr"/>
                </a:tc>
                <a:tc>
                  <a:txBody>
                    <a:bodyPr/>
                    <a:lstStyle/>
                    <a:p>
                      <a:pPr algn="ctr"/>
                      <a:r>
                        <a:rPr lang="en-US" sz="1000" b="1" dirty="0" smtClean="0">
                          <a:latin typeface="Arial" pitchFamily="34" charset="0"/>
                          <a:cs typeface="Arial" pitchFamily="34" charset="0"/>
                        </a:rPr>
                        <a:t>64</a:t>
                      </a:r>
                      <a:endParaRPr lang="en-US" sz="1000" b="1"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c>
                  <a:txBody>
                    <a:bodyPr/>
                    <a:lstStyle/>
                    <a:p>
                      <a:pPr algn="ctr"/>
                      <a:endParaRPr lang="en-US" sz="10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Partner Agencies</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p:txBody>
          <a:bodyPr>
            <a:normAutofit fontScale="85000" lnSpcReduction="20000"/>
          </a:bodyPr>
          <a:lstStyle/>
          <a:p>
            <a:pPr>
              <a:buNone/>
            </a:pPr>
            <a:r>
              <a:rPr lang="en-US" sz="2800" dirty="0" smtClean="0">
                <a:latin typeface="Arial" pitchFamily="34" charset="0"/>
                <a:cs typeface="Arial" pitchFamily="34" charset="0"/>
              </a:rPr>
              <a:t>Following is a list of some agencies we collaborate with in</a:t>
            </a:r>
          </a:p>
          <a:p>
            <a:pPr>
              <a:buNone/>
            </a:pPr>
            <a:r>
              <a:rPr lang="en-US" sz="2800" dirty="0" smtClean="0">
                <a:latin typeface="Arial" pitchFamily="34" charset="0"/>
                <a:cs typeface="Arial" pitchFamily="34" charset="0"/>
              </a:rPr>
              <a:t>order to provide services to our APS clients:</a:t>
            </a:r>
          </a:p>
          <a:p>
            <a:pPr>
              <a:buFont typeface="Wingdings" pitchFamily="2" charset="2"/>
              <a:buChar char="Ø"/>
            </a:pPr>
            <a:r>
              <a:rPr lang="en-US" sz="2200" dirty="0" smtClean="0">
                <a:latin typeface="Arial" pitchFamily="34" charset="0"/>
                <a:cs typeface="Arial" pitchFamily="34" charset="0"/>
              </a:rPr>
              <a:t>Siskiyou Home Health Services</a:t>
            </a:r>
          </a:p>
          <a:p>
            <a:pPr>
              <a:buFont typeface="Wingdings" pitchFamily="2" charset="2"/>
              <a:buChar char="Ø"/>
            </a:pPr>
            <a:r>
              <a:rPr lang="en-US" sz="2200" dirty="0" smtClean="0">
                <a:latin typeface="Arial" pitchFamily="34" charset="0"/>
                <a:cs typeface="Arial" pitchFamily="34" charset="0"/>
              </a:rPr>
              <a:t>Meals on Wheels</a:t>
            </a:r>
          </a:p>
          <a:p>
            <a:pPr>
              <a:buFont typeface="Wingdings" pitchFamily="2" charset="2"/>
              <a:buChar char="Ø"/>
            </a:pPr>
            <a:r>
              <a:rPr lang="en-US" sz="2200" dirty="0" smtClean="0">
                <a:latin typeface="Arial" pitchFamily="34" charset="0"/>
                <a:cs typeface="Arial" pitchFamily="34" charset="0"/>
              </a:rPr>
              <a:t>Golden Umbrella</a:t>
            </a:r>
          </a:p>
          <a:p>
            <a:pPr>
              <a:buFont typeface="Wingdings" pitchFamily="2" charset="2"/>
              <a:buChar char="Ø"/>
            </a:pPr>
            <a:r>
              <a:rPr lang="en-US" sz="2200" dirty="0" smtClean="0">
                <a:latin typeface="Arial" pitchFamily="34" charset="0"/>
                <a:cs typeface="Arial" pitchFamily="34" charset="0"/>
              </a:rPr>
              <a:t>Behavioral Health Services</a:t>
            </a:r>
          </a:p>
          <a:p>
            <a:pPr>
              <a:buFont typeface="Wingdings" pitchFamily="2" charset="2"/>
              <a:buChar char="Ø"/>
            </a:pPr>
            <a:r>
              <a:rPr lang="en-US" sz="2200" dirty="0" smtClean="0">
                <a:latin typeface="Arial" pitchFamily="34" charset="0"/>
                <a:cs typeface="Arial" pitchFamily="34" charset="0"/>
              </a:rPr>
              <a:t>In-Home Supportive Services</a:t>
            </a:r>
          </a:p>
          <a:p>
            <a:pPr>
              <a:buFont typeface="Wingdings" pitchFamily="2" charset="2"/>
              <a:buChar char="Ø"/>
            </a:pPr>
            <a:r>
              <a:rPr lang="en-US" sz="2200" dirty="0" smtClean="0">
                <a:latin typeface="Arial" pitchFamily="34" charset="0"/>
                <a:cs typeface="Arial" pitchFamily="34" charset="0"/>
              </a:rPr>
              <a:t>Great Northern Corporation</a:t>
            </a:r>
          </a:p>
          <a:p>
            <a:pPr>
              <a:buFont typeface="Wingdings" pitchFamily="2" charset="2"/>
              <a:buChar char="Ø"/>
            </a:pPr>
            <a:r>
              <a:rPr lang="en-US" sz="2200" dirty="0" smtClean="0">
                <a:latin typeface="Arial" pitchFamily="34" charset="0"/>
                <a:cs typeface="Arial" pitchFamily="34" charset="0"/>
              </a:rPr>
              <a:t>Local Law Enforcement Agencies</a:t>
            </a:r>
          </a:p>
          <a:p>
            <a:pPr>
              <a:buFont typeface="Wingdings" pitchFamily="2" charset="2"/>
              <a:buChar char="Ø"/>
            </a:pPr>
            <a:r>
              <a:rPr lang="en-US" sz="2200" dirty="0" smtClean="0">
                <a:latin typeface="Arial" pitchFamily="34" charset="0"/>
                <a:cs typeface="Arial" pitchFamily="34" charset="0"/>
              </a:rPr>
              <a:t>Public Health</a:t>
            </a:r>
          </a:p>
          <a:p>
            <a:pPr>
              <a:buFont typeface="Wingdings" pitchFamily="2" charset="2"/>
              <a:buChar char="Ø"/>
            </a:pPr>
            <a:r>
              <a:rPr lang="en-US" sz="2200" dirty="0" smtClean="0">
                <a:latin typeface="Arial" pitchFamily="34" charset="0"/>
                <a:cs typeface="Arial" pitchFamily="34" charset="0"/>
              </a:rPr>
              <a:t>Veteran’s Services</a:t>
            </a:r>
          </a:p>
          <a:p>
            <a:pPr>
              <a:buFont typeface="Wingdings" pitchFamily="2" charset="2"/>
              <a:buChar char="Ø"/>
            </a:pPr>
            <a:r>
              <a:rPr lang="en-US" sz="2200" dirty="0" smtClean="0">
                <a:latin typeface="Arial" pitchFamily="34" charset="0"/>
                <a:cs typeface="Arial" pitchFamily="34" charset="0"/>
              </a:rPr>
              <a:t>Social Security</a:t>
            </a:r>
          </a:p>
          <a:p>
            <a:pPr>
              <a:buFont typeface="Wingdings" pitchFamily="2" charset="2"/>
              <a:buChar char="Ø"/>
            </a:pPr>
            <a:r>
              <a:rPr lang="en-US" sz="2200" dirty="0" smtClean="0">
                <a:latin typeface="Arial" pitchFamily="34" charset="0"/>
                <a:cs typeface="Arial" pitchFamily="34" charset="0"/>
              </a:rPr>
              <a:t>Domestic Violence</a:t>
            </a:r>
          </a:p>
          <a:p>
            <a:pPr>
              <a:buFont typeface="Wingdings" pitchFamily="2" charset="2"/>
              <a:buChar char="Ø"/>
            </a:pPr>
            <a:r>
              <a:rPr lang="en-US" sz="2200" dirty="0" smtClean="0">
                <a:latin typeface="Arial" pitchFamily="34" charset="0"/>
                <a:cs typeface="Arial" pitchFamily="34" charset="0"/>
              </a:rPr>
              <a:t>Far Northern Regional Center</a:t>
            </a:r>
          </a:p>
          <a:p>
            <a:pPr>
              <a:buFont typeface="Wingdings" pitchFamily="2" charset="2"/>
              <a:buChar char="Ø"/>
            </a:pPr>
            <a:r>
              <a:rPr lang="en-US" sz="2200" dirty="0" smtClean="0">
                <a:latin typeface="Arial" pitchFamily="34" charset="0"/>
                <a:cs typeface="Arial" pitchFamily="34" charset="0"/>
              </a:rPr>
              <a:t>Victim Witness Services</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Multidisciplinary Teams</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p:txBody>
          <a:bodyPr>
            <a:normAutofit fontScale="62500" lnSpcReduction="20000"/>
          </a:bodyPr>
          <a:lstStyle/>
          <a:p>
            <a:pPr>
              <a:buNone/>
            </a:pPr>
            <a:r>
              <a:rPr lang="en-US" sz="3800" b="1" dirty="0" smtClean="0">
                <a:latin typeface="Arial" pitchFamily="34" charset="0"/>
                <a:cs typeface="Arial" pitchFamily="34" charset="0"/>
              </a:rPr>
              <a:t>MDT Definition</a:t>
            </a:r>
          </a:p>
          <a:p>
            <a:pPr>
              <a:buFont typeface="Wingdings" pitchFamily="2" charset="2"/>
              <a:buChar char="Ø"/>
            </a:pPr>
            <a:r>
              <a:rPr lang="en-US" sz="3200" i="1" dirty="0" smtClean="0">
                <a:latin typeface="Arial" pitchFamily="34" charset="0"/>
                <a:cs typeface="Arial" pitchFamily="34" charset="0"/>
              </a:rPr>
              <a:t>Each county shall designate an adult protective services agency to establish and maintain multidisciplinary teams (MDT) including, but not limited to APS staff, law enforcement, home health agencies, hospitals, the public guardian, private community service agencies, public health agencies, and mental health agencies for the purpose of providing interagency treatment strategies</a:t>
            </a:r>
            <a:r>
              <a:rPr lang="en-US" sz="3200" dirty="0" smtClean="0">
                <a:latin typeface="Arial" pitchFamily="34" charset="0"/>
                <a:cs typeface="Arial" pitchFamily="34" charset="0"/>
              </a:rPr>
              <a:t> (W&amp;I code 15763 (f) ).   </a:t>
            </a:r>
            <a:r>
              <a:rPr lang="en-US" sz="3200" i="1" dirty="0" smtClean="0">
                <a:latin typeface="Arial" pitchFamily="34" charset="0"/>
                <a:cs typeface="Arial" pitchFamily="34" charset="0"/>
              </a:rPr>
              <a:t>A multi-disciplinary team is defined as any team of two or more persons who are trained in the prevention, identification, and treatment of abuse of elderly or dependent persons and who are qualified to provide a broad range of services related to abuse of elderly or dependent persons</a:t>
            </a:r>
            <a:r>
              <a:rPr lang="en-US" sz="3200" dirty="0" smtClean="0">
                <a:latin typeface="Arial" pitchFamily="34" charset="0"/>
                <a:cs typeface="Arial" pitchFamily="34" charset="0"/>
              </a:rPr>
              <a:t> (W&amp;I code 15610.55 (a) ). </a:t>
            </a:r>
            <a:r>
              <a:rPr lang="en-US" sz="3200" i="1" dirty="0" smtClean="0">
                <a:latin typeface="Arial" pitchFamily="34" charset="0"/>
                <a:cs typeface="Arial" pitchFamily="34" charset="0"/>
              </a:rPr>
              <a:t>In addition to developing interagency treatment strategies, the purpose of the MDT is to ensure coordination with existing community resources, to ensure maximum access on behalf of elders and dependent adults, and to avoid duplication of efforts</a:t>
            </a:r>
            <a:r>
              <a:rPr lang="en-US" sz="3200" dirty="0" smtClean="0">
                <a:latin typeface="Arial" pitchFamily="34" charset="0"/>
                <a:cs typeface="Arial" pitchFamily="34" charset="0"/>
              </a:rPr>
              <a:t> (W&amp;I code 15763[3]).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MDT Goal</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p:txBody>
          <a:bodyPr>
            <a:normAutofit lnSpcReduction="10000"/>
          </a:bodyPr>
          <a:lstStyle/>
          <a:p>
            <a:pPr>
              <a:buNone/>
            </a:pPr>
            <a:r>
              <a:rPr lang="en-US" sz="2400" dirty="0" smtClean="0">
                <a:latin typeface="Arial" pitchFamily="34" charset="0"/>
                <a:cs typeface="Arial" pitchFamily="34" charset="0"/>
              </a:rPr>
              <a:t>	</a:t>
            </a:r>
            <a:r>
              <a:rPr lang="en-US" sz="2800" dirty="0" smtClean="0">
                <a:latin typeface="Arial" pitchFamily="34" charset="0"/>
                <a:cs typeface="Arial" pitchFamily="34" charset="0"/>
              </a:rPr>
              <a:t>The goal of the MDT is to discuss difficult cases so agencies can better coordinate service delivery and use the expertise of the various agencies to develop solutions. Staffing is structured to encourage input from various disciplines/professional roles in order for optimal solutions/interventions to be developed. These are specific situations and/or individuals that adult service providers are accustomed to encountering or are likely to encounter in their various professional roles.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MDT Core Team</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04800" y="2057400"/>
            <a:ext cx="8503920" cy="4114800"/>
          </a:xfrm>
        </p:spPr>
        <p:txBody>
          <a:bodyPr>
            <a:normAutofit lnSpcReduction="10000"/>
          </a:bodyPr>
          <a:lstStyle/>
          <a:p>
            <a:pPr marL="0" indent="0" algn="ctr">
              <a:buNone/>
            </a:pPr>
            <a:r>
              <a:rPr lang="en-US" sz="3200" dirty="0" smtClean="0">
                <a:latin typeface="Arial" pitchFamily="34" charset="0"/>
                <a:cs typeface="Arial" pitchFamily="34" charset="0"/>
              </a:rPr>
              <a:t>For the MDT to be successful in meeting the goal of interagency cooperation and contribution, </a:t>
            </a:r>
          </a:p>
          <a:p>
            <a:pPr marL="0" indent="0" algn="ctr">
              <a:buNone/>
            </a:pPr>
            <a:r>
              <a:rPr lang="en-US" sz="3200" dirty="0" smtClean="0">
                <a:latin typeface="Arial" pitchFamily="34" charset="0"/>
                <a:cs typeface="Arial" pitchFamily="34" charset="0"/>
              </a:rPr>
              <a:t>it is important that the team membership reflect the various agencies or disciplines that deal with dependent adult and elder abuse and neglect.</a:t>
            </a:r>
          </a:p>
          <a:p>
            <a:pPr algn="ctr">
              <a:buNone/>
            </a:pPr>
            <a:r>
              <a:rPr lang="en-US" sz="3200" dirty="0" smtClean="0">
                <a:latin typeface="Arial" pitchFamily="34" charset="0"/>
                <a:cs typeface="Arial" pitchFamily="34" charset="0"/>
              </a:rPr>
              <a:t> </a:t>
            </a:r>
          </a:p>
          <a:p>
            <a:pPr>
              <a:buNone/>
            </a:pPr>
            <a:endParaRPr lang="en-US" sz="2800" dirty="0" smtClean="0">
              <a:latin typeface="Arial" pitchFamily="34" charset="0"/>
              <a:cs typeface="Arial" pitchFamily="34" charset="0"/>
            </a:endParaRPr>
          </a:p>
          <a:p>
            <a:pPr>
              <a:buNone/>
            </a:pP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534400" cy="758952"/>
          </a:xfrm>
        </p:spPr>
        <p:txBody>
          <a:bodyPr>
            <a:noAutofit/>
          </a:bodyPr>
          <a:lstStyle/>
          <a:p>
            <a:r>
              <a:rPr lang="en-US" sz="3200" dirty="0" smtClean="0">
                <a:solidFill>
                  <a:schemeClr val="accent3">
                    <a:lumMod val="75000"/>
                  </a:schemeClr>
                </a:solidFill>
                <a:latin typeface="Arial Black" pitchFamily="34" charset="0"/>
                <a:cs typeface="Arial" pitchFamily="34" charset="0"/>
              </a:rPr>
              <a:t>What is Adult Protective Services</a:t>
            </a:r>
            <a:endParaRPr lang="en-US" sz="3200" dirty="0">
              <a:solidFill>
                <a:schemeClr val="accent3">
                  <a:lumMod val="75000"/>
                </a:schemeClr>
              </a:solidFill>
              <a:latin typeface="Arial Black" pitchFamily="34" charset="0"/>
              <a:cs typeface="Arial" pitchFamily="34" charset="0"/>
            </a:endParaRPr>
          </a:p>
        </p:txBody>
      </p:sp>
      <p:sp>
        <p:nvSpPr>
          <p:cNvPr id="2" name="Subtitle 1"/>
          <p:cNvSpPr>
            <a:spLocks noGrp="1"/>
          </p:cNvSpPr>
          <p:nvPr>
            <p:ph sz="quarter" idx="1"/>
          </p:nvPr>
        </p:nvSpPr>
        <p:spPr>
          <a:xfrm>
            <a:off x="304800" y="1905000"/>
            <a:ext cx="8503920" cy="4572000"/>
          </a:xfrm>
        </p:spPr>
        <p:txBody>
          <a:bodyPr>
            <a:normAutofit/>
          </a:bodyPr>
          <a:lstStyle/>
          <a:p>
            <a:pPr eaLnBrk="0" hangingPunct="0">
              <a:lnSpc>
                <a:spcPct val="90000"/>
              </a:lnSpc>
              <a:spcBef>
                <a:spcPct val="0"/>
              </a:spcBef>
              <a:buNone/>
            </a:pPr>
            <a:endParaRPr lang="en-US" sz="2800" dirty="0" smtClean="0">
              <a:latin typeface="Arial" pitchFamily="34" charset="0"/>
              <a:cs typeface="Arial" pitchFamily="34" charset="0"/>
            </a:endParaRPr>
          </a:p>
          <a:p>
            <a:pPr eaLnBrk="0" hangingPunct="0">
              <a:lnSpc>
                <a:spcPct val="90000"/>
              </a:lnSpc>
              <a:spcBef>
                <a:spcPct val="0"/>
              </a:spcBef>
              <a:buFont typeface="Wingdings" pitchFamily="2" charset="2"/>
              <a:buChar char="Ø"/>
            </a:pPr>
            <a:r>
              <a:rPr lang="en-US" sz="2800" b="0" cap="none" dirty="0" smtClean="0">
                <a:latin typeface="Arial" pitchFamily="34" charset="0"/>
                <a:cs typeface="Arial" pitchFamily="34" charset="0"/>
              </a:rPr>
              <a:t>APS is </a:t>
            </a:r>
            <a:r>
              <a:rPr lang="en-US" sz="2800" b="1" u="sng" cap="none" dirty="0" smtClean="0">
                <a:latin typeface="Arial" pitchFamily="34" charset="0"/>
                <a:cs typeface="Arial" pitchFamily="34" charset="0"/>
              </a:rPr>
              <a:t>mandated</a:t>
            </a:r>
            <a:r>
              <a:rPr lang="en-US" sz="2800" b="0" cap="none" dirty="0" smtClean="0">
                <a:latin typeface="Arial" pitchFamily="34" charset="0"/>
                <a:cs typeface="Arial" pitchFamily="34" charset="0"/>
              </a:rPr>
              <a:t> by law to investigate reports of</a:t>
            </a:r>
          </a:p>
          <a:p>
            <a:pPr eaLnBrk="0" hangingPunct="0">
              <a:lnSpc>
                <a:spcPct val="90000"/>
              </a:lnSpc>
              <a:spcBef>
                <a:spcPct val="0"/>
              </a:spcBef>
              <a:buNone/>
            </a:pPr>
            <a:r>
              <a:rPr lang="en-US" sz="2800" b="0" cap="none" dirty="0" smtClean="0">
                <a:latin typeface="Arial" pitchFamily="34" charset="0"/>
                <a:cs typeface="Arial" pitchFamily="34" charset="0"/>
              </a:rPr>
              <a:t>	abuse/neglect, make contact with the alleged victim, offer services and intervene when appropriate and necessary.</a:t>
            </a:r>
          </a:p>
          <a:p>
            <a:pPr algn="l" eaLnBrk="0" hangingPunct="0">
              <a:lnSpc>
                <a:spcPct val="90000"/>
              </a:lnSpc>
              <a:spcBef>
                <a:spcPct val="0"/>
              </a:spcBef>
              <a:buNone/>
            </a:pPr>
            <a:endParaRPr lang="en-US" sz="2400" b="0" cap="none" dirty="0" smtClean="0">
              <a:latin typeface="Arial" pitchFamily="34" charset="0"/>
              <a:cs typeface="Arial" pitchFamily="34" charset="0"/>
            </a:endParaRPr>
          </a:p>
          <a:p>
            <a:pPr eaLnBrk="0" hangingPunct="0">
              <a:lnSpc>
                <a:spcPct val="90000"/>
              </a:lnSpc>
              <a:spcBef>
                <a:spcPct val="0"/>
              </a:spcBef>
              <a:buFont typeface="Wingdings" pitchFamily="2" charset="2"/>
              <a:buChar char="Ø"/>
            </a:pPr>
            <a:r>
              <a:rPr lang="en-US" sz="2800" dirty="0" smtClean="0">
                <a:latin typeface="Arial" pitchFamily="34" charset="0"/>
                <a:cs typeface="Arial" pitchFamily="34" charset="0"/>
              </a:rPr>
              <a:t>Every action taken by APS must balance the duty to protect the safety of the vulnerable adult with the adult’s right to self-determination.</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MDT Core Team Cont.</a:t>
            </a:r>
            <a:endParaRPr lang="en-US" sz="3200" dirty="0"/>
          </a:p>
        </p:txBody>
      </p:sp>
      <p:sp>
        <p:nvSpPr>
          <p:cNvPr id="3" name="Content Placeholder 2"/>
          <p:cNvSpPr>
            <a:spLocks noGrp="1"/>
          </p:cNvSpPr>
          <p:nvPr>
            <p:ph sz="half" idx="1"/>
          </p:nvPr>
        </p:nvSpPr>
        <p:spPr>
          <a:xfrm>
            <a:off x="301752" y="1371600"/>
            <a:ext cx="4038600" cy="4419600"/>
          </a:xfrm>
        </p:spPr>
        <p:txBody>
          <a:bodyPr>
            <a:normAutofit fontScale="62500" lnSpcReduction="20000"/>
          </a:bodyPr>
          <a:lstStyle/>
          <a:p>
            <a:pPr>
              <a:buFont typeface="Wingdings" pitchFamily="2" charset="2"/>
              <a:buChar char="Ø"/>
            </a:pPr>
            <a:r>
              <a:rPr lang="en-US" sz="3200" b="1" u="sng" dirty="0" smtClean="0">
                <a:latin typeface="Arial" pitchFamily="34" charset="0"/>
                <a:cs typeface="Arial" pitchFamily="34" charset="0"/>
              </a:rPr>
              <a:t>General Membership includes but is not limited to:</a:t>
            </a:r>
            <a:endParaRPr lang="en-US" sz="3200" dirty="0" smtClean="0">
              <a:latin typeface="Arial" pitchFamily="34" charset="0"/>
              <a:cs typeface="Arial" pitchFamily="34" charset="0"/>
            </a:endParaRPr>
          </a:p>
          <a:p>
            <a:r>
              <a:rPr lang="en-US" sz="2800" dirty="0" smtClean="0">
                <a:latin typeface="Arial" pitchFamily="34" charset="0"/>
                <a:cs typeface="Arial" pitchFamily="34" charset="0"/>
              </a:rPr>
              <a:t>Adult Protective Services/In-Home Supportive Services</a:t>
            </a:r>
          </a:p>
          <a:p>
            <a:r>
              <a:rPr lang="en-US" sz="2800" dirty="0" smtClean="0">
                <a:latin typeface="Arial" pitchFamily="34" charset="0"/>
                <a:cs typeface="Arial" pitchFamily="34" charset="0"/>
              </a:rPr>
              <a:t>County Public Guardian</a:t>
            </a:r>
          </a:p>
          <a:p>
            <a:r>
              <a:rPr lang="en-US" sz="2800" dirty="0" smtClean="0">
                <a:latin typeface="Arial" pitchFamily="34" charset="0"/>
                <a:cs typeface="Arial" pitchFamily="34" charset="0"/>
              </a:rPr>
              <a:t>Public Health</a:t>
            </a:r>
          </a:p>
          <a:p>
            <a:r>
              <a:rPr lang="en-US" sz="2800" dirty="0" smtClean="0">
                <a:latin typeface="Arial" pitchFamily="34" charset="0"/>
                <a:cs typeface="Arial" pitchFamily="34" charset="0"/>
              </a:rPr>
              <a:t>Behavioral Health</a:t>
            </a:r>
          </a:p>
          <a:p>
            <a:r>
              <a:rPr lang="en-US" sz="2800" dirty="0" smtClean="0">
                <a:latin typeface="Arial" pitchFamily="34" charset="0"/>
                <a:cs typeface="Arial" pitchFamily="34" charset="0"/>
              </a:rPr>
              <a:t>District Attorney’s Office </a:t>
            </a:r>
          </a:p>
          <a:p>
            <a:r>
              <a:rPr lang="en-US" sz="2800" dirty="0" smtClean="0">
                <a:latin typeface="Arial" pitchFamily="34" charset="0"/>
                <a:cs typeface="Arial" pitchFamily="34" charset="0"/>
              </a:rPr>
              <a:t>Law Enforcement</a:t>
            </a:r>
          </a:p>
          <a:p>
            <a:r>
              <a:rPr lang="en-US" sz="2800" dirty="0" smtClean="0">
                <a:latin typeface="Arial" pitchFamily="34" charset="0"/>
                <a:cs typeface="Arial" pitchFamily="34" charset="0"/>
              </a:rPr>
              <a:t>Local Area Hospitals</a:t>
            </a:r>
          </a:p>
          <a:p>
            <a:r>
              <a:rPr lang="en-US" sz="2800" dirty="0" smtClean="0">
                <a:latin typeface="Arial" pitchFamily="34" charset="0"/>
                <a:cs typeface="Arial" pitchFamily="34" charset="0"/>
              </a:rPr>
              <a:t>Home Health Care Agencies</a:t>
            </a:r>
          </a:p>
          <a:p>
            <a:r>
              <a:rPr lang="en-US" sz="2800" dirty="0" smtClean="0">
                <a:latin typeface="Arial" pitchFamily="34" charset="0"/>
                <a:cs typeface="Arial" pitchFamily="34" charset="0"/>
              </a:rPr>
              <a:t>Adult Day Health Care Providers</a:t>
            </a:r>
          </a:p>
          <a:p>
            <a:r>
              <a:rPr lang="en-US" sz="2800" dirty="0" smtClean="0">
                <a:latin typeface="Arial" pitchFamily="34" charset="0"/>
                <a:cs typeface="Arial" pitchFamily="34" charset="0"/>
              </a:rPr>
              <a:t>Legal Services</a:t>
            </a:r>
          </a:p>
          <a:p>
            <a:r>
              <a:rPr lang="en-US" sz="2800" dirty="0" smtClean="0">
                <a:latin typeface="Arial" pitchFamily="34" charset="0"/>
                <a:cs typeface="Arial" pitchFamily="34" charset="0"/>
              </a:rPr>
              <a:t>Gerontologists</a:t>
            </a:r>
          </a:p>
          <a:p>
            <a:r>
              <a:rPr lang="en-US" sz="2800" dirty="0" smtClean="0">
                <a:latin typeface="Arial" pitchFamily="34" charset="0"/>
                <a:cs typeface="Arial" pitchFamily="34" charset="0"/>
              </a:rPr>
              <a:t>Area Agency on Aging</a:t>
            </a: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800600" y="1371600"/>
            <a:ext cx="4038600" cy="3962400"/>
          </a:xfrm>
        </p:spPr>
        <p:txBody>
          <a:bodyPr>
            <a:normAutofit fontScale="62500" lnSpcReduction="20000"/>
          </a:bodyPr>
          <a:lstStyle/>
          <a:p>
            <a:pPr>
              <a:buFont typeface="Wingdings" pitchFamily="2" charset="2"/>
              <a:buChar char="Ø"/>
            </a:pPr>
            <a:r>
              <a:rPr lang="en-US" sz="3200" b="1" u="sng" dirty="0" smtClean="0">
                <a:latin typeface="Arial" pitchFamily="34" charset="0"/>
                <a:cs typeface="Arial" pitchFamily="34" charset="0"/>
              </a:rPr>
              <a:t>Additional Team Membership includes but is not limited to:</a:t>
            </a:r>
            <a:endParaRPr lang="en-US" sz="3200" dirty="0" smtClean="0">
              <a:latin typeface="Arial" pitchFamily="34" charset="0"/>
              <a:cs typeface="Arial" pitchFamily="34" charset="0"/>
            </a:endParaRPr>
          </a:p>
          <a:p>
            <a:r>
              <a:rPr lang="en-US" sz="2800" dirty="0" smtClean="0">
                <a:latin typeface="Arial" pitchFamily="34" charset="0"/>
                <a:cs typeface="Arial" pitchFamily="34" charset="0"/>
              </a:rPr>
              <a:t>Victim Witness</a:t>
            </a:r>
          </a:p>
          <a:p>
            <a:r>
              <a:rPr lang="en-US" sz="2800" dirty="0" smtClean="0">
                <a:latin typeface="Arial" pitchFamily="34" charset="0"/>
                <a:cs typeface="Arial" pitchFamily="34" charset="0"/>
              </a:rPr>
              <a:t>Long Term Care Facilities</a:t>
            </a:r>
          </a:p>
          <a:p>
            <a:r>
              <a:rPr lang="en-US" sz="2800" dirty="0" smtClean="0">
                <a:latin typeface="Arial" pitchFamily="34" charset="0"/>
                <a:cs typeface="Arial" pitchFamily="34" charset="0"/>
              </a:rPr>
              <a:t>Long Term Care Ombudsman</a:t>
            </a:r>
          </a:p>
          <a:p>
            <a:r>
              <a:rPr lang="en-US" sz="2800" dirty="0" smtClean="0">
                <a:latin typeface="Arial" pitchFamily="34" charset="0"/>
                <a:cs typeface="Arial" pitchFamily="34" charset="0"/>
              </a:rPr>
              <a:t>Far Northern Regional Center</a:t>
            </a:r>
          </a:p>
          <a:p>
            <a:r>
              <a:rPr lang="en-US" sz="2800" dirty="0" smtClean="0">
                <a:latin typeface="Arial" pitchFamily="34" charset="0"/>
                <a:cs typeface="Arial" pitchFamily="34" charset="0"/>
              </a:rPr>
              <a:t>Private conservators</a:t>
            </a:r>
          </a:p>
          <a:p>
            <a:r>
              <a:rPr lang="en-US" sz="2800" dirty="0" smtClean="0">
                <a:latin typeface="Arial" pitchFamily="34" charset="0"/>
                <a:cs typeface="Arial" pitchFamily="34" charset="0"/>
              </a:rPr>
              <a:t>California State Department of Health Care Licensing</a:t>
            </a:r>
          </a:p>
          <a:p>
            <a:r>
              <a:rPr lang="en-US" sz="2800" dirty="0" smtClean="0">
                <a:latin typeface="Arial" pitchFamily="34" charset="0"/>
                <a:cs typeface="Arial" pitchFamily="34" charset="0"/>
              </a:rPr>
              <a:t>Social Security</a:t>
            </a:r>
          </a:p>
          <a:p>
            <a:r>
              <a:rPr lang="en-US" sz="2800" dirty="0" smtClean="0">
                <a:latin typeface="Arial" pitchFamily="34" charset="0"/>
                <a:cs typeface="Arial" pitchFamily="34" charset="0"/>
              </a:rPr>
              <a:t>Veteran’s Services</a:t>
            </a:r>
          </a:p>
          <a:p>
            <a:r>
              <a:rPr lang="en-US" sz="2800" dirty="0" smtClean="0">
                <a:latin typeface="Arial" pitchFamily="34" charset="0"/>
                <a:cs typeface="Arial" pitchFamily="34" charset="0"/>
              </a:rPr>
              <a:t>Hospice Agencies</a:t>
            </a:r>
          </a:p>
          <a:p>
            <a:r>
              <a:rPr lang="en-US" sz="2800" dirty="0" smtClean="0">
                <a:latin typeface="Arial" pitchFamily="34" charset="0"/>
                <a:cs typeface="Arial" pitchFamily="34" charset="0"/>
              </a:rPr>
              <a:t>Domestic Violence</a:t>
            </a:r>
          </a:p>
          <a:p>
            <a:endParaRPr lang="en-US" dirty="0"/>
          </a:p>
        </p:txBody>
      </p:sp>
      <p:sp>
        <p:nvSpPr>
          <p:cNvPr id="5" name="TextBox 4"/>
          <p:cNvSpPr txBox="1"/>
          <p:nvPr/>
        </p:nvSpPr>
        <p:spPr>
          <a:xfrm>
            <a:off x="914400" y="5601768"/>
            <a:ext cx="8001000" cy="646331"/>
          </a:xfrm>
          <a:prstGeom prst="rect">
            <a:avLst/>
          </a:prstGeom>
          <a:noFill/>
        </p:spPr>
        <p:txBody>
          <a:bodyPr wrap="square" rtlCol="0">
            <a:spAutoFit/>
          </a:bodyPr>
          <a:lstStyle/>
          <a:p>
            <a:pPr>
              <a:buClr>
                <a:schemeClr val="accent1"/>
              </a:buClr>
              <a:buFont typeface="Wingdings" pitchFamily="2" charset="2"/>
              <a:buChar char="Ø"/>
            </a:pPr>
            <a:r>
              <a:rPr lang="en-US" dirty="0" smtClean="0">
                <a:solidFill>
                  <a:schemeClr val="accent1">
                    <a:lumMod val="75000"/>
                  </a:schemeClr>
                </a:solidFill>
                <a:latin typeface="Arial" pitchFamily="34" charset="0"/>
                <a:cs typeface="Arial" pitchFamily="34" charset="0"/>
              </a:rPr>
              <a:t>An individual MDT may include only a small subset of the core team.</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34400" cy="758952"/>
          </a:xfrm>
        </p:spPr>
        <p:txBody>
          <a:bodyPr>
            <a:noAutofit/>
          </a:bodyPr>
          <a:lstStyle/>
          <a:p>
            <a:r>
              <a:rPr lang="en-US" sz="3200" b="1" cap="small" dirty="0" smtClean="0">
                <a:latin typeface="Arial Black" pitchFamily="34" charset="0"/>
              </a:rPr>
              <a:t>Expectations of Team Members</a:t>
            </a:r>
            <a:r>
              <a:rPr lang="en-US" sz="3200" dirty="0" smtClean="0">
                <a:latin typeface="Arial Black" pitchFamily="34" charset="0"/>
              </a:rPr>
              <a:t/>
            </a:r>
            <a:br>
              <a:rPr lang="en-US" sz="3200" dirty="0" smtClean="0">
                <a:latin typeface="Arial Black" pitchFamily="34" charset="0"/>
              </a:rPr>
            </a:br>
            <a:endParaRPr lang="en-US" sz="3200" dirty="0">
              <a:latin typeface="Arial Black" pitchFamily="34" charset="0"/>
            </a:endParaRPr>
          </a:p>
        </p:txBody>
      </p:sp>
      <p:sp>
        <p:nvSpPr>
          <p:cNvPr id="3" name="Content Placeholder 2"/>
          <p:cNvSpPr>
            <a:spLocks noGrp="1"/>
          </p:cNvSpPr>
          <p:nvPr>
            <p:ph sz="quarter" idx="1"/>
          </p:nvPr>
        </p:nvSpPr>
        <p:spPr>
          <a:xfrm>
            <a:off x="304800" y="1447800"/>
            <a:ext cx="8503920" cy="4572000"/>
          </a:xfrm>
        </p:spPr>
        <p:txBody>
          <a:bodyPr>
            <a:noAutofit/>
          </a:bodyPr>
          <a:lstStyle/>
          <a:p>
            <a:pPr lvl="0">
              <a:buFont typeface="Wingdings" pitchFamily="2" charset="2"/>
              <a:buChar char="Ø"/>
            </a:pPr>
            <a:r>
              <a:rPr lang="en-US" sz="2000" dirty="0" smtClean="0">
                <a:latin typeface="Arial" pitchFamily="34" charset="0"/>
                <a:cs typeface="Arial" pitchFamily="34" charset="0"/>
              </a:rPr>
              <a:t>Team members will strictly adhere to maximum protection of privacy and confidentiality rights of the client (W&amp;I code 15754 (b) ).</a:t>
            </a:r>
          </a:p>
          <a:p>
            <a:pPr lvl="0">
              <a:buFont typeface="Wingdings" pitchFamily="2" charset="2"/>
              <a:buChar char="Ø"/>
            </a:pPr>
            <a:r>
              <a:rPr lang="en-US" sz="2000" dirty="0" smtClean="0">
                <a:latin typeface="Arial" pitchFamily="34" charset="0"/>
                <a:cs typeface="Arial" pitchFamily="34" charset="0"/>
              </a:rPr>
              <a:t>Team members are expected to take MDT information to their agencies and share information and request input while ensuring the confidentiality of the presented case.</a:t>
            </a:r>
          </a:p>
          <a:p>
            <a:pPr lvl="0">
              <a:buFont typeface="Wingdings" pitchFamily="2" charset="2"/>
              <a:buChar char="Ø"/>
            </a:pPr>
            <a:r>
              <a:rPr lang="en-US" sz="2000" dirty="0" smtClean="0">
                <a:latin typeface="Arial" pitchFamily="34" charset="0"/>
                <a:cs typeface="Arial" pitchFamily="34" charset="0"/>
              </a:rPr>
              <a:t>If a team member has information for the MDT and can’t attend the meeting or send a representative, he/she is expected to contact another team member and ask that person to share any information he/she may have to contribute.</a:t>
            </a:r>
          </a:p>
          <a:p>
            <a:pPr lvl="0">
              <a:buFont typeface="Wingdings" pitchFamily="2" charset="2"/>
              <a:buChar char="Ø"/>
            </a:pPr>
            <a:r>
              <a:rPr lang="en-US" sz="2000" dirty="0" smtClean="0">
                <a:latin typeface="Arial" pitchFamily="34" charset="0"/>
                <a:cs typeface="Arial" pitchFamily="34" charset="0"/>
              </a:rPr>
              <a:t>Team members are to respect ideas, history, and background of others.</a:t>
            </a:r>
          </a:p>
          <a:p>
            <a:pPr lvl="0">
              <a:buFont typeface="Wingdings" pitchFamily="2" charset="2"/>
              <a:buChar char="Ø"/>
            </a:pPr>
            <a:r>
              <a:rPr lang="en-US" sz="2000" dirty="0" smtClean="0">
                <a:latin typeface="Arial" pitchFamily="34" charset="0"/>
                <a:cs typeface="Arial" pitchFamily="34" charset="0"/>
              </a:rPr>
              <a:t>Meetings will start and end on time.</a:t>
            </a:r>
          </a:p>
          <a:p>
            <a:pPr lvl="0">
              <a:buFont typeface="Wingdings" pitchFamily="2" charset="2"/>
              <a:buChar char="Ø"/>
            </a:pPr>
            <a:r>
              <a:rPr lang="en-US" sz="2000" dirty="0" smtClean="0">
                <a:latin typeface="Arial" pitchFamily="34" charset="0"/>
                <a:cs typeface="Arial" pitchFamily="34" charset="0"/>
              </a:rPr>
              <a:t>Case presentation outlines will be printed with the guidelines and made available at meetings.</a:t>
            </a:r>
          </a:p>
          <a:p>
            <a:pPr lvl="0">
              <a:buFont typeface="Wingdings" pitchFamily="2" charset="2"/>
              <a:buChar char="Ø"/>
            </a:pPr>
            <a:r>
              <a:rPr lang="en-US" sz="2000" dirty="0" smtClean="0">
                <a:latin typeface="Arial" pitchFamily="34" charset="0"/>
                <a:cs typeface="Arial" pitchFamily="34" charset="0"/>
              </a:rPr>
              <a:t>The Adult Protective Services Supervisor or his/her designee will facilitate the MDT.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758952"/>
          </a:xfrm>
        </p:spPr>
        <p:txBody>
          <a:bodyPr>
            <a:noAutofit/>
          </a:bodyPr>
          <a:lstStyle/>
          <a:p>
            <a:r>
              <a:rPr lang="en-US" sz="3200" b="1" cap="small" dirty="0" smtClean="0">
                <a:latin typeface="Arial Black" pitchFamily="34" charset="0"/>
              </a:rPr>
              <a:t>Case Presentation Guidelines </a:t>
            </a:r>
            <a:r>
              <a:rPr lang="en-US" sz="3600" dirty="0" smtClean="0">
                <a:latin typeface="Arial Black" pitchFamily="34" charset="0"/>
              </a:rPr>
              <a:t/>
            </a:r>
            <a:br>
              <a:rPr lang="en-US" sz="3600" dirty="0" smtClean="0">
                <a:latin typeface="Arial Black" pitchFamily="34" charset="0"/>
              </a:rPr>
            </a:br>
            <a:endParaRPr lang="en-US" sz="36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p:txBody>
          <a:bodyPr>
            <a:normAutofit fontScale="25000" lnSpcReduction="20000"/>
          </a:bodyPr>
          <a:lstStyle/>
          <a:p>
            <a:pPr>
              <a:buFont typeface="Wingdings" pitchFamily="2" charset="2"/>
              <a:buChar char="Ø"/>
            </a:pPr>
            <a:r>
              <a:rPr lang="en-US" sz="6200" dirty="0" smtClean="0">
                <a:latin typeface="Arial Black" pitchFamily="34" charset="0"/>
                <a:cs typeface="Arial" pitchFamily="34" charset="0"/>
              </a:rPr>
              <a:t>Types of Cases</a:t>
            </a:r>
          </a:p>
          <a:p>
            <a:pPr lvl="1"/>
            <a:r>
              <a:rPr lang="en-US" sz="6400" dirty="0" smtClean="0">
                <a:solidFill>
                  <a:schemeClr val="tx1"/>
                </a:solidFill>
                <a:latin typeface="Arial" pitchFamily="34" charset="0"/>
                <a:cs typeface="Arial" pitchFamily="34" charset="0"/>
              </a:rPr>
              <a:t>Cases presented must include elders or dependent adults who have experienced abuse or neglect including self-neglect.  Agencies may elect to present complex cases that will benefit from multidisciplinary problem-solving.</a:t>
            </a:r>
          </a:p>
          <a:p>
            <a:pPr lvl="1"/>
            <a:endParaRPr lang="en-US" sz="5000" dirty="0" smtClean="0">
              <a:solidFill>
                <a:schemeClr val="tx1"/>
              </a:solidFill>
              <a:latin typeface="Arial" pitchFamily="34" charset="0"/>
              <a:cs typeface="Arial" pitchFamily="34" charset="0"/>
            </a:endParaRPr>
          </a:p>
          <a:p>
            <a:pPr>
              <a:buFont typeface="Wingdings" pitchFamily="2" charset="2"/>
              <a:buChar char="Ø"/>
            </a:pPr>
            <a:r>
              <a:rPr lang="en-US" sz="6200" dirty="0" smtClean="0">
                <a:latin typeface="Arial Black" pitchFamily="34" charset="0"/>
                <a:cs typeface="Arial" pitchFamily="34" charset="0"/>
              </a:rPr>
              <a:t>Case Outline</a:t>
            </a:r>
          </a:p>
          <a:p>
            <a:pPr lvl="1"/>
            <a:r>
              <a:rPr lang="en-US" sz="6400" dirty="0" smtClean="0">
                <a:solidFill>
                  <a:schemeClr val="tx1"/>
                </a:solidFill>
                <a:latin typeface="Arial" pitchFamily="34" charset="0"/>
                <a:cs typeface="Arial" pitchFamily="34" charset="0"/>
              </a:rPr>
              <a:t>The case presenter must provide a completed case presentation outline (Attachment 3) to the MDT members at the start of the meeting. </a:t>
            </a:r>
          </a:p>
          <a:p>
            <a:pPr lvl="1"/>
            <a:endParaRPr lang="en-US" sz="4000" dirty="0" smtClean="0">
              <a:solidFill>
                <a:schemeClr val="tx1"/>
              </a:solidFill>
              <a:latin typeface="Arial" pitchFamily="34" charset="0"/>
              <a:cs typeface="Arial" pitchFamily="34" charset="0"/>
            </a:endParaRPr>
          </a:p>
          <a:p>
            <a:pPr>
              <a:buFont typeface="Wingdings" pitchFamily="2" charset="2"/>
              <a:buChar char="Ø"/>
            </a:pPr>
            <a:r>
              <a:rPr lang="en-US" sz="6200" dirty="0" smtClean="0">
                <a:latin typeface="Arial Black" pitchFamily="34" charset="0"/>
                <a:cs typeface="Arial" pitchFamily="34" charset="0"/>
              </a:rPr>
              <a:t>APS Contact of Involved Parties</a:t>
            </a:r>
          </a:p>
          <a:p>
            <a:pPr lvl="1"/>
            <a:r>
              <a:rPr lang="en-US" sz="6400" dirty="0" smtClean="0">
                <a:solidFill>
                  <a:schemeClr val="tx1"/>
                </a:solidFill>
                <a:latin typeface="Arial" pitchFamily="34" charset="0"/>
                <a:cs typeface="Arial" pitchFamily="34" charset="0"/>
              </a:rPr>
              <a:t>The APS supervisor or designee contacts parties or agencies involved in the case at the earliest opportunity to notify them that the case will be presented and invite them to participate. </a:t>
            </a:r>
          </a:p>
          <a:p>
            <a:pPr lvl="1"/>
            <a:endParaRPr lang="en-US" sz="4000" dirty="0" smtClean="0">
              <a:solidFill>
                <a:schemeClr val="tx1"/>
              </a:solidFill>
              <a:latin typeface="Arial" pitchFamily="34" charset="0"/>
              <a:cs typeface="Arial" pitchFamily="34" charset="0"/>
            </a:endParaRPr>
          </a:p>
          <a:p>
            <a:pPr>
              <a:buFont typeface="Wingdings" pitchFamily="2" charset="2"/>
              <a:buChar char="Ø"/>
            </a:pPr>
            <a:r>
              <a:rPr lang="en-US" sz="6200" dirty="0" smtClean="0">
                <a:latin typeface="Arial Black" pitchFamily="34" charset="0"/>
                <a:cs typeface="Arial" pitchFamily="34" charset="0"/>
              </a:rPr>
              <a:t>Confidentiality </a:t>
            </a:r>
          </a:p>
          <a:p>
            <a:pPr lvl="1"/>
            <a:r>
              <a:rPr lang="en-US" sz="6400" dirty="0" smtClean="0">
                <a:solidFill>
                  <a:schemeClr val="tx1"/>
                </a:solidFill>
                <a:latin typeface="Arial" pitchFamily="34" charset="0"/>
                <a:cs typeface="Arial" pitchFamily="34" charset="0"/>
              </a:rPr>
              <a:t>In order to ensure confidentiality, cases are referred to the MDT chair on the MDT Referral (Attachment 2), which is sent to those members requested to attend an MDT.  Presenters are identified on the referral.  Clients are identified only by initials throughout the discussion.  At no time is the APS reporting party revealed.  The MDT chair is authorized to share the client’s identity with appropriate parties for the purpose of developing a treatment plan (WIC section 15633, subdivision (b)(2)(A), 15754, and 10850.1)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3200" b="1" cap="small" dirty="0" smtClean="0">
                <a:latin typeface="Arial Black" pitchFamily="34" charset="0"/>
              </a:rPr>
              <a:t>Case Presentation Guidelines Cont.</a:t>
            </a:r>
            <a:endParaRPr lang="en-US" sz="3200" dirty="0">
              <a:latin typeface="Arial Black" pitchFamily="34"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1700" dirty="0" smtClean="0">
                <a:latin typeface="Arial Black" pitchFamily="34" charset="0"/>
              </a:rPr>
              <a:t>Creative Problem-Solving</a:t>
            </a:r>
          </a:p>
          <a:p>
            <a:pPr>
              <a:buClr>
                <a:schemeClr val="accent2"/>
              </a:buClr>
              <a:buFont typeface="Courier New" pitchFamily="49" charset="0"/>
              <a:buChar char="o"/>
            </a:pPr>
            <a:r>
              <a:rPr lang="en-US" sz="1700" dirty="0" smtClean="0">
                <a:latin typeface="Arial" pitchFamily="34" charset="0"/>
                <a:cs typeface="Arial" pitchFamily="34" charset="0"/>
              </a:rPr>
              <a:t>Cases are presented orally in an objective and professional manner following the case presentation outline.  The team provides resources and suggestions to the presenter and is encouraged to explore creative solutions and ideas. </a:t>
            </a:r>
          </a:p>
          <a:p>
            <a:pPr>
              <a:buFont typeface="Wingdings" pitchFamily="2" charset="2"/>
              <a:buChar char="Ø"/>
            </a:pPr>
            <a:r>
              <a:rPr lang="en-US" sz="1600" dirty="0" smtClean="0">
                <a:latin typeface="Arial Black" pitchFamily="34" charset="0"/>
              </a:rPr>
              <a:t>Action Plan</a:t>
            </a:r>
          </a:p>
          <a:p>
            <a:pPr>
              <a:buClr>
                <a:schemeClr val="accent2"/>
              </a:buClr>
              <a:buFont typeface="Courier New" pitchFamily="49" charset="0"/>
              <a:buChar char="o"/>
            </a:pPr>
            <a:r>
              <a:rPr lang="en-US" sz="1600" dirty="0" smtClean="0">
                <a:latin typeface="Arial" pitchFamily="34" charset="0"/>
                <a:cs typeface="Arial" pitchFamily="34" charset="0"/>
              </a:rPr>
              <a:t>Following each case presentation an action plan is developed with clear assignment of responsibility.  The action plan is written and copies given to members assigned responsibilities.  The plan is maintained by the APS supervisor in a locked MDT file. The chair and/or co-chair ensure that the plans are understood and affirmed by those responsible.  Group members of the MDT need to ensure follow through by their agency staff. </a:t>
            </a:r>
          </a:p>
          <a:p>
            <a:pPr>
              <a:buFont typeface="Wingdings" pitchFamily="2" charset="2"/>
              <a:buChar char="Ø"/>
            </a:pPr>
            <a:r>
              <a:rPr lang="en-US" sz="1600" dirty="0" smtClean="0">
                <a:latin typeface="Arial Black" pitchFamily="34" charset="0"/>
              </a:rPr>
              <a:t> Follow Up</a:t>
            </a:r>
          </a:p>
          <a:p>
            <a:pPr>
              <a:buClr>
                <a:schemeClr val="accent2"/>
              </a:buClr>
              <a:buFont typeface="Courier New" pitchFamily="49" charset="0"/>
              <a:buChar char="o"/>
            </a:pPr>
            <a:r>
              <a:rPr lang="en-US" sz="1600" dirty="0" smtClean="0">
                <a:latin typeface="Arial" pitchFamily="34" charset="0"/>
                <a:cs typeface="Arial" pitchFamily="34" charset="0"/>
              </a:rPr>
              <a:t>The presenting professional provides case updates at the next, or one month following the MDT via email to the participating members of that MDT.  If necessary, the presenter may request a follow-up MDT.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Black" pitchFamily="34" charset="0"/>
              </a:rPr>
              <a:t>The Office of the Public Guardian</a:t>
            </a:r>
            <a:endParaRPr lang="en-US" sz="3200" dirty="0">
              <a:latin typeface="Arial Black" pitchFamily="34" charset="0"/>
            </a:endParaRPr>
          </a:p>
        </p:txBody>
      </p:sp>
      <p:sp>
        <p:nvSpPr>
          <p:cNvPr id="3" name="Content Placeholder 2"/>
          <p:cNvSpPr>
            <a:spLocks noGrp="1"/>
          </p:cNvSpPr>
          <p:nvPr>
            <p:ph sz="quarter" idx="1"/>
          </p:nvPr>
        </p:nvSpPr>
        <p:spPr>
          <a:xfrm>
            <a:off x="301752" y="1527048"/>
            <a:ext cx="8503920" cy="4797552"/>
          </a:xfrm>
        </p:spPr>
        <p:txBody>
          <a:bodyPr>
            <a:normAutofit fontScale="47500" lnSpcReduction="20000"/>
          </a:bodyPr>
          <a:lstStyle/>
          <a:p>
            <a:pPr>
              <a:buFont typeface="Wingdings" pitchFamily="2" charset="2"/>
              <a:buChar char="Ø"/>
            </a:pPr>
            <a:r>
              <a:rPr lang="en-US" sz="4000" dirty="0" smtClean="0">
                <a:latin typeface="Arial" pitchFamily="34" charset="0"/>
                <a:cs typeface="Arial" pitchFamily="34" charset="0"/>
              </a:rPr>
              <a:t>The Office of the Public Guardian is a general fund program that is administered by the Health and Human Services Agency-Social Services Division</a:t>
            </a:r>
          </a:p>
          <a:p>
            <a:pPr lvl="1">
              <a:buFont typeface="Wingdings" pitchFamily="2" charset="2"/>
              <a:buChar char="Ø"/>
            </a:pPr>
            <a:r>
              <a:rPr lang="en-US" sz="3500" dirty="0" smtClean="0">
                <a:solidFill>
                  <a:schemeClr val="tx1"/>
                </a:solidFill>
                <a:latin typeface="Arial" pitchFamily="34" charset="0"/>
                <a:cs typeface="Arial" pitchFamily="34" charset="0"/>
              </a:rPr>
              <a:t>The Public Guardian serves as conservator of a person and/or estate of individuals needing protective intervention.</a:t>
            </a:r>
          </a:p>
          <a:p>
            <a:pPr lvl="1">
              <a:buFont typeface="Wingdings" pitchFamily="2" charset="2"/>
              <a:buChar char="Ø"/>
            </a:pPr>
            <a:endParaRPr lang="en-US" sz="3500" dirty="0" smtClean="0">
              <a:solidFill>
                <a:schemeClr val="tx1"/>
              </a:solidFill>
              <a:latin typeface="Arial" pitchFamily="34" charset="0"/>
              <a:cs typeface="Arial" pitchFamily="34" charset="0"/>
            </a:endParaRPr>
          </a:p>
          <a:p>
            <a:pPr>
              <a:buFont typeface="Wingdings" pitchFamily="2" charset="2"/>
              <a:buChar char="Ø"/>
            </a:pPr>
            <a:r>
              <a:rPr lang="en-US" sz="4000" dirty="0" smtClean="0">
                <a:latin typeface="Arial" pitchFamily="34" charset="0"/>
                <a:cs typeface="Arial" pitchFamily="34" charset="0"/>
              </a:rPr>
              <a:t>TYPES OF CONSERVATORSHIP: </a:t>
            </a:r>
          </a:p>
          <a:p>
            <a:pPr lvl="1">
              <a:buFont typeface="Wingdings" pitchFamily="2" charset="2"/>
              <a:buChar char="§"/>
            </a:pPr>
            <a:r>
              <a:rPr lang="en-US" sz="3600" dirty="0" smtClean="0">
                <a:solidFill>
                  <a:schemeClr val="tx1"/>
                </a:solidFill>
                <a:latin typeface="Arial" pitchFamily="34" charset="0"/>
                <a:cs typeface="Arial" pitchFamily="34" charset="0"/>
              </a:rPr>
              <a:t>Lanterman-Petris-Short (LPS) </a:t>
            </a:r>
          </a:p>
          <a:p>
            <a:pPr>
              <a:buNone/>
            </a:pPr>
            <a:r>
              <a:rPr lang="en-US" sz="3100" dirty="0" smtClean="0">
                <a:latin typeface="Arial" pitchFamily="34" charset="0"/>
                <a:cs typeface="Arial" pitchFamily="34" charset="0"/>
              </a:rPr>
              <a:t>		</a:t>
            </a:r>
            <a:r>
              <a:rPr lang="en-US" sz="3200" dirty="0" smtClean="0">
                <a:latin typeface="Arial" pitchFamily="34" charset="0"/>
                <a:cs typeface="Arial" pitchFamily="34" charset="0"/>
              </a:rPr>
              <a:t>LPS is ordered by the Court  </a:t>
            </a:r>
            <a:r>
              <a:rPr lang="en-US" sz="3200" dirty="0">
                <a:latin typeface="Arial" pitchFamily="34" charset="0"/>
                <a:cs typeface="Arial" pitchFamily="34" charset="0"/>
              </a:rPr>
              <a:t>when a person is found unable </a:t>
            </a:r>
            <a:r>
              <a:rPr lang="en-US" sz="3200" dirty="0" smtClean="0">
                <a:latin typeface="Arial" pitchFamily="34" charset="0"/>
                <a:cs typeface="Arial" pitchFamily="34" charset="0"/>
              </a:rPr>
              <a:t>to provide </a:t>
            </a:r>
            <a:r>
              <a:rPr lang="en-US" sz="3200" dirty="0">
                <a:latin typeface="Arial" pitchFamily="34" charset="0"/>
                <a:cs typeface="Arial" pitchFamily="34" charset="0"/>
              </a:rPr>
              <a:t>for their own </a:t>
            </a:r>
            <a:r>
              <a:rPr lang="en-US" sz="3200" dirty="0" smtClean="0">
                <a:latin typeface="Arial" pitchFamily="34" charset="0"/>
                <a:cs typeface="Arial" pitchFamily="34" charset="0"/>
              </a:rPr>
              <a:t>	basic personal needs </a:t>
            </a:r>
            <a:r>
              <a:rPr lang="en-US" sz="3200" dirty="0">
                <a:latin typeface="Arial" pitchFamily="34" charset="0"/>
                <a:cs typeface="Arial" pitchFamily="34" charset="0"/>
              </a:rPr>
              <a:t>of </a:t>
            </a:r>
            <a:r>
              <a:rPr lang="en-US" sz="3200" dirty="0" smtClean="0">
                <a:latin typeface="Arial" pitchFamily="34" charset="0"/>
                <a:cs typeface="Arial" pitchFamily="34" charset="0"/>
              </a:rPr>
              <a:t>food, clothing, or </a:t>
            </a:r>
            <a:r>
              <a:rPr lang="en-US" sz="3200" dirty="0">
                <a:latin typeface="Arial" pitchFamily="34" charset="0"/>
                <a:cs typeface="Arial" pitchFamily="34" charset="0"/>
              </a:rPr>
              <a:t>shelter as a result of a severe </a:t>
            </a:r>
            <a:r>
              <a:rPr lang="en-US" sz="3200" dirty="0" smtClean="0">
                <a:latin typeface="Arial" pitchFamily="34" charset="0"/>
                <a:cs typeface="Arial" pitchFamily="34" charset="0"/>
              </a:rPr>
              <a:t>mental 	disorder/illness </a:t>
            </a:r>
            <a:r>
              <a:rPr lang="en-US" sz="3200" dirty="0">
                <a:latin typeface="Arial" pitchFamily="34" charset="0"/>
                <a:cs typeface="Arial" pitchFamily="34" charset="0"/>
              </a:rPr>
              <a:t>and are </a:t>
            </a:r>
            <a:r>
              <a:rPr lang="en-US" sz="3200" dirty="0" smtClean="0">
                <a:latin typeface="Arial" pitchFamily="34" charset="0"/>
                <a:cs typeface="Arial" pitchFamily="34" charset="0"/>
              </a:rPr>
              <a:t>unable </a:t>
            </a:r>
            <a:r>
              <a:rPr lang="en-US" sz="3200" dirty="0">
                <a:latin typeface="Arial" pitchFamily="34" charset="0"/>
                <a:cs typeface="Arial" pitchFamily="34" charset="0"/>
              </a:rPr>
              <a:t>to accept </a:t>
            </a:r>
            <a:r>
              <a:rPr lang="en-US" sz="3200" dirty="0" smtClean="0">
                <a:latin typeface="Arial" pitchFamily="34" charset="0"/>
                <a:cs typeface="Arial" pitchFamily="34" charset="0"/>
              </a:rPr>
              <a:t>those necessities </a:t>
            </a:r>
            <a:r>
              <a:rPr lang="en-US" sz="3200" dirty="0">
                <a:latin typeface="Arial" pitchFamily="34" charset="0"/>
                <a:cs typeface="Arial" pitchFamily="34" charset="0"/>
              </a:rPr>
              <a:t>of life from a third </a:t>
            </a:r>
            <a:r>
              <a:rPr lang="en-US" sz="3200" dirty="0" smtClean="0">
                <a:latin typeface="Arial" pitchFamily="34" charset="0"/>
                <a:cs typeface="Arial" pitchFamily="34" charset="0"/>
              </a:rPr>
              <a:t>	party</a:t>
            </a:r>
            <a:r>
              <a:rPr lang="en-US" sz="3200" dirty="0">
                <a:latin typeface="Arial" pitchFamily="34" charset="0"/>
                <a:cs typeface="Arial" pitchFamily="34" charset="0"/>
              </a:rPr>
              <a:t>. </a:t>
            </a:r>
            <a:r>
              <a:rPr lang="en-US" sz="3200" dirty="0" smtClean="0">
                <a:latin typeface="Arial" pitchFamily="34" charset="0"/>
                <a:cs typeface="Arial" pitchFamily="34" charset="0"/>
              </a:rPr>
              <a:t>These persons are </a:t>
            </a:r>
            <a:r>
              <a:rPr lang="en-US" sz="3200" dirty="0">
                <a:latin typeface="Arial" pitchFamily="34" charset="0"/>
                <a:cs typeface="Arial" pitchFamily="34" charset="0"/>
              </a:rPr>
              <a:t>considered </a:t>
            </a:r>
            <a:r>
              <a:rPr lang="en-US" sz="3200" dirty="0" smtClean="0">
                <a:latin typeface="Arial" pitchFamily="34" charset="0"/>
                <a:cs typeface="Arial" pitchFamily="34" charset="0"/>
              </a:rPr>
              <a:t>“</a:t>
            </a:r>
            <a:r>
              <a:rPr lang="en-US" sz="3200" dirty="0">
                <a:latin typeface="Arial" pitchFamily="34" charset="0"/>
                <a:cs typeface="Arial" pitchFamily="34" charset="0"/>
              </a:rPr>
              <a:t>gravely </a:t>
            </a:r>
            <a:r>
              <a:rPr lang="en-US" sz="3200" dirty="0" smtClean="0">
                <a:latin typeface="Arial" pitchFamily="34" charset="0"/>
                <a:cs typeface="Arial" pitchFamily="34" charset="0"/>
              </a:rPr>
              <a:t>disabled.”  </a:t>
            </a:r>
          </a:p>
          <a:p>
            <a:pPr lvl="5">
              <a:buFont typeface="Wingdings" pitchFamily="2" charset="2"/>
              <a:buChar char="ü"/>
            </a:pPr>
            <a:r>
              <a:rPr lang="en-US" sz="3600" dirty="0" smtClean="0">
                <a:latin typeface="Arial" pitchFamily="34" charset="0"/>
                <a:cs typeface="Arial" pitchFamily="34" charset="0"/>
              </a:rPr>
              <a:t>Murphy conservatorship </a:t>
            </a:r>
          </a:p>
          <a:p>
            <a:pPr>
              <a:buNone/>
            </a:pPr>
            <a:r>
              <a:rPr lang="en-US" sz="2600" dirty="0" smtClean="0">
                <a:latin typeface="Arial" pitchFamily="34" charset="0"/>
                <a:cs typeface="Arial" pitchFamily="34" charset="0"/>
              </a:rPr>
              <a:t>			</a:t>
            </a:r>
          </a:p>
          <a:p>
            <a:pPr lvl="1">
              <a:buFont typeface="Wingdings" pitchFamily="2" charset="2"/>
              <a:buChar char="§"/>
            </a:pPr>
            <a:r>
              <a:rPr lang="en-US" sz="3600" dirty="0" smtClean="0">
                <a:solidFill>
                  <a:schemeClr val="tx1"/>
                </a:solidFill>
                <a:latin typeface="Arial" pitchFamily="34" charset="0"/>
                <a:cs typeface="Arial" pitchFamily="34" charset="0"/>
              </a:rPr>
              <a:t>Probate Conservatorship</a:t>
            </a:r>
          </a:p>
          <a:p>
            <a:pPr>
              <a:spcBef>
                <a:spcPts val="0"/>
              </a:spcBef>
              <a:buNone/>
            </a:pPr>
            <a:r>
              <a:rPr lang="en-US" sz="3100" dirty="0" smtClean="0">
                <a:latin typeface="Arial" pitchFamily="34" charset="0"/>
                <a:cs typeface="Arial" pitchFamily="34" charset="0"/>
              </a:rPr>
              <a:t>		A Probate conservatorship ordered by the Superior Court for those persons suffering 	from impairment and/or severe dementia, and are found unable to properly provide for </a:t>
            </a:r>
          </a:p>
          <a:p>
            <a:pPr>
              <a:spcBef>
                <a:spcPts val="0"/>
              </a:spcBef>
              <a:buNone/>
            </a:pPr>
            <a:r>
              <a:rPr lang="en-US" sz="3100" dirty="0" smtClean="0">
                <a:latin typeface="Arial" pitchFamily="34" charset="0"/>
                <a:cs typeface="Arial" pitchFamily="34" charset="0"/>
              </a:rPr>
              <a:t>		their own personal needs for physical health, food, clothing or shelter. It is also used to 	make medical decisions on behalf of those mentally incompetent to do so for </a:t>
            </a:r>
          </a:p>
          <a:p>
            <a:pPr>
              <a:spcBef>
                <a:spcPts val="0"/>
              </a:spcBef>
              <a:buNone/>
            </a:pPr>
            <a:r>
              <a:rPr lang="en-US" sz="3100" dirty="0">
                <a:latin typeface="Arial" pitchFamily="34" charset="0"/>
                <a:cs typeface="Arial" pitchFamily="34" charset="0"/>
              </a:rPr>
              <a:t>	</a:t>
            </a:r>
            <a:r>
              <a:rPr lang="en-US" sz="3100" dirty="0" smtClean="0">
                <a:latin typeface="Arial" pitchFamily="34" charset="0"/>
                <a:cs typeface="Arial" pitchFamily="34" charset="0"/>
              </a:rPr>
              <a:t>	themselves. </a:t>
            </a:r>
            <a:endParaRPr lang="en-US" sz="2600" dirty="0" smtClean="0">
              <a:latin typeface="Arial" pitchFamily="34" charset="0"/>
              <a:cs typeface="Arial" pitchFamily="34" charset="0"/>
            </a:endParaRPr>
          </a:p>
          <a:p>
            <a:pPr>
              <a:buNone/>
            </a:pPr>
            <a:r>
              <a:rPr lang="en-US" sz="2600" dirty="0" smtClean="0">
                <a:latin typeface="Arial" pitchFamily="34" charset="0"/>
                <a:cs typeface="Arial" pitchFamily="34" charset="0"/>
              </a:rPr>
              <a:t>		</a:t>
            </a:r>
          </a:p>
          <a:p>
            <a:pPr>
              <a:buNone/>
            </a:pPr>
            <a:endParaRPr lang="en-US" sz="3100" dirty="0" smtClean="0">
              <a:latin typeface="Arial" pitchFamily="34" charset="0"/>
              <a:cs typeface="Arial" pitchFamily="34" charset="0"/>
            </a:endParaRPr>
          </a:p>
          <a:p>
            <a:pPr>
              <a:buNone/>
            </a:pPr>
            <a:endParaRPr lang="en-US" dirty="0"/>
          </a:p>
        </p:txBody>
      </p:sp>
    </p:spTree>
    <p:extLst>
      <p:ext uri="{BB962C8B-B14F-4D97-AF65-F5344CB8AC3E}">
        <p14:creationId xmlns:p14="http://schemas.microsoft.com/office/powerpoint/2010/main" xmlns="" val="3223094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Public Guardian Referral Process</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pPr>
              <a:buFont typeface="Wingdings" pitchFamily="2" charset="2"/>
              <a:buChar char="Ø"/>
            </a:pPr>
            <a:r>
              <a:rPr lang="en-US" sz="2200" dirty="0" smtClean="0">
                <a:latin typeface="Arial" pitchFamily="34" charset="0"/>
                <a:cs typeface="Arial" pitchFamily="34" charset="0"/>
              </a:rPr>
              <a:t>The Siskiyou County Public Guardian accepts referrals from:</a:t>
            </a:r>
          </a:p>
          <a:p>
            <a:pPr lvl="3">
              <a:buFont typeface="Wingdings" pitchFamily="2" charset="2"/>
              <a:buChar char="ü"/>
            </a:pPr>
            <a:r>
              <a:rPr lang="en-US" sz="2200" dirty="0" smtClean="0">
                <a:solidFill>
                  <a:schemeClr val="tx1"/>
                </a:solidFill>
                <a:latin typeface="Arial" pitchFamily="34" charset="0"/>
                <a:cs typeface="Arial" pitchFamily="34" charset="0"/>
              </a:rPr>
              <a:t>Adult Protective Services;</a:t>
            </a:r>
          </a:p>
          <a:p>
            <a:pPr lvl="3">
              <a:buFont typeface="Wingdings" pitchFamily="2" charset="2"/>
              <a:buChar char="ü"/>
            </a:pPr>
            <a:r>
              <a:rPr lang="en-US" sz="2200" dirty="0" smtClean="0">
                <a:solidFill>
                  <a:schemeClr val="tx1"/>
                </a:solidFill>
                <a:latin typeface="Arial" pitchFamily="34" charset="0"/>
                <a:cs typeface="Arial" pitchFamily="34" charset="0"/>
              </a:rPr>
              <a:t>Behavioral Health Services; or</a:t>
            </a:r>
          </a:p>
          <a:p>
            <a:pPr lvl="3">
              <a:buFont typeface="Wingdings" pitchFamily="2" charset="2"/>
              <a:buChar char="ü"/>
            </a:pPr>
            <a:r>
              <a:rPr lang="en-US" sz="2200" dirty="0" smtClean="0">
                <a:solidFill>
                  <a:schemeClr val="tx1"/>
                </a:solidFill>
                <a:latin typeface="Arial" pitchFamily="34" charset="0"/>
                <a:cs typeface="Arial" pitchFamily="34" charset="0"/>
              </a:rPr>
              <a:t>Directly from the Superior Court.</a:t>
            </a:r>
          </a:p>
          <a:p>
            <a:pPr>
              <a:buNone/>
            </a:pPr>
            <a:endParaRPr lang="en-US" sz="2200" dirty="0" smtClean="0">
              <a:latin typeface="Arial" pitchFamily="34" charset="0"/>
              <a:cs typeface="Arial" pitchFamily="34" charset="0"/>
            </a:endParaRPr>
          </a:p>
          <a:p>
            <a:pPr>
              <a:buFont typeface="Wingdings" pitchFamily="2" charset="2"/>
              <a:buChar char="Ø"/>
            </a:pPr>
            <a:r>
              <a:rPr lang="en-US" sz="2200" dirty="0" smtClean="0">
                <a:latin typeface="Arial" pitchFamily="34" charset="0"/>
                <a:cs typeface="Arial" pitchFamily="34" charset="0"/>
              </a:rPr>
              <a:t>When a referral is received, the Office of the Public Guardian:</a:t>
            </a:r>
          </a:p>
          <a:p>
            <a:pPr lvl="3">
              <a:buFont typeface="Wingdings" pitchFamily="2" charset="2"/>
              <a:buChar char="Ø"/>
            </a:pPr>
            <a:r>
              <a:rPr lang="en-US" sz="2200" dirty="0" smtClean="0">
                <a:solidFill>
                  <a:schemeClr val="tx1"/>
                </a:solidFill>
                <a:latin typeface="Arial" pitchFamily="34" charset="0"/>
                <a:cs typeface="Arial" pitchFamily="34" charset="0"/>
              </a:rPr>
              <a:t>Initiates a formal investigation.</a:t>
            </a:r>
          </a:p>
          <a:p>
            <a:pPr lvl="3">
              <a:buFont typeface="Wingdings" pitchFamily="2" charset="2"/>
              <a:buChar char="Ø"/>
            </a:pPr>
            <a:r>
              <a:rPr lang="en-US" sz="2200" dirty="0" smtClean="0">
                <a:solidFill>
                  <a:schemeClr val="tx1"/>
                </a:solidFill>
                <a:latin typeface="Arial" pitchFamily="34" charset="0"/>
                <a:cs typeface="Arial" pitchFamily="34" charset="0"/>
              </a:rPr>
              <a:t>Petitions the Superior Court for conservatorship if the </a:t>
            </a:r>
            <a:r>
              <a:rPr lang="en-US" sz="2200" dirty="0">
                <a:solidFill>
                  <a:schemeClr val="tx1"/>
                </a:solidFill>
                <a:latin typeface="Arial" pitchFamily="34" charset="0"/>
                <a:cs typeface="Arial" pitchFamily="34" charset="0"/>
              </a:rPr>
              <a:t>referral meets legal criteria.</a:t>
            </a:r>
            <a:endParaRPr lang="en-US" sz="2200" dirty="0" smtClean="0">
              <a:solidFill>
                <a:schemeClr val="tx1"/>
              </a:solidFill>
              <a:latin typeface="Arial" pitchFamily="34" charset="0"/>
              <a:cs typeface="Arial" pitchFamily="34" charset="0"/>
            </a:endParaRPr>
          </a:p>
          <a:p>
            <a:pPr lvl="3">
              <a:buFont typeface="Wingdings" pitchFamily="2" charset="2"/>
              <a:buChar char="Ø"/>
            </a:pPr>
            <a:r>
              <a:rPr lang="en-US" sz="2200" dirty="0" smtClean="0">
                <a:solidFill>
                  <a:schemeClr val="tx1"/>
                </a:solidFill>
                <a:latin typeface="Arial" pitchFamily="34" charset="0"/>
                <a:cs typeface="Arial" pitchFamily="34" charset="0"/>
              </a:rPr>
              <a:t>Acts as conservator for those found by the Superior Court to be unable to properly care for themselves or their finances</a:t>
            </a:r>
            <a:r>
              <a:rPr lang="en-US" sz="2200" dirty="0" smtClean="0">
                <a:latin typeface="Arial" pitchFamily="34" charset="0"/>
                <a:cs typeface="Arial" pitchFamily="34" charset="0"/>
              </a:rPr>
              <a:t>.</a:t>
            </a:r>
          </a:p>
          <a:p>
            <a:pPr lvl="3">
              <a:buFont typeface="Wingdings" pitchFamily="2" charset="2"/>
              <a:buChar char="Ø"/>
            </a:pPr>
            <a:endParaRPr lang="en-US" sz="2200" dirty="0" smtClean="0">
              <a:latin typeface="Arial" pitchFamily="34" charset="0"/>
              <a:cs typeface="Arial" pitchFamily="34" charset="0"/>
            </a:endParaRPr>
          </a:p>
          <a:p>
            <a:pPr>
              <a:buNone/>
            </a:pPr>
            <a:r>
              <a:rPr lang="en-US" sz="2200" dirty="0" smtClean="0">
                <a:solidFill>
                  <a:srgbClr val="FF0000"/>
                </a:solidFill>
                <a:latin typeface="Arial" pitchFamily="34" charset="0"/>
                <a:cs typeface="Arial" pitchFamily="34" charset="0"/>
              </a:rPr>
              <a:t>A </a:t>
            </a:r>
            <a:r>
              <a:rPr lang="en-US" sz="2200" dirty="0">
                <a:solidFill>
                  <a:srgbClr val="FF0000"/>
                </a:solidFill>
                <a:latin typeface="Arial" pitchFamily="34" charset="0"/>
                <a:cs typeface="Arial" pitchFamily="34" charset="0"/>
              </a:rPr>
              <a:t>conservatorship by the Public Guardian should be the </a:t>
            </a:r>
            <a:r>
              <a:rPr lang="en-US" sz="2200" u="sng" dirty="0">
                <a:solidFill>
                  <a:srgbClr val="FF0000"/>
                </a:solidFill>
                <a:latin typeface="Arial" pitchFamily="34" charset="0"/>
                <a:cs typeface="Arial" pitchFamily="34" charset="0"/>
              </a:rPr>
              <a:t>last resort</a:t>
            </a:r>
            <a:r>
              <a:rPr lang="en-US" sz="2200" dirty="0">
                <a:solidFill>
                  <a:srgbClr val="FF0000"/>
                </a:solidFill>
                <a:latin typeface="Arial" pitchFamily="34" charset="0"/>
                <a:cs typeface="Arial" pitchFamily="34" charset="0"/>
              </a:rPr>
              <a:t> </a:t>
            </a:r>
            <a:r>
              <a:rPr lang="en-US" sz="2200" dirty="0" smtClean="0">
                <a:solidFill>
                  <a:srgbClr val="FF0000"/>
                </a:solidFill>
                <a:latin typeface="Arial" pitchFamily="34" charset="0"/>
                <a:cs typeface="Arial" pitchFamily="34" charset="0"/>
              </a:rPr>
              <a:t>for </a:t>
            </a:r>
          </a:p>
          <a:p>
            <a:pPr>
              <a:buNone/>
            </a:pPr>
            <a:r>
              <a:rPr lang="en-US" sz="2200" dirty="0" smtClean="0">
                <a:solidFill>
                  <a:srgbClr val="FF0000"/>
                </a:solidFill>
                <a:latin typeface="Arial" pitchFamily="34" charset="0"/>
                <a:cs typeface="Arial" pitchFamily="34" charset="0"/>
              </a:rPr>
              <a:t>persons </a:t>
            </a:r>
            <a:r>
              <a:rPr lang="en-US" sz="2200" dirty="0">
                <a:solidFill>
                  <a:srgbClr val="FF0000"/>
                </a:solidFill>
                <a:latin typeface="Arial" pitchFamily="34" charset="0"/>
                <a:cs typeface="Arial" pitchFamily="34" charset="0"/>
              </a:rPr>
              <a:t>needing protection or care, as the mere act of conservatorship </a:t>
            </a:r>
            <a:endParaRPr lang="en-US" sz="2200" dirty="0" smtClean="0">
              <a:solidFill>
                <a:srgbClr val="FF0000"/>
              </a:solidFill>
              <a:latin typeface="Arial" pitchFamily="34" charset="0"/>
              <a:cs typeface="Arial" pitchFamily="34" charset="0"/>
            </a:endParaRPr>
          </a:p>
          <a:p>
            <a:pPr>
              <a:buNone/>
            </a:pPr>
            <a:r>
              <a:rPr lang="en-US" sz="2200" dirty="0" smtClean="0">
                <a:solidFill>
                  <a:srgbClr val="FF0000"/>
                </a:solidFill>
                <a:latin typeface="Arial" pitchFamily="34" charset="0"/>
                <a:cs typeface="Arial" pitchFamily="34" charset="0"/>
              </a:rPr>
              <a:t>takes </a:t>
            </a:r>
            <a:r>
              <a:rPr lang="en-US" sz="2200" dirty="0">
                <a:solidFill>
                  <a:srgbClr val="FF0000"/>
                </a:solidFill>
                <a:latin typeface="Arial" pitchFamily="34" charset="0"/>
                <a:cs typeface="Arial" pitchFamily="34" charset="0"/>
              </a:rPr>
              <a:t>away a person’s civil rights and liberties. </a:t>
            </a:r>
          </a:p>
          <a:p>
            <a:pPr>
              <a:buNone/>
            </a:pPr>
            <a:endParaRPr lang="en-US" sz="1800" dirty="0">
              <a:latin typeface="Arial" pitchFamily="34" charset="0"/>
              <a:cs typeface="Arial" pitchFamily="34" charset="0"/>
            </a:endParaRPr>
          </a:p>
          <a:p>
            <a:pPr>
              <a:buNone/>
            </a:pPr>
            <a:endParaRPr lang="en-US" sz="2200" dirty="0" smtClean="0">
              <a:latin typeface="Arial" pitchFamily="34" charset="0"/>
              <a:cs typeface="Arial" pitchFamily="34" charset="0"/>
            </a:endParaRPr>
          </a:p>
          <a:p>
            <a:pPr>
              <a:buNone/>
            </a:pPr>
            <a:endParaRPr lang="en-US" dirty="0"/>
          </a:p>
        </p:txBody>
      </p:sp>
    </p:spTree>
    <p:extLst>
      <p:ext uri="{BB962C8B-B14F-4D97-AF65-F5344CB8AC3E}">
        <p14:creationId xmlns:p14="http://schemas.microsoft.com/office/powerpoint/2010/main" xmlns="" val="369308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Autofit/>
          </a:bodyPr>
          <a:lstStyle/>
          <a:p>
            <a:r>
              <a:rPr lang="en-US" sz="3200" dirty="0" smtClean="0">
                <a:solidFill>
                  <a:schemeClr val="accent3">
                    <a:lumMod val="75000"/>
                  </a:schemeClr>
                </a:solidFill>
                <a:latin typeface="Arial Black" pitchFamily="34" charset="0"/>
              </a:rPr>
              <a:t>In-Home Supportive Services (IHSS) What is it???</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04800" y="1676400"/>
            <a:ext cx="8503920" cy="4572000"/>
          </a:xfrm>
        </p:spPr>
        <p:txBody>
          <a:bodyPr>
            <a:noAutofit/>
          </a:bodyPr>
          <a:lstStyle/>
          <a:p>
            <a:pPr>
              <a:buFont typeface="Wingdings" pitchFamily="2" charset="2"/>
              <a:buChar char="Ø"/>
            </a:pPr>
            <a:r>
              <a:rPr lang="en-US" sz="2800" dirty="0" smtClean="0">
                <a:latin typeface="Arial" pitchFamily="34" charset="0"/>
                <a:cs typeface="Arial" pitchFamily="34" charset="0"/>
              </a:rPr>
              <a:t>A publicly funded statewide program administered by each county under the direction of the California Department of Social Services.</a:t>
            </a:r>
          </a:p>
          <a:p>
            <a:pPr>
              <a:buFont typeface="Wingdings" pitchFamily="2" charset="2"/>
              <a:buChar char="Ø"/>
            </a:pPr>
            <a:r>
              <a:rPr lang="en-US" sz="2800" dirty="0" smtClean="0">
                <a:latin typeface="Arial" pitchFamily="34" charset="0"/>
                <a:cs typeface="Arial" pitchFamily="34" charset="0"/>
              </a:rPr>
              <a:t>Provides people with limited income who are blind, disabled, or over the age of 65 with in-home care services to help them remain safely at home.</a:t>
            </a:r>
          </a:p>
          <a:p>
            <a:pPr>
              <a:buFont typeface="Wingdings" pitchFamily="2" charset="2"/>
              <a:buChar char="Ø"/>
            </a:pPr>
            <a:r>
              <a:rPr lang="en-US" sz="2800" dirty="0" smtClean="0">
                <a:latin typeface="Arial" pitchFamily="34" charset="0"/>
                <a:cs typeface="Arial" pitchFamily="34" charset="0"/>
              </a:rPr>
              <a:t>Disabled children are also potentially eligible for IHSS.</a:t>
            </a:r>
          </a:p>
          <a:p>
            <a:pPr>
              <a:buFont typeface="Wingdings" pitchFamily="2" charset="2"/>
              <a:buChar char="Ø"/>
            </a:pPr>
            <a:r>
              <a:rPr lang="en-US" sz="2800" dirty="0" smtClean="0">
                <a:latin typeface="Arial" pitchFamily="34" charset="0"/>
                <a:cs typeface="Arial" pitchFamily="34" charset="0"/>
              </a:rPr>
              <a:t>Considered an alternative to out-of-home care, such as nursing homes or board and care facilities.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Eligibility Criteria:</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81000" y="1600200"/>
            <a:ext cx="8503920" cy="4572000"/>
          </a:xfrm>
        </p:spPr>
        <p:txBody>
          <a:bodyPr>
            <a:noAutofit/>
          </a:bodyPr>
          <a:lstStyle/>
          <a:p>
            <a:pPr>
              <a:buFont typeface="Wingdings" pitchFamily="2" charset="2"/>
              <a:buChar char="Ø"/>
            </a:pPr>
            <a:r>
              <a:rPr lang="en-US" sz="2800" dirty="0" smtClean="0">
                <a:latin typeface="Arial" pitchFamily="34" charset="0"/>
                <a:cs typeface="Arial" pitchFamily="34" charset="0"/>
              </a:rPr>
              <a:t>California resident</a:t>
            </a:r>
          </a:p>
          <a:p>
            <a:pPr>
              <a:buFont typeface="Wingdings" pitchFamily="2" charset="2"/>
              <a:buChar char="Ø"/>
            </a:pPr>
            <a:r>
              <a:rPr lang="en-US" sz="2800" dirty="0" smtClean="0">
                <a:latin typeface="Arial" pitchFamily="34" charset="0"/>
                <a:cs typeface="Arial" pitchFamily="34" charset="0"/>
              </a:rPr>
              <a:t>Have a Medi-Cal eligibility determination</a:t>
            </a:r>
          </a:p>
          <a:p>
            <a:pPr>
              <a:buFont typeface="Wingdings" pitchFamily="2" charset="2"/>
              <a:buChar char="Ø"/>
            </a:pPr>
            <a:r>
              <a:rPr lang="en-US" sz="2800" dirty="0" smtClean="0">
                <a:latin typeface="Arial" pitchFamily="34" charset="0"/>
                <a:cs typeface="Arial" pitchFamily="34" charset="0"/>
              </a:rPr>
              <a:t>Live in a home, apartment, or an abode of their choice (not a hospital, long-term care facility, licensed community care facility, or assisted living facility)</a:t>
            </a:r>
          </a:p>
          <a:p>
            <a:pPr>
              <a:buFont typeface="Wingdings" pitchFamily="2" charset="2"/>
              <a:buChar char="Ø"/>
            </a:pPr>
            <a:r>
              <a:rPr lang="en-US" sz="2800" dirty="0" smtClean="0">
                <a:latin typeface="Arial" pitchFamily="34" charset="0"/>
                <a:cs typeface="Arial" pitchFamily="34" charset="0"/>
              </a:rPr>
              <a:t>Have submitted a completed Health Care Certification form</a:t>
            </a:r>
          </a:p>
          <a:p>
            <a:pPr>
              <a:buFont typeface="Wingdings" pitchFamily="2" charset="2"/>
              <a:buChar char="Ø"/>
            </a:pPr>
            <a:r>
              <a:rPr lang="en-US" sz="2800" dirty="0" smtClean="0">
                <a:latin typeface="Arial" pitchFamily="34" charset="0"/>
                <a:cs typeface="Arial" pitchFamily="34" charset="0"/>
              </a:rPr>
              <a:t>Are unable to live safely at home without services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How the Program Works</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04800" y="1527048"/>
            <a:ext cx="8500872" cy="4873752"/>
          </a:xfrm>
        </p:spPr>
        <p:txBody>
          <a:bodyPr>
            <a:normAutofit fontScale="92500"/>
          </a:bodyPr>
          <a:lstStyle/>
          <a:p>
            <a:pPr>
              <a:buFont typeface="Wingdings" pitchFamily="2" charset="2"/>
              <a:buChar char="Ø"/>
            </a:pPr>
            <a:r>
              <a:rPr lang="en-US" sz="2800" dirty="0" smtClean="0">
                <a:latin typeface="Arial" pitchFamily="34" charset="0"/>
                <a:cs typeface="Arial" pitchFamily="34" charset="0"/>
              </a:rPr>
              <a:t>Medi-Cal determination is confirmed</a:t>
            </a:r>
          </a:p>
          <a:p>
            <a:pPr>
              <a:buFont typeface="Wingdings" pitchFamily="2" charset="2"/>
              <a:buChar char="Ø"/>
            </a:pPr>
            <a:r>
              <a:rPr lang="en-US" sz="2800" dirty="0" smtClean="0">
                <a:latin typeface="Arial" pitchFamily="34" charset="0"/>
                <a:cs typeface="Arial" pitchFamily="34" charset="0"/>
              </a:rPr>
              <a:t>A county social worker interviews the client in the home to determine eligibility and need for IHSS</a:t>
            </a:r>
          </a:p>
          <a:p>
            <a:pPr>
              <a:buFont typeface="Wingdings" pitchFamily="2" charset="2"/>
              <a:buChar char="Ø"/>
            </a:pPr>
            <a:r>
              <a:rPr lang="en-US" sz="2800" dirty="0" smtClean="0">
                <a:latin typeface="Arial" pitchFamily="34" charset="0"/>
                <a:cs typeface="Arial" pitchFamily="34" charset="0"/>
              </a:rPr>
              <a:t>A “needs assessment” is done to determine ability to safely perform certain tasks for themselves</a:t>
            </a:r>
          </a:p>
          <a:p>
            <a:pPr lvl="1">
              <a:buFont typeface="Wingdings" pitchFamily="2" charset="2"/>
              <a:buChar char="v"/>
            </a:pPr>
            <a:r>
              <a:rPr lang="en-US" sz="1900" dirty="0" smtClean="0">
                <a:solidFill>
                  <a:schemeClr val="tx1"/>
                </a:solidFill>
                <a:latin typeface="Arial" pitchFamily="34" charset="0"/>
                <a:cs typeface="Arial" pitchFamily="34" charset="0"/>
              </a:rPr>
              <a:t>This assessment includes information given by the client, and, if appropriate, by family, friends, physician or other licensed health care professionals.</a:t>
            </a:r>
          </a:p>
          <a:p>
            <a:pPr lvl="1">
              <a:buFont typeface="Wingdings" pitchFamily="2" charset="2"/>
              <a:buChar char="v"/>
            </a:pPr>
            <a:r>
              <a:rPr lang="en-US" sz="1900" dirty="0" smtClean="0">
                <a:solidFill>
                  <a:schemeClr val="tx1"/>
                </a:solidFill>
                <a:latin typeface="Arial" pitchFamily="34" charset="0"/>
                <a:cs typeface="Arial" pitchFamily="34" charset="0"/>
              </a:rPr>
              <a:t>A number called a functional index rank is assigned for each function.</a:t>
            </a:r>
          </a:p>
          <a:p>
            <a:pPr lvl="1">
              <a:buFont typeface="Wingdings" pitchFamily="2" charset="2"/>
              <a:buChar char="v"/>
            </a:pPr>
            <a:r>
              <a:rPr lang="en-US" sz="1900" dirty="0" smtClean="0">
                <a:solidFill>
                  <a:schemeClr val="tx1"/>
                </a:solidFill>
                <a:latin typeface="Arial" pitchFamily="34" charset="0"/>
                <a:cs typeface="Arial" pitchFamily="34" charset="0"/>
              </a:rPr>
              <a:t>Three of the functions (memory, orientation, and judgment) are used to determine the need for protective supervision.</a:t>
            </a:r>
          </a:p>
          <a:p>
            <a:pPr lvl="1">
              <a:buFont typeface="Wingdings" pitchFamily="2" charset="2"/>
              <a:buChar char="v"/>
            </a:pPr>
            <a:r>
              <a:rPr lang="en-US" sz="1900" dirty="0" smtClean="0">
                <a:solidFill>
                  <a:schemeClr val="tx1"/>
                </a:solidFill>
                <a:latin typeface="Arial" pitchFamily="34" charset="0"/>
                <a:cs typeface="Arial" pitchFamily="34" charset="0"/>
              </a:rPr>
              <a:t>The general guidelines for ranking of functions are in the state guidelines.</a:t>
            </a:r>
          </a:p>
          <a:p>
            <a:pPr lvl="1">
              <a:buFont typeface="Wingdings" pitchFamily="2" charset="2"/>
              <a:buChar char="v"/>
            </a:pPr>
            <a:r>
              <a:rPr lang="en-US" sz="1900" dirty="0" smtClean="0">
                <a:solidFill>
                  <a:schemeClr val="tx1"/>
                </a:solidFill>
                <a:latin typeface="Arial" pitchFamily="34" charset="0"/>
                <a:cs typeface="Arial" pitchFamily="34" charset="0"/>
              </a:rPr>
              <a:t>The social worker determines how much time is authorized using the Hourly Task Guidelines provided by the State.</a:t>
            </a:r>
            <a:endParaRPr lang="en-US" sz="19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How the Program Works cont.</a:t>
            </a:r>
            <a:endParaRPr lang="en-US" sz="3200" dirty="0"/>
          </a:p>
        </p:txBody>
      </p:sp>
      <p:sp>
        <p:nvSpPr>
          <p:cNvPr id="3" name="Content Placeholder 2"/>
          <p:cNvSpPr>
            <a:spLocks noGrp="1"/>
          </p:cNvSpPr>
          <p:nvPr>
            <p:ph sz="quarter" idx="1"/>
          </p:nvPr>
        </p:nvSpPr>
        <p:spPr>
          <a:xfrm>
            <a:off x="228600" y="1447800"/>
            <a:ext cx="8577072" cy="4876800"/>
          </a:xfrm>
        </p:spPr>
        <p:txBody>
          <a:bodyPr>
            <a:normAutofit fontScale="85000" lnSpcReduction="10000"/>
          </a:bodyPr>
          <a:lstStyle/>
          <a:p>
            <a:pPr>
              <a:buFont typeface="Wingdings" pitchFamily="2" charset="2"/>
              <a:buChar char="Ø"/>
            </a:pPr>
            <a:r>
              <a:rPr lang="en-US" sz="3000" dirty="0" smtClean="0">
                <a:latin typeface="Arial" pitchFamily="34" charset="0"/>
                <a:cs typeface="Arial" pitchFamily="34" charset="0"/>
              </a:rPr>
              <a:t>A completed Health Care Certification must by received by the county prior to authorization of services.</a:t>
            </a:r>
          </a:p>
          <a:p>
            <a:pPr>
              <a:buFont typeface="Wingdings" pitchFamily="2" charset="2"/>
              <a:buChar char="Ø"/>
            </a:pPr>
            <a:r>
              <a:rPr lang="en-US" sz="3000" dirty="0" smtClean="0">
                <a:latin typeface="Arial" pitchFamily="34" charset="0"/>
                <a:cs typeface="Arial" pitchFamily="34" charset="0"/>
              </a:rPr>
              <a:t>The client is notified if IHSS has been approved or denied.</a:t>
            </a:r>
          </a:p>
          <a:p>
            <a:pPr lvl="1">
              <a:buFont typeface="Wingdings" pitchFamily="2" charset="2"/>
              <a:buChar char="v"/>
            </a:pPr>
            <a:r>
              <a:rPr lang="en-US" dirty="0" smtClean="0">
                <a:solidFill>
                  <a:schemeClr val="tx1"/>
                </a:solidFill>
                <a:latin typeface="Arial" pitchFamily="34" charset="0"/>
                <a:cs typeface="Arial" pitchFamily="34" charset="0"/>
              </a:rPr>
              <a:t>If denied, the client is notified of the reason for the denial</a:t>
            </a:r>
          </a:p>
          <a:p>
            <a:pPr lvl="1">
              <a:buFont typeface="Wingdings" pitchFamily="2" charset="2"/>
              <a:buChar char="v"/>
            </a:pPr>
            <a:r>
              <a:rPr lang="en-US" dirty="0" smtClean="0">
                <a:solidFill>
                  <a:schemeClr val="tx1"/>
                </a:solidFill>
                <a:latin typeface="Arial" pitchFamily="34" charset="0"/>
                <a:cs typeface="Arial" pitchFamily="34" charset="0"/>
              </a:rPr>
              <a:t>Denial of IHSS can be appealed through the Fair Hearings process.</a:t>
            </a:r>
          </a:p>
          <a:p>
            <a:pPr lvl="1">
              <a:buFont typeface="Wingdings" pitchFamily="2" charset="2"/>
              <a:buChar char="v"/>
            </a:pPr>
            <a:r>
              <a:rPr lang="en-US" dirty="0" smtClean="0">
                <a:solidFill>
                  <a:schemeClr val="tx1"/>
                </a:solidFill>
                <a:latin typeface="Arial" pitchFamily="34" charset="0"/>
                <a:cs typeface="Arial" pitchFamily="34" charset="0"/>
              </a:rPr>
              <a:t>If approved, the client is notified of the type of services and number of hours (per month) that have been authorized.</a:t>
            </a:r>
            <a:endParaRPr lang="en-US" dirty="0" smtClean="0">
              <a:latin typeface="Arial" pitchFamily="34" charset="0"/>
              <a:cs typeface="Arial" pitchFamily="34" charset="0"/>
            </a:endParaRPr>
          </a:p>
          <a:p>
            <a:pPr>
              <a:buFont typeface="Wingdings" pitchFamily="2" charset="2"/>
              <a:buChar char="Ø"/>
            </a:pPr>
            <a:r>
              <a:rPr lang="en-US" sz="3000" dirty="0" smtClean="0">
                <a:solidFill>
                  <a:schemeClr val="tx1"/>
                </a:solidFill>
                <a:latin typeface="Arial" pitchFamily="34" charset="0"/>
                <a:cs typeface="Arial" pitchFamily="34" charset="0"/>
              </a:rPr>
              <a:t>If approved for IHSS, the recipient must then hire someone (their independent provider – IP) to perform the authorized services.</a:t>
            </a:r>
          </a:p>
          <a:p>
            <a:pPr lvl="1">
              <a:buFont typeface="Wingdings" pitchFamily="2" charset="2"/>
              <a:buChar char="v"/>
            </a:pPr>
            <a:r>
              <a:rPr lang="en-US" dirty="0" smtClean="0">
                <a:solidFill>
                  <a:schemeClr val="tx1"/>
                </a:solidFill>
                <a:latin typeface="Arial" pitchFamily="34" charset="0"/>
                <a:cs typeface="Arial" pitchFamily="34" charset="0"/>
              </a:rPr>
              <a:t>The recipient is considered the provider’s employer and, it is therefore, the recipient’s responsibility to hire, train, supervise, and terminate (if necessary) their provider.</a:t>
            </a:r>
          </a:p>
          <a:p>
            <a:pPr lvl="1">
              <a:buNone/>
            </a:pPr>
            <a:endParaRPr lang="en-US" sz="1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534400" cy="758952"/>
          </a:xfrm>
        </p:spPr>
        <p:txBody>
          <a:bodyPr>
            <a:normAutofit/>
          </a:bodyPr>
          <a:lstStyle/>
          <a:p>
            <a:r>
              <a:rPr lang="en-US" sz="3200" dirty="0" smtClean="0">
                <a:solidFill>
                  <a:schemeClr val="accent3">
                    <a:lumMod val="75000"/>
                  </a:schemeClr>
                </a:solidFill>
                <a:latin typeface="Arial Black" pitchFamily="34" charset="0"/>
              </a:rPr>
              <a:t>APS Principals</a:t>
            </a:r>
            <a:r>
              <a:rPr lang="en-US" sz="3600" dirty="0" smtClean="0">
                <a:latin typeface="Arial Black" pitchFamily="34" charset="0"/>
              </a:rPr>
              <a:t>	</a:t>
            </a:r>
            <a:endParaRPr lang="en-US" sz="3600" dirty="0">
              <a:latin typeface="Arial Black" pitchFamily="34" charset="0"/>
            </a:endParaRPr>
          </a:p>
        </p:txBody>
      </p:sp>
      <p:sp>
        <p:nvSpPr>
          <p:cNvPr id="2" name="Subtitle 1"/>
          <p:cNvSpPr>
            <a:spLocks noGrp="1"/>
          </p:cNvSpPr>
          <p:nvPr>
            <p:ph sz="quarter" idx="1"/>
          </p:nvPr>
        </p:nvSpPr>
        <p:spPr>
          <a:ln>
            <a:noFill/>
          </a:ln>
        </p:spPr>
        <p:txBody>
          <a:bodyPr>
            <a:normAutofit lnSpcReduction="10000"/>
          </a:bodyPr>
          <a:lstStyle/>
          <a:p>
            <a:pPr algn="l">
              <a:buFont typeface="Wingdings" pitchFamily="2" charset="2"/>
              <a:buChar char="Ø"/>
            </a:pPr>
            <a:r>
              <a:rPr lang="en-US" sz="2800" b="0" cap="none" dirty="0" smtClean="0">
                <a:latin typeface="Arial" pitchFamily="34" charset="0"/>
                <a:cs typeface="Arial" pitchFamily="34" charset="0"/>
              </a:rPr>
              <a:t>Adults have the right to be safe.</a:t>
            </a:r>
          </a:p>
          <a:p>
            <a:pPr algn="l">
              <a:buFont typeface="Wingdings" pitchFamily="2" charset="2"/>
              <a:buChar char="Ø"/>
            </a:pPr>
            <a:r>
              <a:rPr lang="en-US" sz="2800" b="0" cap="none" dirty="0" smtClean="0">
                <a:latin typeface="Arial" pitchFamily="34" charset="0"/>
                <a:cs typeface="Arial" pitchFamily="34" charset="0"/>
              </a:rPr>
              <a:t>Adults have the right to make decisions that do not conform with societal norms as long as these decisions do not harm </a:t>
            </a:r>
            <a:r>
              <a:rPr lang="en-US" sz="2800" b="0" i="1" cap="none" dirty="0" smtClean="0">
                <a:latin typeface="Arial" pitchFamily="34" charset="0"/>
                <a:cs typeface="Arial" pitchFamily="34" charset="0"/>
              </a:rPr>
              <a:t>others.</a:t>
            </a:r>
          </a:p>
          <a:p>
            <a:pPr>
              <a:buFont typeface="Wingdings" pitchFamily="2" charset="2"/>
              <a:buChar char="Ø"/>
            </a:pPr>
            <a:r>
              <a:rPr lang="en-US" sz="2800" dirty="0" smtClean="0">
                <a:latin typeface="Arial" pitchFamily="34" charset="0"/>
                <a:cs typeface="Arial" pitchFamily="34" charset="0"/>
              </a:rPr>
              <a:t>Adults have the right to accept or refuse services.</a:t>
            </a:r>
          </a:p>
          <a:p>
            <a:pPr>
              <a:buFont typeface="Wingdings" pitchFamily="2" charset="2"/>
              <a:buChar char="Ø"/>
            </a:pPr>
            <a:r>
              <a:rPr lang="en-US" sz="2800" dirty="0" smtClean="0">
                <a:latin typeface="Arial" pitchFamily="34" charset="0"/>
                <a:cs typeface="Arial" pitchFamily="34" charset="0"/>
              </a:rPr>
              <a:t>Adults are presumed to have decision-making capacity unless a court adjudicates otherwise.</a:t>
            </a:r>
          </a:p>
          <a:p>
            <a:pPr>
              <a:buFont typeface="Wingdings" pitchFamily="2" charset="2"/>
              <a:buChar char="Ø"/>
            </a:pPr>
            <a:r>
              <a:rPr lang="en-US" sz="2800" dirty="0" smtClean="0">
                <a:latin typeface="Arial" pitchFamily="34" charset="0"/>
                <a:cs typeface="Arial" pitchFamily="34" charset="0"/>
              </a:rPr>
              <a:t>Adults retain all their civil and constitutional rights unless some of these rights have been restricted by court action.</a:t>
            </a:r>
          </a:p>
          <a:p>
            <a:pPr algn="l">
              <a:buFont typeface="Wingdings" pitchFamily="2" charset="2"/>
              <a:buChar char="Ø"/>
            </a:pPr>
            <a:endParaRPr lang="en-US" sz="2800" b="0" i="1" cap="none" dirty="0" smtClean="0">
              <a:latin typeface="Arial" pitchFamily="34" charset="0"/>
              <a:cs typeface="Arial" pitchFamily="34" charset="0"/>
            </a:endParaRPr>
          </a:p>
          <a:p>
            <a:pPr algn="l">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How the Program Works cont.</a:t>
            </a:r>
            <a:endParaRPr lang="en-US" sz="3200" dirty="0"/>
          </a:p>
        </p:txBody>
      </p:sp>
      <p:sp>
        <p:nvSpPr>
          <p:cNvPr id="3" name="Content Placeholder 2"/>
          <p:cNvSpPr>
            <a:spLocks noGrp="1"/>
          </p:cNvSpPr>
          <p:nvPr>
            <p:ph sz="quarter" idx="1"/>
          </p:nvPr>
        </p:nvSpPr>
        <p:spPr>
          <a:xfrm>
            <a:off x="228600" y="1447800"/>
            <a:ext cx="8656320" cy="4953000"/>
          </a:xfrm>
        </p:spPr>
        <p:txBody>
          <a:bodyPr>
            <a:noAutofit/>
          </a:bodyPr>
          <a:lstStyle/>
          <a:p>
            <a:pPr>
              <a:buFont typeface="Wingdings" pitchFamily="2" charset="2"/>
              <a:buChar char="Ø"/>
            </a:pPr>
            <a:r>
              <a:rPr lang="en-US" sz="2800" dirty="0" smtClean="0">
                <a:latin typeface="Arial" pitchFamily="34" charset="0"/>
                <a:cs typeface="Arial" pitchFamily="34" charset="0"/>
              </a:rPr>
              <a:t>If the recipient does not have a provider already selected (often a friend or family member), the provider can contact the Public Authority Registry service to obtain a list of available providers.</a:t>
            </a:r>
          </a:p>
          <a:p>
            <a:pPr>
              <a:buFont typeface="Wingdings" pitchFamily="2" charset="2"/>
              <a:buChar char="Ø"/>
            </a:pPr>
            <a:r>
              <a:rPr lang="en-US" sz="2800" dirty="0" smtClean="0">
                <a:latin typeface="Arial" pitchFamily="34" charset="0"/>
                <a:cs typeface="Arial" pitchFamily="34" charset="0"/>
              </a:rPr>
              <a:t>It is the recipient’s responsibility to sign the provider(s) timecard each month and the provider’s responsibility to submit the timecard to the state for payment.</a:t>
            </a:r>
          </a:p>
          <a:p>
            <a:pPr>
              <a:buFont typeface="Wingdings" pitchFamily="2" charset="2"/>
              <a:buChar char="Ø"/>
            </a:pPr>
            <a:r>
              <a:rPr lang="en-US" sz="2800" dirty="0" smtClean="0">
                <a:latin typeface="Arial" pitchFamily="34" charset="0"/>
                <a:cs typeface="Arial" pitchFamily="34" charset="0"/>
              </a:rPr>
              <a:t>Wages for IHSS providers vary from county to county.  IHSS providers in Siskiyou County are paid at minimum wage.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IHSS Cases in Siskiyou County</a:t>
            </a:r>
            <a:endParaRPr lang="en-US" sz="3200" dirty="0">
              <a:latin typeface="Arial Black" pitchFamily="34" charset="0"/>
            </a:endParaRPr>
          </a:p>
        </p:txBody>
      </p:sp>
      <p:graphicFrame>
        <p:nvGraphicFramePr>
          <p:cNvPr id="8" name="Content Placeholder 7"/>
          <p:cNvGraphicFramePr>
            <a:graphicFrameLocks noGrp="1"/>
          </p:cNvGraphicFramePr>
          <p:nvPr>
            <p:ph sz="quarter" idx="1"/>
          </p:nvPr>
        </p:nvGraphicFramePr>
        <p:xfrm>
          <a:off x="228601" y="2514600"/>
          <a:ext cx="8656635" cy="2225040"/>
        </p:xfrm>
        <a:graphic>
          <a:graphicData uri="http://schemas.openxmlformats.org/drawingml/2006/table">
            <a:tbl>
              <a:tblPr firstRow="1" bandRow="1">
                <a:tableStyleId>{5C22544A-7EE6-4342-B048-85BDC9FD1C3A}</a:tableStyleId>
              </a:tblPr>
              <a:tblGrid>
                <a:gridCol w="761999"/>
                <a:gridCol w="569791"/>
                <a:gridCol w="665895"/>
                <a:gridCol w="665895"/>
                <a:gridCol w="665895"/>
                <a:gridCol w="665895"/>
                <a:gridCol w="665895"/>
                <a:gridCol w="665895"/>
                <a:gridCol w="665895"/>
                <a:gridCol w="665895"/>
                <a:gridCol w="665895"/>
                <a:gridCol w="665895"/>
                <a:gridCol w="665895"/>
              </a:tblGrid>
              <a:tr h="370840">
                <a:tc>
                  <a:txBody>
                    <a:bodyPr/>
                    <a:lstStyle/>
                    <a:p>
                      <a:pPr algn="ctr"/>
                      <a:r>
                        <a:rPr lang="en-US" sz="1000" dirty="0" smtClean="0">
                          <a:solidFill>
                            <a:schemeClr val="bg1"/>
                          </a:solidFill>
                          <a:latin typeface="Arial" pitchFamily="34" charset="0"/>
                          <a:cs typeface="Arial" pitchFamily="34" charset="0"/>
                        </a:rPr>
                        <a:t>2015-16</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July</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Aug.</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Sept.</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Oct.</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Nov.</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Dec.</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Jan.</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Feb.</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March</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April</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May </a:t>
                      </a:r>
                      <a:endParaRPr lang="en-US" sz="1000" dirty="0">
                        <a:solidFill>
                          <a:schemeClr val="bg1"/>
                        </a:solidFill>
                        <a:latin typeface="Arial" pitchFamily="34" charset="0"/>
                        <a:cs typeface="Arial" pitchFamily="34" charset="0"/>
                      </a:endParaRPr>
                    </a:p>
                  </a:txBody>
                  <a:tcPr anchor="ctr"/>
                </a:tc>
                <a:tc>
                  <a:txBody>
                    <a:bodyPr/>
                    <a:lstStyle/>
                    <a:p>
                      <a:pPr algn="ctr"/>
                      <a:r>
                        <a:rPr lang="en-US" sz="1000" dirty="0" smtClean="0">
                          <a:solidFill>
                            <a:schemeClr val="bg1"/>
                          </a:solidFill>
                          <a:latin typeface="Arial" pitchFamily="34" charset="0"/>
                          <a:cs typeface="Arial" pitchFamily="34" charset="0"/>
                        </a:rPr>
                        <a:t>June</a:t>
                      </a:r>
                      <a:endParaRPr lang="en-US" sz="1000" dirty="0">
                        <a:solidFill>
                          <a:schemeClr val="bg1"/>
                        </a:solidFill>
                        <a:latin typeface="Arial" pitchFamily="34" charset="0"/>
                        <a:cs typeface="Arial" pitchFamily="34" charset="0"/>
                      </a:endParaRPr>
                    </a:p>
                  </a:txBody>
                  <a:tcPr anchor="ctr"/>
                </a:tc>
              </a:tr>
              <a:tr h="370840">
                <a:tc>
                  <a:txBody>
                    <a:bodyPr/>
                    <a:lstStyle/>
                    <a:p>
                      <a:pPr algn="ctr"/>
                      <a:r>
                        <a:rPr lang="en-US" sz="1000" b="1" dirty="0" smtClean="0">
                          <a:solidFill>
                            <a:schemeClr val="tx1"/>
                          </a:solidFill>
                          <a:latin typeface="Arial" pitchFamily="34" charset="0"/>
                          <a:cs typeface="Arial" pitchFamily="34" charset="0"/>
                        </a:rPr>
                        <a:t>New</a:t>
                      </a:r>
                      <a:endParaRPr lang="en-US" sz="1000" b="1"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32</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23</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35</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31</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32</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22</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26</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31</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33</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49</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26</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28</a:t>
                      </a:r>
                      <a:endParaRPr lang="en-US" sz="1000" dirty="0">
                        <a:solidFill>
                          <a:schemeClr val="tx1"/>
                        </a:solidFill>
                        <a:latin typeface="Arial" pitchFamily="34" charset="0"/>
                        <a:cs typeface="Arial" pitchFamily="34" charset="0"/>
                      </a:endParaRPr>
                    </a:p>
                  </a:txBody>
                  <a:tcPr anchor="ctr"/>
                </a:tc>
              </a:tr>
              <a:tr h="370840">
                <a:tc>
                  <a:txBody>
                    <a:bodyPr/>
                    <a:lstStyle/>
                    <a:p>
                      <a:pPr algn="ctr"/>
                      <a:r>
                        <a:rPr lang="en-US" sz="1000" b="1" dirty="0" smtClean="0">
                          <a:solidFill>
                            <a:schemeClr val="tx1"/>
                          </a:solidFill>
                          <a:latin typeface="Arial" pitchFamily="34" charset="0"/>
                          <a:cs typeface="Arial" pitchFamily="34" charset="0"/>
                        </a:rPr>
                        <a:t>Open</a:t>
                      </a:r>
                      <a:endParaRPr lang="en-US" sz="1000" b="1"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526</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559</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570</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573</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570</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570</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561</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564</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570</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573</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573</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581</a:t>
                      </a:r>
                      <a:endParaRPr lang="en-US" sz="1000" dirty="0">
                        <a:solidFill>
                          <a:schemeClr val="tx1"/>
                        </a:solidFill>
                        <a:latin typeface="Arial" pitchFamily="34" charset="0"/>
                        <a:cs typeface="Arial" pitchFamily="34" charset="0"/>
                      </a:endParaRPr>
                    </a:p>
                  </a:txBody>
                  <a:tcPr anchor="ctr"/>
                </a:tc>
              </a:tr>
              <a:tr h="370840">
                <a:tc>
                  <a:txBody>
                    <a:bodyPr/>
                    <a:lstStyle/>
                    <a:p>
                      <a:pPr algn="ctr"/>
                      <a:r>
                        <a:rPr lang="en-US" sz="1000" b="1" dirty="0" smtClean="0">
                          <a:solidFill>
                            <a:schemeClr val="bg1"/>
                          </a:solidFill>
                          <a:latin typeface="Arial" pitchFamily="34" charset="0"/>
                          <a:cs typeface="Arial" pitchFamily="34" charset="0"/>
                        </a:rPr>
                        <a:t>2016-17</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July</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Aug.</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Sept.</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Oct.</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Nov.</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Dec.</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Jan.</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Feb.</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000" b="1" dirty="0" smtClean="0">
                          <a:solidFill>
                            <a:schemeClr val="bg1"/>
                          </a:solidFill>
                          <a:latin typeface="Arial" pitchFamily="34" charset="0"/>
                          <a:cs typeface="Arial" pitchFamily="34" charset="0"/>
                        </a:rPr>
                        <a:t>March</a:t>
                      </a: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endParaRPr lang="en-US" sz="1000" b="1" dirty="0">
                        <a:solidFill>
                          <a:schemeClr val="bg1"/>
                        </a:solidFill>
                        <a:latin typeface="Arial" pitchFamily="34" charset="0"/>
                        <a:cs typeface="Arial" pitchFamily="34" charset="0"/>
                      </a:endParaRPr>
                    </a:p>
                  </a:txBody>
                  <a:tcPr anchor="ctr">
                    <a:solidFill>
                      <a:schemeClr val="accent1"/>
                    </a:solidFill>
                  </a:tcPr>
                </a:tc>
                <a:tc>
                  <a:txBody>
                    <a:bodyPr/>
                    <a:lstStyle/>
                    <a:p>
                      <a:pPr algn="ctr"/>
                      <a:endParaRPr lang="en-US" sz="1000" b="1" dirty="0">
                        <a:solidFill>
                          <a:schemeClr val="bg1"/>
                        </a:solidFill>
                        <a:latin typeface="Arial" pitchFamily="34" charset="0"/>
                        <a:cs typeface="Arial" pitchFamily="34" charset="0"/>
                      </a:endParaRPr>
                    </a:p>
                  </a:txBody>
                  <a:tcPr anchor="ctr">
                    <a:solidFill>
                      <a:schemeClr val="accent1"/>
                    </a:solidFill>
                  </a:tcPr>
                </a:tc>
              </a:tr>
              <a:tr h="370840">
                <a:tc>
                  <a:txBody>
                    <a:bodyPr/>
                    <a:lstStyle/>
                    <a:p>
                      <a:pPr algn="ctr"/>
                      <a:r>
                        <a:rPr lang="en-US" sz="1000" b="1" dirty="0" smtClean="0">
                          <a:solidFill>
                            <a:schemeClr val="tx1"/>
                          </a:solidFill>
                          <a:latin typeface="Arial" pitchFamily="34" charset="0"/>
                          <a:cs typeface="Arial" pitchFamily="34" charset="0"/>
                        </a:rPr>
                        <a:t>New</a:t>
                      </a:r>
                      <a:endParaRPr lang="en-US" sz="1000" b="1"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26</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31</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27</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31</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22</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24</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35</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19</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36</a:t>
                      </a:r>
                      <a:endParaRPr lang="en-US" sz="1000" dirty="0">
                        <a:solidFill>
                          <a:schemeClr val="tx1"/>
                        </a:solidFill>
                        <a:latin typeface="Arial" pitchFamily="34" charset="0"/>
                        <a:cs typeface="Arial" pitchFamily="34" charset="0"/>
                      </a:endParaRPr>
                    </a:p>
                  </a:txBody>
                  <a:tcPr anchor="ctr"/>
                </a:tc>
                <a:tc>
                  <a:txBody>
                    <a:bodyPr/>
                    <a:lstStyle/>
                    <a:p>
                      <a:pPr algn="ctr"/>
                      <a:endParaRPr lang="en-US" sz="1000" dirty="0">
                        <a:solidFill>
                          <a:schemeClr val="tx1"/>
                        </a:solidFill>
                        <a:latin typeface="Arial" pitchFamily="34" charset="0"/>
                        <a:cs typeface="Arial" pitchFamily="34" charset="0"/>
                      </a:endParaRPr>
                    </a:p>
                  </a:txBody>
                  <a:tcPr anchor="ctr"/>
                </a:tc>
                <a:tc>
                  <a:txBody>
                    <a:bodyPr/>
                    <a:lstStyle/>
                    <a:p>
                      <a:pPr algn="ctr"/>
                      <a:endParaRPr lang="en-US" sz="1000" dirty="0">
                        <a:solidFill>
                          <a:schemeClr val="tx1"/>
                        </a:solidFill>
                        <a:latin typeface="Arial" pitchFamily="34" charset="0"/>
                        <a:cs typeface="Arial" pitchFamily="34" charset="0"/>
                      </a:endParaRPr>
                    </a:p>
                  </a:txBody>
                  <a:tcPr anchor="ctr"/>
                </a:tc>
                <a:tc>
                  <a:txBody>
                    <a:bodyPr/>
                    <a:lstStyle/>
                    <a:p>
                      <a:pPr algn="ctr"/>
                      <a:endParaRPr lang="en-US" sz="1000" dirty="0">
                        <a:solidFill>
                          <a:schemeClr val="tx1"/>
                        </a:solidFill>
                        <a:latin typeface="Arial" pitchFamily="34" charset="0"/>
                        <a:cs typeface="Arial" pitchFamily="34" charset="0"/>
                      </a:endParaRPr>
                    </a:p>
                  </a:txBody>
                  <a:tcPr anchor="ctr"/>
                </a:tc>
              </a:tr>
              <a:tr h="370840">
                <a:tc>
                  <a:txBody>
                    <a:bodyPr/>
                    <a:lstStyle/>
                    <a:p>
                      <a:pPr algn="ctr"/>
                      <a:r>
                        <a:rPr lang="en-US" sz="1000" b="1" dirty="0" smtClean="0">
                          <a:solidFill>
                            <a:schemeClr val="tx1"/>
                          </a:solidFill>
                          <a:latin typeface="Arial" pitchFamily="34" charset="0"/>
                          <a:cs typeface="Arial" pitchFamily="34" charset="0"/>
                        </a:rPr>
                        <a:t>Open</a:t>
                      </a:r>
                      <a:endParaRPr lang="en-US" sz="1000" b="1"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592</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602</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593</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594</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600</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607</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609</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602</a:t>
                      </a:r>
                      <a:endParaRPr lang="en-US" sz="1000" dirty="0">
                        <a:solidFill>
                          <a:schemeClr val="tx1"/>
                        </a:solidFill>
                        <a:latin typeface="Arial" pitchFamily="34" charset="0"/>
                        <a:cs typeface="Arial" pitchFamily="34" charset="0"/>
                      </a:endParaRPr>
                    </a:p>
                  </a:txBody>
                  <a:tcPr anchor="ctr"/>
                </a:tc>
                <a:tc>
                  <a:txBody>
                    <a:bodyPr/>
                    <a:lstStyle/>
                    <a:p>
                      <a:pPr algn="ctr"/>
                      <a:r>
                        <a:rPr lang="en-US" sz="1000" dirty="0" smtClean="0">
                          <a:solidFill>
                            <a:schemeClr val="tx1"/>
                          </a:solidFill>
                          <a:latin typeface="Arial" pitchFamily="34" charset="0"/>
                          <a:cs typeface="Arial" pitchFamily="34" charset="0"/>
                        </a:rPr>
                        <a:t>596</a:t>
                      </a:r>
                      <a:endParaRPr lang="en-US" sz="1000" dirty="0">
                        <a:solidFill>
                          <a:schemeClr val="tx1"/>
                        </a:solidFill>
                        <a:latin typeface="Arial" pitchFamily="34" charset="0"/>
                        <a:cs typeface="Arial" pitchFamily="34" charset="0"/>
                      </a:endParaRPr>
                    </a:p>
                  </a:txBody>
                  <a:tcPr anchor="ctr"/>
                </a:tc>
                <a:tc>
                  <a:txBody>
                    <a:bodyPr/>
                    <a:lstStyle/>
                    <a:p>
                      <a:pPr algn="ctr"/>
                      <a:endParaRPr lang="en-US" sz="1000" dirty="0">
                        <a:solidFill>
                          <a:schemeClr val="tx1"/>
                        </a:solidFill>
                        <a:latin typeface="Arial" pitchFamily="34" charset="0"/>
                        <a:cs typeface="Arial" pitchFamily="34" charset="0"/>
                      </a:endParaRPr>
                    </a:p>
                  </a:txBody>
                  <a:tcPr anchor="ctr"/>
                </a:tc>
                <a:tc>
                  <a:txBody>
                    <a:bodyPr/>
                    <a:lstStyle/>
                    <a:p>
                      <a:pPr algn="ctr"/>
                      <a:endParaRPr lang="en-US" sz="1000" dirty="0">
                        <a:solidFill>
                          <a:schemeClr val="tx1"/>
                        </a:solidFill>
                        <a:latin typeface="Arial" pitchFamily="34" charset="0"/>
                        <a:cs typeface="Arial" pitchFamily="34" charset="0"/>
                      </a:endParaRPr>
                    </a:p>
                  </a:txBody>
                  <a:tcPr anchor="ctr"/>
                </a:tc>
                <a:tc>
                  <a:txBody>
                    <a:bodyPr/>
                    <a:lstStyle/>
                    <a:p>
                      <a:pPr algn="ctr"/>
                      <a:endParaRPr lang="en-US" sz="1000" dirty="0">
                        <a:solidFill>
                          <a:schemeClr val="tx1"/>
                        </a:solidFill>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Pj01852380000[1]"/>
          <p:cNvPicPr>
            <a:picLocks noChangeAspect="1" noChangeArrowheads="1"/>
          </p:cNvPicPr>
          <p:nvPr/>
        </p:nvPicPr>
        <p:blipFill>
          <a:blip r:embed="rId2" cstate="print"/>
          <a:srcRect/>
          <a:stretch>
            <a:fillRect/>
          </a:stretch>
        </p:blipFill>
        <p:spPr bwMode="auto">
          <a:xfrm>
            <a:off x="228600" y="228600"/>
            <a:ext cx="2667000" cy="2438400"/>
          </a:xfrm>
          <a:prstGeom prst="rect">
            <a:avLst/>
          </a:prstGeom>
          <a:noFill/>
        </p:spPr>
      </p:pic>
      <p:pic>
        <p:nvPicPr>
          <p:cNvPr id="3" name="Picture 4" descr="Hands1"/>
          <p:cNvPicPr>
            <a:picLocks noChangeAspect="1" noChangeArrowheads="1"/>
          </p:cNvPicPr>
          <p:nvPr/>
        </p:nvPicPr>
        <p:blipFill>
          <a:blip r:embed="rId3" cstate="print"/>
          <a:srcRect l="2512" t="11290" r="4417"/>
          <a:stretch>
            <a:fillRect/>
          </a:stretch>
        </p:blipFill>
        <p:spPr bwMode="auto">
          <a:xfrm>
            <a:off x="6781800" y="3886200"/>
            <a:ext cx="2200896" cy="2543371"/>
          </a:xfrm>
          <a:prstGeom prst="rect">
            <a:avLst/>
          </a:prstGeom>
          <a:noFill/>
          <a:ln w="9525">
            <a:solidFill>
              <a:schemeClr val="bg1"/>
            </a:solidFill>
            <a:miter lim="800000"/>
            <a:headEnd/>
            <a:tailEnd/>
          </a:ln>
        </p:spPr>
      </p:pic>
      <p:pic>
        <p:nvPicPr>
          <p:cNvPr id="5" name="Picture 9" descr="MPj01852350000[1]"/>
          <p:cNvPicPr>
            <a:picLocks noChangeAspect="1" noChangeArrowheads="1"/>
          </p:cNvPicPr>
          <p:nvPr/>
        </p:nvPicPr>
        <p:blipFill>
          <a:blip r:embed="rId4" cstate="print"/>
          <a:srcRect/>
          <a:stretch>
            <a:fillRect/>
          </a:stretch>
        </p:blipFill>
        <p:spPr bwMode="auto">
          <a:xfrm>
            <a:off x="6477000" y="228600"/>
            <a:ext cx="2342743" cy="1981200"/>
          </a:xfrm>
          <a:prstGeom prst="rect">
            <a:avLst/>
          </a:prstGeom>
          <a:noFill/>
        </p:spPr>
      </p:pic>
      <p:pic>
        <p:nvPicPr>
          <p:cNvPr id="1028" name="Picture 4" descr="https://encrypted-tbn0.gstatic.com/images?q=tbn:ANd9GcRU3vB9ht2iHNjAVry8PeFBUt7KHSVuy7w_rH46gfrhgktBb8VjTs76zL_j">
            <a:hlinkClick r:id="rId5"/>
          </p:cNvPr>
          <p:cNvPicPr>
            <a:picLocks noChangeAspect="1" noChangeArrowheads="1"/>
          </p:cNvPicPr>
          <p:nvPr/>
        </p:nvPicPr>
        <p:blipFill>
          <a:blip r:embed="rId6" cstate="print"/>
          <a:srcRect/>
          <a:stretch>
            <a:fillRect/>
          </a:stretch>
        </p:blipFill>
        <p:spPr bwMode="auto">
          <a:xfrm>
            <a:off x="3048000" y="228600"/>
            <a:ext cx="2931868" cy="1952625"/>
          </a:xfrm>
          <a:prstGeom prst="rect">
            <a:avLst/>
          </a:prstGeom>
          <a:noFill/>
        </p:spPr>
      </p:pic>
      <p:pic>
        <p:nvPicPr>
          <p:cNvPr id="1030" name="Picture 6" descr="Image result for pictures of elderly"/>
          <p:cNvPicPr>
            <a:picLocks noChangeAspect="1" noChangeArrowheads="1"/>
          </p:cNvPicPr>
          <p:nvPr/>
        </p:nvPicPr>
        <p:blipFill>
          <a:blip r:embed="rId7" cstate="print"/>
          <a:srcRect/>
          <a:stretch>
            <a:fillRect/>
          </a:stretch>
        </p:blipFill>
        <p:spPr bwMode="auto">
          <a:xfrm>
            <a:off x="4038600" y="3962400"/>
            <a:ext cx="2705100" cy="2438400"/>
          </a:xfrm>
          <a:prstGeom prst="rect">
            <a:avLst/>
          </a:prstGeom>
          <a:noFill/>
        </p:spPr>
      </p:pic>
      <p:pic>
        <p:nvPicPr>
          <p:cNvPr id="1032" name="Picture 8" descr="Image result for pictures of elderly"/>
          <p:cNvPicPr>
            <a:picLocks noChangeAspect="1" noChangeArrowheads="1"/>
          </p:cNvPicPr>
          <p:nvPr/>
        </p:nvPicPr>
        <p:blipFill>
          <a:blip r:embed="rId8" cstate="print"/>
          <a:srcRect/>
          <a:stretch>
            <a:fillRect/>
          </a:stretch>
        </p:blipFill>
        <p:spPr bwMode="auto">
          <a:xfrm>
            <a:off x="5257800" y="1981200"/>
            <a:ext cx="2619375" cy="2047876"/>
          </a:xfrm>
          <a:prstGeom prst="rect">
            <a:avLst/>
          </a:prstGeom>
          <a:noFill/>
        </p:spPr>
      </p:pic>
      <p:pic>
        <p:nvPicPr>
          <p:cNvPr id="1034" name="Picture 10" descr="Image result for pictures of elderly"/>
          <p:cNvPicPr>
            <a:picLocks noChangeAspect="1" noChangeArrowheads="1"/>
          </p:cNvPicPr>
          <p:nvPr/>
        </p:nvPicPr>
        <p:blipFill>
          <a:blip r:embed="rId9" cstate="print"/>
          <a:srcRect/>
          <a:stretch>
            <a:fillRect/>
          </a:stretch>
        </p:blipFill>
        <p:spPr bwMode="auto">
          <a:xfrm>
            <a:off x="381000" y="4141661"/>
            <a:ext cx="3352800" cy="2182939"/>
          </a:xfrm>
          <a:prstGeom prst="rect">
            <a:avLst/>
          </a:prstGeom>
          <a:noFill/>
        </p:spPr>
      </p:pic>
      <p:pic>
        <p:nvPicPr>
          <p:cNvPr id="1038" name="Picture 14" descr="Related image">
            <a:hlinkClick r:id="rId10"/>
          </p:cNvPr>
          <p:cNvPicPr>
            <a:picLocks noChangeAspect="1" noChangeArrowheads="1"/>
          </p:cNvPicPr>
          <p:nvPr/>
        </p:nvPicPr>
        <p:blipFill>
          <a:blip r:embed="rId11" cstate="print"/>
          <a:srcRect/>
          <a:stretch>
            <a:fillRect/>
          </a:stretch>
        </p:blipFill>
        <p:spPr bwMode="auto">
          <a:xfrm>
            <a:off x="2971800" y="2209800"/>
            <a:ext cx="2209800" cy="1767628"/>
          </a:xfrm>
          <a:prstGeom prst="rect">
            <a:avLst/>
          </a:prstGeom>
          <a:noFill/>
        </p:spPr>
      </p:pic>
      <p:pic>
        <p:nvPicPr>
          <p:cNvPr id="1040" name="Picture 16" descr="Image result for pictures of elderly"/>
          <p:cNvPicPr>
            <a:picLocks noChangeAspect="1" noChangeArrowheads="1"/>
          </p:cNvPicPr>
          <p:nvPr/>
        </p:nvPicPr>
        <p:blipFill>
          <a:blip r:embed="rId12" cstate="print"/>
          <a:srcRect/>
          <a:stretch>
            <a:fillRect/>
          </a:stretch>
        </p:blipFill>
        <p:spPr bwMode="auto">
          <a:xfrm>
            <a:off x="304800" y="2590800"/>
            <a:ext cx="2667000" cy="1600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Black" pitchFamily="34" charset="0"/>
              </a:rPr>
              <a:t>Thank You</a:t>
            </a:r>
            <a:endParaRPr lang="en-US" sz="3200" dirty="0">
              <a:latin typeface="Arial Black" pitchFamily="34" charset="0"/>
            </a:endParaRPr>
          </a:p>
        </p:txBody>
      </p:sp>
      <p:sp>
        <p:nvSpPr>
          <p:cNvPr id="3" name="Content Placeholder 2"/>
          <p:cNvSpPr>
            <a:spLocks noGrp="1"/>
          </p:cNvSpPr>
          <p:nvPr>
            <p:ph sz="quarter" idx="1"/>
          </p:nvPr>
        </p:nvSpPr>
        <p:spPr/>
        <p:txBody>
          <a:bodyPr/>
          <a:lstStyle/>
          <a:p>
            <a:pPr algn="ctr">
              <a:buNone/>
            </a:pPr>
            <a:r>
              <a:rPr lang="en-US" dirty="0" smtClean="0"/>
              <a:t>Siskiyou County Health and Human Services Agency</a:t>
            </a:r>
          </a:p>
          <a:p>
            <a:pPr algn="ctr">
              <a:buNone/>
            </a:pPr>
            <a:r>
              <a:rPr lang="en-US" dirty="0" smtClean="0"/>
              <a:t>Adult Services</a:t>
            </a:r>
          </a:p>
          <a:p>
            <a:pPr algn="ctr">
              <a:buNone/>
            </a:pPr>
            <a:r>
              <a:rPr lang="en-US" dirty="0" smtClean="0"/>
              <a:t>(530) 841-4200</a:t>
            </a:r>
          </a:p>
          <a:p>
            <a:pPr algn="ctr">
              <a:buNone/>
            </a:pPr>
            <a:r>
              <a:rPr lang="en-US" dirty="0" smtClean="0"/>
              <a:t>(530) 842-7009 (after hours emergency)</a:t>
            </a:r>
          </a:p>
          <a:p>
            <a:pPr algn="ctr">
              <a:buNone/>
            </a:pPr>
            <a:endParaRPr lang="en-US" dirty="0" smtClean="0"/>
          </a:p>
          <a:p>
            <a:pPr algn="ctr">
              <a:buNone/>
            </a:pPr>
            <a:endParaRPr lang="en-US" dirty="0"/>
          </a:p>
        </p:txBody>
      </p:sp>
      <p:pic>
        <p:nvPicPr>
          <p:cNvPr id="4" name="Picture 3" descr="imagesQ7OB3TI0.jpg"/>
          <p:cNvPicPr>
            <a:picLocks noChangeAspect="1"/>
          </p:cNvPicPr>
          <p:nvPr/>
        </p:nvPicPr>
        <p:blipFill>
          <a:blip r:embed="rId2" cstate="print"/>
          <a:stretch>
            <a:fillRect/>
          </a:stretch>
        </p:blipFill>
        <p:spPr>
          <a:xfrm>
            <a:off x="2895600" y="3962400"/>
            <a:ext cx="2971800" cy="20478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3200" dirty="0" smtClean="0">
                <a:solidFill>
                  <a:schemeClr val="accent3">
                    <a:lumMod val="75000"/>
                  </a:schemeClr>
                </a:solidFill>
                <a:latin typeface="Arial Black" pitchFamily="34" charset="0"/>
              </a:rPr>
              <a:t>Who Is Eligible for APS Service?</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04800" y="1600200"/>
            <a:ext cx="8503920" cy="4572000"/>
          </a:xfrm>
        </p:spPr>
        <p:txBody>
          <a:bodyPr/>
          <a:lstStyle/>
          <a:p>
            <a:pPr>
              <a:lnSpc>
                <a:spcPct val="90000"/>
              </a:lnSpc>
              <a:buFont typeface="Wingdings" pitchFamily="2" charset="2"/>
              <a:buChar char="Ø"/>
            </a:pPr>
            <a:r>
              <a:rPr lang="en-US" sz="2800" dirty="0" smtClean="0">
                <a:latin typeface="Arial" pitchFamily="34" charset="0"/>
                <a:cs typeface="Arial" pitchFamily="34" charset="0"/>
              </a:rPr>
              <a:t>Elder (65 years old and older)</a:t>
            </a:r>
          </a:p>
          <a:p>
            <a:pPr>
              <a:lnSpc>
                <a:spcPct val="90000"/>
              </a:lnSpc>
              <a:buFont typeface="Wingdings" pitchFamily="2" charset="2"/>
              <a:buChar char="Ø"/>
            </a:pPr>
            <a:endParaRPr lang="en-US" sz="2800" dirty="0" smtClean="0">
              <a:latin typeface="Arial" pitchFamily="34" charset="0"/>
              <a:cs typeface="Arial" pitchFamily="34" charset="0"/>
            </a:endParaRPr>
          </a:p>
          <a:p>
            <a:pPr>
              <a:lnSpc>
                <a:spcPct val="90000"/>
              </a:lnSpc>
              <a:buFont typeface="Wingdings" pitchFamily="2" charset="2"/>
              <a:buChar char="Ø"/>
            </a:pPr>
            <a:r>
              <a:rPr lang="en-US" sz="2800" dirty="0" smtClean="0">
                <a:latin typeface="Arial" pitchFamily="34" charset="0"/>
                <a:cs typeface="Arial" pitchFamily="34" charset="0"/>
              </a:rPr>
              <a:t>Dependent adult (18-64)</a:t>
            </a:r>
          </a:p>
          <a:p>
            <a:pPr>
              <a:lnSpc>
                <a:spcPct val="90000"/>
              </a:lnSpc>
              <a:buNone/>
            </a:pPr>
            <a:endParaRPr lang="en-US" sz="2400" dirty="0" smtClean="0"/>
          </a:p>
          <a:p>
            <a:pPr lvl="1">
              <a:lnSpc>
                <a:spcPct val="90000"/>
              </a:lnSpc>
              <a:buFont typeface="Wingdings" pitchFamily="2" charset="2"/>
              <a:buChar char="§"/>
            </a:pPr>
            <a:r>
              <a:rPr lang="en-US" sz="2000" dirty="0" smtClean="0">
                <a:solidFill>
                  <a:schemeClr val="tx1"/>
                </a:solidFill>
                <a:latin typeface="Arial" pitchFamily="34" charset="0"/>
                <a:cs typeface="Arial" pitchFamily="34" charset="0"/>
              </a:rPr>
              <a:t>Means any person residing in this state, between the ages of 18-64 years old who has physical or mental limitations that restrict his or her ability to carry out normal activities or to protect his or her rights including, but not limited to, persons who have physical or developmental disabilities or whose physical or mental abilities have diminished because of age.</a:t>
            </a:r>
          </a:p>
          <a:p>
            <a:pPr lvl="1">
              <a:lnSpc>
                <a:spcPct val="90000"/>
              </a:lnSpc>
              <a:buFont typeface="Wingdings" pitchFamily="2" charset="2"/>
              <a:buChar char="§"/>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What is Reportable Abuse</a:t>
            </a:r>
            <a:endParaRPr lang="en-US" sz="3200" dirty="0">
              <a:solidFill>
                <a:schemeClr val="accent3">
                  <a:lumMod val="75000"/>
                </a:schemeClr>
              </a:solidFill>
            </a:endParaRPr>
          </a:p>
        </p:txBody>
      </p:sp>
      <p:sp>
        <p:nvSpPr>
          <p:cNvPr id="3" name="Content Placeholder 2"/>
          <p:cNvSpPr>
            <a:spLocks noGrp="1"/>
          </p:cNvSpPr>
          <p:nvPr>
            <p:ph sz="quarter" idx="1"/>
          </p:nvPr>
        </p:nvSpPr>
        <p:spPr>
          <a:xfrm>
            <a:off x="152400" y="1371600"/>
            <a:ext cx="8686800" cy="5029200"/>
          </a:xfrm>
        </p:spPr>
        <p:txBody>
          <a:bodyPr>
            <a:normAutofit/>
          </a:bodyPr>
          <a:lstStyle/>
          <a:p>
            <a:pPr>
              <a:buNone/>
            </a:pPr>
            <a:r>
              <a:rPr lang="en-US" sz="2400" dirty="0" smtClean="0">
                <a:latin typeface="Arial Black" pitchFamily="34" charset="0"/>
              </a:rPr>
              <a:t>Types of Abuse</a:t>
            </a:r>
          </a:p>
          <a:p>
            <a:pPr>
              <a:buFont typeface="Wingdings" pitchFamily="2" charset="2"/>
              <a:buChar char="Ø"/>
            </a:pPr>
            <a:r>
              <a:rPr lang="en-US" sz="2000" dirty="0" smtClean="0">
                <a:latin typeface="Arial" pitchFamily="34" charset="0"/>
                <a:cs typeface="Arial" pitchFamily="34" charset="0"/>
              </a:rPr>
              <a:t>Physical: Hitting, kicking, burning, dragging, over or under medicating.</a:t>
            </a:r>
          </a:p>
          <a:p>
            <a:pPr>
              <a:buFont typeface="Wingdings" pitchFamily="2" charset="2"/>
              <a:buChar char="Ø"/>
            </a:pPr>
            <a:r>
              <a:rPr lang="en-US" sz="2000" dirty="0" smtClean="0">
                <a:latin typeface="Arial" pitchFamily="34" charset="0"/>
                <a:cs typeface="Arial" pitchFamily="34" charset="0"/>
              </a:rPr>
              <a:t>Sexual Abuse: Unwanted sexual contact, sexual exploitation, forced viewing of pornography.</a:t>
            </a:r>
          </a:p>
          <a:p>
            <a:pPr>
              <a:buFont typeface="Wingdings" pitchFamily="2" charset="2"/>
              <a:buChar char="Ø"/>
            </a:pPr>
            <a:r>
              <a:rPr lang="en-US" sz="2000" dirty="0" smtClean="0">
                <a:latin typeface="Arial" pitchFamily="34" charset="0"/>
                <a:cs typeface="Arial" pitchFamily="34" charset="0"/>
              </a:rPr>
              <a:t>Abandonment: Desertion or willful forsaking by anyone having responsibility for care.</a:t>
            </a:r>
          </a:p>
          <a:p>
            <a:pPr>
              <a:buFont typeface="Wingdings" pitchFamily="2" charset="2"/>
              <a:buChar char="Ø"/>
            </a:pPr>
            <a:r>
              <a:rPr lang="en-US" sz="2000" dirty="0" smtClean="0">
                <a:latin typeface="Arial" pitchFamily="34" charset="0"/>
                <a:cs typeface="Arial" pitchFamily="34" charset="0"/>
              </a:rPr>
              <a:t>Isolation: Preventing the individual from receiving mail, telephone calls, visitors.</a:t>
            </a:r>
          </a:p>
          <a:p>
            <a:pPr>
              <a:buFont typeface="Wingdings" pitchFamily="2" charset="2"/>
              <a:buChar char="Ø"/>
            </a:pPr>
            <a:r>
              <a:rPr lang="en-US" sz="2000" dirty="0" smtClean="0">
                <a:latin typeface="Arial" pitchFamily="34" charset="0"/>
                <a:cs typeface="Arial" pitchFamily="34" charset="0"/>
              </a:rPr>
              <a:t>Financial: Theft, misuse of funds or property, extortion, duress, fraud.</a:t>
            </a:r>
          </a:p>
          <a:p>
            <a:pPr>
              <a:buFont typeface="Wingdings" pitchFamily="2" charset="2"/>
              <a:buChar char="Ø"/>
            </a:pPr>
            <a:r>
              <a:rPr lang="en-US" sz="2000" dirty="0" smtClean="0">
                <a:latin typeface="Arial" pitchFamily="34" charset="0"/>
                <a:cs typeface="Arial" pitchFamily="34" charset="0"/>
              </a:rPr>
              <a:t>Neglect: Failure to provide food, clothing, shelter, or health care for an individual under one’s care when the means to do so are available.</a:t>
            </a:r>
          </a:p>
          <a:p>
            <a:pPr>
              <a:buFont typeface="Wingdings" pitchFamily="2" charset="2"/>
              <a:buChar char="Ø"/>
            </a:pPr>
            <a:r>
              <a:rPr lang="en-US" sz="2000" dirty="0" smtClean="0">
                <a:latin typeface="Arial" pitchFamily="34" charset="0"/>
                <a:cs typeface="Arial" pitchFamily="34" charset="0"/>
              </a:rPr>
              <a:t>Self-neglect: Failure to provide food, clothing, shelter or health care for oneself.</a:t>
            </a:r>
          </a:p>
          <a:p>
            <a:pPr>
              <a:buFont typeface="Wingdings" pitchFamily="2" charset="2"/>
              <a:buChar char="Ø"/>
            </a:pPr>
            <a:r>
              <a:rPr lang="en-US" sz="2000" dirty="0" smtClean="0">
                <a:latin typeface="Arial" pitchFamily="34" charset="0"/>
                <a:cs typeface="Arial" pitchFamily="34" charset="0"/>
              </a:rPr>
              <a:t>Mental suffering: Verbal assaults, threats, causing fear.</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Autofit/>
          </a:bodyPr>
          <a:lstStyle/>
          <a:p>
            <a:r>
              <a:rPr lang="en-US" sz="3200" dirty="0" smtClean="0">
                <a:solidFill>
                  <a:schemeClr val="accent3">
                    <a:lumMod val="75000"/>
                  </a:schemeClr>
                </a:solidFill>
                <a:latin typeface="Arial Black" pitchFamily="34" charset="0"/>
              </a:rPr>
              <a:t>Adult Protective  Services Response Criteria</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04800" y="1752600"/>
            <a:ext cx="8503920" cy="4572000"/>
          </a:xfrm>
        </p:spPr>
        <p:txBody>
          <a:bodyPr>
            <a:normAutofit fontScale="92500"/>
          </a:bodyPr>
          <a:lstStyle/>
          <a:p>
            <a:pPr>
              <a:lnSpc>
                <a:spcPct val="80000"/>
              </a:lnSpc>
              <a:buFont typeface="Wingdings" pitchFamily="2" charset="2"/>
              <a:buChar char="Ø"/>
            </a:pPr>
            <a:r>
              <a:rPr lang="en-US" sz="2800" b="1" u="sng" dirty="0" smtClean="0">
                <a:latin typeface="Arial" pitchFamily="34" charset="0"/>
                <a:cs typeface="Arial" pitchFamily="34" charset="0"/>
              </a:rPr>
              <a:t>Level 1 - Immediate Response</a:t>
            </a:r>
            <a:r>
              <a:rPr lang="en-US" sz="2800" dirty="0" smtClean="0">
                <a:latin typeface="Arial" pitchFamily="34" charset="0"/>
                <a:cs typeface="Arial" pitchFamily="34" charset="0"/>
              </a:rPr>
              <a:t>:</a:t>
            </a:r>
          </a:p>
          <a:p>
            <a:pPr lvl="1">
              <a:lnSpc>
                <a:spcPct val="80000"/>
              </a:lnSpc>
              <a:buFont typeface="Arial" pitchFamily="34" charset="0"/>
              <a:buChar char="•"/>
            </a:pPr>
            <a:r>
              <a:rPr lang="en-US" sz="2400" dirty="0" smtClean="0">
                <a:solidFill>
                  <a:schemeClr val="tx1"/>
                </a:solidFill>
                <a:latin typeface="Arial" pitchFamily="34" charset="0"/>
                <a:cs typeface="Arial" pitchFamily="34" charset="0"/>
              </a:rPr>
              <a:t>Requires an emergency response within 24 hours from the receipt from the referral.</a:t>
            </a:r>
          </a:p>
          <a:p>
            <a:pPr lvl="1">
              <a:lnSpc>
                <a:spcPct val="80000"/>
              </a:lnSpc>
              <a:buFont typeface="Courier New" pitchFamily="49" charset="0"/>
              <a:buChar char="o"/>
            </a:pPr>
            <a:endParaRPr lang="en-US" sz="2300" b="1" u="sng" dirty="0" smtClean="0"/>
          </a:p>
          <a:p>
            <a:pPr>
              <a:lnSpc>
                <a:spcPct val="80000"/>
              </a:lnSpc>
              <a:buFont typeface="Wingdings" pitchFamily="2" charset="2"/>
              <a:buChar char="Ø"/>
            </a:pPr>
            <a:r>
              <a:rPr lang="en-US" sz="2800" b="1" u="sng" dirty="0" smtClean="0">
                <a:latin typeface="Arial" pitchFamily="34" charset="0"/>
                <a:cs typeface="Arial" pitchFamily="34" charset="0"/>
              </a:rPr>
              <a:t>Level 2 – Non-Emergency Response</a:t>
            </a:r>
            <a:r>
              <a:rPr lang="en-US" sz="2800" dirty="0" smtClean="0">
                <a:latin typeface="Arial" pitchFamily="34" charset="0"/>
                <a:cs typeface="Arial" pitchFamily="34" charset="0"/>
              </a:rPr>
              <a:t>:</a:t>
            </a:r>
          </a:p>
          <a:p>
            <a:pPr lvl="1">
              <a:lnSpc>
                <a:spcPct val="80000"/>
              </a:lnSpc>
              <a:buFont typeface="Arial" pitchFamily="34" charset="0"/>
              <a:buChar char="•"/>
            </a:pPr>
            <a:r>
              <a:rPr lang="en-US" sz="2400" dirty="0" smtClean="0">
                <a:solidFill>
                  <a:schemeClr val="tx1"/>
                </a:solidFill>
                <a:latin typeface="Arial" pitchFamily="34" charset="0"/>
                <a:cs typeface="Arial" pitchFamily="34" charset="0"/>
              </a:rPr>
              <a:t>Investigations will begin within 10 days from receipt of the referral at the APS Office.</a:t>
            </a:r>
          </a:p>
          <a:p>
            <a:pPr lvl="1">
              <a:lnSpc>
                <a:spcPct val="80000"/>
              </a:lnSpc>
            </a:pPr>
            <a:endParaRPr lang="en-US" sz="2300" b="1" u="sng" dirty="0" smtClean="0"/>
          </a:p>
          <a:p>
            <a:pPr>
              <a:lnSpc>
                <a:spcPct val="80000"/>
              </a:lnSpc>
              <a:buFont typeface="Wingdings" pitchFamily="2" charset="2"/>
              <a:buChar char="Ø"/>
            </a:pPr>
            <a:r>
              <a:rPr lang="en-US" sz="2800" b="1" u="sng" dirty="0" smtClean="0">
                <a:latin typeface="Arial" pitchFamily="34" charset="0"/>
                <a:cs typeface="Arial" pitchFamily="34" charset="0"/>
              </a:rPr>
              <a:t>Level 3 – Information and Referral(non-response)</a:t>
            </a:r>
            <a:r>
              <a:rPr lang="en-US" sz="2800" b="1" dirty="0" smtClean="0">
                <a:latin typeface="Arial" pitchFamily="34" charset="0"/>
                <a:cs typeface="Arial" pitchFamily="34" charset="0"/>
              </a:rPr>
              <a:t>:</a:t>
            </a:r>
            <a:endParaRPr lang="en-US" sz="2800" dirty="0" smtClean="0">
              <a:latin typeface="Arial" pitchFamily="34" charset="0"/>
              <a:cs typeface="Arial" pitchFamily="34" charset="0"/>
            </a:endParaRPr>
          </a:p>
          <a:p>
            <a:pPr lvl="1">
              <a:lnSpc>
                <a:spcPct val="80000"/>
              </a:lnSpc>
              <a:buFont typeface="Arial" pitchFamily="34" charset="0"/>
              <a:buChar char="•"/>
            </a:pPr>
            <a:r>
              <a:rPr lang="en-US" sz="2400" dirty="0" smtClean="0">
                <a:solidFill>
                  <a:schemeClr val="tx1"/>
                </a:solidFill>
                <a:latin typeface="Arial" pitchFamily="34" charset="0"/>
                <a:cs typeface="Arial" pitchFamily="34" charset="0"/>
              </a:rPr>
              <a:t>No initial investigation required.  Client wants information about services specific to APS, Intake or Resources available. </a:t>
            </a:r>
          </a:p>
          <a:p>
            <a:pPr lvl="1">
              <a:lnSpc>
                <a:spcPct val="80000"/>
              </a:lnSpc>
              <a:buFont typeface="Arial" pitchFamily="34" charset="0"/>
              <a:buChar char="•"/>
            </a:pPr>
            <a:r>
              <a:rPr lang="en-US" sz="2400" dirty="0" smtClean="0">
                <a:solidFill>
                  <a:schemeClr val="tx1"/>
                </a:solidFill>
                <a:latin typeface="Arial" pitchFamily="34" charset="0"/>
                <a:cs typeface="Arial" pitchFamily="34" charset="0"/>
              </a:rPr>
              <a:t>Or does not meet the requirements of law for intervention. </a:t>
            </a:r>
            <a:endParaRPr lang="en-US" sz="2400" u="sng" dirty="0" smtClean="0">
              <a:solidFill>
                <a:schemeClr val="tx1"/>
              </a:solidFill>
              <a:latin typeface="Arial" pitchFamily="34" charset="0"/>
              <a:cs typeface="Arial"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Scope of APS Services</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228600" y="1752600"/>
            <a:ext cx="8503920" cy="4572000"/>
          </a:xfrm>
        </p:spPr>
        <p:txBody>
          <a:bodyPr>
            <a:normAutofit lnSpcReduction="10000"/>
          </a:bodyPr>
          <a:lstStyle/>
          <a:p>
            <a:pPr>
              <a:buFont typeface="Wingdings" pitchFamily="2" charset="2"/>
              <a:buChar char="Ø"/>
            </a:pPr>
            <a:r>
              <a:rPr lang="en-US" sz="2800" dirty="0" smtClean="0">
                <a:latin typeface="Arial" pitchFamily="34" charset="0"/>
                <a:cs typeface="Arial" pitchFamily="34" charset="0"/>
              </a:rPr>
              <a:t>APS shall attempt to create a stable environment where the individual can safely function without requiring additional on-going intervention from APS.</a:t>
            </a:r>
          </a:p>
          <a:p>
            <a:pPr>
              <a:buNone/>
            </a:pPr>
            <a:endParaRPr lang="en-US" sz="2400" dirty="0" smtClean="0">
              <a:latin typeface="Arial" pitchFamily="34" charset="0"/>
              <a:cs typeface="Arial" pitchFamily="34" charset="0"/>
            </a:endParaRPr>
          </a:p>
          <a:p>
            <a:pPr>
              <a:buFont typeface="Wingdings" pitchFamily="2" charset="2"/>
              <a:buChar char="Ø"/>
            </a:pPr>
            <a:r>
              <a:rPr lang="en-US" sz="2800" dirty="0" smtClean="0">
                <a:latin typeface="Arial" pitchFamily="34" charset="0"/>
                <a:cs typeface="Arial" pitchFamily="34" charset="0"/>
              </a:rPr>
              <a:t>APS is not intended to be a long-term/on-going case management activity, nor does APS provide placement services.</a:t>
            </a:r>
          </a:p>
          <a:p>
            <a:pPr marL="0" indent="0">
              <a:buNone/>
            </a:pPr>
            <a:endParaRPr lang="en-US" sz="2400" dirty="0" smtClean="0">
              <a:latin typeface="Arial" pitchFamily="34" charset="0"/>
              <a:cs typeface="Arial" pitchFamily="34" charset="0"/>
            </a:endParaRPr>
          </a:p>
          <a:p>
            <a:pPr>
              <a:buFont typeface="Wingdings" pitchFamily="2" charset="2"/>
              <a:buChar char="Ø"/>
            </a:pPr>
            <a:r>
              <a:rPr lang="en-US" sz="2800" dirty="0" smtClean="0">
                <a:latin typeface="Arial" pitchFamily="34" charset="0"/>
                <a:cs typeface="Arial" pitchFamily="34" charset="0"/>
              </a:rPr>
              <a:t>APS shall promote self-sufficiency and reduce the need for further reliance on the APS Program.</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lumMod val="75000"/>
                  </a:schemeClr>
                </a:solidFill>
                <a:latin typeface="Arial Black" pitchFamily="34" charset="0"/>
              </a:rPr>
              <a:t>Scope of Services defined</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a:xfrm>
            <a:off x="304800" y="1676400"/>
            <a:ext cx="8503920" cy="4572000"/>
          </a:xfrm>
        </p:spPr>
        <p:txBody>
          <a:bodyPr>
            <a:normAutofit fontScale="70000" lnSpcReduction="20000"/>
          </a:bodyPr>
          <a:lstStyle/>
          <a:p>
            <a:pPr>
              <a:lnSpc>
                <a:spcPct val="120000"/>
              </a:lnSpc>
            </a:pPr>
            <a:r>
              <a:rPr lang="en-US" sz="2500" dirty="0" smtClean="0">
                <a:latin typeface="Arial" pitchFamily="34" charset="0"/>
                <a:cs typeface="Arial" pitchFamily="34" charset="0"/>
              </a:rPr>
              <a:t>Responding and investigating APS reports</a:t>
            </a:r>
          </a:p>
          <a:p>
            <a:pPr>
              <a:lnSpc>
                <a:spcPct val="120000"/>
              </a:lnSpc>
            </a:pPr>
            <a:r>
              <a:rPr lang="en-US" sz="2500" dirty="0" smtClean="0">
                <a:latin typeface="Arial" pitchFamily="34" charset="0"/>
                <a:cs typeface="Arial" pitchFamily="34" charset="0"/>
              </a:rPr>
              <a:t>Time limited case management</a:t>
            </a:r>
          </a:p>
          <a:p>
            <a:pPr>
              <a:lnSpc>
                <a:spcPct val="120000"/>
              </a:lnSpc>
            </a:pPr>
            <a:r>
              <a:rPr lang="en-US" sz="2500" dirty="0" smtClean="0">
                <a:latin typeface="Arial" pitchFamily="34" charset="0"/>
                <a:cs typeface="Arial" pitchFamily="34" charset="0"/>
              </a:rPr>
              <a:t>Providing resource information</a:t>
            </a:r>
          </a:p>
          <a:p>
            <a:pPr>
              <a:lnSpc>
                <a:spcPct val="120000"/>
              </a:lnSpc>
            </a:pPr>
            <a:r>
              <a:rPr lang="en-US" sz="2500" dirty="0" smtClean="0">
                <a:latin typeface="Arial" pitchFamily="34" charset="0"/>
                <a:cs typeface="Arial" pitchFamily="34" charset="0"/>
              </a:rPr>
              <a:t>Emergency services may include tangible resources such as shelter or home protection</a:t>
            </a:r>
          </a:p>
          <a:p>
            <a:pPr>
              <a:lnSpc>
                <a:spcPct val="120000"/>
              </a:lnSpc>
            </a:pPr>
            <a:r>
              <a:rPr lang="en-US" sz="2500" dirty="0" smtClean="0">
                <a:latin typeface="Arial" pitchFamily="34" charset="0"/>
                <a:cs typeface="Arial" pitchFamily="34" charset="0"/>
              </a:rPr>
              <a:t>Food, transportation, etc. (as resources allow). </a:t>
            </a:r>
          </a:p>
          <a:p>
            <a:pPr>
              <a:lnSpc>
                <a:spcPct val="120000"/>
              </a:lnSpc>
            </a:pPr>
            <a:r>
              <a:rPr lang="en-US" sz="2500" dirty="0" smtClean="0">
                <a:latin typeface="Arial" pitchFamily="34" charset="0"/>
                <a:cs typeface="Arial" pitchFamily="34" charset="0"/>
              </a:rPr>
              <a:t>Participation in Multi-Disciplinary Team (MDT) meetings</a:t>
            </a:r>
          </a:p>
          <a:p>
            <a:pPr>
              <a:lnSpc>
                <a:spcPct val="120000"/>
              </a:lnSpc>
            </a:pPr>
            <a:r>
              <a:rPr lang="en-US" sz="2500" dirty="0" smtClean="0">
                <a:latin typeface="Arial" pitchFamily="34" charset="0"/>
                <a:cs typeface="Arial" pitchFamily="34" charset="0"/>
              </a:rPr>
              <a:t>APS is not intended to interfere with lifestyle choices of individuals nor to protect those individuals from all the consequences of such choices.</a:t>
            </a:r>
          </a:p>
          <a:p>
            <a:pPr>
              <a:lnSpc>
                <a:spcPct val="120000"/>
              </a:lnSpc>
            </a:pPr>
            <a:r>
              <a:rPr lang="en-US" sz="2500" dirty="0" smtClean="0">
                <a:latin typeface="Arial" pitchFamily="34" charset="0"/>
                <a:cs typeface="Arial" pitchFamily="34" charset="0"/>
              </a:rPr>
              <a:t>An APS client who has been abused may refuse or withdraw consent at any time to preventative and remedial services offered by APS.</a:t>
            </a:r>
          </a:p>
          <a:p>
            <a:pPr>
              <a:lnSpc>
                <a:spcPct val="120000"/>
              </a:lnSpc>
            </a:pPr>
            <a:r>
              <a:rPr lang="en-US" sz="2500" dirty="0" smtClean="0">
                <a:latin typeface="Arial" pitchFamily="34" charset="0"/>
                <a:cs typeface="Arial" pitchFamily="34" charset="0"/>
              </a:rPr>
              <a:t>If the APS worker believes the elder or dependent adult is incapacitated to the extent he or she is unable to give or deny consent to APS a petition for a temporary conservatorship may be initiated.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Autofit/>
          </a:bodyPr>
          <a:lstStyle/>
          <a:p>
            <a:r>
              <a:rPr lang="en-US" sz="3200" dirty="0" smtClean="0">
                <a:solidFill>
                  <a:schemeClr val="accent3">
                    <a:lumMod val="75000"/>
                  </a:schemeClr>
                </a:solidFill>
                <a:latin typeface="Arial Black" pitchFamily="34" charset="0"/>
              </a:rPr>
              <a:t>Steps An APS Worker Takes When A Case Is Opened</a:t>
            </a:r>
            <a:endParaRPr lang="en-US" sz="3200" dirty="0">
              <a:solidFill>
                <a:schemeClr val="accent3">
                  <a:lumMod val="75000"/>
                </a:schemeClr>
              </a:solidFill>
              <a:latin typeface="Arial Black" pitchFamily="34" charset="0"/>
            </a:endParaRPr>
          </a:p>
        </p:txBody>
      </p:sp>
      <p:sp>
        <p:nvSpPr>
          <p:cNvPr id="3" name="Content Placeholder 2"/>
          <p:cNvSpPr>
            <a:spLocks noGrp="1"/>
          </p:cNvSpPr>
          <p:nvPr>
            <p:ph sz="quarter" idx="1"/>
          </p:nvPr>
        </p:nvSpPr>
        <p:spPr/>
        <p:txBody>
          <a:bodyPr>
            <a:normAutofit fontScale="92500" lnSpcReduction="10000"/>
          </a:bodyPr>
          <a:lstStyle/>
          <a:p>
            <a:pPr>
              <a:lnSpc>
                <a:spcPct val="80000"/>
              </a:lnSpc>
            </a:pPr>
            <a:r>
              <a:rPr lang="en-US" sz="2600" dirty="0" smtClean="0">
                <a:latin typeface="Arial" pitchFamily="34" charset="0"/>
                <a:cs typeface="Arial" pitchFamily="34" charset="0"/>
              </a:rPr>
              <a:t>Receive the report</a:t>
            </a:r>
          </a:p>
          <a:p>
            <a:pPr>
              <a:lnSpc>
                <a:spcPct val="80000"/>
              </a:lnSpc>
            </a:pPr>
            <a:r>
              <a:rPr lang="en-US" sz="2600" dirty="0" smtClean="0">
                <a:latin typeface="Arial" pitchFamily="34" charset="0"/>
                <a:cs typeface="Arial" pitchFamily="34" charset="0"/>
              </a:rPr>
              <a:t>Determine response level</a:t>
            </a:r>
          </a:p>
          <a:p>
            <a:pPr>
              <a:lnSpc>
                <a:spcPct val="80000"/>
              </a:lnSpc>
            </a:pPr>
            <a:r>
              <a:rPr lang="en-US" sz="2600" dirty="0" smtClean="0">
                <a:latin typeface="Arial" pitchFamily="34" charset="0"/>
                <a:cs typeface="Arial" pitchFamily="34" charset="0"/>
              </a:rPr>
              <a:t>Investigate the allegations – May involve:</a:t>
            </a:r>
            <a:endParaRPr lang="en-US" sz="1800" dirty="0" smtClean="0"/>
          </a:p>
          <a:p>
            <a:pPr lvl="1">
              <a:lnSpc>
                <a:spcPct val="80000"/>
              </a:lnSpc>
            </a:pPr>
            <a:r>
              <a:rPr lang="en-US" dirty="0" smtClean="0">
                <a:solidFill>
                  <a:schemeClr val="tx1"/>
                </a:solidFill>
                <a:latin typeface="Arial" pitchFamily="34" charset="0"/>
                <a:cs typeface="Arial" pitchFamily="34" charset="0"/>
              </a:rPr>
              <a:t>Interview with collateral contacts</a:t>
            </a:r>
          </a:p>
          <a:p>
            <a:pPr lvl="1">
              <a:lnSpc>
                <a:spcPct val="80000"/>
              </a:lnSpc>
            </a:pPr>
            <a:r>
              <a:rPr lang="en-US" dirty="0" smtClean="0">
                <a:solidFill>
                  <a:schemeClr val="tx1"/>
                </a:solidFill>
                <a:latin typeface="Arial" pitchFamily="34" charset="0"/>
                <a:cs typeface="Arial" pitchFamily="34" charset="0"/>
              </a:rPr>
              <a:t>Calls to physicians</a:t>
            </a:r>
          </a:p>
          <a:p>
            <a:pPr lvl="1">
              <a:lnSpc>
                <a:spcPct val="80000"/>
              </a:lnSpc>
            </a:pPr>
            <a:r>
              <a:rPr lang="en-US" dirty="0" smtClean="0">
                <a:solidFill>
                  <a:schemeClr val="tx1"/>
                </a:solidFill>
                <a:latin typeface="Arial" pitchFamily="34" charset="0"/>
                <a:cs typeface="Arial" pitchFamily="34" charset="0"/>
              </a:rPr>
              <a:t>Calls or interviews with family</a:t>
            </a:r>
          </a:p>
          <a:p>
            <a:pPr lvl="1">
              <a:lnSpc>
                <a:spcPct val="80000"/>
              </a:lnSpc>
            </a:pPr>
            <a:r>
              <a:rPr lang="en-US" dirty="0" smtClean="0">
                <a:solidFill>
                  <a:schemeClr val="tx1"/>
                </a:solidFill>
                <a:latin typeface="Arial" pitchFamily="34" charset="0"/>
                <a:cs typeface="Arial" pitchFamily="34" charset="0"/>
              </a:rPr>
              <a:t>Referrals to resources</a:t>
            </a:r>
          </a:p>
          <a:p>
            <a:pPr lvl="1">
              <a:lnSpc>
                <a:spcPct val="80000"/>
              </a:lnSpc>
            </a:pPr>
            <a:r>
              <a:rPr lang="en-US" dirty="0" smtClean="0">
                <a:solidFill>
                  <a:schemeClr val="tx1"/>
                </a:solidFill>
                <a:latin typeface="Arial" pitchFamily="34" charset="0"/>
                <a:cs typeface="Arial" pitchFamily="34" charset="0"/>
              </a:rPr>
              <a:t>Investigation activities with financial institutions.</a:t>
            </a:r>
          </a:p>
          <a:p>
            <a:pPr lvl="1">
              <a:lnSpc>
                <a:spcPct val="80000"/>
              </a:lnSpc>
            </a:pPr>
            <a:r>
              <a:rPr lang="en-US" dirty="0" smtClean="0">
                <a:solidFill>
                  <a:schemeClr val="tx1"/>
                </a:solidFill>
                <a:latin typeface="Arial" pitchFamily="34" charset="0"/>
                <a:cs typeface="Arial" pitchFamily="34" charset="0"/>
              </a:rPr>
              <a:t>Working closely with law enforcement when criminal activity is suspected</a:t>
            </a:r>
          </a:p>
          <a:p>
            <a:pPr lvl="1">
              <a:lnSpc>
                <a:spcPct val="80000"/>
              </a:lnSpc>
            </a:pPr>
            <a:endParaRPr lang="en-US" sz="1600" dirty="0" smtClean="0"/>
          </a:p>
          <a:p>
            <a:pPr>
              <a:lnSpc>
                <a:spcPct val="80000"/>
              </a:lnSpc>
            </a:pPr>
            <a:r>
              <a:rPr lang="en-US" sz="2600" dirty="0" smtClean="0">
                <a:latin typeface="Arial" pitchFamily="34" charset="0"/>
                <a:cs typeface="Arial" pitchFamily="34" charset="0"/>
              </a:rPr>
              <a:t>Complete a comprehensive Case Assessment (within 21 days)</a:t>
            </a:r>
          </a:p>
          <a:p>
            <a:pPr>
              <a:lnSpc>
                <a:spcPct val="80000"/>
              </a:lnSpc>
            </a:pPr>
            <a:r>
              <a:rPr lang="en-US" sz="2600" dirty="0" smtClean="0">
                <a:latin typeface="Arial" pitchFamily="34" charset="0"/>
                <a:cs typeface="Arial" pitchFamily="34" charset="0"/>
              </a:rPr>
              <a:t>Complete a Service Plan within 30 days (if case is still open)</a:t>
            </a:r>
          </a:p>
          <a:p>
            <a:pPr>
              <a:lnSpc>
                <a:spcPct val="80000"/>
              </a:lnSpc>
            </a:pPr>
            <a:r>
              <a:rPr lang="en-US" sz="2600" dirty="0" smtClean="0">
                <a:latin typeface="Arial" pitchFamily="34" charset="0"/>
                <a:cs typeface="Arial" pitchFamily="34" charset="0"/>
              </a:rPr>
              <a:t>Complete a Closure Summary when case is closed.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3582</Words>
  <Application>Microsoft Office PowerPoint</Application>
  <PresentationFormat>On-screen Show (4:3)</PresentationFormat>
  <Paragraphs>505</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         </vt:lpstr>
      <vt:lpstr>What is Adult Protective Services</vt:lpstr>
      <vt:lpstr>APS Principals </vt:lpstr>
      <vt:lpstr>Who Is Eligible for APS Service?</vt:lpstr>
      <vt:lpstr>What is Reportable Abuse</vt:lpstr>
      <vt:lpstr>Adult Protective  Services Response Criteria</vt:lpstr>
      <vt:lpstr>Scope of APS Services</vt:lpstr>
      <vt:lpstr>Scope of Services defined</vt:lpstr>
      <vt:lpstr>Steps An APS Worker Takes When A Case Is Opened</vt:lpstr>
      <vt:lpstr>Legal Issues in APS</vt:lpstr>
      <vt:lpstr>Legal Issues in APS cont.</vt:lpstr>
      <vt:lpstr>What APS Cannot Do</vt:lpstr>
      <vt:lpstr>Slide 13</vt:lpstr>
      <vt:lpstr>Slide 14</vt:lpstr>
      <vt:lpstr>APS Monthly Stats – Cases Investigated</vt:lpstr>
      <vt:lpstr>Partner Agencies</vt:lpstr>
      <vt:lpstr>Multidisciplinary Teams</vt:lpstr>
      <vt:lpstr>MDT Goal</vt:lpstr>
      <vt:lpstr>MDT Core Team</vt:lpstr>
      <vt:lpstr>MDT Core Team Cont.</vt:lpstr>
      <vt:lpstr>Expectations of Team Members </vt:lpstr>
      <vt:lpstr>Case Presentation Guidelines  </vt:lpstr>
      <vt:lpstr>Case Presentation Guidelines Cont.</vt:lpstr>
      <vt:lpstr>The Office of the Public Guardian</vt:lpstr>
      <vt:lpstr>Public Guardian Referral Process</vt:lpstr>
      <vt:lpstr>In-Home Supportive Services (IHSS) What is it???</vt:lpstr>
      <vt:lpstr>Eligibility Criteria:</vt:lpstr>
      <vt:lpstr>How the Program Works</vt:lpstr>
      <vt:lpstr>How the Program Works cont.</vt:lpstr>
      <vt:lpstr>How the Program Works cont.</vt:lpstr>
      <vt:lpstr>IHSS Cases in Siskiyou County</vt:lpstr>
      <vt:lpstr>Slide 32</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scook</cp:lastModifiedBy>
  <cp:revision>93</cp:revision>
  <dcterms:created xsi:type="dcterms:W3CDTF">2017-04-22T00:23:40Z</dcterms:created>
  <dcterms:modified xsi:type="dcterms:W3CDTF">2017-05-08T17:20:22Z</dcterms:modified>
</cp:coreProperties>
</file>